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57" r:id="rId2"/>
    <p:sldId id="358" r:id="rId3"/>
    <p:sldId id="355" r:id="rId4"/>
    <p:sldId id="359" r:id="rId5"/>
    <p:sldId id="406" r:id="rId6"/>
    <p:sldId id="368" r:id="rId7"/>
    <p:sldId id="407" r:id="rId8"/>
    <p:sldId id="408" r:id="rId9"/>
    <p:sldId id="370" r:id="rId10"/>
    <p:sldId id="371" r:id="rId11"/>
    <p:sldId id="372" r:id="rId12"/>
    <p:sldId id="373" r:id="rId13"/>
    <p:sldId id="374" r:id="rId14"/>
    <p:sldId id="375" r:id="rId15"/>
    <p:sldId id="376" r:id="rId16"/>
    <p:sldId id="377" r:id="rId17"/>
    <p:sldId id="422" r:id="rId18"/>
    <p:sldId id="425" r:id="rId19"/>
    <p:sldId id="426" r:id="rId20"/>
    <p:sldId id="430" r:id="rId21"/>
    <p:sldId id="434" r:id="rId22"/>
    <p:sldId id="435" r:id="rId23"/>
    <p:sldId id="436" r:id="rId24"/>
    <p:sldId id="437" r:id="rId25"/>
    <p:sldId id="439"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2118" autoAdjust="0"/>
    <p:restoredTop sz="69143" autoAdjust="0"/>
  </p:normalViewPr>
  <p:slideViewPr>
    <p:cSldViewPr>
      <p:cViewPr varScale="1">
        <p:scale>
          <a:sx n="89" d="100"/>
          <a:sy n="89" d="100"/>
        </p:scale>
        <p:origin x="725"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0B80DB-6BDF-47C6-BCA6-16B393D7D9C9}" type="datetimeFigureOut">
              <a:rPr lang="en-US"/>
              <a:pPr>
                <a:defRPr/>
              </a:pPr>
              <a:t>3/19/2020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DF9298D-05EF-4360-885F-B0E57FCD74F2}" type="slidenum">
              <a:rPr lang="en-US" altLang="en-US"/>
              <a:pPr/>
              <a:t>‹#›</a:t>
            </a:fld>
            <a:endParaRPr lang="en-US" altLang="en-US"/>
          </a:p>
        </p:txBody>
      </p:sp>
    </p:spTree>
    <p:extLst>
      <p:ext uri="{BB962C8B-B14F-4D97-AF65-F5344CB8AC3E}">
        <p14:creationId xmlns:p14="http://schemas.microsoft.com/office/powerpoint/2010/main" val="3055719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Developmental delay for kids with ADHD</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168A53-2F7B-4B1A-BE53-1FF689EC358D}"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238738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06C78D-03B4-469C-90E8-763A25D3264F}"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280538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latin typeface="Times" panose="02020603050405020304" pitchFamily="18" charset="0"/>
            </a:endParaRPr>
          </a:p>
        </p:txBody>
      </p:sp>
    </p:spTree>
    <p:extLst>
      <p:ext uri="{BB962C8B-B14F-4D97-AF65-F5344CB8AC3E}">
        <p14:creationId xmlns:p14="http://schemas.microsoft.com/office/powerpoint/2010/main" val="1079485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auto">
                  <a:spcBef>
                    <a:spcPts val="0"/>
                  </a:spcBef>
                  <a:spcAft>
                    <a:spcPts val="0"/>
                  </a:spcAft>
                  <a:defRPr/>
                </a:pPr>
                <a:endParaRPr lang="en-US">
                  <a:latin typeface="+mn-lt"/>
                  <a:cs typeface="+mn-cs"/>
                </a:endParaRPr>
              </a:p>
            </p:txBody>
          </p:sp>
        </p:grpSp>
      </p:grpSp>
      <p:sp>
        <p:nvSpPr>
          <p:cNvPr id="585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smtClean="0"/>
              <a:t>Click to edit Master title style</a:t>
            </a:r>
            <a:endParaRPr lang="en-US"/>
          </a:p>
        </p:txBody>
      </p:sp>
      <p:sp>
        <p:nvSpPr>
          <p:cNvPr id="585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smtClean="0"/>
              <a:t>Click to edit Master subtitle style</a:t>
            </a:r>
            <a:endParaRPr lang="en-US"/>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fld id="{2DE2811C-A954-4462-B500-BC2E55BF10DB}" type="datetimeFigureOut">
              <a:rPr lang="en-US"/>
              <a:pPr>
                <a:defRPr/>
              </a:pPr>
              <a:t>3/19/2020</a:t>
            </a:fld>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anose="020B0604030504040204" pitchFamily="34" charset="0"/>
              </a:defRPr>
            </a:lvl1pPr>
          </a:lstStyle>
          <a:p>
            <a:fld id="{6798AEA2-DF8A-44E5-951E-4B61457A7D28}" type="slidenum">
              <a:rPr lang="en-US" altLang="en-US"/>
              <a:pPr/>
              <a:t>‹#›</a:t>
            </a:fld>
            <a:endParaRPr lang="en-US" altLang="en-US"/>
          </a:p>
        </p:txBody>
      </p:sp>
    </p:spTree>
    <p:extLst>
      <p:ext uri="{BB962C8B-B14F-4D97-AF65-F5344CB8AC3E}">
        <p14:creationId xmlns:p14="http://schemas.microsoft.com/office/powerpoint/2010/main" val="2163421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5"/>
          <p:cNvSpPr>
            <a:spLocks noGrp="1" noChangeArrowheads="1"/>
          </p:cNvSpPr>
          <p:nvPr>
            <p:ph type="dt" sz="half" idx="10"/>
          </p:nvPr>
        </p:nvSpPr>
        <p:spPr>
          <a:ln/>
        </p:spPr>
        <p:txBody>
          <a:bodyPr/>
          <a:lstStyle>
            <a:lvl1pPr>
              <a:defRPr/>
            </a:lvl1pPr>
          </a:lstStyle>
          <a:p>
            <a:pPr>
              <a:defRPr/>
            </a:pPr>
            <a:fld id="{982B28A6-1953-4AE4-B508-A33582407D4B}" type="datetimeFigureOut">
              <a:rPr lang="en-US"/>
              <a:pPr>
                <a:defRPr/>
              </a:pPr>
              <a:t>3/19/2020</a:t>
            </a:fld>
            <a:endParaRPr lang="en-US"/>
          </a:p>
        </p:txBody>
      </p:sp>
      <p:sp>
        <p:nvSpPr>
          <p:cNvPr id="5" name="Rectangle 156"/>
          <p:cNvSpPr>
            <a:spLocks noGrp="1" noChangeArrowheads="1"/>
          </p:cNvSpPr>
          <p:nvPr>
            <p:ph type="ftr" sz="quarter" idx="11"/>
          </p:nvPr>
        </p:nvSpPr>
        <p:spPr>
          <a:ln/>
        </p:spPr>
        <p:txBody>
          <a:bodyPr/>
          <a:lstStyle>
            <a:lvl1pPr>
              <a:defRPr/>
            </a:lvl1pPr>
          </a:lstStyle>
          <a:p>
            <a:pPr>
              <a:defRPr/>
            </a:pPr>
            <a:endParaRPr lang="en-US"/>
          </a:p>
        </p:txBody>
      </p:sp>
      <p:sp>
        <p:nvSpPr>
          <p:cNvPr id="6" name="Rectangle 157"/>
          <p:cNvSpPr>
            <a:spLocks noGrp="1" noChangeArrowheads="1"/>
          </p:cNvSpPr>
          <p:nvPr>
            <p:ph type="sldNum" sz="quarter" idx="12"/>
          </p:nvPr>
        </p:nvSpPr>
        <p:spPr>
          <a:ln/>
        </p:spPr>
        <p:txBody>
          <a:bodyPr/>
          <a:lstStyle>
            <a:lvl1pPr>
              <a:defRPr/>
            </a:lvl1pPr>
          </a:lstStyle>
          <a:p>
            <a:fld id="{53DDD531-2988-4784-824D-A0D615F5AFC3}" type="slidenum">
              <a:rPr lang="en-US" altLang="en-US"/>
              <a:pPr/>
              <a:t>‹#›</a:t>
            </a:fld>
            <a:endParaRPr lang="en-US" altLang="en-US"/>
          </a:p>
        </p:txBody>
      </p:sp>
    </p:spTree>
    <p:extLst>
      <p:ext uri="{BB962C8B-B14F-4D97-AF65-F5344CB8AC3E}">
        <p14:creationId xmlns:p14="http://schemas.microsoft.com/office/powerpoint/2010/main" val="70692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5"/>
          <p:cNvSpPr>
            <a:spLocks noGrp="1" noChangeArrowheads="1"/>
          </p:cNvSpPr>
          <p:nvPr>
            <p:ph type="dt" sz="half" idx="10"/>
          </p:nvPr>
        </p:nvSpPr>
        <p:spPr>
          <a:ln/>
        </p:spPr>
        <p:txBody>
          <a:bodyPr/>
          <a:lstStyle>
            <a:lvl1pPr>
              <a:defRPr/>
            </a:lvl1pPr>
          </a:lstStyle>
          <a:p>
            <a:pPr>
              <a:defRPr/>
            </a:pPr>
            <a:fld id="{31D8450E-5AD5-448E-B1AA-CB529BC45EB7}" type="datetimeFigureOut">
              <a:rPr lang="en-US"/>
              <a:pPr>
                <a:defRPr/>
              </a:pPr>
              <a:t>3/19/2020</a:t>
            </a:fld>
            <a:endParaRPr lang="en-US"/>
          </a:p>
        </p:txBody>
      </p:sp>
      <p:sp>
        <p:nvSpPr>
          <p:cNvPr id="5" name="Rectangle 156"/>
          <p:cNvSpPr>
            <a:spLocks noGrp="1" noChangeArrowheads="1"/>
          </p:cNvSpPr>
          <p:nvPr>
            <p:ph type="ftr" sz="quarter" idx="11"/>
          </p:nvPr>
        </p:nvSpPr>
        <p:spPr>
          <a:ln/>
        </p:spPr>
        <p:txBody>
          <a:bodyPr/>
          <a:lstStyle>
            <a:lvl1pPr>
              <a:defRPr/>
            </a:lvl1pPr>
          </a:lstStyle>
          <a:p>
            <a:pPr>
              <a:defRPr/>
            </a:pPr>
            <a:endParaRPr lang="en-US"/>
          </a:p>
        </p:txBody>
      </p:sp>
      <p:sp>
        <p:nvSpPr>
          <p:cNvPr id="6" name="Rectangle 157"/>
          <p:cNvSpPr>
            <a:spLocks noGrp="1" noChangeArrowheads="1"/>
          </p:cNvSpPr>
          <p:nvPr>
            <p:ph type="sldNum" sz="quarter" idx="12"/>
          </p:nvPr>
        </p:nvSpPr>
        <p:spPr>
          <a:ln/>
        </p:spPr>
        <p:txBody>
          <a:bodyPr/>
          <a:lstStyle>
            <a:lvl1pPr>
              <a:defRPr/>
            </a:lvl1pPr>
          </a:lstStyle>
          <a:p>
            <a:fld id="{DD630D9F-B344-441E-A861-F03F64931374}" type="slidenum">
              <a:rPr lang="en-US" altLang="en-US"/>
              <a:pPr/>
              <a:t>‹#›</a:t>
            </a:fld>
            <a:endParaRPr lang="en-US" altLang="en-US"/>
          </a:p>
        </p:txBody>
      </p:sp>
    </p:spTree>
    <p:extLst>
      <p:ext uri="{BB962C8B-B14F-4D97-AF65-F5344CB8AC3E}">
        <p14:creationId xmlns:p14="http://schemas.microsoft.com/office/powerpoint/2010/main" val="241812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5"/>
          <p:cNvSpPr>
            <a:spLocks noGrp="1" noChangeArrowheads="1"/>
          </p:cNvSpPr>
          <p:nvPr>
            <p:ph type="dt" sz="half" idx="10"/>
          </p:nvPr>
        </p:nvSpPr>
        <p:spPr>
          <a:ln/>
        </p:spPr>
        <p:txBody>
          <a:bodyPr/>
          <a:lstStyle>
            <a:lvl1pPr>
              <a:defRPr/>
            </a:lvl1pPr>
          </a:lstStyle>
          <a:p>
            <a:pPr>
              <a:defRPr/>
            </a:pPr>
            <a:fld id="{9177265C-2761-4974-898B-2B64B42B1690}" type="datetimeFigureOut">
              <a:rPr lang="en-US"/>
              <a:pPr>
                <a:defRPr/>
              </a:pPr>
              <a:t>3/19/2020</a:t>
            </a:fld>
            <a:endParaRPr lang="en-US"/>
          </a:p>
        </p:txBody>
      </p:sp>
      <p:sp>
        <p:nvSpPr>
          <p:cNvPr id="5" name="Rectangle 156"/>
          <p:cNvSpPr>
            <a:spLocks noGrp="1" noChangeArrowheads="1"/>
          </p:cNvSpPr>
          <p:nvPr>
            <p:ph type="ftr" sz="quarter" idx="11"/>
          </p:nvPr>
        </p:nvSpPr>
        <p:spPr>
          <a:ln/>
        </p:spPr>
        <p:txBody>
          <a:bodyPr/>
          <a:lstStyle>
            <a:lvl1pPr>
              <a:defRPr/>
            </a:lvl1pPr>
          </a:lstStyle>
          <a:p>
            <a:pPr>
              <a:defRPr/>
            </a:pPr>
            <a:endParaRPr lang="en-US"/>
          </a:p>
        </p:txBody>
      </p:sp>
      <p:sp>
        <p:nvSpPr>
          <p:cNvPr id="6" name="Rectangle 157"/>
          <p:cNvSpPr>
            <a:spLocks noGrp="1" noChangeArrowheads="1"/>
          </p:cNvSpPr>
          <p:nvPr>
            <p:ph type="sldNum" sz="quarter" idx="12"/>
          </p:nvPr>
        </p:nvSpPr>
        <p:spPr>
          <a:ln/>
        </p:spPr>
        <p:txBody>
          <a:bodyPr/>
          <a:lstStyle>
            <a:lvl1pPr>
              <a:defRPr/>
            </a:lvl1pPr>
          </a:lstStyle>
          <a:p>
            <a:fld id="{BAA36D67-744A-41AA-9F9C-9D65C8B9E33E}" type="slidenum">
              <a:rPr lang="en-US" altLang="en-US"/>
              <a:pPr/>
              <a:t>‹#›</a:t>
            </a:fld>
            <a:endParaRPr lang="en-US" altLang="en-US"/>
          </a:p>
        </p:txBody>
      </p:sp>
    </p:spTree>
    <p:extLst>
      <p:ext uri="{BB962C8B-B14F-4D97-AF65-F5344CB8AC3E}">
        <p14:creationId xmlns:p14="http://schemas.microsoft.com/office/powerpoint/2010/main" val="267656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5"/>
          <p:cNvSpPr>
            <a:spLocks noGrp="1" noChangeArrowheads="1"/>
          </p:cNvSpPr>
          <p:nvPr>
            <p:ph type="dt" sz="half" idx="10"/>
          </p:nvPr>
        </p:nvSpPr>
        <p:spPr>
          <a:ln/>
        </p:spPr>
        <p:txBody>
          <a:bodyPr/>
          <a:lstStyle>
            <a:lvl1pPr>
              <a:defRPr/>
            </a:lvl1pPr>
          </a:lstStyle>
          <a:p>
            <a:pPr>
              <a:defRPr/>
            </a:pPr>
            <a:fld id="{6D7C433D-09A2-4A77-96F3-1C388682B38E}" type="datetimeFigureOut">
              <a:rPr lang="en-US"/>
              <a:pPr>
                <a:defRPr/>
              </a:pPr>
              <a:t>3/19/2020</a:t>
            </a:fld>
            <a:endParaRPr lang="en-US"/>
          </a:p>
        </p:txBody>
      </p:sp>
      <p:sp>
        <p:nvSpPr>
          <p:cNvPr id="5" name="Rectangle 156"/>
          <p:cNvSpPr>
            <a:spLocks noGrp="1" noChangeArrowheads="1"/>
          </p:cNvSpPr>
          <p:nvPr>
            <p:ph type="ftr" sz="quarter" idx="11"/>
          </p:nvPr>
        </p:nvSpPr>
        <p:spPr>
          <a:ln/>
        </p:spPr>
        <p:txBody>
          <a:bodyPr/>
          <a:lstStyle>
            <a:lvl1pPr>
              <a:defRPr/>
            </a:lvl1pPr>
          </a:lstStyle>
          <a:p>
            <a:pPr>
              <a:defRPr/>
            </a:pPr>
            <a:endParaRPr lang="en-US"/>
          </a:p>
        </p:txBody>
      </p:sp>
      <p:sp>
        <p:nvSpPr>
          <p:cNvPr id="6" name="Rectangle 157"/>
          <p:cNvSpPr>
            <a:spLocks noGrp="1" noChangeArrowheads="1"/>
          </p:cNvSpPr>
          <p:nvPr>
            <p:ph type="sldNum" sz="quarter" idx="12"/>
          </p:nvPr>
        </p:nvSpPr>
        <p:spPr>
          <a:ln/>
        </p:spPr>
        <p:txBody>
          <a:bodyPr/>
          <a:lstStyle>
            <a:lvl1pPr>
              <a:defRPr/>
            </a:lvl1pPr>
          </a:lstStyle>
          <a:p>
            <a:fld id="{47FF2EA1-60ED-4F19-8299-BA97F2A31D9D}" type="slidenum">
              <a:rPr lang="en-US" altLang="en-US"/>
              <a:pPr/>
              <a:t>‹#›</a:t>
            </a:fld>
            <a:endParaRPr lang="en-US" altLang="en-US"/>
          </a:p>
        </p:txBody>
      </p:sp>
    </p:spTree>
    <p:extLst>
      <p:ext uri="{BB962C8B-B14F-4D97-AF65-F5344CB8AC3E}">
        <p14:creationId xmlns:p14="http://schemas.microsoft.com/office/powerpoint/2010/main" val="228759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5"/>
          <p:cNvSpPr>
            <a:spLocks noGrp="1" noChangeArrowheads="1"/>
          </p:cNvSpPr>
          <p:nvPr>
            <p:ph type="dt" sz="half" idx="10"/>
          </p:nvPr>
        </p:nvSpPr>
        <p:spPr>
          <a:ln/>
        </p:spPr>
        <p:txBody>
          <a:bodyPr/>
          <a:lstStyle>
            <a:lvl1pPr>
              <a:defRPr/>
            </a:lvl1pPr>
          </a:lstStyle>
          <a:p>
            <a:pPr>
              <a:defRPr/>
            </a:pPr>
            <a:fld id="{86577892-C55D-42B4-B6D5-3CA673363DA2}" type="datetimeFigureOut">
              <a:rPr lang="en-US"/>
              <a:pPr>
                <a:defRPr/>
              </a:pPr>
              <a:t>3/19/2020</a:t>
            </a:fld>
            <a:endParaRPr lang="en-US"/>
          </a:p>
        </p:txBody>
      </p:sp>
      <p:sp>
        <p:nvSpPr>
          <p:cNvPr id="6" name="Rectangle 156"/>
          <p:cNvSpPr>
            <a:spLocks noGrp="1" noChangeArrowheads="1"/>
          </p:cNvSpPr>
          <p:nvPr>
            <p:ph type="ftr" sz="quarter" idx="11"/>
          </p:nvPr>
        </p:nvSpPr>
        <p:spPr>
          <a:ln/>
        </p:spPr>
        <p:txBody>
          <a:bodyPr/>
          <a:lstStyle>
            <a:lvl1pPr>
              <a:defRPr/>
            </a:lvl1pPr>
          </a:lstStyle>
          <a:p>
            <a:pPr>
              <a:defRPr/>
            </a:pPr>
            <a:endParaRPr lang="en-US"/>
          </a:p>
        </p:txBody>
      </p:sp>
      <p:sp>
        <p:nvSpPr>
          <p:cNvPr id="7" name="Rectangle 157"/>
          <p:cNvSpPr>
            <a:spLocks noGrp="1" noChangeArrowheads="1"/>
          </p:cNvSpPr>
          <p:nvPr>
            <p:ph type="sldNum" sz="quarter" idx="12"/>
          </p:nvPr>
        </p:nvSpPr>
        <p:spPr>
          <a:ln/>
        </p:spPr>
        <p:txBody>
          <a:bodyPr/>
          <a:lstStyle>
            <a:lvl1pPr>
              <a:defRPr/>
            </a:lvl1pPr>
          </a:lstStyle>
          <a:p>
            <a:fld id="{AC46C4A9-0077-40D6-9513-87F7D3612D42}" type="slidenum">
              <a:rPr lang="en-US" altLang="en-US"/>
              <a:pPr/>
              <a:t>‹#›</a:t>
            </a:fld>
            <a:endParaRPr lang="en-US" altLang="en-US"/>
          </a:p>
        </p:txBody>
      </p:sp>
    </p:spTree>
    <p:extLst>
      <p:ext uri="{BB962C8B-B14F-4D97-AF65-F5344CB8AC3E}">
        <p14:creationId xmlns:p14="http://schemas.microsoft.com/office/powerpoint/2010/main" val="412277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5"/>
          <p:cNvSpPr>
            <a:spLocks noGrp="1" noChangeArrowheads="1"/>
          </p:cNvSpPr>
          <p:nvPr>
            <p:ph type="dt" sz="half" idx="10"/>
          </p:nvPr>
        </p:nvSpPr>
        <p:spPr>
          <a:ln/>
        </p:spPr>
        <p:txBody>
          <a:bodyPr/>
          <a:lstStyle>
            <a:lvl1pPr>
              <a:defRPr/>
            </a:lvl1pPr>
          </a:lstStyle>
          <a:p>
            <a:pPr>
              <a:defRPr/>
            </a:pPr>
            <a:fld id="{44B8AD15-6430-4A11-BF46-8A0D13E5C604}" type="datetimeFigureOut">
              <a:rPr lang="en-US"/>
              <a:pPr>
                <a:defRPr/>
              </a:pPr>
              <a:t>3/19/2020</a:t>
            </a:fld>
            <a:endParaRPr lang="en-US"/>
          </a:p>
        </p:txBody>
      </p:sp>
      <p:sp>
        <p:nvSpPr>
          <p:cNvPr id="8" name="Rectangle 156"/>
          <p:cNvSpPr>
            <a:spLocks noGrp="1" noChangeArrowheads="1"/>
          </p:cNvSpPr>
          <p:nvPr>
            <p:ph type="ftr" sz="quarter" idx="11"/>
          </p:nvPr>
        </p:nvSpPr>
        <p:spPr>
          <a:ln/>
        </p:spPr>
        <p:txBody>
          <a:bodyPr/>
          <a:lstStyle>
            <a:lvl1pPr>
              <a:defRPr/>
            </a:lvl1pPr>
          </a:lstStyle>
          <a:p>
            <a:pPr>
              <a:defRPr/>
            </a:pPr>
            <a:endParaRPr lang="en-US"/>
          </a:p>
        </p:txBody>
      </p:sp>
      <p:sp>
        <p:nvSpPr>
          <p:cNvPr id="9" name="Rectangle 157"/>
          <p:cNvSpPr>
            <a:spLocks noGrp="1" noChangeArrowheads="1"/>
          </p:cNvSpPr>
          <p:nvPr>
            <p:ph type="sldNum" sz="quarter" idx="12"/>
          </p:nvPr>
        </p:nvSpPr>
        <p:spPr>
          <a:ln/>
        </p:spPr>
        <p:txBody>
          <a:bodyPr/>
          <a:lstStyle>
            <a:lvl1pPr>
              <a:defRPr/>
            </a:lvl1pPr>
          </a:lstStyle>
          <a:p>
            <a:fld id="{0BD572F4-43E2-4E39-B988-A6C45FC522D2}" type="slidenum">
              <a:rPr lang="en-US" altLang="en-US"/>
              <a:pPr/>
              <a:t>‹#›</a:t>
            </a:fld>
            <a:endParaRPr lang="en-US" altLang="en-US"/>
          </a:p>
        </p:txBody>
      </p:sp>
    </p:spTree>
    <p:extLst>
      <p:ext uri="{BB962C8B-B14F-4D97-AF65-F5344CB8AC3E}">
        <p14:creationId xmlns:p14="http://schemas.microsoft.com/office/powerpoint/2010/main" val="2795938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5"/>
          <p:cNvSpPr>
            <a:spLocks noGrp="1" noChangeArrowheads="1"/>
          </p:cNvSpPr>
          <p:nvPr>
            <p:ph type="dt" sz="half" idx="10"/>
          </p:nvPr>
        </p:nvSpPr>
        <p:spPr>
          <a:ln/>
        </p:spPr>
        <p:txBody>
          <a:bodyPr/>
          <a:lstStyle>
            <a:lvl1pPr>
              <a:defRPr/>
            </a:lvl1pPr>
          </a:lstStyle>
          <a:p>
            <a:pPr>
              <a:defRPr/>
            </a:pPr>
            <a:fld id="{58393F62-EFB5-4074-BBEF-AB4BC85A1187}" type="datetimeFigureOut">
              <a:rPr lang="en-US"/>
              <a:pPr>
                <a:defRPr/>
              </a:pPr>
              <a:t>3/19/2020</a:t>
            </a:fld>
            <a:endParaRPr lang="en-US"/>
          </a:p>
        </p:txBody>
      </p:sp>
      <p:sp>
        <p:nvSpPr>
          <p:cNvPr id="4" name="Rectangle 156"/>
          <p:cNvSpPr>
            <a:spLocks noGrp="1" noChangeArrowheads="1"/>
          </p:cNvSpPr>
          <p:nvPr>
            <p:ph type="ftr" sz="quarter" idx="11"/>
          </p:nvPr>
        </p:nvSpPr>
        <p:spPr>
          <a:ln/>
        </p:spPr>
        <p:txBody>
          <a:bodyPr/>
          <a:lstStyle>
            <a:lvl1pPr>
              <a:defRPr/>
            </a:lvl1pPr>
          </a:lstStyle>
          <a:p>
            <a:pPr>
              <a:defRPr/>
            </a:pPr>
            <a:endParaRPr lang="en-US"/>
          </a:p>
        </p:txBody>
      </p:sp>
      <p:sp>
        <p:nvSpPr>
          <p:cNvPr id="5" name="Rectangle 157"/>
          <p:cNvSpPr>
            <a:spLocks noGrp="1" noChangeArrowheads="1"/>
          </p:cNvSpPr>
          <p:nvPr>
            <p:ph type="sldNum" sz="quarter" idx="12"/>
          </p:nvPr>
        </p:nvSpPr>
        <p:spPr>
          <a:ln/>
        </p:spPr>
        <p:txBody>
          <a:bodyPr/>
          <a:lstStyle>
            <a:lvl1pPr>
              <a:defRPr/>
            </a:lvl1pPr>
          </a:lstStyle>
          <a:p>
            <a:fld id="{C6268002-6BED-4D16-B8BE-0ADA4DC15FA6}" type="slidenum">
              <a:rPr lang="en-US" altLang="en-US"/>
              <a:pPr/>
              <a:t>‹#›</a:t>
            </a:fld>
            <a:endParaRPr lang="en-US" altLang="en-US"/>
          </a:p>
        </p:txBody>
      </p:sp>
    </p:spTree>
    <p:extLst>
      <p:ext uri="{BB962C8B-B14F-4D97-AF65-F5344CB8AC3E}">
        <p14:creationId xmlns:p14="http://schemas.microsoft.com/office/powerpoint/2010/main" val="349101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5"/>
          <p:cNvSpPr>
            <a:spLocks noGrp="1" noChangeArrowheads="1"/>
          </p:cNvSpPr>
          <p:nvPr>
            <p:ph type="dt" sz="half" idx="10"/>
          </p:nvPr>
        </p:nvSpPr>
        <p:spPr>
          <a:ln/>
        </p:spPr>
        <p:txBody>
          <a:bodyPr/>
          <a:lstStyle>
            <a:lvl1pPr>
              <a:defRPr/>
            </a:lvl1pPr>
          </a:lstStyle>
          <a:p>
            <a:pPr>
              <a:defRPr/>
            </a:pPr>
            <a:fld id="{9AAA4678-A457-4F95-A0E5-36CBA153F049}" type="datetimeFigureOut">
              <a:rPr lang="en-US"/>
              <a:pPr>
                <a:defRPr/>
              </a:pPr>
              <a:t>3/19/2020</a:t>
            </a:fld>
            <a:endParaRPr lang="en-US"/>
          </a:p>
        </p:txBody>
      </p:sp>
      <p:sp>
        <p:nvSpPr>
          <p:cNvPr id="3" name="Rectangle 156"/>
          <p:cNvSpPr>
            <a:spLocks noGrp="1" noChangeArrowheads="1"/>
          </p:cNvSpPr>
          <p:nvPr>
            <p:ph type="ftr" sz="quarter" idx="11"/>
          </p:nvPr>
        </p:nvSpPr>
        <p:spPr>
          <a:ln/>
        </p:spPr>
        <p:txBody>
          <a:bodyPr/>
          <a:lstStyle>
            <a:lvl1pPr>
              <a:defRPr/>
            </a:lvl1pPr>
          </a:lstStyle>
          <a:p>
            <a:pPr>
              <a:defRPr/>
            </a:pPr>
            <a:endParaRPr lang="en-US"/>
          </a:p>
        </p:txBody>
      </p:sp>
      <p:sp>
        <p:nvSpPr>
          <p:cNvPr id="4" name="Rectangle 157"/>
          <p:cNvSpPr>
            <a:spLocks noGrp="1" noChangeArrowheads="1"/>
          </p:cNvSpPr>
          <p:nvPr>
            <p:ph type="sldNum" sz="quarter" idx="12"/>
          </p:nvPr>
        </p:nvSpPr>
        <p:spPr>
          <a:ln/>
        </p:spPr>
        <p:txBody>
          <a:bodyPr/>
          <a:lstStyle>
            <a:lvl1pPr>
              <a:defRPr/>
            </a:lvl1pPr>
          </a:lstStyle>
          <a:p>
            <a:fld id="{5CAEC0CB-68E9-4CAF-8656-0369E852DBE1}" type="slidenum">
              <a:rPr lang="en-US" altLang="en-US"/>
              <a:pPr/>
              <a:t>‹#›</a:t>
            </a:fld>
            <a:endParaRPr lang="en-US" altLang="en-US"/>
          </a:p>
        </p:txBody>
      </p:sp>
    </p:spTree>
    <p:extLst>
      <p:ext uri="{BB962C8B-B14F-4D97-AF65-F5344CB8AC3E}">
        <p14:creationId xmlns:p14="http://schemas.microsoft.com/office/powerpoint/2010/main" val="631162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5"/>
          <p:cNvSpPr>
            <a:spLocks noGrp="1" noChangeArrowheads="1"/>
          </p:cNvSpPr>
          <p:nvPr>
            <p:ph type="dt" sz="half" idx="10"/>
          </p:nvPr>
        </p:nvSpPr>
        <p:spPr>
          <a:ln/>
        </p:spPr>
        <p:txBody>
          <a:bodyPr/>
          <a:lstStyle>
            <a:lvl1pPr>
              <a:defRPr/>
            </a:lvl1pPr>
          </a:lstStyle>
          <a:p>
            <a:pPr>
              <a:defRPr/>
            </a:pPr>
            <a:fld id="{681B70B5-0DB0-46E8-A5A9-07E55DEC6877}" type="datetimeFigureOut">
              <a:rPr lang="en-US"/>
              <a:pPr>
                <a:defRPr/>
              </a:pPr>
              <a:t>3/19/2020</a:t>
            </a:fld>
            <a:endParaRPr lang="en-US"/>
          </a:p>
        </p:txBody>
      </p:sp>
      <p:sp>
        <p:nvSpPr>
          <p:cNvPr id="6" name="Rectangle 156"/>
          <p:cNvSpPr>
            <a:spLocks noGrp="1" noChangeArrowheads="1"/>
          </p:cNvSpPr>
          <p:nvPr>
            <p:ph type="ftr" sz="quarter" idx="11"/>
          </p:nvPr>
        </p:nvSpPr>
        <p:spPr>
          <a:ln/>
        </p:spPr>
        <p:txBody>
          <a:bodyPr/>
          <a:lstStyle>
            <a:lvl1pPr>
              <a:defRPr/>
            </a:lvl1pPr>
          </a:lstStyle>
          <a:p>
            <a:pPr>
              <a:defRPr/>
            </a:pPr>
            <a:endParaRPr lang="en-US"/>
          </a:p>
        </p:txBody>
      </p:sp>
      <p:sp>
        <p:nvSpPr>
          <p:cNvPr id="7" name="Rectangle 157"/>
          <p:cNvSpPr>
            <a:spLocks noGrp="1" noChangeArrowheads="1"/>
          </p:cNvSpPr>
          <p:nvPr>
            <p:ph type="sldNum" sz="quarter" idx="12"/>
          </p:nvPr>
        </p:nvSpPr>
        <p:spPr>
          <a:ln/>
        </p:spPr>
        <p:txBody>
          <a:bodyPr/>
          <a:lstStyle>
            <a:lvl1pPr>
              <a:defRPr/>
            </a:lvl1pPr>
          </a:lstStyle>
          <a:p>
            <a:fld id="{B7511785-EB5C-46CD-8D1E-A5AA7E223A37}" type="slidenum">
              <a:rPr lang="en-US" altLang="en-US"/>
              <a:pPr/>
              <a:t>‹#›</a:t>
            </a:fld>
            <a:endParaRPr lang="en-US" altLang="en-US"/>
          </a:p>
        </p:txBody>
      </p:sp>
    </p:spTree>
    <p:extLst>
      <p:ext uri="{BB962C8B-B14F-4D97-AF65-F5344CB8AC3E}">
        <p14:creationId xmlns:p14="http://schemas.microsoft.com/office/powerpoint/2010/main" val="147924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5"/>
          <p:cNvSpPr>
            <a:spLocks noGrp="1" noChangeArrowheads="1"/>
          </p:cNvSpPr>
          <p:nvPr>
            <p:ph type="dt" sz="half" idx="10"/>
          </p:nvPr>
        </p:nvSpPr>
        <p:spPr>
          <a:ln/>
        </p:spPr>
        <p:txBody>
          <a:bodyPr/>
          <a:lstStyle>
            <a:lvl1pPr>
              <a:defRPr/>
            </a:lvl1pPr>
          </a:lstStyle>
          <a:p>
            <a:pPr>
              <a:defRPr/>
            </a:pPr>
            <a:fld id="{AB6FF116-54D2-40E5-A813-80D9EB114F21}" type="datetimeFigureOut">
              <a:rPr lang="en-US"/>
              <a:pPr>
                <a:defRPr/>
              </a:pPr>
              <a:t>3/19/2020</a:t>
            </a:fld>
            <a:endParaRPr lang="en-US"/>
          </a:p>
        </p:txBody>
      </p:sp>
      <p:sp>
        <p:nvSpPr>
          <p:cNvPr id="6" name="Rectangle 156"/>
          <p:cNvSpPr>
            <a:spLocks noGrp="1" noChangeArrowheads="1"/>
          </p:cNvSpPr>
          <p:nvPr>
            <p:ph type="ftr" sz="quarter" idx="11"/>
          </p:nvPr>
        </p:nvSpPr>
        <p:spPr>
          <a:ln/>
        </p:spPr>
        <p:txBody>
          <a:bodyPr/>
          <a:lstStyle>
            <a:lvl1pPr>
              <a:defRPr/>
            </a:lvl1pPr>
          </a:lstStyle>
          <a:p>
            <a:pPr>
              <a:defRPr/>
            </a:pPr>
            <a:endParaRPr lang="en-US"/>
          </a:p>
        </p:txBody>
      </p:sp>
      <p:sp>
        <p:nvSpPr>
          <p:cNvPr id="7" name="Rectangle 157"/>
          <p:cNvSpPr>
            <a:spLocks noGrp="1" noChangeArrowheads="1"/>
          </p:cNvSpPr>
          <p:nvPr>
            <p:ph type="sldNum" sz="quarter" idx="12"/>
          </p:nvPr>
        </p:nvSpPr>
        <p:spPr>
          <a:ln/>
        </p:spPr>
        <p:txBody>
          <a:bodyPr/>
          <a:lstStyle>
            <a:lvl1pPr>
              <a:defRPr/>
            </a:lvl1pPr>
          </a:lstStyle>
          <a:p>
            <a:fld id="{30AC510D-C0BD-4255-A5B2-778F0F3E72DA}" type="slidenum">
              <a:rPr lang="en-US" altLang="en-US"/>
              <a:pPr/>
              <a:t>‹#›</a:t>
            </a:fld>
            <a:endParaRPr lang="en-US" altLang="en-US"/>
          </a:p>
        </p:txBody>
      </p:sp>
    </p:spTree>
    <p:extLst>
      <p:ext uri="{BB962C8B-B14F-4D97-AF65-F5344CB8AC3E}">
        <p14:creationId xmlns:p14="http://schemas.microsoft.com/office/powerpoint/2010/main" val="136987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GB">
                  <a:latin typeface="Arial" charset="0"/>
                  <a:cs typeface="Arial" charset="0"/>
                </a:endParaRPr>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latin typeface="Tahoma" pitchFamily="34" charset="0"/>
                  <a:cs typeface="Arial" charset="0"/>
                </a:endParaRPr>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166"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574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574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auto">
                  <a:spcBef>
                    <a:spcPts val="0"/>
                  </a:spcBef>
                  <a:spcAft>
                    <a:spcPts val="0"/>
                  </a:spcAft>
                  <a:defRPr/>
                </a:pPr>
                <a:endParaRPr lang="en-US">
                  <a:latin typeface="+mn-lt"/>
                  <a:cs typeface="+mn-cs"/>
                </a:endParaRPr>
              </a:p>
            </p:txBody>
          </p:sp>
        </p:grpSp>
      </p:grpSp>
      <p:sp>
        <p:nvSpPr>
          <p:cNvPr id="574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499" name="Rectangle 155"/>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latin typeface="Arial" charset="0"/>
                <a:cs typeface="+mn-cs"/>
              </a:defRPr>
            </a:lvl1pPr>
          </a:lstStyle>
          <a:p>
            <a:pPr>
              <a:defRPr/>
            </a:pPr>
            <a:fld id="{AC0CEED3-9616-43D0-B91F-E7AFC4CC2335}" type="datetimeFigureOut">
              <a:rPr lang="en-US"/>
              <a:pPr>
                <a:defRPr/>
              </a:pPr>
              <a:t>3/19/2020</a:t>
            </a:fld>
            <a:endParaRPr lang="en-US"/>
          </a:p>
        </p:txBody>
      </p:sp>
      <p:sp>
        <p:nvSpPr>
          <p:cNvPr id="57500" name="Rectangle 15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a:latin typeface="Arial" charset="0"/>
                <a:cs typeface="+mn-cs"/>
              </a:defRPr>
            </a:lvl1pPr>
          </a:lstStyle>
          <a:p>
            <a:pPr>
              <a:defRPr/>
            </a:pPr>
            <a:endParaRPr lang="en-US"/>
          </a:p>
        </p:txBody>
      </p:sp>
      <p:sp>
        <p:nvSpPr>
          <p:cNvPr id="57501" name="Rectangle 157"/>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AEA71551-BE92-4C9A-A93D-1F6E0CC3C62B}" type="slidenum">
              <a:rPr lang="en-US" altLang="en-US"/>
              <a:pPr/>
              <a:t>‹#›</a:t>
            </a:fld>
            <a:endParaRPr lang="en-US" altLang="en-US"/>
          </a:p>
        </p:txBody>
      </p:sp>
      <p:sp>
        <p:nvSpPr>
          <p:cNvPr id="57504" name="Rectangle 160"/>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4117"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11.m4a"/><Relationship Id="rId7" Type="http://schemas.openxmlformats.org/officeDocument/2006/relationships/image" Target="../media/image10.jpe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13.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jpe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hyperlink" Target="http://www.davidsonfilmsstore.com/images/concrete1_96dpi.jpg" TargetMode="External"/><Relationship Id="rId5" Type="http://schemas.openxmlformats.org/officeDocument/2006/relationships/hyperlink" Target="http://www.youtube.com/watch?v=alZXoALQJr4" TargetMode="Externa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Learning Disabilities</a:t>
            </a:r>
            <a:endParaRPr lang="en-US" dirty="0"/>
          </a:p>
        </p:txBody>
      </p:sp>
      <p:sp>
        <p:nvSpPr>
          <p:cNvPr id="3" name="Content Placeholder 2"/>
          <p:cNvSpPr>
            <a:spLocks noGrp="1"/>
          </p:cNvSpPr>
          <p:nvPr>
            <p:ph idx="1"/>
          </p:nvPr>
        </p:nvSpPr>
        <p:spPr>
          <a:xfrm>
            <a:off x="0" y="1600200"/>
            <a:ext cx="9144000" cy="4498975"/>
          </a:xfrm>
        </p:spPr>
        <p:txBody>
          <a:bodyPr/>
          <a:lstStyle/>
          <a:p>
            <a:pPr>
              <a:buFont typeface="Arial" charset="0"/>
              <a:buChar char="►"/>
              <a:defRPr/>
            </a:pPr>
            <a:r>
              <a:rPr lang="en-US" dirty="0" smtClean="0"/>
              <a:t>Attention Deficit Hyperactivity Disorder (ADHD)</a:t>
            </a:r>
          </a:p>
          <a:p>
            <a:pPr lvl="1">
              <a:defRPr/>
            </a:pPr>
            <a:r>
              <a:rPr lang="en-US" dirty="0" smtClean="0"/>
              <a:t>Characterized by inattention, hyperactivity, and impulsivity</a:t>
            </a:r>
          </a:p>
          <a:p>
            <a:pPr lvl="2">
              <a:buFont typeface="Arial" charset="0"/>
              <a:buChar char="►"/>
              <a:defRPr/>
            </a:pPr>
            <a:r>
              <a:rPr lang="en-US" dirty="0" smtClean="0"/>
              <a:t>May get bored with a task after only a few minutes (or even a few seconds)</a:t>
            </a:r>
          </a:p>
          <a:p>
            <a:pPr lvl="2">
              <a:buFont typeface="Arial" charset="0"/>
              <a:buChar char="►"/>
              <a:defRPr/>
            </a:pPr>
            <a:r>
              <a:rPr lang="en-US" dirty="0" smtClean="0"/>
              <a:t>May be impulsive and have difficulty in curbing their own reactions</a:t>
            </a:r>
          </a:p>
          <a:p>
            <a:pPr lvl="2">
              <a:buFont typeface="Arial" charset="0"/>
              <a:buChar char="►"/>
              <a:defRPr/>
            </a:pPr>
            <a:r>
              <a:rPr lang="en-US" dirty="0" smtClean="0"/>
              <a:t>They do not do a good job of thinking before they act</a:t>
            </a:r>
          </a:p>
          <a:p>
            <a:pPr lvl="1">
              <a:defRPr/>
            </a:pPr>
            <a:r>
              <a:rPr lang="en-US" dirty="0" smtClean="0"/>
              <a:t>Number of children diagnosed </a:t>
            </a:r>
            <a:br>
              <a:rPr lang="en-US" dirty="0" smtClean="0"/>
            </a:br>
            <a:r>
              <a:rPr lang="en-US" dirty="0" smtClean="0"/>
              <a:t>has increased substantially</a:t>
            </a:r>
            <a:endParaRPr lang="en-US" dirty="0"/>
          </a:p>
        </p:txBody>
      </p:sp>
      <p:pic>
        <p:nvPicPr>
          <p:cNvPr id="19460" name="Picture 4" descr="http://img.webmd.com/dtmcms/live/webmd/consumer_assets/site_images/articles/health_tools/ADHD_children_slideshow/getty_rf_photo_of_boy_throwing_airplane_in_cla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5253038"/>
            <a:ext cx="23622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261"/>
    </mc:Choice>
    <mc:Fallback xmlns="">
      <p:transition spd="slow" advTm="3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Memory Strategies</a:t>
            </a:r>
            <a:endParaRPr lang="en-US" dirty="0"/>
          </a:p>
        </p:txBody>
      </p:sp>
      <p:sp>
        <p:nvSpPr>
          <p:cNvPr id="3" name="Content Placeholder 2"/>
          <p:cNvSpPr>
            <a:spLocks noGrp="1"/>
          </p:cNvSpPr>
          <p:nvPr>
            <p:ph idx="1"/>
          </p:nvPr>
        </p:nvSpPr>
        <p:spPr>
          <a:xfrm>
            <a:off x="301625" y="1447800"/>
            <a:ext cx="8540750" cy="4651375"/>
          </a:xfrm>
        </p:spPr>
        <p:txBody>
          <a:bodyPr/>
          <a:lstStyle/>
          <a:p>
            <a:pPr>
              <a:buFont typeface="Arial" charset="0"/>
              <a:buChar char="►"/>
              <a:defRPr/>
            </a:pPr>
            <a:r>
              <a:rPr lang="en-US" dirty="0" smtClean="0"/>
              <a:t>Strategies</a:t>
            </a:r>
          </a:p>
          <a:p>
            <a:pPr lvl="1">
              <a:defRPr/>
            </a:pPr>
            <a:r>
              <a:rPr lang="en-US" dirty="0" smtClean="0"/>
              <a:t>Deliberate mental activities to improve the processing of information</a:t>
            </a:r>
          </a:p>
          <a:p>
            <a:pPr lvl="1">
              <a:defRPr/>
            </a:pPr>
            <a:r>
              <a:rPr lang="en-US" b="1" dirty="0" smtClean="0"/>
              <a:t>Mental Imagery</a:t>
            </a:r>
            <a:r>
              <a:rPr lang="en-US" dirty="0" smtClean="0"/>
              <a:t> – Creating mental pictures can help one to remember</a:t>
            </a:r>
          </a:p>
          <a:p>
            <a:pPr lvl="1">
              <a:defRPr/>
            </a:pPr>
            <a:r>
              <a:rPr lang="en-US" b="1" dirty="0" smtClean="0"/>
              <a:t>Elaboration</a:t>
            </a:r>
            <a:r>
              <a:rPr lang="en-US" dirty="0" smtClean="0"/>
              <a:t> – Involves more extensive processing of the information</a:t>
            </a:r>
          </a:p>
          <a:p>
            <a:pPr lvl="2">
              <a:buFont typeface="Arial" charset="0"/>
              <a:buChar char="►"/>
              <a:defRPr/>
            </a:pPr>
            <a:r>
              <a:rPr lang="en-US" dirty="0" smtClean="0"/>
              <a:t>Thinking of examples</a:t>
            </a:r>
          </a:p>
          <a:p>
            <a:pPr lvl="2">
              <a:buFont typeface="Arial" charset="0"/>
              <a:buChar char="►"/>
              <a:defRPr/>
            </a:pPr>
            <a:r>
              <a:rPr lang="en-US" dirty="0" smtClean="0"/>
              <a:t>Relating information to one’s own life (self-referencing effect)</a:t>
            </a:r>
          </a:p>
          <a:p>
            <a:pPr lvl="2">
              <a:buFont typeface="Arial" charset="0"/>
              <a:buChar char="►"/>
              <a:defRPr/>
            </a:pPr>
            <a:r>
              <a:rPr lang="en-US" dirty="0" smtClean="0"/>
              <a:t>Elaboration makes the information more meaningful</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9533"/>
    </mc:Choice>
    <mc:Fallback xmlns="">
      <p:transition spd="slow" advTm="29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t>Mnemonic Devices</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What is a mnemonic device?</a:t>
            </a:r>
          </a:p>
          <a:p>
            <a:pPr lvl="1">
              <a:defRPr/>
            </a:pPr>
            <a:r>
              <a:rPr lang="en-US" dirty="0" smtClean="0"/>
              <a:t>A device used to assist or aid your memory</a:t>
            </a:r>
          </a:p>
          <a:p>
            <a:pPr lvl="1">
              <a:defRPr/>
            </a:pPr>
            <a:r>
              <a:rPr lang="en-US" dirty="0" smtClean="0"/>
              <a:t>Acrostics, Acronyms, Rhymes, Chains, etc.</a:t>
            </a:r>
          </a:p>
          <a:p>
            <a:pPr lvl="1">
              <a:defRPr/>
            </a:pPr>
            <a:r>
              <a:rPr lang="en-US" dirty="0" smtClean="0"/>
              <a:t>You have most likely used one or more of these in your lifetime (and learned in childhood)</a:t>
            </a:r>
          </a:p>
        </p:txBody>
      </p:sp>
      <p:pic>
        <p:nvPicPr>
          <p:cNvPr id="29700" name="Picture 2" descr="http://www.alaska-in-pictures.com/data/media/13/rainbow-over-the-muldrow-glacier_11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876800"/>
            <a:ext cx="2603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http://www.sulgravemanor.org.uk/images/christopher_columbu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876800"/>
            <a:ext cx="1524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ttp://rocksfromspace.open.ac.uk/images/solar_system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876800"/>
            <a:ext cx="22860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http://www.goodhealthmatters.co.uk/images/Biobulb_Full_Spectrum_Light_Bulb_25w_Screw_100w_Equivalent_H_140mm_The_closest_you_can_get_to_natural_daylight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4876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605"/>
    </mc:Choice>
    <mc:Fallback xmlns="">
      <p:transition spd="slow" advTm="1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fontAlgn="auto">
              <a:spcAft>
                <a:spcPts val="0"/>
              </a:spcAft>
              <a:defRPr/>
            </a:pPr>
            <a:r>
              <a:rPr lang="en-US"/>
              <a:t>Mnemonic Devices</a:t>
            </a:r>
          </a:p>
        </p:txBody>
      </p:sp>
      <p:sp>
        <p:nvSpPr>
          <p:cNvPr id="10243" name="Rectangle 3"/>
          <p:cNvSpPr>
            <a:spLocks noGrp="1" noChangeArrowheads="1"/>
          </p:cNvSpPr>
          <p:nvPr>
            <p:ph idx="1"/>
          </p:nvPr>
        </p:nvSpPr>
        <p:spPr/>
        <p:txBody>
          <a:bodyPr/>
          <a:lstStyle/>
          <a:p>
            <a:pPr>
              <a:buFont typeface="Arial" charset="0"/>
              <a:buChar char="►"/>
              <a:defRPr/>
            </a:pPr>
            <a:r>
              <a:rPr lang="en-US" smtClean="0"/>
              <a:t>Acronym: </a:t>
            </a:r>
          </a:p>
          <a:p>
            <a:pPr lvl="1">
              <a:defRPr/>
            </a:pPr>
            <a:r>
              <a:rPr lang="en-US" smtClean="0"/>
              <a:t>an invented combination of letters with each letter acting as a cue to an idea you need to remember. </a:t>
            </a:r>
          </a:p>
          <a:p>
            <a:pPr lvl="1">
              <a:defRPr/>
            </a:pPr>
            <a:r>
              <a:rPr lang="en-US" smtClean="0"/>
              <a:t>Example:  ROYGBIV </a:t>
            </a:r>
          </a:p>
          <a:p>
            <a:pPr lvl="2">
              <a:buFont typeface="Arial" charset="0"/>
              <a:buChar char="►"/>
              <a:defRPr/>
            </a:pPr>
            <a:r>
              <a:rPr lang="en-US" smtClean="0"/>
              <a:t>Red, Orange, Yellow, Green, Blue, Indigo, Violet</a:t>
            </a:r>
          </a:p>
          <a:p>
            <a:pPr lvl="1">
              <a:defRPr/>
            </a:pPr>
            <a:r>
              <a:rPr lang="en-US" smtClean="0"/>
              <a:t>Example:  OIL-RIG</a:t>
            </a:r>
          </a:p>
          <a:p>
            <a:pPr lvl="2">
              <a:buFont typeface="Arial" charset="0"/>
              <a:buChar char="►"/>
              <a:defRPr/>
            </a:pPr>
            <a:r>
              <a:rPr lang="en-US" smtClean="0"/>
              <a:t>Oxidation is Loss, Reduction is Gain  (LEO says GER)</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388"/>
    </mc:Choice>
    <mc:Fallback xmlns="">
      <p:transition spd="slow" advTm="25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fontAlgn="auto">
              <a:spcAft>
                <a:spcPts val="0"/>
              </a:spcAft>
              <a:defRPr/>
            </a:pPr>
            <a:r>
              <a:rPr lang="en-US"/>
              <a:t>Mnemonic Devices</a:t>
            </a:r>
          </a:p>
        </p:txBody>
      </p:sp>
      <p:sp>
        <p:nvSpPr>
          <p:cNvPr id="12291" name="Rectangle 3"/>
          <p:cNvSpPr>
            <a:spLocks noGrp="1" noChangeArrowheads="1"/>
          </p:cNvSpPr>
          <p:nvPr>
            <p:ph idx="1"/>
          </p:nvPr>
        </p:nvSpPr>
        <p:spPr/>
        <p:txBody>
          <a:bodyPr/>
          <a:lstStyle/>
          <a:p>
            <a:pPr>
              <a:buFont typeface="Arial" charset="0"/>
              <a:buChar char="►"/>
              <a:defRPr/>
            </a:pPr>
            <a:r>
              <a:rPr lang="en-US" sz="2800" smtClean="0"/>
              <a:t>Acrostic: </a:t>
            </a:r>
          </a:p>
          <a:p>
            <a:pPr lvl="1">
              <a:defRPr/>
            </a:pPr>
            <a:r>
              <a:rPr lang="en-US" sz="2400" smtClean="0"/>
              <a:t>an invented sentence where the first letter of each word is a cue to an idea you need to remember. </a:t>
            </a:r>
          </a:p>
          <a:p>
            <a:pPr lvl="1">
              <a:defRPr/>
            </a:pPr>
            <a:r>
              <a:rPr lang="en-US" sz="2400" smtClean="0"/>
              <a:t>Example:  My Very Educated Mother Just Served Us Nine Pies</a:t>
            </a:r>
          </a:p>
          <a:p>
            <a:pPr lvl="2">
              <a:buFont typeface="Arial" charset="0"/>
              <a:buChar char="►"/>
              <a:defRPr/>
            </a:pPr>
            <a:r>
              <a:rPr lang="en-US" sz="2000" smtClean="0"/>
              <a:t>Mercury, Venus, Earth, Mars, Jupiter, Saturn, Uranus, Neptune, Pluto</a:t>
            </a:r>
          </a:p>
          <a:p>
            <a:pPr lvl="1">
              <a:defRPr/>
            </a:pPr>
            <a:r>
              <a:rPr lang="en-US" sz="2400" smtClean="0"/>
              <a:t>Example:  King Phillip Came Over From Germany Smiling</a:t>
            </a:r>
          </a:p>
          <a:p>
            <a:pPr lvl="2">
              <a:buFont typeface="Arial" charset="0"/>
              <a:buChar char="►"/>
              <a:defRPr/>
            </a:pPr>
            <a:r>
              <a:rPr lang="en-US" sz="2000" smtClean="0"/>
              <a:t>Kingdom, Phylum, Class, Order, Family, Genus, Species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869"/>
    </mc:Choice>
    <mc:Fallback xmlns="">
      <p:transition spd="slow" advTm="28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fontAlgn="auto">
              <a:spcAft>
                <a:spcPts val="0"/>
              </a:spcAft>
              <a:defRPr/>
            </a:pPr>
            <a:r>
              <a:rPr lang="en-US"/>
              <a:t>Mnemonic Devices</a:t>
            </a:r>
          </a:p>
        </p:txBody>
      </p:sp>
      <p:sp>
        <p:nvSpPr>
          <p:cNvPr id="13315" name="Rectangle 3"/>
          <p:cNvSpPr>
            <a:spLocks noGrp="1" noChangeArrowheads="1"/>
          </p:cNvSpPr>
          <p:nvPr>
            <p:ph idx="1"/>
          </p:nvPr>
        </p:nvSpPr>
        <p:spPr/>
        <p:txBody>
          <a:bodyPr/>
          <a:lstStyle/>
          <a:p>
            <a:pPr>
              <a:lnSpc>
                <a:spcPct val="90000"/>
              </a:lnSpc>
              <a:buFont typeface="Arial" charset="0"/>
              <a:buChar char="►"/>
              <a:defRPr/>
            </a:pPr>
            <a:r>
              <a:rPr lang="en-US" smtClean="0"/>
              <a:t>Rhymes (simple)</a:t>
            </a:r>
          </a:p>
          <a:p>
            <a:pPr lvl="1">
              <a:lnSpc>
                <a:spcPct val="90000"/>
              </a:lnSpc>
              <a:defRPr/>
            </a:pPr>
            <a:r>
              <a:rPr lang="en-US" smtClean="0"/>
              <a:t>Setting what you need to remember to a common rhyme</a:t>
            </a:r>
          </a:p>
          <a:p>
            <a:pPr lvl="1">
              <a:lnSpc>
                <a:spcPct val="90000"/>
              </a:lnSpc>
              <a:defRPr/>
            </a:pPr>
            <a:r>
              <a:rPr lang="en-US" smtClean="0"/>
              <a:t>Example:  When did Columbus discover America?</a:t>
            </a:r>
          </a:p>
          <a:p>
            <a:pPr lvl="2">
              <a:lnSpc>
                <a:spcPct val="90000"/>
              </a:lnSpc>
              <a:buFont typeface="Arial" charset="0"/>
              <a:buChar char="►"/>
              <a:defRPr/>
            </a:pPr>
            <a:r>
              <a:rPr lang="en-US" smtClean="0"/>
              <a:t>In fourteen hundred and ninety two, columbus sailed the ocean blue</a:t>
            </a:r>
          </a:p>
          <a:p>
            <a:pPr lvl="1">
              <a:lnSpc>
                <a:spcPct val="90000"/>
              </a:lnSpc>
              <a:defRPr/>
            </a:pPr>
            <a:r>
              <a:rPr lang="en-US" smtClean="0"/>
              <a:t>Example:  Which direction do you turn to unscrew a lightbulb?</a:t>
            </a:r>
          </a:p>
          <a:p>
            <a:pPr lvl="2">
              <a:lnSpc>
                <a:spcPct val="90000"/>
              </a:lnSpc>
              <a:buFont typeface="Arial" charset="0"/>
              <a:buChar char="►"/>
              <a:defRPr/>
            </a:pPr>
            <a:r>
              <a:rPr lang="en-US" smtClean="0"/>
              <a:t>Lefty loosey, righty tighty</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771"/>
    </mc:Choice>
    <mc:Fallback xmlns="">
      <p:transition spd="slow" advTm="2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pPr>
              <a:defRPr/>
            </a:pPr>
            <a:r>
              <a:rPr lang="en-US" dirty="0" smtClean="0"/>
              <a:t>Thinking</a:t>
            </a:r>
            <a:endParaRPr lang="en-US" dirty="0"/>
          </a:p>
        </p:txBody>
      </p:sp>
      <p:sp>
        <p:nvSpPr>
          <p:cNvPr id="3" name="Content Placeholder 2"/>
          <p:cNvSpPr>
            <a:spLocks noGrp="1"/>
          </p:cNvSpPr>
          <p:nvPr>
            <p:ph idx="1"/>
          </p:nvPr>
        </p:nvSpPr>
        <p:spPr>
          <a:xfrm>
            <a:off x="0" y="1219200"/>
            <a:ext cx="9144000" cy="4879975"/>
          </a:xfrm>
        </p:spPr>
        <p:txBody>
          <a:bodyPr/>
          <a:lstStyle/>
          <a:p>
            <a:pPr>
              <a:buFont typeface="Arial" charset="0"/>
              <a:buChar char="►"/>
              <a:defRPr/>
            </a:pPr>
            <a:r>
              <a:rPr lang="en-US" b="1" dirty="0" smtClean="0"/>
              <a:t>Critical Thinking</a:t>
            </a:r>
            <a:endParaRPr lang="en-US" dirty="0" smtClean="0"/>
          </a:p>
          <a:p>
            <a:pPr lvl="1">
              <a:defRPr/>
            </a:pPr>
            <a:r>
              <a:rPr lang="en-US" dirty="0" smtClean="0"/>
              <a:t>Thinking reflectively and productively, and evaluating evidence</a:t>
            </a:r>
          </a:p>
          <a:p>
            <a:pPr lvl="2">
              <a:buFont typeface="Arial" charset="0"/>
              <a:buChar char="►"/>
              <a:defRPr/>
            </a:pPr>
            <a:r>
              <a:rPr lang="en-US" dirty="0" smtClean="0"/>
              <a:t>Few schools really teach critical thinking</a:t>
            </a:r>
          </a:p>
          <a:p>
            <a:pPr>
              <a:buFont typeface="Arial" charset="0"/>
              <a:buChar char="►"/>
              <a:defRPr/>
            </a:pPr>
            <a:r>
              <a:rPr lang="en-US" b="1" dirty="0" smtClean="0"/>
              <a:t>Creative Thinking</a:t>
            </a:r>
            <a:endParaRPr lang="en-US" dirty="0" smtClean="0"/>
          </a:p>
          <a:p>
            <a:pPr lvl="1">
              <a:defRPr/>
            </a:pPr>
            <a:r>
              <a:rPr lang="en-US" dirty="0" smtClean="0"/>
              <a:t>The ability to think in novel and unusual ways, and to come up with unique solutions to problems</a:t>
            </a:r>
          </a:p>
          <a:p>
            <a:pPr lvl="2">
              <a:buFont typeface="Arial" charset="0"/>
              <a:buChar char="►"/>
              <a:defRPr/>
            </a:pPr>
            <a:r>
              <a:rPr lang="en-US" b="1" dirty="0" smtClean="0"/>
              <a:t>Convergent Thinking</a:t>
            </a:r>
            <a:r>
              <a:rPr lang="en-US" dirty="0" smtClean="0"/>
              <a:t> – produces one correct answer</a:t>
            </a:r>
          </a:p>
          <a:p>
            <a:pPr lvl="3">
              <a:defRPr/>
            </a:pPr>
            <a:r>
              <a:rPr lang="en-US" dirty="0" smtClean="0"/>
              <a:t>How many quarters would you get for 60 dimes?</a:t>
            </a:r>
          </a:p>
          <a:p>
            <a:pPr lvl="2">
              <a:buFont typeface="Arial" charset="0"/>
              <a:buChar char="►"/>
              <a:defRPr/>
            </a:pPr>
            <a:r>
              <a:rPr lang="en-US" b="1" dirty="0" smtClean="0"/>
              <a:t>Divergent Thinking –</a:t>
            </a:r>
            <a:r>
              <a:rPr lang="en-US" dirty="0" smtClean="0"/>
              <a:t> produces many different answers to the same question</a:t>
            </a:r>
          </a:p>
          <a:p>
            <a:pPr lvl="3">
              <a:defRPr/>
            </a:pPr>
            <a:r>
              <a:rPr lang="en-US" dirty="0" smtClean="0"/>
              <a:t>What are some unique uses for paperclips?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885"/>
    </mc:Choice>
    <mc:Fallback xmlns="">
      <p:transition spd="slow" advTm="3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Thinking</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Strategies for Encouraging Creativity:</a:t>
            </a:r>
          </a:p>
          <a:p>
            <a:pPr lvl="1">
              <a:defRPr/>
            </a:pPr>
            <a:r>
              <a:rPr lang="en-US" dirty="0" smtClean="0"/>
              <a:t>Encourage brainstorming</a:t>
            </a:r>
          </a:p>
          <a:p>
            <a:pPr lvl="1">
              <a:defRPr/>
            </a:pPr>
            <a:r>
              <a:rPr lang="en-US" dirty="0" smtClean="0"/>
              <a:t>Provide environments that stimulate creativity</a:t>
            </a:r>
          </a:p>
          <a:p>
            <a:pPr lvl="1">
              <a:defRPr/>
            </a:pPr>
            <a:r>
              <a:rPr lang="en-US" dirty="0" smtClean="0"/>
              <a:t>Don’t </a:t>
            </a:r>
            <a:r>
              <a:rPr lang="en-US" dirty="0" err="1" smtClean="0"/>
              <a:t>overcontrol</a:t>
            </a:r>
            <a:r>
              <a:rPr lang="en-US" dirty="0" smtClean="0"/>
              <a:t> students</a:t>
            </a:r>
          </a:p>
          <a:p>
            <a:pPr lvl="1">
              <a:defRPr/>
            </a:pPr>
            <a:r>
              <a:rPr lang="en-US" dirty="0" smtClean="0"/>
              <a:t>Encourage internal motivation</a:t>
            </a:r>
          </a:p>
          <a:p>
            <a:pPr lvl="1">
              <a:defRPr/>
            </a:pPr>
            <a:r>
              <a:rPr lang="en-US" dirty="0" smtClean="0"/>
              <a:t>Build children’s confidence</a:t>
            </a:r>
          </a:p>
          <a:p>
            <a:pPr lvl="1">
              <a:defRPr/>
            </a:pPr>
            <a:r>
              <a:rPr lang="en-US" dirty="0" smtClean="0"/>
              <a:t>Guide children to be persistent and delay gratification</a:t>
            </a:r>
          </a:p>
          <a:p>
            <a:pPr lvl="1">
              <a:defRPr/>
            </a:pPr>
            <a:r>
              <a:rPr lang="en-US" dirty="0" smtClean="0"/>
              <a:t>Encourage children to take intellectual risks</a:t>
            </a:r>
          </a:p>
          <a:p>
            <a:pPr lvl="1">
              <a:defRPr/>
            </a:pPr>
            <a:r>
              <a:rPr lang="en-US" dirty="0" smtClean="0"/>
              <a:t>Introduce children to creative people</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094"/>
    </mc:Choice>
    <mc:Fallback xmlns="">
      <p:transition spd="slow" advTm="5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3" name="Content Placeholder 2"/>
          <p:cNvSpPr>
            <a:spLocks noGrp="1"/>
          </p:cNvSpPr>
          <p:nvPr>
            <p:ph idx="1"/>
          </p:nvPr>
        </p:nvSpPr>
        <p:spPr/>
        <p:txBody>
          <a:bodyPr/>
          <a:lstStyle/>
          <a:p>
            <a:pPr>
              <a:buFont typeface="Arial" charset="0"/>
              <a:buChar char="►"/>
              <a:defRPr/>
            </a:pPr>
            <a:endParaRPr lang="en-US" dirty="0" smtClean="0"/>
          </a:p>
          <a:p>
            <a:pPr algn="ctr">
              <a:buFont typeface="Arial" charset="0"/>
              <a:buChar char="►"/>
              <a:defRPr/>
            </a:pPr>
            <a:r>
              <a:rPr lang="en-US" dirty="0" smtClean="0"/>
              <a:t>Socio emotional</a:t>
            </a:r>
          </a:p>
          <a:p>
            <a:pPr>
              <a:buFont typeface="Arial" charset="0"/>
              <a:buChar char="►"/>
              <a:defRPr/>
            </a:pPr>
            <a:r>
              <a:rPr lang="en-US" dirty="0" smtClean="0"/>
              <a:t> Development in Middle &amp; Late Childhood</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7"/>
    </mc:Choice>
    <mc:Fallback xmlns="">
      <p:transition spd="slow" advTm="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Self</a:t>
            </a:r>
            <a:endParaRPr lang="en-US" dirty="0"/>
          </a:p>
        </p:txBody>
      </p:sp>
      <p:sp>
        <p:nvSpPr>
          <p:cNvPr id="3" name="Content Placeholder 2"/>
          <p:cNvSpPr>
            <a:spLocks noGrp="1"/>
          </p:cNvSpPr>
          <p:nvPr>
            <p:ph idx="1"/>
          </p:nvPr>
        </p:nvSpPr>
        <p:spPr/>
        <p:txBody>
          <a:bodyPr/>
          <a:lstStyle/>
          <a:p>
            <a:pPr>
              <a:buFont typeface="Arial" charset="0"/>
              <a:buChar char="►"/>
              <a:defRPr/>
            </a:pPr>
            <a:r>
              <a:rPr lang="en-US" b="1" dirty="0" smtClean="0"/>
              <a:t>Self-Esteem</a:t>
            </a:r>
            <a:r>
              <a:rPr lang="en-US" dirty="0" smtClean="0"/>
              <a:t>: Global evaluations of the self</a:t>
            </a:r>
          </a:p>
          <a:p>
            <a:pPr lvl="1">
              <a:defRPr/>
            </a:pPr>
            <a:r>
              <a:rPr lang="en-US" dirty="0" smtClean="0"/>
              <a:t>Also called self-worth or self-image</a:t>
            </a:r>
          </a:p>
          <a:p>
            <a:pPr lvl="2">
              <a:buFont typeface="Arial" charset="0"/>
              <a:buChar char="►"/>
              <a:defRPr/>
            </a:pPr>
            <a:r>
              <a:rPr lang="en-US" dirty="0" smtClean="0"/>
              <a:t>A “good” person, an “intelligent” person, etc.</a:t>
            </a:r>
          </a:p>
          <a:p>
            <a:pPr lvl="1">
              <a:defRPr/>
            </a:pPr>
            <a:r>
              <a:rPr lang="en-US" dirty="0" smtClean="0"/>
              <a:t>Self-esteem reflects perceptions that do not always match reality</a:t>
            </a:r>
          </a:p>
          <a:p>
            <a:pPr lvl="2">
              <a:buFont typeface="Arial" charset="0"/>
              <a:buChar char="►"/>
              <a:defRPr/>
            </a:pPr>
            <a:r>
              <a:rPr lang="en-US" dirty="0" smtClean="0"/>
              <a:t>Misperceptions can be in either direction</a:t>
            </a:r>
          </a:p>
          <a:p>
            <a:pPr>
              <a:buFont typeface="Arial" charset="0"/>
              <a:buChar char="►"/>
              <a:defRPr/>
            </a:pPr>
            <a:r>
              <a:rPr lang="en-US" b="1" dirty="0" smtClean="0"/>
              <a:t>Self-Concept:</a:t>
            </a:r>
            <a:r>
              <a:rPr lang="en-US" dirty="0" smtClean="0"/>
              <a:t> Domain-specific evaluations of the self</a:t>
            </a:r>
          </a:p>
          <a:p>
            <a:pPr lvl="1">
              <a:defRPr/>
            </a:pPr>
            <a:r>
              <a:rPr lang="en-US" dirty="0" smtClean="0"/>
              <a:t>Specific domains such as: academic, athletic, appearance, etc.</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146"/>
    </mc:Choice>
    <mc:Fallback xmlns="">
      <p:transition spd="slow" advTm="21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Self</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Increasing Children’s Self-Esteem</a:t>
            </a:r>
          </a:p>
          <a:p>
            <a:pPr lvl="1">
              <a:defRPr/>
            </a:pPr>
            <a:r>
              <a:rPr lang="en-US" dirty="0" smtClean="0"/>
              <a:t>Identify the causes of low self-esteem</a:t>
            </a:r>
          </a:p>
          <a:p>
            <a:pPr lvl="2">
              <a:buFont typeface="Arial" charset="0"/>
              <a:buChar char="►"/>
              <a:defRPr/>
            </a:pPr>
            <a:r>
              <a:rPr lang="en-US" dirty="0" smtClean="0"/>
              <a:t>Higher self-esteem in areas of competence</a:t>
            </a:r>
          </a:p>
          <a:p>
            <a:pPr lvl="1">
              <a:defRPr/>
            </a:pPr>
            <a:r>
              <a:rPr lang="en-US" dirty="0" smtClean="0"/>
              <a:t>Provide emotional support and social approval</a:t>
            </a:r>
          </a:p>
          <a:p>
            <a:pPr lvl="2">
              <a:buFont typeface="Arial" charset="0"/>
              <a:buChar char="►"/>
              <a:defRPr/>
            </a:pPr>
            <a:r>
              <a:rPr lang="en-US" dirty="0" smtClean="0"/>
              <a:t>Parent, teacher, coach, siblings, etc.</a:t>
            </a:r>
          </a:p>
          <a:p>
            <a:pPr lvl="1">
              <a:defRPr/>
            </a:pPr>
            <a:r>
              <a:rPr lang="en-US" dirty="0" smtClean="0"/>
              <a:t>Help children achieve</a:t>
            </a:r>
          </a:p>
          <a:p>
            <a:pPr lvl="2">
              <a:buFont typeface="Arial" charset="0"/>
              <a:buChar char="►"/>
              <a:defRPr/>
            </a:pPr>
            <a:r>
              <a:rPr lang="en-US" dirty="0" smtClean="0"/>
              <a:t>Increased abilities lead to increased self-esteem</a:t>
            </a:r>
          </a:p>
          <a:p>
            <a:pPr lvl="1">
              <a:defRPr/>
            </a:pPr>
            <a:r>
              <a:rPr lang="en-US" dirty="0" smtClean="0"/>
              <a:t>Help children cope</a:t>
            </a:r>
          </a:p>
          <a:p>
            <a:pPr lvl="2">
              <a:buFont typeface="Arial" charset="0"/>
              <a:buChar char="►"/>
              <a:defRPr/>
            </a:pPr>
            <a:r>
              <a:rPr lang="en-US" dirty="0" smtClean="0"/>
              <a:t>Rather than avoid problems, deal with and cope with them</a:t>
            </a:r>
          </a:p>
          <a:p>
            <a:pPr lvl="1">
              <a:defRPr/>
            </a:pPr>
            <a:endParaRPr lang="en-US" dirty="0"/>
          </a:p>
        </p:txBody>
      </p:sp>
      <p:pic>
        <p:nvPicPr>
          <p:cNvPr id="37892" name="Picture 2" descr="http://www.kinderinfo.com/wp-content/uploads/2008/09/shy-girl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0"/>
            <a:ext cx="160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623"/>
    </mc:Choice>
    <mc:Fallback xmlns="">
      <p:transition spd="slow" advTm="23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pPr>
              <a:defRPr/>
            </a:pPr>
            <a:r>
              <a:rPr lang="en-US" dirty="0" smtClean="0"/>
              <a:t>Learning Disabilities</a:t>
            </a:r>
            <a:endParaRPr lang="en-US" dirty="0"/>
          </a:p>
        </p:txBody>
      </p:sp>
      <p:sp>
        <p:nvSpPr>
          <p:cNvPr id="3" name="Content Placeholder 2"/>
          <p:cNvSpPr>
            <a:spLocks noGrp="1"/>
          </p:cNvSpPr>
          <p:nvPr>
            <p:ph idx="1"/>
          </p:nvPr>
        </p:nvSpPr>
        <p:spPr>
          <a:xfrm>
            <a:off x="0" y="1447800"/>
            <a:ext cx="9144000" cy="4651375"/>
          </a:xfrm>
        </p:spPr>
        <p:txBody>
          <a:bodyPr/>
          <a:lstStyle/>
          <a:p>
            <a:pPr>
              <a:buFont typeface="Arial" charset="0"/>
              <a:buChar char="►"/>
              <a:defRPr/>
            </a:pPr>
            <a:r>
              <a:rPr lang="en-US" dirty="0" smtClean="0"/>
              <a:t>Diagnosis and Causes of ADHD</a:t>
            </a:r>
          </a:p>
          <a:p>
            <a:pPr lvl="1">
              <a:defRPr/>
            </a:pPr>
            <a:r>
              <a:rPr lang="en-US" dirty="0" smtClean="0"/>
              <a:t>There is controversy about the increased diagnosis of ADHD</a:t>
            </a:r>
          </a:p>
          <a:p>
            <a:pPr lvl="2">
              <a:buFont typeface="Arial" charset="0"/>
              <a:buChar char="►"/>
              <a:defRPr/>
            </a:pPr>
            <a:r>
              <a:rPr lang="en-US" dirty="0" smtClean="0"/>
              <a:t>Some experts attribute the increase to heightened awareness of the disorder</a:t>
            </a:r>
          </a:p>
          <a:p>
            <a:pPr lvl="2">
              <a:buFont typeface="Arial" charset="0"/>
              <a:buChar char="►"/>
              <a:defRPr/>
            </a:pPr>
            <a:r>
              <a:rPr lang="en-US" dirty="0" smtClean="0"/>
              <a:t>Many children may be incorrectly diagnosed</a:t>
            </a:r>
          </a:p>
          <a:p>
            <a:pPr lvl="1">
              <a:defRPr/>
            </a:pPr>
            <a:r>
              <a:rPr lang="en-US" dirty="0" smtClean="0"/>
              <a:t>Definitive causes of ADHD have not been found</a:t>
            </a:r>
          </a:p>
          <a:p>
            <a:pPr lvl="1">
              <a:defRPr/>
            </a:pPr>
            <a:r>
              <a:rPr lang="en-US" dirty="0" smtClean="0"/>
              <a:t>Possible causes include:</a:t>
            </a:r>
          </a:p>
          <a:p>
            <a:pPr lvl="2">
              <a:buFont typeface="Arial" charset="0"/>
              <a:buChar char="►"/>
              <a:defRPr/>
            </a:pPr>
            <a:r>
              <a:rPr lang="en-US" dirty="0" smtClean="0"/>
              <a:t>Genetics, birth complications (brain damage pre/post natal, alcohol/nicotine exposure, etc.), role of neurotransmitters (dopamine), later peak for cortex thickening</a:t>
            </a:r>
            <a:endParaRPr lang="en-US" dirty="0"/>
          </a:p>
        </p:txBody>
      </p:sp>
      <p:pic>
        <p:nvPicPr>
          <p:cNvPr id="20484" name="Picture 2" descr="http://www.doctorsolve.com/blog/uploaded_images/1227544921-7346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0"/>
            <a:ext cx="167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025"/>
    </mc:Choice>
    <mc:Fallback xmlns="">
      <p:transition spd="slow" advTm="6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152400"/>
            <a:ext cx="9144000" cy="1143000"/>
          </a:xfrm>
        </p:spPr>
        <p:txBody>
          <a:bodyPr/>
          <a:lstStyle/>
          <a:p>
            <a:pPr>
              <a:defRPr/>
            </a:pPr>
            <a:r>
              <a:rPr lang="en-US" dirty="0">
                <a:latin typeface="Arial" charset="0"/>
              </a:rPr>
              <a:t>Erikson’s </a:t>
            </a:r>
            <a:r>
              <a:rPr lang="en-US" dirty="0" smtClean="0">
                <a:latin typeface="Arial" charset="0"/>
              </a:rPr>
              <a:t>4</a:t>
            </a:r>
            <a:r>
              <a:rPr lang="en-US" baseline="30000" dirty="0" smtClean="0">
                <a:latin typeface="Arial" charset="0"/>
              </a:rPr>
              <a:t>th</a:t>
            </a:r>
            <a:r>
              <a:rPr lang="en-US" dirty="0" smtClean="0">
                <a:latin typeface="Arial" charset="0"/>
              </a:rPr>
              <a:t> Stage: </a:t>
            </a:r>
            <a:r>
              <a:rPr lang="en-US" dirty="0">
                <a:latin typeface="Arial" charset="0"/>
              </a:rPr>
              <a:t/>
            </a:r>
            <a:br>
              <a:rPr lang="en-US" dirty="0">
                <a:latin typeface="Arial" charset="0"/>
              </a:rPr>
            </a:br>
            <a:r>
              <a:rPr lang="en-US" dirty="0">
                <a:latin typeface="Arial" charset="0"/>
              </a:rPr>
              <a:t>Industry versus Inferiority </a:t>
            </a:r>
          </a:p>
        </p:txBody>
      </p:sp>
      <p:sp>
        <p:nvSpPr>
          <p:cNvPr id="69635" name="Rectangle 3"/>
          <p:cNvSpPr>
            <a:spLocks noChangeArrowheads="1"/>
          </p:cNvSpPr>
          <p:nvPr/>
        </p:nvSpPr>
        <p:spPr bwMode="auto">
          <a:xfrm>
            <a:off x="457200" y="1676400"/>
            <a:ext cx="4038600" cy="4800600"/>
          </a:xfrm>
          <a:prstGeom prst="rect">
            <a:avLst/>
          </a:prstGeom>
          <a:noFill/>
          <a:ln w="9525">
            <a:noFill/>
            <a:miter lim="800000"/>
            <a:headEnd/>
            <a:tailEnd/>
          </a:ln>
          <a:effectLst/>
        </p:spPr>
        <p:txBody>
          <a:bodyPr/>
          <a:lstStyle/>
          <a:p>
            <a:pPr marL="342900" indent="-342900" algn="ctr">
              <a:spcBef>
                <a:spcPct val="20000"/>
              </a:spcBef>
              <a:buClr>
                <a:schemeClr val="hlink"/>
              </a:buClr>
              <a:buSzPct val="70000"/>
              <a:buFont typeface="Wingdings" pitchFamily="2" charset="2"/>
              <a:buNone/>
              <a:defRPr/>
            </a:pPr>
            <a:r>
              <a:rPr lang="en-US" sz="3200" b="1" dirty="0">
                <a:solidFill>
                  <a:schemeClr val="hlink"/>
                </a:solidFill>
                <a:effectLst>
                  <a:outerShdw blurRad="38100" dist="38100" dir="2700000" algn="tl">
                    <a:srgbClr val="000000"/>
                  </a:outerShdw>
                </a:effectLst>
                <a:latin typeface="Arial" charset="0"/>
                <a:cs typeface="Arial" charset="0"/>
              </a:rPr>
              <a:t>Industry</a:t>
            </a:r>
          </a:p>
          <a:p>
            <a:pPr marL="342900" indent="-342900">
              <a:spcBef>
                <a:spcPct val="20000"/>
              </a:spcBef>
              <a:buClr>
                <a:schemeClr val="hlink"/>
              </a:buClr>
              <a:buSzPct val="70000"/>
              <a:buFont typeface="Wingdings" pitchFamily="2" charset="2"/>
              <a:buChar char="n"/>
              <a:defRPr/>
            </a:pPr>
            <a:r>
              <a:rPr lang="en-US" sz="2800" dirty="0">
                <a:effectLst>
                  <a:outerShdw blurRad="38100" dist="38100" dir="2700000" algn="tl">
                    <a:srgbClr val="000000"/>
                  </a:outerShdw>
                </a:effectLst>
                <a:latin typeface="Arial" charset="0"/>
                <a:cs typeface="Arial" charset="0"/>
              </a:rPr>
              <a:t>Developing sense of competence at useful skills</a:t>
            </a:r>
          </a:p>
          <a:p>
            <a:pPr marL="342900" indent="-342900">
              <a:spcBef>
                <a:spcPct val="20000"/>
              </a:spcBef>
              <a:buClr>
                <a:schemeClr val="hlink"/>
              </a:buClr>
              <a:buSzPct val="70000"/>
              <a:buFont typeface="Wingdings" pitchFamily="2" charset="2"/>
              <a:buChar char="n"/>
              <a:defRPr/>
            </a:pPr>
            <a:r>
              <a:rPr lang="en-US" sz="2800" dirty="0">
                <a:effectLst>
                  <a:outerShdw blurRad="38100" dist="38100" dir="2700000" algn="tl">
                    <a:srgbClr val="000000"/>
                  </a:outerShdw>
                </a:effectLst>
                <a:latin typeface="Arial" charset="0"/>
                <a:cs typeface="Arial" charset="0"/>
              </a:rPr>
              <a:t>School provides many opportunities</a:t>
            </a:r>
          </a:p>
        </p:txBody>
      </p:sp>
      <p:sp>
        <p:nvSpPr>
          <p:cNvPr id="69636" name="Rectangle 4"/>
          <p:cNvSpPr>
            <a:spLocks noChangeArrowheads="1"/>
          </p:cNvSpPr>
          <p:nvPr/>
        </p:nvSpPr>
        <p:spPr bwMode="auto">
          <a:xfrm>
            <a:off x="4572000" y="1676400"/>
            <a:ext cx="4267200" cy="4800600"/>
          </a:xfrm>
          <a:prstGeom prst="rect">
            <a:avLst/>
          </a:prstGeom>
          <a:noFill/>
          <a:ln w="9525">
            <a:noFill/>
            <a:miter lim="800000"/>
            <a:headEnd/>
            <a:tailEnd/>
          </a:ln>
          <a:effectLst/>
        </p:spPr>
        <p:txBody>
          <a:bodyPr/>
          <a:lstStyle/>
          <a:p>
            <a:pPr marL="342900" indent="-342900" algn="ctr">
              <a:spcBef>
                <a:spcPct val="20000"/>
              </a:spcBef>
              <a:buClr>
                <a:schemeClr val="hlink"/>
              </a:buClr>
              <a:buSzPct val="70000"/>
              <a:buFont typeface="Wingdings" pitchFamily="2" charset="2"/>
              <a:buNone/>
              <a:defRPr/>
            </a:pPr>
            <a:r>
              <a:rPr lang="en-US" sz="3200" b="1" dirty="0">
                <a:solidFill>
                  <a:schemeClr val="hlink"/>
                </a:solidFill>
                <a:effectLst>
                  <a:outerShdw blurRad="38100" dist="38100" dir="2700000" algn="tl">
                    <a:srgbClr val="000000"/>
                  </a:outerShdw>
                </a:effectLst>
                <a:latin typeface="Arial" charset="0"/>
                <a:cs typeface="Arial" charset="0"/>
              </a:rPr>
              <a:t>Inferiority</a:t>
            </a:r>
          </a:p>
          <a:p>
            <a:pPr marL="342900" indent="-342900">
              <a:spcBef>
                <a:spcPct val="20000"/>
              </a:spcBef>
              <a:buClr>
                <a:schemeClr val="hlink"/>
              </a:buClr>
              <a:buSzPct val="70000"/>
              <a:buFont typeface="Wingdings" pitchFamily="2" charset="2"/>
              <a:buChar char="n"/>
              <a:defRPr/>
            </a:pPr>
            <a:r>
              <a:rPr lang="en-US" sz="2800" dirty="0">
                <a:effectLst>
                  <a:outerShdw blurRad="38100" dist="38100" dir="2700000" algn="tl">
                    <a:srgbClr val="000000"/>
                  </a:outerShdw>
                </a:effectLst>
                <a:latin typeface="Arial" charset="0"/>
                <a:cs typeface="Arial" charset="0"/>
              </a:rPr>
              <a:t>Pessimism and lack of confidence in own ability to do things well</a:t>
            </a:r>
          </a:p>
          <a:p>
            <a:pPr marL="342900" indent="-342900">
              <a:spcBef>
                <a:spcPct val="20000"/>
              </a:spcBef>
              <a:buClr>
                <a:schemeClr val="hlink"/>
              </a:buClr>
              <a:buSzPct val="70000"/>
              <a:buFont typeface="Wingdings" pitchFamily="2" charset="2"/>
              <a:buChar char="n"/>
              <a:defRPr/>
            </a:pPr>
            <a:r>
              <a:rPr lang="en-US" sz="2800" dirty="0">
                <a:effectLst>
                  <a:outerShdw blurRad="38100" dist="38100" dir="2700000" algn="tl">
                    <a:srgbClr val="000000"/>
                  </a:outerShdw>
                </a:effectLst>
                <a:latin typeface="Arial" charset="0"/>
                <a:cs typeface="Arial" charset="0"/>
              </a:rPr>
              <a:t>Family environment, teachers, and peers can contribute to negative feelings</a:t>
            </a:r>
          </a:p>
        </p:txBody>
      </p:sp>
      <p:sp>
        <p:nvSpPr>
          <p:cNvPr id="38917" name="AutoShape 2" descr="http://web.ccesc.k12.oh.us/ccesc/Portals/0/boy%20working%20at%20desk.jpg"/>
          <p:cNvSpPr>
            <a:spLocks noChangeAspect="1" noChangeArrowheads="1"/>
          </p:cNvSpPr>
          <p:nvPr/>
        </p:nvSpPr>
        <p:spPr bwMode="auto">
          <a:xfrm>
            <a:off x="63500" y="-136525"/>
            <a:ext cx="43815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73732" name="Picture 4" descr="http://web.ccesc.k12.oh.us/ccesc/Portals/0/boy%20working%20at%20des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4724400"/>
            <a:ext cx="2438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64"/>
    </mc:Choice>
    <mc:Fallback xmlns="">
      <p:transition spd="slow" advTm="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73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9636">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9636">
                                            <p:txEl>
                                              <p:pRg st="1" end="1"/>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696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Moral Development</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According to Piaget, older children:</a:t>
            </a:r>
          </a:p>
          <a:p>
            <a:pPr lvl="1">
              <a:defRPr/>
            </a:pPr>
            <a:r>
              <a:rPr lang="en-US" dirty="0" smtClean="0"/>
              <a:t>Consider the intentions of the individual</a:t>
            </a:r>
          </a:p>
          <a:p>
            <a:pPr lvl="1">
              <a:defRPr/>
            </a:pPr>
            <a:r>
              <a:rPr lang="en-US" dirty="0" smtClean="0"/>
              <a:t>Believe that rules are subject to change</a:t>
            </a:r>
          </a:p>
          <a:p>
            <a:pPr lvl="1">
              <a:defRPr/>
            </a:pPr>
            <a:r>
              <a:rPr lang="en-US" dirty="0" smtClean="0"/>
              <a:t>Are aware that punishment does not always follow wrong-doing</a:t>
            </a:r>
          </a:p>
          <a:p>
            <a:pPr>
              <a:buFont typeface="Arial" charset="0"/>
              <a:buChar char="►"/>
              <a:defRPr/>
            </a:pPr>
            <a:r>
              <a:rPr lang="en-US" dirty="0" smtClean="0"/>
              <a:t>Based on Piaget, Kohlberg proposed six stages of moral development which he believed were universal</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77"/>
    </mc:Choice>
    <mc:Fallback xmlns="">
      <p:transition spd="slow" advTm="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Moral Development</a:t>
            </a:r>
            <a:endParaRPr lang="en-US" dirty="0"/>
          </a:p>
        </p:txBody>
      </p:sp>
      <p:sp>
        <p:nvSpPr>
          <p:cNvPr id="3" name="Content Placeholder 2"/>
          <p:cNvSpPr>
            <a:spLocks noGrp="1"/>
          </p:cNvSpPr>
          <p:nvPr>
            <p:ph idx="1"/>
          </p:nvPr>
        </p:nvSpPr>
        <p:spPr>
          <a:xfrm>
            <a:off x="0" y="1600200"/>
            <a:ext cx="9144000" cy="4498975"/>
          </a:xfrm>
        </p:spPr>
        <p:txBody>
          <a:bodyPr/>
          <a:lstStyle/>
          <a:p>
            <a:pPr>
              <a:buFont typeface="Arial" charset="0"/>
              <a:buChar char="►"/>
              <a:defRPr/>
            </a:pPr>
            <a:r>
              <a:rPr lang="en-US" dirty="0" smtClean="0"/>
              <a:t>The Kohlberg Stages</a:t>
            </a:r>
          </a:p>
          <a:p>
            <a:pPr lvl="1">
              <a:defRPr/>
            </a:pPr>
            <a:r>
              <a:rPr lang="en-US" b="1" dirty="0" err="1" smtClean="0"/>
              <a:t>Preconventional</a:t>
            </a:r>
            <a:r>
              <a:rPr lang="en-US" b="1" dirty="0" smtClean="0"/>
              <a:t> Reasoning:</a:t>
            </a:r>
            <a:endParaRPr lang="en-US" dirty="0" smtClean="0"/>
          </a:p>
          <a:p>
            <a:pPr lvl="2">
              <a:buFont typeface="Arial" charset="0"/>
              <a:buChar char="►"/>
              <a:defRPr/>
            </a:pPr>
            <a:r>
              <a:rPr lang="en-US" dirty="0" smtClean="0"/>
              <a:t>Children interpret good and bad in terms of external rewards and punishments</a:t>
            </a:r>
          </a:p>
          <a:p>
            <a:pPr lvl="1">
              <a:defRPr/>
            </a:pPr>
            <a:r>
              <a:rPr lang="en-US" b="1" dirty="0" smtClean="0"/>
              <a:t>Conventional Reasoning:</a:t>
            </a:r>
          </a:p>
          <a:p>
            <a:pPr lvl="2">
              <a:buFont typeface="Arial" charset="0"/>
              <a:buChar char="►"/>
              <a:defRPr/>
            </a:pPr>
            <a:r>
              <a:rPr lang="en-US" dirty="0" smtClean="0"/>
              <a:t>Individuals apply certain standards, but they are the standards set by others, such as parents or the government</a:t>
            </a:r>
          </a:p>
          <a:p>
            <a:pPr lvl="1">
              <a:defRPr/>
            </a:pPr>
            <a:r>
              <a:rPr lang="en-US" b="1" dirty="0" err="1" smtClean="0"/>
              <a:t>Postconventional</a:t>
            </a:r>
            <a:r>
              <a:rPr lang="en-US" b="1" dirty="0" smtClean="0"/>
              <a:t> Reasoning:</a:t>
            </a:r>
            <a:endParaRPr lang="en-US" dirty="0" smtClean="0"/>
          </a:p>
          <a:p>
            <a:pPr lvl="2">
              <a:buFont typeface="Arial" charset="0"/>
              <a:buChar char="►"/>
              <a:defRPr/>
            </a:pPr>
            <a:r>
              <a:rPr lang="en-US" dirty="0" smtClean="0"/>
              <a:t>Individuals recognize alternative moral courses, explore the options, and then decide on a personal moral code</a:t>
            </a:r>
          </a:p>
          <a:p>
            <a:pPr lvl="1">
              <a:defRPr/>
            </a:pPr>
            <a:endParaRPr lang="en-US" dirty="0"/>
          </a:p>
        </p:txBody>
      </p:sp>
      <p:pic>
        <p:nvPicPr>
          <p:cNvPr id="40964" name="Picture 2" descr="http://academic.udayton.edu/michaelbarnes/E-Rel103/Readings/Kohlbe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0"/>
            <a:ext cx="17526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313"/>
    </mc:Choice>
    <mc:Fallback xmlns="">
      <p:transition spd="slow" advTm="20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Kohlberg’s Stages</a:t>
            </a:r>
            <a:endParaRPr lang="en-US" dirty="0"/>
          </a:p>
        </p:txBody>
      </p:sp>
      <p:sp>
        <p:nvSpPr>
          <p:cNvPr id="3" name="Content Placeholder 2"/>
          <p:cNvSpPr>
            <a:spLocks noGrp="1"/>
          </p:cNvSpPr>
          <p:nvPr>
            <p:ph idx="1"/>
          </p:nvPr>
        </p:nvSpPr>
        <p:spPr/>
        <p:txBody>
          <a:bodyPr/>
          <a:lstStyle/>
          <a:p>
            <a:pPr>
              <a:buFont typeface="Arial" charset="0"/>
              <a:buChar char="►"/>
              <a:defRPr/>
            </a:pPr>
            <a:endParaRPr lang="en-US"/>
          </a:p>
        </p:txBody>
      </p:sp>
      <p:pic>
        <p:nvPicPr>
          <p:cNvPr id="41988" name="Picture 5" descr="0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0"/>
            <a:ext cx="9144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616"/>
    </mc:Choice>
    <mc:Fallback xmlns="">
      <p:transition spd="slow" advTm="117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943600"/>
          </a:xfrm>
        </p:spPr>
        <p:txBody>
          <a:bodyPr rtlCol="0">
            <a:noAutofit/>
          </a:bodyPr>
          <a:lstStyle/>
          <a:p>
            <a:pPr marL="438912" indent="-320040" fontAlgn="auto">
              <a:spcBef>
                <a:spcPts val="0"/>
              </a:spcBef>
              <a:spcAft>
                <a:spcPts val="0"/>
              </a:spcAft>
              <a:buFont typeface="Arial" panose="020B0604020202020204" pitchFamily="34" charset="0"/>
              <a:buChar char="•"/>
              <a:defRPr/>
            </a:pPr>
            <a:r>
              <a:rPr lang="en-US" sz="2200" dirty="0" smtClean="0"/>
              <a:t>In Europe a woman was near death from a special kind of cancer.  There was one drug that the doctors thought might save her.  It was a form of radium that a druggist in the same town had recently discovered.  The drug was expensive to make, but the druggist was charging ten times what the drug cost him to make.  He paid $200 for the radium and charged $2000 for a small dose of the drug.  The sick woman’s husband, Heinz, went to everyone he knew to borrow the money, but he could only get together $1000 which is half of what it cost.  He told the druggist that his wife was dying and asked him to sell it cheaper or let him pay later.  But the druggist said, “No, I discovered the drug, and I am going to make money from it.”  So Heinz got desperate and broke into the man’s store to steal the drug for his wife.</a:t>
            </a:r>
          </a:p>
          <a:p>
            <a:pPr marL="731520" lvl="1" indent="-274320" fontAlgn="auto">
              <a:spcAft>
                <a:spcPts val="0"/>
              </a:spcAft>
              <a:buFont typeface="Arial" pitchFamily="34" charset="0"/>
              <a:buChar char="–"/>
              <a:defRPr/>
            </a:pPr>
            <a:r>
              <a:rPr lang="en-US" sz="2200" dirty="0" smtClean="0"/>
              <a:t>Should Heinz have stolen the drug?  Was stealing it right or wrong? Why?  Would a good husband steal?  Did the druggist have the right to charge that much when there was no law setting a limit on the price?  Why or why not?  Etc.</a:t>
            </a:r>
            <a:endParaRPr lang="en-US" sz="2200" dirty="0"/>
          </a:p>
        </p:txBody>
      </p:sp>
      <p:sp>
        <p:nvSpPr>
          <p:cNvPr id="6" name="Title 5"/>
          <p:cNvSpPr>
            <a:spLocks noGrp="1"/>
          </p:cNvSpPr>
          <p:nvPr>
            <p:ph type="title"/>
          </p:nvPr>
        </p:nvSpPr>
        <p:spPr>
          <a:xfrm>
            <a:off x="0" y="0"/>
            <a:ext cx="9144000" cy="838200"/>
          </a:xfrm>
        </p:spPr>
        <p:txBody>
          <a:bodyPr/>
          <a:lstStyle/>
          <a:p>
            <a:pPr>
              <a:defRPr/>
            </a:pPr>
            <a:r>
              <a:rPr lang="en-US" dirty="0" smtClean="0"/>
              <a:t>Sample Kohlberg Dilemma</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366"/>
    </mc:Choice>
    <mc:Fallback xmlns="">
      <p:transition spd="slow" advTm="2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Kohlberg’s Critics</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Key criticisms involve:</a:t>
            </a:r>
          </a:p>
          <a:p>
            <a:pPr lvl="1">
              <a:defRPr/>
            </a:pPr>
            <a:r>
              <a:rPr lang="en-US" dirty="0" smtClean="0"/>
              <a:t>Link between moral thought and moral behavior</a:t>
            </a:r>
          </a:p>
          <a:p>
            <a:pPr lvl="2">
              <a:buFont typeface="Arial" charset="0"/>
              <a:buChar char="►"/>
              <a:defRPr/>
            </a:pPr>
            <a:r>
              <a:rPr lang="en-US" dirty="0" smtClean="0"/>
              <a:t>What we say and what we do are not always the same (Kohlberg only looks at thought)</a:t>
            </a:r>
          </a:p>
          <a:p>
            <a:pPr lvl="1">
              <a:defRPr/>
            </a:pPr>
            <a:r>
              <a:rPr lang="en-US" dirty="0" smtClean="0"/>
              <a:t>Roles of culture and the family in moral development</a:t>
            </a:r>
          </a:p>
          <a:p>
            <a:pPr lvl="1">
              <a:defRPr/>
            </a:pPr>
            <a:r>
              <a:rPr lang="en-US" dirty="0" smtClean="0"/>
              <a:t>Significance of concern for others</a:t>
            </a:r>
          </a:p>
          <a:p>
            <a:pPr>
              <a:buFont typeface="Arial" charset="0"/>
              <a:buChar char="►"/>
              <a:defRPr/>
            </a:pPr>
            <a:r>
              <a:rPr lang="en-US" dirty="0" smtClean="0"/>
              <a:t>Kohlberg’s theory misses or misconstrues some moral concepts in particular cultures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770"/>
    </mc:Choice>
    <mc:Fallback xmlns="">
      <p:transition spd="slow" advTm="3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san70215_09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2"/>
    </mc:Choice>
    <mc:Fallback xmlns="">
      <p:transition spd="slow" advTm="1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Learning Disabilities</a:t>
            </a:r>
            <a:endParaRPr lang="en-US" dirty="0"/>
          </a:p>
        </p:txBody>
      </p:sp>
      <p:sp>
        <p:nvSpPr>
          <p:cNvPr id="3" name="Content Placeholder 2"/>
          <p:cNvSpPr>
            <a:spLocks noGrp="1"/>
          </p:cNvSpPr>
          <p:nvPr>
            <p:ph idx="1"/>
          </p:nvPr>
        </p:nvSpPr>
        <p:spPr>
          <a:xfrm>
            <a:off x="0" y="1600200"/>
            <a:ext cx="9144000" cy="4498975"/>
          </a:xfrm>
        </p:spPr>
        <p:txBody>
          <a:bodyPr/>
          <a:lstStyle/>
          <a:p>
            <a:pPr>
              <a:buFont typeface="Arial" charset="0"/>
              <a:buChar char="►"/>
              <a:defRPr/>
            </a:pPr>
            <a:r>
              <a:rPr lang="en-US" dirty="0" smtClean="0"/>
              <a:t>Treatment of ADHD</a:t>
            </a:r>
          </a:p>
          <a:p>
            <a:pPr lvl="1">
              <a:defRPr/>
            </a:pPr>
            <a:r>
              <a:rPr lang="en-US" dirty="0" smtClean="0"/>
              <a:t>Stimulant medication (Ritalin or </a:t>
            </a:r>
            <a:r>
              <a:rPr lang="en-US" dirty="0" err="1" smtClean="0"/>
              <a:t>Adderall</a:t>
            </a:r>
            <a:r>
              <a:rPr lang="en-US" dirty="0" smtClean="0"/>
              <a:t>) is helpful</a:t>
            </a:r>
          </a:p>
          <a:p>
            <a:pPr lvl="1">
              <a:defRPr/>
            </a:pPr>
            <a:r>
              <a:rPr lang="en-US" dirty="0" smtClean="0"/>
              <a:t>Combination of medication and behavior management seems to work best</a:t>
            </a:r>
          </a:p>
          <a:p>
            <a:pPr lvl="1">
              <a:defRPr/>
            </a:pPr>
            <a:r>
              <a:rPr lang="en-US" dirty="0" smtClean="0"/>
              <a:t>Exercise may help reduce ADHD symptoms</a:t>
            </a:r>
          </a:p>
          <a:p>
            <a:pPr lvl="1">
              <a:defRPr/>
            </a:pPr>
            <a:endParaRPr lang="en-US" dirty="0" smtClean="0"/>
          </a:p>
          <a:p>
            <a:pPr lvl="1">
              <a:defRPr/>
            </a:pPr>
            <a:r>
              <a:rPr lang="en-US" dirty="0" smtClean="0"/>
              <a:t>Critics argue that physicians are too quick to prescribe medications</a:t>
            </a:r>
          </a:p>
          <a:p>
            <a:pPr lvl="2">
              <a:buFont typeface="Arial" charset="0"/>
              <a:buChar char="►"/>
              <a:defRPr/>
            </a:pPr>
            <a:r>
              <a:rPr lang="en-US" dirty="0" smtClean="0"/>
              <a:t>Over-diagnosis of ADHD</a:t>
            </a:r>
          </a:p>
          <a:p>
            <a:pPr lvl="2">
              <a:buFont typeface="Arial" charset="0"/>
              <a:buChar char="►"/>
              <a:defRPr/>
            </a:pPr>
            <a:r>
              <a:rPr lang="en-US" dirty="0" smtClean="0"/>
              <a:t>Medication may not be needed for mild ADHD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357"/>
    </mc:Choice>
    <mc:Fallback xmlns="">
      <p:transition spd="slow" advTm="3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defRPr/>
            </a:pPr>
            <a:r>
              <a:rPr lang="en-US" dirty="0" smtClean="0"/>
              <a:t>Piaget Concrete Operational Stage</a:t>
            </a:r>
            <a:endParaRPr lang="en-US" dirty="0"/>
          </a:p>
        </p:txBody>
      </p:sp>
      <p:sp>
        <p:nvSpPr>
          <p:cNvPr id="3" name="Content Placeholder 2"/>
          <p:cNvSpPr>
            <a:spLocks noGrp="1"/>
          </p:cNvSpPr>
          <p:nvPr>
            <p:ph idx="1"/>
          </p:nvPr>
        </p:nvSpPr>
        <p:spPr>
          <a:xfrm>
            <a:off x="0" y="1219200"/>
            <a:ext cx="9144000" cy="4879975"/>
          </a:xfrm>
        </p:spPr>
        <p:txBody>
          <a:bodyPr/>
          <a:lstStyle/>
          <a:p>
            <a:pPr>
              <a:buFont typeface="Arial" charset="0"/>
              <a:buChar char="►"/>
              <a:defRPr/>
            </a:pPr>
            <a:r>
              <a:rPr lang="en-US" dirty="0" smtClean="0"/>
              <a:t>7 – 11 years</a:t>
            </a:r>
          </a:p>
          <a:p>
            <a:pPr lvl="1">
              <a:defRPr/>
            </a:pPr>
            <a:r>
              <a:rPr lang="en-US" dirty="0" smtClean="0"/>
              <a:t>Children can perform concrete operations and reason logically</a:t>
            </a:r>
          </a:p>
          <a:p>
            <a:pPr lvl="2">
              <a:buFont typeface="Arial" charset="0"/>
              <a:buChar char="►"/>
              <a:defRPr/>
            </a:pPr>
            <a:r>
              <a:rPr lang="en-US" dirty="0" smtClean="0"/>
              <a:t>But reasoning only applies to specific, concrete examples</a:t>
            </a:r>
          </a:p>
          <a:p>
            <a:pPr lvl="1">
              <a:defRPr/>
            </a:pPr>
            <a:r>
              <a:rPr lang="en-US" dirty="0" smtClean="0"/>
              <a:t>Achievements:</a:t>
            </a:r>
          </a:p>
          <a:p>
            <a:pPr lvl="2">
              <a:buFont typeface="Arial" charset="0"/>
              <a:buChar char="►"/>
              <a:defRPr/>
            </a:pPr>
            <a:r>
              <a:rPr lang="en-US" dirty="0" smtClean="0"/>
              <a:t>Conservation</a:t>
            </a:r>
          </a:p>
          <a:p>
            <a:pPr lvl="3">
              <a:defRPr/>
            </a:pPr>
            <a:r>
              <a:rPr lang="en-US" dirty="0" err="1" smtClean="0"/>
              <a:t>Decentration</a:t>
            </a:r>
            <a:r>
              <a:rPr lang="en-US" dirty="0" smtClean="0"/>
              <a:t>, Reversibility</a:t>
            </a:r>
          </a:p>
          <a:p>
            <a:pPr lvl="2">
              <a:buFont typeface="Arial" charset="0"/>
              <a:buChar char="►"/>
              <a:defRPr/>
            </a:pPr>
            <a:r>
              <a:rPr lang="en-US" dirty="0" smtClean="0"/>
              <a:t>Classification</a:t>
            </a:r>
          </a:p>
          <a:p>
            <a:pPr lvl="2">
              <a:buFont typeface="Arial" charset="0"/>
              <a:buChar char="►"/>
              <a:defRPr/>
            </a:pPr>
            <a:r>
              <a:rPr lang="en-US" dirty="0" err="1" smtClean="0"/>
              <a:t>Seriation</a:t>
            </a:r>
            <a:endParaRPr lang="en-US" dirty="0" smtClean="0"/>
          </a:p>
          <a:p>
            <a:pPr lvl="3">
              <a:defRPr/>
            </a:pPr>
            <a:r>
              <a:rPr lang="en-US" dirty="0" smtClean="0"/>
              <a:t>Transitive Inference</a:t>
            </a:r>
          </a:p>
          <a:p>
            <a:pPr lvl="2">
              <a:buFont typeface="Arial" charset="0"/>
              <a:buChar char="►"/>
              <a:defRPr/>
            </a:pPr>
            <a:r>
              <a:rPr lang="en-US" dirty="0" smtClean="0"/>
              <a:t>Spatial Reasoning</a:t>
            </a:r>
          </a:p>
          <a:p>
            <a:pPr lvl="3">
              <a:defRPr/>
            </a:pPr>
            <a:r>
              <a:rPr lang="en-US" dirty="0" smtClean="0"/>
              <a:t>Directions, Maps</a:t>
            </a:r>
            <a:endParaRPr lang="en-US" dirty="0"/>
          </a:p>
        </p:txBody>
      </p:sp>
      <p:pic>
        <p:nvPicPr>
          <p:cNvPr id="23556" name="Picture 11" descr="IS682-0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429000"/>
            <a:ext cx="238283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32"/>
    </mc:Choice>
    <mc:Fallback xmlns="">
      <p:transition spd="slow" advTm="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Cognitive Changes</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Concrete Operational Stage</a:t>
            </a:r>
          </a:p>
          <a:p>
            <a:pPr lvl="1">
              <a:defRPr/>
            </a:pPr>
            <a:r>
              <a:rPr lang="en-US" b="1" dirty="0" err="1" smtClean="0"/>
              <a:t>Seriation</a:t>
            </a:r>
            <a:r>
              <a:rPr lang="en-US" b="1" dirty="0" smtClean="0"/>
              <a:t>:</a:t>
            </a:r>
            <a:r>
              <a:rPr lang="en-US" dirty="0" smtClean="0"/>
              <a:t>  The ability to order stimuli along a quantitative dimension (such as length)</a:t>
            </a:r>
          </a:p>
          <a:p>
            <a:pPr lvl="2">
              <a:buFont typeface="Arial" charset="0"/>
              <a:buChar char="►"/>
              <a:defRPr/>
            </a:pPr>
            <a:r>
              <a:rPr lang="en-US" dirty="0" smtClean="0">
                <a:hlinkClick r:id="rId5"/>
              </a:rPr>
              <a:t>http://www.youtube.com/watch?v=alZXoALQJr4</a:t>
            </a:r>
            <a:endParaRPr lang="en-US" dirty="0" smtClean="0"/>
          </a:p>
          <a:p>
            <a:pPr lvl="1">
              <a:defRPr/>
            </a:pPr>
            <a:r>
              <a:rPr lang="en-US" b="1" dirty="0" smtClean="0"/>
              <a:t>Transitivity:</a:t>
            </a:r>
            <a:r>
              <a:rPr lang="en-US" dirty="0" smtClean="0"/>
              <a:t>  Ability to logically combine relations to understand certain conclusions</a:t>
            </a:r>
          </a:p>
          <a:p>
            <a:pPr lvl="2">
              <a:buFont typeface="Arial" charset="0"/>
              <a:buChar char="►"/>
              <a:defRPr/>
            </a:pPr>
            <a:r>
              <a:rPr lang="en-US" dirty="0" smtClean="0"/>
              <a:t>If A &gt; B</a:t>
            </a:r>
          </a:p>
          <a:p>
            <a:pPr lvl="2">
              <a:buFont typeface="Arial" charset="0"/>
              <a:buChar char="►"/>
              <a:defRPr/>
            </a:pPr>
            <a:r>
              <a:rPr lang="en-US" dirty="0" smtClean="0"/>
              <a:t>And B &gt; C</a:t>
            </a:r>
          </a:p>
          <a:p>
            <a:pPr lvl="2">
              <a:buFont typeface="Arial" charset="0"/>
              <a:buChar char="►"/>
              <a:defRPr/>
            </a:pPr>
            <a:r>
              <a:rPr lang="en-US" dirty="0" smtClean="0"/>
              <a:t>Then A &gt; C</a:t>
            </a:r>
          </a:p>
          <a:p>
            <a:pPr lvl="1">
              <a:defRPr/>
            </a:pPr>
            <a:endParaRPr lang="en-US" b="1" dirty="0"/>
          </a:p>
        </p:txBody>
      </p:sp>
      <p:pic>
        <p:nvPicPr>
          <p:cNvPr id="135170" name="Picture 2" descr="See full size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4648200"/>
            <a:ext cx="3257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205"/>
    </mc:Choice>
    <mc:Fallback xmlns="">
      <p:transition spd="slow" advTm="1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51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Concrete Operational Stage</a:t>
            </a:r>
            <a:endParaRPr lang="en-US" dirty="0"/>
          </a:p>
        </p:txBody>
      </p:sp>
      <p:sp>
        <p:nvSpPr>
          <p:cNvPr id="3" name="Content Placeholder 2"/>
          <p:cNvSpPr>
            <a:spLocks noGrp="1"/>
          </p:cNvSpPr>
          <p:nvPr>
            <p:ph idx="1"/>
          </p:nvPr>
        </p:nvSpPr>
        <p:spPr>
          <a:xfrm>
            <a:off x="0" y="1600200"/>
            <a:ext cx="9144000" cy="4498975"/>
          </a:xfrm>
        </p:spPr>
        <p:txBody>
          <a:bodyPr/>
          <a:lstStyle/>
          <a:p>
            <a:pPr>
              <a:buFont typeface="Arial" charset="0"/>
              <a:buChar char="►"/>
              <a:defRPr/>
            </a:pPr>
            <a:r>
              <a:rPr lang="en-US" dirty="0" smtClean="0"/>
              <a:t>Important limitation:</a:t>
            </a:r>
          </a:p>
          <a:p>
            <a:pPr lvl="1">
              <a:defRPr/>
            </a:pPr>
            <a:r>
              <a:rPr lang="en-US" dirty="0" smtClean="0"/>
              <a:t>Children think in an organized, logical fashion only when dealing with </a:t>
            </a:r>
            <a:r>
              <a:rPr lang="en-US" b="1" dirty="0" smtClean="0"/>
              <a:t>concrete</a:t>
            </a:r>
            <a:r>
              <a:rPr lang="en-US" dirty="0" smtClean="0"/>
              <a:t> information they can perceive directly</a:t>
            </a:r>
          </a:p>
          <a:p>
            <a:pPr lvl="2">
              <a:buFont typeface="Arial" charset="0"/>
              <a:buChar char="►"/>
              <a:defRPr/>
            </a:pPr>
            <a:r>
              <a:rPr lang="en-US" dirty="0" smtClean="0"/>
              <a:t>Susan is taller than Sally</a:t>
            </a:r>
          </a:p>
          <a:p>
            <a:pPr lvl="2">
              <a:buFont typeface="Arial" charset="0"/>
              <a:buChar char="►"/>
              <a:defRPr/>
            </a:pPr>
            <a:r>
              <a:rPr lang="en-US" dirty="0" smtClean="0"/>
              <a:t>Sally is taller than Mary</a:t>
            </a:r>
          </a:p>
          <a:p>
            <a:pPr lvl="2">
              <a:buFont typeface="Arial" charset="0"/>
              <a:buChar char="►"/>
              <a:defRPr/>
            </a:pPr>
            <a:r>
              <a:rPr lang="en-US" dirty="0" smtClean="0"/>
              <a:t>Who is tallest?</a:t>
            </a:r>
          </a:p>
          <a:p>
            <a:pPr lvl="3">
              <a:defRPr/>
            </a:pPr>
            <a:r>
              <a:rPr lang="en-US" dirty="0" smtClean="0"/>
              <a:t>Not until formal operations can</a:t>
            </a:r>
            <a:br>
              <a:rPr lang="en-US" dirty="0" smtClean="0"/>
            </a:br>
            <a:r>
              <a:rPr lang="en-US" dirty="0" smtClean="0"/>
              <a:t>they solve this problem</a:t>
            </a:r>
          </a:p>
          <a:p>
            <a:pPr lvl="1">
              <a:defRPr/>
            </a:pPr>
            <a:r>
              <a:rPr lang="en-US" dirty="0" smtClean="0"/>
              <a:t>Abstract ideas are difficult</a:t>
            </a:r>
          </a:p>
          <a:p>
            <a:pPr lvl="2">
              <a:buFont typeface="Arial" charset="0"/>
              <a:buChar char="►"/>
              <a:defRPr/>
            </a:pPr>
            <a:endParaRPr lang="en-US" dirty="0"/>
          </a:p>
        </p:txBody>
      </p:sp>
      <p:cxnSp>
        <p:nvCxnSpPr>
          <p:cNvPr id="5" name="Straight Connector 4"/>
          <p:cNvCxnSpPr>
            <a:cxnSpLocks noChangeShapeType="1"/>
          </p:cNvCxnSpPr>
          <p:nvPr/>
        </p:nvCxnSpPr>
        <p:spPr bwMode="auto">
          <a:xfrm rot="5400000">
            <a:off x="7467600" y="4343400"/>
            <a:ext cx="2286000" cy="0"/>
          </a:xfrm>
          <a:prstGeom prst="line">
            <a:avLst/>
          </a:prstGeom>
          <a:noFill/>
          <a:ln w="63500" algn="ctr">
            <a:solidFill>
              <a:srgbClr val="FF0000"/>
            </a:solidFill>
            <a:round/>
            <a:headEnd/>
            <a:tailEnd/>
          </a:ln>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rot="5400000">
            <a:off x="6667500" y="4610100"/>
            <a:ext cx="1752600" cy="0"/>
          </a:xfrm>
          <a:prstGeom prst="line">
            <a:avLst/>
          </a:prstGeom>
          <a:noFill/>
          <a:ln w="63500" algn="ctr">
            <a:solidFill>
              <a:srgbClr val="FFFF00"/>
            </a:solidFill>
            <a:round/>
            <a:headEnd/>
            <a:tailEnd/>
          </a:ln>
          <a:extLst>
            <a:ext uri="{909E8E84-426E-40DD-AFC4-6F175D3DCCD1}">
              <a14:hiddenFill xmlns:a14="http://schemas.microsoft.com/office/drawing/2010/main">
                <a:noFill/>
              </a14:hiddenFill>
            </a:ext>
          </a:extLst>
        </p:spPr>
      </p:cxnSp>
      <p:cxnSp>
        <p:nvCxnSpPr>
          <p:cNvPr id="9" name="Straight Connector 8"/>
          <p:cNvCxnSpPr/>
          <p:nvPr/>
        </p:nvCxnSpPr>
        <p:spPr bwMode="auto">
          <a:xfrm rot="5400000">
            <a:off x="7391400" y="4800600"/>
            <a:ext cx="1371600" cy="0"/>
          </a:xfrm>
          <a:prstGeom prst="line">
            <a:avLst/>
          </a:prstGeom>
          <a:solidFill>
            <a:schemeClr val="accent1"/>
          </a:solidFill>
          <a:ln w="63500" cap="flat" cmpd="sng" algn="ctr">
            <a:solidFill>
              <a:schemeClr val="accent5">
                <a:lumMod val="50000"/>
              </a:schemeClr>
            </a:solidFill>
            <a:prstDash val="solid"/>
            <a:round/>
            <a:headEnd type="none" w="med" len="med"/>
            <a:tailEnd type="none" w="med" len="med"/>
          </a:ln>
          <a:effectLst/>
        </p:spPr>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473"/>
    </mc:Choice>
    <mc:Fallback xmlns="">
      <p:transition spd="slow" advTm="3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Information Processing</a:t>
            </a:r>
            <a:endParaRPr lang="en-US" dirty="0"/>
          </a:p>
        </p:txBody>
      </p:sp>
      <p:sp>
        <p:nvSpPr>
          <p:cNvPr id="3" name="Content Placeholder 2"/>
          <p:cNvSpPr>
            <a:spLocks noGrp="1"/>
          </p:cNvSpPr>
          <p:nvPr>
            <p:ph idx="1"/>
          </p:nvPr>
        </p:nvSpPr>
        <p:spPr>
          <a:xfrm>
            <a:off x="0" y="1600200"/>
            <a:ext cx="8842375" cy="4498975"/>
          </a:xfrm>
        </p:spPr>
        <p:txBody>
          <a:bodyPr/>
          <a:lstStyle/>
          <a:p>
            <a:pPr>
              <a:buFont typeface="Arial" charset="0"/>
              <a:buChar char="►"/>
              <a:defRPr/>
            </a:pPr>
            <a:r>
              <a:rPr lang="en-US" dirty="0" smtClean="0"/>
              <a:t>Key Improvements:</a:t>
            </a:r>
          </a:p>
          <a:p>
            <a:pPr lvl="1">
              <a:defRPr/>
            </a:pPr>
            <a:r>
              <a:rPr lang="en-US" dirty="0" smtClean="0"/>
              <a:t>Increases in information-</a:t>
            </a:r>
            <a:br>
              <a:rPr lang="en-US" dirty="0" smtClean="0"/>
            </a:br>
            <a:r>
              <a:rPr lang="en-US" dirty="0" smtClean="0"/>
              <a:t>processing speed and capacity</a:t>
            </a:r>
          </a:p>
          <a:p>
            <a:pPr lvl="1">
              <a:defRPr/>
            </a:pPr>
            <a:r>
              <a:rPr lang="en-US" dirty="0" smtClean="0"/>
              <a:t>Gains in inhibition</a:t>
            </a:r>
          </a:p>
          <a:p>
            <a:pPr lvl="2">
              <a:buFont typeface="Arial" charset="0"/>
              <a:buChar char="►"/>
              <a:defRPr/>
            </a:pPr>
            <a:r>
              <a:rPr lang="en-US" dirty="0" smtClean="0"/>
              <a:t>Both may be related to </a:t>
            </a:r>
            <a:br>
              <a:rPr lang="en-US" dirty="0" smtClean="0"/>
            </a:br>
            <a:r>
              <a:rPr lang="en-US" dirty="0" smtClean="0"/>
              <a:t>brain development</a:t>
            </a:r>
          </a:p>
          <a:p>
            <a:pPr>
              <a:buFont typeface="Arial" charset="0"/>
              <a:buChar char="►"/>
              <a:defRPr/>
            </a:pPr>
            <a:r>
              <a:rPr lang="en-US" dirty="0" smtClean="0"/>
              <a:t>Attention becomes more:</a:t>
            </a:r>
          </a:p>
          <a:p>
            <a:pPr lvl="1">
              <a:defRPr/>
            </a:pPr>
            <a:r>
              <a:rPr lang="en-US" dirty="0" smtClean="0"/>
              <a:t>Selective</a:t>
            </a:r>
          </a:p>
          <a:p>
            <a:pPr lvl="1">
              <a:defRPr/>
            </a:pPr>
            <a:r>
              <a:rPr lang="en-US" dirty="0" smtClean="0"/>
              <a:t>Adaptive</a:t>
            </a:r>
          </a:p>
          <a:p>
            <a:pPr lvl="1">
              <a:defRPr/>
            </a:pPr>
            <a:r>
              <a:rPr lang="en-US" dirty="0" err="1" smtClean="0"/>
              <a:t>Planful</a:t>
            </a:r>
            <a:endParaRPr lang="en-US" dirty="0" smtClean="0"/>
          </a:p>
        </p:txBody>
      </p:sp>
      <p:pic>
        <p:nvPicPr>
          <p:cNvPr id="26628" name="Picture 7" descr="41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752600"/>
            <a:ext cx="30480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358"/>
    </mc:Choice>
    <mc:Fallback xmlns="">
      <p:transition spd="slow" advTm="2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Memory</a:t>
            </a:r>
            <a:endParaRPr lang="en-US" dirty="0"/>
          </a:p>
        </p:txBody>
      </p:sp>
      <p:sp>
        <p:nvSpPr>
          <p:cNvPr id="3" name="Content Placeholder 2"/>
          <p:cNvSpPr>
            <a:spLocks noGrp="1"/>
          </p:cNvSpPr>
          <p:nvPr>
            <p:ph idx="1"/>
          </p:nvPr>
        </p:nvSpPr>
        <p:spPr/>
        <p:txBody>
          <a:bodyPr/>
          <a:lstStyle/>
          <a:p>
            <a:pPr>
              <a:buFont typeface="Arial" charset="0"/>
              <a:buChar char="►"/>
              <a:defRPr/>
            </a:pPr>
            <a:r>
              <a:rPr lang="en-US" dirty="0" smtClean="0"/>
              <a:t>Short-Term Memory:</a:t>
            </a:r>
          </a:p>
          <a:p>
            <a:pPr lvl="1">
              <a:defRPr/>
            </a:pPr>
            <a:r>
              <a:rPr lang="en-US" dirty="0" smtClean="0"/>
              <a:t>After age 7, STM does not show as much of an increase as it did in early childhood</a:t>
            </a:r>
          </a:p>
          <a:p>
            <a:pPr>
              <a:buFont typeface="Arial" charset="0"/>
              <a:buChar char="►"/>
              <a:defRPr/>
            </a:pPr>
            <a:r>
              <a:rPr lang="en-US" dirty="0" smtClean="0"/>
              <a:t>Long-Term Memory:</a:t>
            </a:r>
          </a:p>
          <a:p>
            <a:pPr lvl="1">
              <a:defRPr/>
            </a:pPr>
            <a:r>
              <a:rPr lang="en-US" dirty="0" smtClean="0"/>
              <a:t>Relatively permanent and unlimited type of memory</a:t>
            </a:r>
          </a:p>
          <a:p>
            <a:pPr lvl="2">
              <a:buFont typeface="Arial" charset="0"/>
              <a:buChar char="►"/>
              <a:defRPr/>
            </a:pPr>
            <a:r>
              <a:rPr lang="en-US" dirty="0" smtClean="0"/>
              <a:t>What we typically think of as “memories”</a:t>
            </a:r>
          </a:p>
          <a:p>
            <a:pPr lvl="1">
              <a:defRPr/>
            </a:pPr>
            <a:r>
              <a:rPr lang="en-US" dirty="0" smtClean="0"/>
              <a:t>Improvements in memory reflect increased knowledge and increased use of memory strategies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889"/>
    </mc:Choice>
    <mc:Fallback xmlns="">
      <p:transition spd="slow" advTm="2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2|0.2|0.2|0.6"/>
</p:tagLst>
</file>

<file path=ppt/tags/tag10.xml><?xml version="1.0" encoding="utf-8"?>
<p:tagLst xmlns:a="http://schemas.openxmlformats.org/drawingml/2006/main" xmlns:r="http://schemas.openxmlformats.org/officeDocument/2006/relationships" xmlns:p="http://schemas.openxmlformats.org/presentationml/2006/main">
  <p:tag name="TIMING" val="|0.5|0.3|0.3"/>
</p:tagLst>
</file>

<file path=ppt/tags/tag11.xml><?xml version="1.0" encoding="utf-8"?>
<p:tagLst xmlns:a="http://schemas.openxmlformats.org/drawingml/2006/main" xmlns:r="http://schemas.openxmlformats.org/officeDocument/2006/relationships" xmlns:p="http://schemas.openxmlformats.org/presentationml/2006/main">
  <p:tag name="TIMING" val="|0.4|5.1|8.5|9.2"/>
</p:tagLst>
</file>

<file path=ppt/tags/tag12.xml><?xml version="1.0" encoding="utf-8"?>
<p:tagLst xmlns:a="http://schemas.openxmlformats.org/drawingml/2006/main" xmlns:r="http://schemas.openxmlformats.org/officeDocument/2006/relationships" xmlns:p="http://schemas.openxmlformats.org/presentationml/2006/main">
  <p:tag name="TIMING" val="|0.5|0.4|16.3|10.1|0.8"/>
</p:tagLst>
</file>

<file path=ppt/tags/tag13.xml><?xml version="1.0" encoding="utf-8"?>
<p:tagLst xmlns:a="http://schemas.openxmlformats.org/drawingml/2006/main" xmlns:r="http://schemas.openxmlformats.org/officeDocument/2006/relationships" xmlns:p="http://schemas.openxmlformats.org/presentationml/2006/main">
  <p:tag name="TIMING" val="|0.5|0.4|14.5|3.5"/>
</p:tagLst>
</file>

<file path=ppt/tags/tag14.xml><?xml version="1.0" encoding="utf-8"?>
<p:tagLst xmlns:a="http://schemas.openxmlformats.org/drawingml/2006/main" xmlns:r="http://schemas.openxmlformats.org/officeDocument/2006/relationships" xmlns:p="http://schemas.openxmlformats.org/presentationml/2006/main">
  <p:tag name="TIMING" val="|0.5|0.3|0.3|0.3|0.5|17.5|6|6.9"/>
</p:tagLst>
</file>

<file path=ppt/tags/tag15.xml><?xml version="1.0" encoding="utf-8"?>
<p:tagLst xmlns:a="http://schemas.openxmlformats.org/drawingml/2006/main" xmlns:r="http://schemas.openxmlformats.org/officeDocument/2006/relationships" xmlns:p="http://schemas.openxmlformats.org/presentationml/2006/main">
  <p:tag name="TIMING" val="|0.4|0.3|0.2|0.3|0.3|0.3|43.5|7.6"/>
</p:tagLst>
</file>

<file path=ppt/tags/tag16.xml><?xml version="1.0" encoding="utf-8"?>
<p:tagLst xmlns:a="http://schemas.openxmlformats.org/drawingml/2006/main" xmlns:r="http://schemas.openxmlformats.org/officeDocument/2006/relationships" xmlns:p="http://schemas.openxmlformats.org/presentationml/2006/main">
  <p:tag name="TIMING" val="|1|0.4|0.3|0.4|0.4|12.4"/>
</p:tagLst>
</file>

<file path=ppt/tags/tag17.xml><?xml version="1.0" encoding="utf-8"?>
<p:tagLst xmlns:a="http://schemas.openxmlformats.org/drawingml/2006/main" xmlns:r="http://schemas.openxmlformats.org/officeDocument/2006/relationships" xmlns:p="http://schemas.openxmlformats.org/presentationml/2006/main">
  <p:tag name="TIMING" val="|0.5|0.3|0.3|0.3|0.4|0.3|17|0.4"/>
</p:tagLst>
</file>

<file path=ppt/tags/tag18.xml><?xml version="1.0" encoding="utf-8"?>
<p:tagLst xmlns:a="http://schemas.openxmlformats.org/drawingml/2006/main" xmlns:r="http://schemas.openxmlformats.org/officeDocument/2006/relationships" xmlns:p="http://schemas.openxmlformats.org/presentationml/2006/main">
  <p:tag name="TIMING" val="|1.1|0.2|0.2|0.3|0.3"/>
</p:tagLst>
</file>

<file path=ppt/tags/tag19.xml><?xml version="1.0" encoding="utf-8"?>
<p:tagLst xmlns:a="http://schemas.openxmlformats.org/drawingml/2006/main" xmlns:r="http://schemas.openxmlformats.org/officeDocument/2006/relationships" xmlns:p="http://schemas.openxmlformats.org/presentationml/2006/main">
  <p:tag name="TIMING" val="|0.4|0.5|0.2|0.2"/>
</p:tagLst>
</file>

<file path=ppt/tags/tag2.xml><?xml version="1.0" encoding="utf-8"?>
<p:tagLst xmlns:a="http://schemas.openxmlformats.org/drawingml/2006/main" xmlns:r="http://schemas.openxmlformats.org/officeDocument/2006/relationships" xmlns:p="http://schemas.openxmlformats.org/presentationml/2006/main">
  <p:tag name="TIMING" val="|0.5|0.3|0.2|0.2|0.3|0.5"/>
</p:tagLst>
</file>

<file path=ppt/tags/tag20.xml><?xml version="1.0" encoding="utf-8"?>
<p:tagLst xmlns:a="http://schemas.openxmlformats.org/drawingml/2006/main" xmlns:r="http://schemas.openxmlformats.org/officeDocument/2006/relationships" xmlns:p="http://schemas.openxmlformats.org/presentationml/2006/main">
  <p:tag name="TIMING" val="|0.5|0.2|0.3|0.3|0.3|0.3"/>
</p:tagLst>
</file>

<file path=ppt/tags/tag21.xml><?xml version="1.0" encoding="utf-8"?>
<p:tagLst xmlns:a="http://schemas.openxmlformats.org/drawingml/2006/main" xmlns:r="http://schemas.openxmlformats.org/officeDocument/2006/relationships" xmlns:p="http://schemas.openxmlformats.org/presentationml/2006/main">
  <p:tag name="TIMING" val="|19.2"/>
</p:tagLst>
</file>

<file path=ppt/tags/tag22.xml><?xml version="1.0" encoding="utf-8"?>
<p:tagLst xmlns:a="http://schemas.openxmlformats.org/drawingml/2006/main" xmlns:r="http://schemas.openxmlformats.org/officeDocument/2006/relationships" xmlns:p="http://schemas.openxmlformats.org/presentationml/2006/main">
  <p:tag name="TIMING" val="|0.9|0.4|0.3|0.4|0.4"/>
</p:tagLst>
</file>

<file path=ppt/tags/tag3.xml><?xml version="1.0" encoding="utf-8"?>
<p:tagLst xmlns:a="http://schemas.openxmlformats.org/drawingml/2006/main" xmlns:r="http://schemas.openxmlformats.org/officeDocument/2006/relationships" xmlns:p="http://schemas.openxmlformats.org/presentationml/2006/main">
  <p:tag name="TIMING" val="|0.6|0.3|0.3|0.3|11.5|10.2"/>
</p:tagLst>
</file>

<file path=ppt/tags/tag4.xml><?xml version="1.0" encoding="utf-8"?>
<p:tagLst xmlns:a="http://schemas.openxmlformats.org/drawingml/2006/main" xmlns:r="http://schemas.openxmlformats.org/officeDocument/2006/relationships" xmlns:p="http://schemas.openxmlformats.org/presentationml/2006/main">
  <p:tag name="TIMING" val="|1|0.2|0.1|0.1|0.2|0.3|0.3"/>
</p:tagLst>
</file>

<file path=ppt/tags/tag5.xml><?xml version="1.0" encoding="utf-8"?>
<p:tagLst xmlns:a="http://schemas.openxmlformats.org/drawingml/2006/main" xmlns:r="http://schemas.openxmlformats.org/officeDocument/2006/relationships" xmlns:p="http://schemas.openxmlformats.org/presentationml/2006/main">
  <p:tag name="TIMING" val="|0.3|0.2|0.1|0.1|0.1|0.4|0.5"/>
</p:tagLst>
</file>

<file path=ppt/tags/tag6.xml><?xml version="1.0" encoding="utf-8"?>
<p:tagLst xmlns:a="http://schemas.openxmlformats.org/drawingml/2006/main" xmlns:r="http://schemas.openxmlformats.org/officeDocument/2006/relationships" xmlns:p="http://schemas.openxmlformats.org/presentationml/2006/main">
  <p:tag name="TIMING" val="|0.5|0.3|0.2|0.5|1.6|11|0.4|0.4|12.2|3.4"/>
</p:tagLst>
</file>

<file path=ppt/tags/tag7.xml><?xml version="1.0" encoding="utf-8"?>
<p:tagLst xmlns:a="http://schemas.openxmlformats.org/drawingml/2006/main" xmlns:r="http://schemas.openxmlformats.org/officeDocument/2006/relationships" xmlns:p="http://schemas.openxmlformats.org/presentationml/2006/main">
  <p:tag name="TIMING" val="|0.6|0.2|0.2|0.2|0.6|20.5|2.6"/>
</p:tagLst>
</file>

<file path=ppt/tags/tag8.xml><?xml version="1.0" encoding="utf-8"?>
<p:tagLst xmlns:a="http://schemas.openxmlformats.org/drawingml/2006/main" xmlns:r="http://schemas.openxmlformats.org/officeDocument/2006/relationships" xmlns:p="http://schemas.openxmlformats.org/presentationml/2006/main">
  <p:tag name="TIMING" val="|0.4|0.2|0.2|0.2|16.1"/>
</p:tagLst>
</file>

<file path=ppt/tags/tag9.xml><?xml version="1.0" encoding="utf-8"?>
<p:tagLst xmlns:a="http://schemas.openxmlformats.org/drawingml/2006/main" xmlns:r="http://schemas.openxmlformats.org/officeDocument/2006/relationships" xmlns:p="http://schemas.openxmlformats.org/presentationml/2006/main">
  <p:tag name="TIMING" val="|0.4|0.2|1.7|0.5|20.2|3.7"/>
</p:tagLst>
</file>

<file path=ppt/theme/theme1.xml><?xml version="1.0" encoding="utf-8"?>
<a:theme xmlns:a="http://schemas.openxmlformats.org/drawingml/2006/main" name="Compass">
  <a:themeElements>
    <a:clrScheme name="Office Theme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Office Theme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Office Theme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Office Theme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Office Theme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Office Theme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Office Theme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Office Theme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2834</TotalTime>
  <Words>1352</Words>
  <Application>Microsoft Office PowerPoint</Application>
  <PresentationFormat>On-screen Show (4:3)</PresentationFormat>
  <Paragraphs>178</Paragraphs>
  <Slides>25</Slides>
  <Notes>3</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Tahoma</vt:lpstr>
      <vt:lpstr>Times</vt:lpstr>
      <vt:lpstr>Wingdings</vt:lpstr>
      <vt:lpstr>Compass</vt:lpstr>
      <vt:lpstr>Learning Disabilities</vt:lpstr>
      <vt:lpstr>Learning Disabilities</vt:lpstr>
      <vt:lpstr>PowerPoint Presentation</vt:lpstr>
      <vt:lpstr>Learning Disabilities</vt:lpstr>
      <vt:lpstr>Piaget Concrete Operational Stage</vt:lpstr>
      <vt:lpstr>Cognitive Changes</vt:lpstr>
      <vt:lpstr>Concrete Operational Stage</vt:lpstr>
      <vt:lpstr>Information Processing</vt:lpstr>
      <vt:lpstr>Memory</vt:lpstr>
      <vt:lpstr>Memory Strategies</vt:lpstr>
      <vt:lpstr>Mnemonic Devices</vt:lpstr>
      <vt:lpstr>Mnemonic Devices</vt:lpstr>
      <vt:lpstr>Mnemonic Devices</vt:lpstr>
      <vt:lpstr>Mnemonic Devices</vt:lpstr>
      <vt:lpstr>Thinking</vt:lpstr>
      <vt:lpstr>Thinking</vt:lpstr>
      <vt:lpstr>PowerPoint Presentation</vt:lpstr>
      <vt:lpstr>The Self</vt:lpstr>
      <vt:lpstr>The Self</vt:lpstr>
      <vt:lpstr>Erikson’s 4th Stage:  Industry versus Inferiority </vt:lpstr>
      <vt:lpstr>Moral Development</vt:lpstr>
      <vt:lpstr>Moral Development</vt:lpstr>
      <vt:lpstr>Kohlberg’s Stages</vt:lpstr>
      <vt:lpstr>Sample Kohlberg Dilemma</vt:lpstr>
      <vt:lpstr>Kohlberg’s Critics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Abnormal Psychology</dc:title>
  <dc:creator>Ryan Godfrey</dc:creator>
  <cp:lastModifiedBy>Sadia Niazi</cp:lastModifiedBy>
  <cp:revision>91</cp:revision>
  <dcterms:created xsi:type="dcterms:W3CDTF">2010-02-16T19:08:20Z</dcterms:created>
  <dcterms:modified xsi:type="dcterms:W3CDTF">2020-03-19T11:57:27Z</dcterms:modified>
</cp:coreProperties>
</file>