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fontAlgn="auto">
                <a:spcBef>
                  <a:spcPts val="0"/>
                </a:spcBef>
                <a:spcAft>
                  <a:spcPts val="0"/>
                </a:spcAft>
                <a:defRPr/>
              </a:pPr>
              <a:endParaRPr lang="sr-Latn-CS">
                <a:latin typeface="+mn-lt"/>
                <a:cs typeface="+mn-cs"/>
              </a:endParaRPr>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fontAlgn="auto">
                <a:spcBef>
                  <a:spcPts val="0"/>
                </a:spcBef>
                <a:spcAft>
                  <a:spcPts val="0"/>
                </a:spcAft>
                <a:defRPr/>
              </a:pPr>
              <a:endParaRPr lang="sr-Latn-CS">
                <a:latin typeface="+mn-lt"/>
                <a:cs typeface="+mn-cs"/>
              </a:endParaRPr>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grpSp>
      <p:sp>
        <p:nvSpPr>
          <p:cNvPr id="30741" name="Rectangle 21"/>
          <p:cNvSpPr>
            <a:spLocks noGrp="1" noChangeArrowheads="1"/>
          </p:cNvSpPr>
          <p:nvPr>
            <p:ph type="ctrTitle" sz="quarter"/>
          </p:nvPr>
        </p:nvSpPr>
        <p:spPr>
          <a:xfrm>
            <a:off x="685800" y="1828800"/>
            <a:ext cx="7772400" cy="1736725"/>
          </a:xfrm>
        </p:spPr>
        <p:txBody>
          <a:bodyPr/>
          <a:lstStyle>
            <a:lvl1pPr>
              <a:defRPr sz="5400"/>
            </a:lvl1pPr>
          </a:lstStyle>
          <a:p>
            <a:r>
              <a:rPr lang="en-US" smtClean="0"/>
              <a:t>Click to edit Master title style</a:t>
            </a:r>
            <a:endParaRPr lang="en-US"/>
          </a:p>
        </p:txBody>
      </p:sp>
      <p:sp>
        <p:nvSpPr>
          <p:cNvPr id="30742"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23" name="Rectangle 23"/>
          <p:cNvSpPr>
            <a:spLocks noGrp="1" noChangeArrowheads="1"/>
          </p:cNvSpPr>
          <p:nvPr>
            <p:ph type="dt" sz="quarter" idx="10"/>
          </p:nvPr>
        </p:nvSpPr>
        <p:spPr/>
        <p:txBody>
          <a:bodyPr/>
          <a:lstStyle>
            <a:lvl1pPr>
              <a:defRPr smtClean="0"/>
            </a:lvl1pPr>
          </a:lstStyle>
          <a:p>
            <a:pPr>
              <a:defRPr/>
            </a:pPr>
            <a:fld id="{C5F5B2F1-5B32-4784-82C2-BF233920DB83}" type="datetimeFigureOut">
              <a:rPr lang="sr-Latn-CS"/>
              <a:pPr>
                <a:defRPr/>
              </a:pPr>
              <a:t>1.8.2017.</a:t>
            </a:fld>
            <a:endParaRPr lang="sr-Latn-CS"/>
          </a:p>
        </p:txBody>
      </p:sp>
      <p:sp>
        <p:nvSpPr>
          <p:cNvPr id="24" name="Rectangle 24"/>
          <p:cNvSpPr>
            <a:spLocks noGrp="1" noChangeArrowheads="1"/>
          </p:cNvSpPr>
          <p:nvPr>
            <p:ph type="ftr" sz="quarter" idx="11"/>
          </p:nvPr>
        </p:nvSpPr>
        <p:spPr/>
        <p:txBody>
          <a:bodyPr/>
          <a:lstStyle>
            <a:lvl1pPr>
              <a:defRPr/>
            </a:lvl1pPr>
          </a:lstStyle>
          <a:p>
            <a:pPr>
              <a:defRPr/>
            </a:pPr>
            <a:endParaRPr lang="sr-Latn-CS"/>
          </a:p>
        </p:txBody>
      </p:sp>
      <p:sp>
        <p:nvSpPr>
          <p:cNvPr id="25" name="Rectangle 25"/>
          <p:cNvSpPr>
            <a:spLocks noGrp="1" noChangeArrowheads="1"/>
          </p:cNvSpPr>
          <p:nvPr>
            <p:ph type="sldNum" sz="quarter" idx="12"/>
          </p:nvPr>
        </p:nvSpPr>
        <p:spPr/>
        <p:txBody>
          <a:bodyPr/>
          <a:lstStyle>
            <a:lvl1pPr>
              <a:defRPr smtClean="0"/>
            </a:lvl1pPr>
          </a:lstStyle>
          <a:p>
            <a:pPr>
              <a:defRPr/>
            </a:pPr>
            <a:fld id="{7B6C7F41-8308-44AB-A3A2-FAC093D993C1}" type="slidenum">
              <a:rPr lang="sr-Latn-CS"/>
              <a:pPr>
                <a:defRPr/>
              </a:pPr>
              <a:t>‹#›</a:t>
            </a:fld>
            <a:endParaRPr lang="sr-Latn-C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Rectangle 23"/>
          <p:cNvSpPr>
            <a:spLocks noGrp="1" noChangeArrowheads="1"/>
          </p:cNvSpPr>
          <p:nvPr>
            <p:ph type="dt" sz="half" idx="10"/>
          </p:nvPr>
        </p:nvSpPr>
        <p:spPr>
          <a:ln/>
        </p:spPr>
        <p:txBody>
          <a:bodyPr/>
          <a:lstStyle>
            <a:lvl1pPr>
              <a:defRPr/>
            </a:lvl1pPr>
          </a:lstStyle>
          <a:p>
            <a:pPr>
              <a:defRPr/>
            </a:pPr>
            <a:fld id="{BAE116EC-318F-4237-B171-31B41B04E4FE}" type="datetimeFigureOut">
              <a:rPr lang="sr-Latn-CS"/>
              <a:pPr>
                <a:defRPr/>
              </a:pPr>
              <a:t>1.8.2017.</a:t>
            </a:fld>
            <a:endParaRPr lang="sr-Latn-CS"/>
          </a:p>
        </p:txBody>
      </p:sp>
      <p:sp>
        <p:nvSpPr>
          <p:cNvPr id="5" name="Rectangle 24"/>
          <p:cNvSpPr>
            <a:spLocks noGrp="1" noChangeArrowheads="1"/>
          </p:cNvSpPr>
          <p:nvPr>
            <p:ph type="ftr" sz="quarter" idx="11"/>
          </p:nvPr>
        </p:nvSpPr>
        <p:spPr>
          <a:ln/>
        </p:spPr>
        <p:txBody>
          <a:bodyPr/>
          <a:lstStyle>
            <a:lvl1pPr>
              <a:defRPr/>
            </a:lvl1pPr>
          </a:lstStyle>
          <a:p>
            <a:pPr>
              <a:defRPr/>
            </a:pPr>
            <a:endParaRPr lang="sr-Latn-CS"/>
          </a:p>
        </p:txBody>
      </p:sp>
      <p:sp>
        <p:nvSpPr>
          <p:cNvPr id="6" name="Rectangle 25"/>
          <p:cNvSpPr>
            <a:spLocks noGrp="1" noChangeArrowheads="1"/>
          </p:cNvSpPr>
          <p:nvPr>
            <p:ph type="sldNum" sz="quarter" idx="12"/>
          </p:nvPr>
        </p:nvSpPr>
        <p:spPr>
          <a:ln/>
        </p:spPr>
        <p:txBody>
          <a:bodyPr/>
          <a:lstStyle>
            <a:lvl1pPr>
              <a:defRPr/>
            </a:lvl1pPr>
          </a:lstStyle>
          <a:p>
            <a:pPr>
              <a:defRPr/>
            </a:pPr>
            <a:fld id="{C4479F36-2F64-4D67-BB0F-CF3DB9BB5BF3}" type="slidenum">
              <a:rPr lang="sr-Latn-CS"/>
              <a:pPr>
                <a:defRPr/>
              </a:pPr>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sr-Latn-C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Rectangle 23"/>
          <p:cNvSpPr>
            <a:spLocks noGrp="1" noChangeArrowheads="1"/>
          </p:cNvSpPr>
          <p:nvPr>
            <p:ph type="dt" sz="half" idx="10"/>
          </p:nvPr>
        </p:nvSpPr>
        <p:spPr>
          <a:ln/>
        </p:spPr>
        <p:txBody>
          <a:bodyPr/>
          <a:lstStyle>
            <a:lvl1pPr>
              <a:defRPr/>
            </a:lvl1pPr>
          </a:lstStyle>
          <a:p>
            <a:pPr>
              <a:defRPr/>
            </a:pPr>
            <a:fld id="{5C849FFD-CBAB-4E55-BE50-61EFC2341544}" type="datetimeFigureOut">
              <a:rPr lang="sr-Latn-CS"/>
              <a:pPr>
                <a:defRPr/>
              </a:pPr>
              <a:t>1.8.2017.</a:t>
            </a:fld>
            <a:endParaRPr lang="sr-Latn-CS"/>
          </a:p>
        </p:txBody>
      </p:sp>
      <p:sp>
        <p:nvSpPr>
          <p:cNvPr id="5" name="Rectangle 24"/>
          <p:cNvSpPr>
            <a:spLocks noGrp="1" noChangeArrowheads="1"/>
          </p:cNvSpPr>
          <p:nvPr>
            <p:ph type="ftr" sz="quarter" idx="11"/>
          </p:nvPr>
        </p:nvSpPr>
        <p:spPr>
          <a:ln/>
        </p:spPr>
        <p:txBody>
          <a:bodyPr/>
          <a:lstStyle>
            <a:lvl1pPr>
              <a:defRPr/>
            </a:lvl1pPr>
          </a:lstStyle>
          <a:p>
            <a:pPr>
              <a:defRPr/>
            </a:pPr>
            <a:endParaRPr lang="sr-Latn-CS"/>
          </a:p>
        </p:txBody>
      </p:sp>
      <p:sp>
        <p:nvSpPr>
          <p:cNvPr id="6" name="Rectangle 25"/>
          <p:cNvSpPr>
            <a:spLocks noGrp="1" noChangeArrowheads="1"/>
          </p:cNvSpPr>
          <p:nvPr>
            <p:ph type="sldNum" sz="quarter" idx="12"/>
          </p:nvPr>
        </p:nvSpPr>
        <p:spPr>
          <a:ln/>
        </p:spPr>
        <p:txBody>
          <a:bodyPr/>
          <a:lstStyle>
            <a:lvl1pPr>
              <a:defRPr/>
            </a:lvl1pPr>
          </a:lstStyle>
          <a:p>
            <a:pPr>
              <a:defRPr/>
            </a:pPr>
            <a:fld id="{16DB2D22-0A23-41C8-A110-35B3AC1FFEB8}" type="slidenum">
              <a:rPr lang="sr-Latn-CS"/>
              <a:pPr>
                <a:defRPr/>
              </a:pPr>
              <a:t>‹#›</a:t>
            </a:fld>
            <a:endParaRPr lang="sr-Latn-C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sr-Latn-C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Rectangle 23"/>
          <p:cNvSpPr>
            <a:spLocks noGrp="1" noChangeArrowheads="1"/>
          </p:cNvSpPr>
          <p:nvPr>
            <p:ph type="dt" sz="half" idx="10"/>
          </p:nvPr>
        </p:nvSpPr>
        <p:spPr>
          <a:ln/>
        </p:spPr>
        <p:txBody>
          <a:bodyPr/>
          <a:lstStyle>
            <a:lvl1pPr>
              <a:defRPr/>
            </a:lvl1pPr>
          </a:lstStyle>
          <a:p>
            <a:pPr>
              <a:defRPr/>
            </a:pPr>
            <a:fld id="{F04D553F-A124-46A3-9F5E-51FB30E32D0B}" type="datetimeFigureOut">
              <a:rPr lang="sr-Latn-CS"/>
              <a:pPr>
                <a:defRPr/>
              </a:pPr>
              <a:t>1.8.2017.</a:t>
            </a:fld>
            <a:endParaRPr lang="sr-Latn-CS"/>
          </a:p>
        </p:txBody>
      </p:sp>
      <p:sp>
        <p:nvSpPr>
          <p:cNvPr id="6" name="Rectangle 24"/>
          <p:cNvSpPr>
            <a:spLocks noGrp="1" noChangeArrowheads="1"/>
          </p:cNvSpPr>
          <p:nvPr>
            <p:ph type="ftr" sz="quarter" idx="11"/>
          </p:nvPr>
        </p:nvSpPr>
        <p:spPr>
          <a:ln/>
        </p:spPr>
        <p:txBody>
          <a:bodyPr/>
          <a:lstStyle>
            <a:lvl1pPr>
              <a:defRPr/>
            </a:lvl1pPr>
          </a:lstStyle>
          <a:p>
            <a:pPr>
              <a:defRPr/>
            </a:pPr>
            <a:endParaRPr lang="sr-Latn-CS"/>
          </a:p>
        </p:txBody>
      </p:sp>
      <p:sp>
        <p:nvSpPr>
          <p:cNvPr id="7" name="Rectangle 25"/>
          <p:cNvSpPr>
            <a:spLocks noGrp="1" noChangeArrowheads="1"/>
          </p:cNvSpPr>
          <p:nvPr>
            <p:ph type="sldNum" sz="quarter" idx="12"/>
          </p:nvPr>
        </p:nvSpPr>
        <p:spPr>
          <a:ln/>
        </p:spPr>
        <p:txBody>
          <a:bodyPr/>
          <a:lstStyle>
            <a:lvl1pPr>
              <a:defRPr/>
            </a:lvl1pPr>
          </a:lstStyle>
          <a:p>
            <a:pPr>
              <a:defRPr/>
            </a:pPr>
            <a:fld id="{60C2A1AF-65D3-40B1-AC38-6A197408ABAA}" type="slidenum">
              <a:rPr lang="sr-Latn-CS"/>
              <a:pPr>
                <a:defRPr/>
              </a:pPr>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Rectangle 23"/>
          <p:cNvSpPr>
            <a:spLocks noGrp="1" noChangeArrowheads="1"/>
          </p:cNvSpPr>
          <p:nvPr>
            <p:ph type="dt" sz="half" idx="10"/>
          </p:nvPr>
        </p:nvSpPr>
        <p:spPr>
          <a:ln/>
        </p:spPr>
        <p:txBody>
          <a:bodyPr/>
          <a:lstStyle>
            <a:lvl1pPr>
              <a:defRPr/>
            </a:lvl1pPr>
          </a:lstStyle>
          <a:p>
            <a:pPr>
              <a:defRPr/>
            </a:pPr>
            <a:fld id="{4962558F-6296-4FDC-AE8D-B721A7F799B3}" type="datetimeFigureOut">
              <a:rPr lang="sr-Latn-CS"/>
              <a:pPr>
                <a:defRPr/>
              </a:pPr>
              <a:t>1.8.2017.</a:t>
            </a:fld>
            <a:endParaRPr lang="sr-Latn-CS"/>
          </a:p>
        </p:txBody>
      </p:sp>
      <p:sp>
        <p:nvSpPr>
          <p:cNvPr id="5" name="Rectangle 24"/>
          <p:cNvSpPr>
            <a:spLocks noGrp="1" noChangeArrowheads="1"/>
          </p:cNvSpPr>
          <p:nvPr>
            <p:ph type="ftr" sz="quarter" idx="11"/>
          </p:nvPr>
        </p:nvSpPr>
        <p:spPr>
          <a:ln/>
        </p:spPr>
        <p:txBody>
          <a:bodyPr/>
          <a:lstStyle>
            <a:lvl1pPr>
              <a:defRPr/>
            </a:lvl1pPr>
          </a:lstStyle>
          <a:p>
            <a:pPr>
              <a:defRPr/>
            </a:pPr>
            <a:endParaRPr lang="sr-Latn-CS"/>
          </a:p>
        </p:txBody>
      </p:sp>
      <p:sp>
        <p:nvSpPr>
          <p:cNvPr id="6" name="Rectangle 25"/>
          <p:cNvSpPr>
            <a:spLocks noGrp="1" noChangeArrowheads="1"/>
          </p:cNvSpPr>
          <p:nvPr>
            <p:ph type="sldNum" sz="quarter" idx="12"/>
          </p:nvPr>
        </p:nvSpPr>
        <p:spPr>
          <a:ln/>
        </p:spPr>
        <p:txBody>
          <a:bodyPr/>
          <a:lstStyle>
            <a:lvl1pPr>
              <a:defRPr/>
            </a:lvl1pPr>
          </a:lstStyle>
          <a:p>
            <a:pPr>
              <a:defRPr/>
            </a:pPr>
            <a:fld id="{5E25BE50-0F52-4472-8EBD-4CDA65653CF0}" type="slidenum">
              <a:rPr lang="sr-Latn-CS"/>
              <a:pPr>
                <a:defRPr/>
              </a:pPr>
              <a:t>‹#›</a:t>
            </a:fld>
            <a:endParaRPr lang="sr-Latn-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fld id="{C49C680F-2979-4EDA-BBF8-79FA4327C287}" type="datetimeFigureOut">
              <a:rPr lang="sr-Latn-CS"/>
              <a:pPr>
                <a:defRPr/>
              </a:pPr>
              <a:t>1.8.2017.</a:t>
            </a:fld>
            <a:endParaRPr lang="sr-Latn-CS"/>
          </a:p>
        </p:txBody>
      </p:sp>
      <p:sp>
        <p:nvSpPr>
          <p:cNvPr id="5" name="Rectangle 24"/>
          <p:cNvSpPr>
            <a:spLocks noGrp="1" noChangeArrowheads="1"/>
          </p:cNvSpPr>
          <p:nvPr>
            <p:ph type="ftr" sz="quarter" idx="11"/>
          </p:nvPr>
        </p:nvSpPr>
        <p:spPr>
          <a:ln/>
        </p:spPr>
        <p:txBody>
          <a:bodyPr/>
          <a:lstStyle>
            <a:lvl1pPr>
              <a:defRPr/>
            </a:lvl1pPr>
          </a:lstStyle>
          <a:p>
            <a:pPr>
              <a:defRPr/>
            </a:pPr>
            <a:endParaRPr lang="sr-Latn-CS"/>
          </a:p>
        </p:txBody>
      </p:sp>
      <p:sp>
        <p:nvSpPr>
          <p:cNvPr id="6" name="Rectangle 25"/>
          <p:cNvSpPr>
            <a:spLocks noGrp="1" noChangeArrowheads="1"/>
          </p:cNvSpPr>
          <p:nvPr>
            <p:ph type="sldNum" sz="quarter" idx="12"/>
          </p:nvPr>
        </p:nvSpPr>
        <p:spPr>
          <a:ln/>
        </p:spPr>
        <p:txBody>
          <a:bodyPr/>
          <a:lstStyle>
            <a:lvl1pPr>
              <a:defRPr/>
            </a:lvl1pPr>
          </a:lstStyle>
          <a:p>
            <a:pPr>
              <a:defRPr/>
            </a:pPr>
            <a:fld id="{62AD524A-41E0-4341-A6C3-DE620FEFA060}" type="slidenum">
              <a:rPr lang="sr-Latn-CS"/>
              <a:pPr>
                <a:defRPr/>
              </a:pPr>
              <a:t>‹#›</a:t>
            </a:fld>
            <a:endParaRPr lang="sr-Latn-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Rectangle 23"/>
          <p:cNvSpPr>
            <a:spLocks noGrp="1" noChangeArrowheads="1"/>
          </p:cNvSpPr>
          <p:nvPr>
            <p:ph type="dt" sz="half" idx="10"/>
          </p:nvPr>
        </p:nvSpPr>
        <p:spPr>
          <a:ln/>
        </p:spPr>
        <p:txBody>
          <a:bodyPr/>
          <a:lstStyle>
            <a:lvl1pPr>
              <a:defRPr/>
            </a:lvl1pPr>
          </a:lstStyle>
          <a:p>
            <a:pPr>
              <a:defRPr/>
            </a:pPr>
            <a:fld id="{8DF16292-FFC3-44E3-B48D-AD75E5A45080}" type="datetimeFigureOut">
              <a:rPr lang="sr-Latn-CS"/>
              <a:pPr>
                <a:defRPr/>
              </a:pPr>
              <a:t>1.8.2017.</a:t>
            </a:fld>
            <a:endParaRPr lang="sr-Latn-CS"/>
          </a:p>
        </p:txBody>
      </p:sp>
      <p:sp>
        <p:nvSpPr>
          <p:cNvPr id="6" name="Rectangle 24"/>
          <p:cNvSpPr>
            <a:spLocks noGrp="1" noChangeArrowheads="1"/>
          </p:cNvSpPr>
          <p:nvPr>
            <p:ph type="ftr" sz="quarter" idx="11"/>
          </p:nvPr>
        </p:nvSpPr>
        <p:spPr>
          <a:ln/>
        </p:spPr>
        <p:txBody>
          <a:bodyPr/>
          <a:lstStyle>
            <a:lvl1pPr>
              <a:defRPr/>
            </a:lvl1pPr>
          </a:lstStyle>
          <a:p>
            <a:pPr>
              <a:defRPr/>
            </a:pPr>
            <a:endParaRPr lang="sr-Latn-CS"/>
          </a:p>
        </p:txBody>
      </p:sp>
      <p:sp>
        <p:nvSpPr>
          <p:cNvPr id="7" name="Rectangle 25"/>
          <p:cNvSpPr>
            <a:spLocks noGrp="1" noChangeArrowheads="1"/>
          </p:cNvSpPr>
          <p:nvPr>
            <p:ph type="sldNum" sz="quarter" idx="12"/>
          </p:nvPr>
        </p:nvSpPr>
        <p:spPr>
          <a:ln/>
        </p:spPr>
        <p:txBody>
          <a:bodyPr/>
          <a:lstStyle>
            <a:lvl1pPr>
              <a:defRPr/>
            </a:lvl1pPr>
          </a:lstStyle>
          <a:p>
            <a:pPr>
              <a:defRPr/>
            </a:pPr>
            <a:fld id="{D6B2633E-5B34-44E0-A6B2-8D5A6580049E}" type="slidenum">
              <a:rPr lang="sr-Latn-CS"/>
              <a:pPr>
                <a:defRPr/>
              </a:pPr>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7" name="Rectangle 23"/>
          <p:cNvSpPr>
            <a:spLocks noGrp="1" noChangeArrowheads="1"/>
          </p:cNvSpPr>
          <p:nvPr>
            <p:ph type="dt" sz="half" idx="10"/>
          </p:nvPr>
        </p:nvSpPr>
        <p:spPr>
          <a:ln/>
        </p:spPr>
        <p:txBody>
          <a:bodyPr/>
          <a:lstStyle>
            <a:lvl1pPr>
              <a:defRPr/>
            </a:lvl1pPr>
          </a:lstStyle>
          <a:p>
            <a:pPr>
              <a:defRPr/>
            </a:pPr>
            <a:fld id="{3935BEE3-04BD-4A30-8FA0-A8CAAACED10A}" type="datetimeFigureOut">
              <a:rPr lang="sr-Latn-CS"/>
              <a:pPr>
                <a:defRPr/>
              </a:pPr>
              <a:t>1.8.2017.</a:t>
            </a:fld>
            <a:endParaRPr lang="sr-Latn-CS"/>
          </a:p>
        </p:txBody>
      </p:sp>
      <p:sp>
        <p:nvSpPr>
          <p:cNvPr id="8" name="Rectangle 24"/>
          <p:cNvSpPr>
            <a:spLocks noGrp="1" noChangeArrowheads="1"/>
          </p:cNvSpPr>
          <p:nvPr>
            <p:ph type="ftr" sz="quarter" idx="11"/>
          </p:nvPr>
        </p:nvSpPr>
        <p:spPr>
          <a:ln/>
        </p:spPr>
        <p:txBody>
          <a:bodyPr/>
          <a:lstStyle>
            <a:lvl1pPr>
              <a:defRPr/>
            </a:lvl1pPr>
          </a:lstStyle>
          <a:p>
            <a:pPr>
              <a:defRPr/>
            </a:pPr>
            <a:endParaRPr lang="sr-Latn-CS"/>
          </a:p>
        </p:txBody>
      </p:sp>
      <p:sp>
        <p:nvSpPr>
          <p:cNvPr id="9" name="Rectangle 25"/>
          <p:cNvSpPr>
            <a:spLocks noGrp="1" noChangeArrowheads="1"/>
          </p:cNvSpPr>
          <p:nvPr>
            <p:ph type="sldNum" sz="quarter" idx="12"/>
          </p:nvPr>
        </p:nvSpPr>
        <p:spPr>
          <a:ln/>
        </p:spPr>
        <p:txBody>
          <a:bodyPr/>
          <a:lstStyle>
            <a:lvl1pPr>
              <a:defRPr/>
            </a:lvl1pPr>
          </a:lstStyle>
          <a:p>
            <a:pPr>
              <a:defRPr/>
            </a:pPr>
            <a:fld id="{BD4986B9-7528-4DFE-9FAD-4E8655000ED0}" type="slidenum">
              <a:rPr lang="sr-Latn-CS"/>
              <a:pPr>
                <a:defRPr/>
              </a:pPr>
              <a:t>‹#›</a:t>
            </a:fld>
            <a:endParaRPr lang="sr-Latn-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Rectangle 23"/>
          <p:cNvSpPr>
            <a:spLocks noGrp="1" noChangeArrowheads="1"/>
          </p:cNvSpPr>
          <p:nvPr>
            <p:ph type="dt" sz="half" idx="10"/>
          </p:nvPr>
        </p:nvSpPr>
        <p:spPr>
          <a:ln/>
        </p:spPr>
        <p:txBody>
          <a:bodyPr/>
          <a:lstStyle>
            <a:lvl1pPr>
              <a:defRPr/>
            </a:lvl1pPr>
          </a:lstStyle>
          <a:p>
            <a:pPr>
              <a:defRPr/>
            </a:pPr>
            <a:fld id="{D5132661-CE49-4336-BE4F-DD55F85FCF34}" type="datetimeFigureOut">
              <a:rPr lang="sr-Latn-CS"/>
              <a:pPr>
                <a:defRPr/>
              </a:pPr>
              <a:t>1.8.2017.</a:t>
            </a:fld>
            <a:endParaRPr lang="sr-Latn-CS"/>
          </a:p>
        </p:txBody>
      </p:sp>
      <p:sp>
        <p:nvSpPr>
          <p:cNvPr id="4" name="Rectangle 24"/>
          <p:cNvSpPr>
            <a:spLocks noGrp="1" noChangeArrowheads="1"/>
          </p:cNvSpPr>
          <p:nvPr>
            <p:ph type="ftr" sz="quarter" idx="11"/>
          </p:nvPr>
        </p:nvSpPr>
        <p:spPr>
          <a:ln/>
        </p:spPr>
        <p:txBody>
          <a:bodyPr/>
          <a:lstStyle>
            <a:lvl1pPr>
              <a:defRPr/>
            </a:lvl1pPr>
          </a:lstStyle>
          <a:p>
            <a:pPr>
              <a:defRPr/>
            </a:pPr>
            <a:endParaRPr lang="sr-Latn-CS"/>
          </a:p>
        </p:txBody>
      </p:sp>
      <p:sp>
        <p:nvSpPr>
          <p:cNvPr id="5" name="Rectangle 25"/>
          <p:cNvSpPr>
            <a:spLocks noGrp="1" noChangeArrowheads="1"/>
          </p:cNvSpPr>
          <p:nvPr>
            <p:ph type="sldNum" sz="quarter" idx="12"/>
          </p:nvPr>
        </p:nvSpPr>
        <p:spPr>
          <a:ln/>
        </p:spPr>
        <p:txBody>
          <a:bodyPr/>
          <a:lstStyle>
            <a:lvl1pPr>
              <a:defRPr/>
            </a:lvl1pPr>
          </a:lstStyle>
          <a:p>
            <a:pPr>
              <a:defRPr/>
            </a:pPr>
            <a:fld id="{3982BA69-3FDA-4BCB-9BE6-588A8087A62E}" type="slidenum">
              <a:rPr lang="sr-Latn-CS"/>
              <a:pPr>
                <a:defRPr/>
              </a:pPr>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fld id="{9A468C38-047B-4759-B3D5-1BD026BB0818}" type="datetimeFigureOut">
              <a:rPr lang="sr-Latn-CS"/>
              <a:pPr>
                <a:defRPr/>
              </a:pPr>
              <a:t>1.8.2017.</a:t>
            </a:fld>
            <a:endParaRPr lang="sr-Latn-CS"/>
          </a:p>
        </p:txBody>
      </p:sp>
      <p:sp>
        <p:nvSpPr>
          <p:cNvPr id="3" name="Rectangle 24"/>
          <p:cNvSpPr>
            <a:spLocks noGrp="1" noChangeArrowheads="1"/>
          </p:cNvSpPr>
          <p:nvPr>
            <p:ph type="ftr" sz="quarter" idx="11"/>
          </p:nvPr>
        </p:nvSpPr>
        <p:spPr>
          <a:ln/>
        </p:spPr>
        <p:txBody>
          <a:bodyPr/>
          <a:lstStyle>
            <a:lvl1pPr>
              <a:defRPr/>
            </a:lvl1pPr>
          </a:lstStyle>
          <a:p>
            <a:pPr>
              <a:defRPr/>
            </a:pPr>
            <a:endParaRPr lang="sr-Latn-CS"/>
          </a:p>
        </p:txBody>
      </p:sp>
      <p:sp>
        <p:nvSpPr>
          <p:cNvPr id="4" name="Rectangle 25"/>
          <p:cNvSpPr>
            <a:spLocks noGrp="1" noChangeArrowheads="1"/>
          </p:cNvSpPr>
          <p:nvPr>
            <p:ph type="sldNum" sz="quarter" idx="12"/>
          </p:nvPr>
        </p:nvSpPr>
        <p:spPr>
          <a:ln/>
        </p:spPr>
        <p:txBody>
          <a:bodyPr/>
          <a:lstStyle>
            <a:lvl1pPr>
              <a:defRPr/>
            </a:lvl1pPr>
          </a:lstStyle>
          <a:p>
            <a:pPr>
              <a:defRPr/>
            </a:pPr>
            <a:fld id="{533F038A-99F5-4C99-8F3D-7940B620EFE1}" type="slidenum">
              <a:rPr lang="sr-Latn-CS"/>
              <a:pPr>
                <a:defRPr/>
              </a:pPr>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fld id="{2B9EC519-B413-444F-9164-21F8A84CB8C4}" type="datetimeFigureOut">
              <a:rPr lang="sr-Latn-CS"/>
              <a:pPr>
                <a:defRPr/>
              </a:pPr>
              <a:t>1.8.2017.</a:t>
            </a:fld>
            <a:endParaRPr lang="sr-Latn-CS"/>
          </a:p>
        </p:txBody>
      </p:sp>
      <p:sp>
        <p:nvSpPr>
          <p:cNvPr id="6" name="Rectangle 24"/>
          <p:cNvSpPr>
            <a:spLocks noGrp="1" noChangeArrowheads="1"/>
          </p:cNvSpPr>
          <p:nvPr>
            <p:ph type="ftr" sz="quarter" idx="11"/>
          </p:nvPr>
        </p:nvSpPr>
        <p:spPr>
          <a:ln/>
        </p:spPr>
        <p:txBody>
          <a:bodyPr/>
          <a:lstStyle>
            <a:lvl1pPr>
              <a:defRPr/>
            </a:lvl1pPr>
          </a:lstStyle>
          <a:p>
            <a:pPr>
              <a:defRPr/>
            </a:pPr>
            <a:endParaRPr lang="sr-Latn-CS"/>
          </a:p>
        </p:txBody>
      </p:sp>
      <p:sp>
        <p:nvSpPr>
          <p:cNvPr id="7" name="Rectangle 25"/>
          <p:cNvSpPr>
            <a:spLocks noGrp="1" noChangeArrowheads="1"/>
          </p:cNvSpPr>
          <p:nvPr>
            <p:ph type="sldNum" sz="quarter" idx="12"/>
          </p:nvPr>
        </p:nvSpPr>
        <p:spPr>
          <a:ln/>
        </p:spPr>
        <p:txBody>
          <a:bodyPr/>
          <a:lstStyle>
            <a:lvl1pPr>
              <a:defRPr/>
            </a:lvl1pPr>
          </a:lstStyle>
          <a:p>
            <a:pPr>
              <a:defRPr/>
            </a:pPr>
            <a:fld id="{6E566E47-219F-4A98-B91C-56CFBA222321}" type="slidenum">
              <a:rPr lang="sr-Latn-CS"/>
              <a:pPr>
                <a:defRPr/>
              </a:pPr>
              <a:t>‹#›</a:t>
            </a:fld>
            <a:endParaRPr lang="sr-Latn-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sr-Latn-C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fld id="{89B465A1-CA41-4815-9381-19AFAA8617D4}" type="datetimeFigureOut">
              <a:rPr lang="sr-Latn-CS"/>
              <a:pPr>
                <a:defRPr/>
              </a:pPr>
              <a:t>1.8.2017.</a:t>
            </a:fld>
            <a:endParaRPr lang="sr-Latn-CS"/>
          </a:p>
        </p:txBody>
      </p:sp>
      <p:sp>
        <p:nvSpPr>
          <p:cNvPr id="6" name="Rectangle 24"/>
          <p:cNvSpPr>
            <a:spLocks noGrp="1" noChangeArrowheads="1"/>
          </p:cNvSpPr>
          <p:nvPr>
            <p:ph type="ftr" sz="quarter" idx="11"/>
          </p:nvPr>
        </p:nvSpPr>
        <p:spPr>
          <a:ln/>
        </p:spPr>
        <p:txBody>
          <a:bodyPr/>
          <a:lstStyle>
            <a:lvl1pPr>
              <a:defRPr/>
            </a:lvl1pPr>
          </a:lstStyle>
          <a:p>
            <a:pPr>
              <a:defRPr/>
            </a:pPr>
            <a:endParaRPr lang="sr-Latn-CS"/>
          </a:p>
        </p:txBody>
      </p:sp>
      <p:sp>
        <p:nvSpPr>
          <p:cNvPr id="7" name="Rectangle 25"/>
          <p:cNvSpPr>
            <a:spLocks noGrp="1" noChangeArrowheads="1"/>
          </p:cNvSpPr>
          <p:nvPr>
            <p:ph type="sldNum" sz="quarter" idx="12"/>
          </p:nvPr>
        </p:nvSpPr>
        <p:spPr>
          <a:ln/>
        </p:spPr>
        <p:txBody>
          <a:bodyPr/>
          <a:lstStyle>
            <a:lvl1pPr>
              <a:defRPr/>
            </a:lvl1pPr>
          </a:lstStyle>
          <a:p>
            <a:pPr>
              <a:defRPr/>
            </a:pPr>
            <a:fld id="{E3E948A8-CB6A-44F0-B133-71E185320EB8}" type="slidenum">
              <a:rPr lang="sr-Latn-CS"/>
              <a:pPr>
                <a:defRPr/>
              </a:pPr>
              <a:t>‹#›</a:t>
            </a:fld>
            <a:endParaRPr lang="sr-Latn-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29699"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00"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01"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02"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03"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04"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05"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06"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07"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08"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fontAlgn="auto">
                <a:spcBef>
                  <a:spcPts val="0"/>
                </a:spcBef>
                <a:spcAft>
                  <a:spcPts val="0"/>
                </a:spcAft>
                <a:defRPr/>
              </a:pPr>
              <a:endParaRPr lang="sr-Latn-CS">
                <a:latin typeface="+mn-lt"/>
                <a:cs typeface="+mn-cs"/>
              </a:endParaRPr>
            </a:p>
          </p:txBody>
        </p:sp>
        <p:sp>
          <p:nvSpPr>
            <p:cNvPr id="29709"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fontAlgn="auto">
                <a:spcBef>
                  <a:spcPts val="0"/>
                </a:spcBef>
                <a:spcAft>
                  <a:spcPts val="0"/>
                </a:spcAft>
                <a:defRPr/>
              </a:pPr>
              <a:endParaRPr lang="sr-Latn-CS">
                <a:latin typeface="+mn-lt"/>
                <a:cs typeface="+mn-cs"/>
              </a:endParaRPr>
            </a:p>
          </p:txBody>
        </p:sp>
        <p:sp>
          <p:nvSpPr>
            <p:cNvPr id="29710"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11"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12"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13"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14"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15"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sp>
          <p:nvSpPr>
            <p:cNvPr id="29716"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fontAlgn="auto">
                <a:spcBef>
                  <a:spcPts val="0"/>
                </a:spcBef>
                <a:spcAft>
                  <a:spcPts val="0"/>
                </a:spcAft>
                <a:defRPr/>
              </a:pPr>
              <a:endParaRPr lang="sr-Latn-CS">
                <a:latin typeface="+mn-lt"/>
                <a:cs typeface="+mn-cs"/>
              </a:endParaRPr>
            </a:p>
          </p:txBody>
        </p:sp>
      </p:grpSp>
      <p:sp>
        <p:nvSpPr>
          <p:cNvPr id="29717"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718"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19"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smtClean="0">
                <a:effectLst>
                  <a:outerShdw blurRad="38100" dist="38100" dir="2700000" algn="tl">
                    <a:srgbClr val="000000"/>
                  </a:outerShdw>
                </a:effectLst>
                <a:latin typeface="+mn-lt"/>
                <a:cs typeface="+mn-cs"/>
              </a:defRPr>
            </a:lvl1pPr>
          </a:lstStyle>
          <a:p>
            <a:pPr>
              <a:defRPr/>
            </a:pPr>
            <a:fld id="{0D3CAA36-5261-4557-82DC-56F52A23B8DF}" type="datetimeFigureOut">
              <a:rPr lang="sr-Latn-CS"/>
              <a:pPr>
                <a:defRPr/>
              </a:pPr>
              <a:t>1.8.2017.</a:t>
            </a:fld>
            <a:endParaRPr lang="sr-Latn-CS"/>
          </a:p>
        </p:txBody>
      </p:sp>
      <p:sp>
        <p:nvSpPr>
          <p:cNvPr id="29720"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effectLst>
                  <a:outerShdw blurRad="38100" dist="38100" dir="2700000" algn="tl">
                    <a:srgbClr val="000000"/>
                  </a:outerShdw>
                </a:effectLst>
                <a:latin typeface="+mn-lt"/>
                <a:cs typeface="+mn-cs"/>
              </a:defRPr>
            </a:lvl1pPr>
          </a:lstStyle>
          <a:p>
            <a:pPr>
              <a:defRPr/>
            </a:pPr>
            <a:endParaRPr lang="sr-Latn-CS"/>
          </a:p>
        </p:txBody>
      </p:sp>
      <p:sp>
        <p:nvSpPr>
          <p:cNvPr id="29721"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smtClean="0">
                <a:effectLst>
                  <a:outerShdw blurRad="38100" dist="38100" dir="2700000" algn="tl">
                    <a:srgbClr val="000000"/>
                  </a:outerShdw>
                </a:effectLst>
                <a:latin typeface="+mn-lt"/>
                <a:cs typeface="+mn-cs"/>
              </a:defRPr>
            </a:lvl1pPr>
          </a:lstStyle>
          <a:p>
            <a:pPr>
              <a:defRPr/>
            </a:pPr>
            <a:fld id="{54614735-4B4D-4318-857D-4D86861454CC}" type="slidenum">
              <a:rPr lang="sr-Latn-CS"/>
              <a:pPr>
                <a:defRPr/>
              </a:pPr>
              <a:t>‹#›</a:t>
            </a:fld>
            <a:endParaRPr lang="sr-Latn-CS"/>
          </a:p>
        </p:txBody>
      </p:sp>
    </p:spTree>
  </p:cSld>
  <p:clrMap bg1="dk2" tx1="lt1" bg2="dk1" tx2="lt2" accent1="accent1" accent2="accent2" accent3="accent3" accent4="accent4" accent5="accent5" accent6="accent6" hlink="hlink" folHlink="folHlink"/>
  <p:sldLayoutIdLst>
    <p:sldLayoutId id="2147483698"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pPr>
              <a:defRPr/>
            </a:pPr>
            <a:r>
              <a:rPr lang="sr-Latn-CS" dirty="0" smtClean="0"/>
              <a:t>Modality </a:t>
            </a:r>
            <a:endParaRPr lang="sr-Latn-CS" dirty="0"/>
          </a:p>
        </p:txBody>
      </p:sp>
      <p:sp>
        <p:nvSpPr>
          <p:cNvPr id="3" name="Subtitle 2"/>
          <p:cNvSpPr>
            <a:spLocks noGrp="1"/>
          </p:cNvSpPr>
          <p:nvPr>
            <p:ph type="subTitle" sz="quarter" idx="1"/>
          </p:nvPr>
        </p:nvSpPr>
        <p:spPr/>
        <p:txBody>
          <a:bodyPr/>
          <a:lstStyle/>
          <a:p>
            <a:pPr>
              <a:defRPr/>
            </a:pPr>
            <a:r>
              <a:rPr lang="sr-Latn-CS" dirty="0" smtClean="0"/>
              <a:t>March 30, 2010</a:t>
            </a:r>
            <a:endParaRPr lang="sr-Latn-C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en-GB" dirty="0" smtClean="0"/>
              <a:t>The third set of examples refers to humans’ possessing certain abilities. It is not modality in the strict sense of the word, since there is no detectable human attitude towards the content of the clause,  but we still call it </a:t>
            </a:r>
            <a:r>
              <a:rPr lang="en-GB" b="1" dirty="0" smtClean="0"/>
              <a:t>DYNAMIC </a:t>
            </a:r>
            <a:r>
              <a:rPr lang="en-GB" dirty="0" smtClean="0"/>
              <a:t>modality. </a:t>
            </a:r>
            <a:endParaRPr lang="sr-Latn-CS" dirty="0" smtClean="0"/>
          </a:p>
          <a:p>
            <a:pPr>
              <a:defRPr/>
            </a:pPr>
            <a:endParaRPr lang="sr-Latn-C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THE MODAL VERBS </a:t>
            </a:r>
            <a:r>
              <a:rPr lang="sr-Latn-CS" dirty="0" smtClean="0"/>
              <a:t/>
            </a:r>
            <a:br>
              <a:rPr lang="sr-Latn-CS" dirty="0" smtClean="0"/>
            </a:br>
            <a:endParaRPr lang="sr-Latn-CS" dirty="0"/>
          </a:p>
        </p:txBody>
      </p:sp>
      <p:sp>
        <p:nvSpPr>
          <p:cNvPr id="3" name="Content Placeholder 2"/>
          <p:cNvSpPr>
            <a:spLocks noGrp="1"/>
          </p:cNvSpPr>
          <p:nvPr>
            <p:ph idx="1"/>
          </p:nvPr>
        </p:nvSpPr>
        <p:spPr/>
        <p:txBody>
          <a:bodyPr/>
          <a:lstStyle/>
          <a:p>
            <a:pPr>
              <a:defRPr/>
            </a:pPr>
            <a:r>
              <a:rPr lang="en-GB" sz="2400" dirty="0" smtClean="0"/>
              <a:t>This set of verbs in English represent but one way of carrying across modal meanings</a:t>
            </a:r>
            <a:endParaRPr lang="sr-Latn-CS" sz="2400" dirty="0" smtClean="0"/>
          </a:p>
          <a:p>
            <a:pPr>
              <a:defRPr/>
            </a:pPr>
            <a:r>
              <a:rPr lang="sr-Latn-CS" sz="2400" dirty="0" smtClean="0"/>
              <a:t>Modal meanings are also conveyed by other word classes (adverbs, nouns, adjectives) or grammatical categories (mood, verb tenses, aspectual forms, negation,questions, etc)</a:t>
            </a:r>
          </a:p>
          <a:p>
            <a:pPr>
              <a:defRPr/>
            </a:pPr>
            <a:r>
              <a:rPr lang="sr-Latn-CS" sz="2400" dirty="0" smtClean="0"/>
              <a:t>However, modality as a semantic category is represented in a language either by a system of grammatical forms or by a system of judgements, or by a combination of those </a:t>
            </a:r>
          </a:p>
          <a:p>
            <a:pPr>
              <a:defRPr/>
            </a:pPr>
            <a:r>
              <a:rPr lang="en-GB" sz="2400" dirty="0" smtClean="0"/>
              <a:t>Since the</a:t>
            </a:r>
            <a:r>
              <a:rPr lang="sr-Latn-CS" sz="2400" dirty="0" smtClean="0"/>
              <a:t> modal verbs </a:t>
            </a:r>
            <a:r>
              <a:rPr lang="en-GB" sz="2400" dirty="0" smtClean="0"/>
              <a:t> formally belong to the grammatical system of the English language, we could say that they represent </a:t>
            </a:r>
            <a:r>
              <a:rPr lang="en-GB" sz="2400" b="1" dirty="0" err="1" smtClean="0"/>
              <a:t>grammaticalized</a:t>
            </a:r>
            <a:r>
              <a:rPr lang="en-GB" sz="2400" dirty="0" smtClean="0"/>
              <a:t> modality</a:t>
            </a:r>
            <a:endParaRPr lang="sr-Latn-C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en-GB" sz="2800" dirty="0" smtClean="0"/>
              <a:t>They are so special compared to other verbs of the English language that we can talk of a separate subsystem in English, i.e. the </a:t>
            </a:r>
            <a:r>
              <a:rPr lang="en-GB" sz="2800" b="1" dirty="0" smtClean="0"/>
              <a:t>grammar of modals</a:t>
            </a:r>
            <a:r>
              <a:rPr lang="en-GB" sz="2800" dirty="0" smtClean="0"/>
              <a:t>. </a:t>
            </a:r>
            <a:endParaRPr lang="sr-Latn-CS" sz="2800" dirty="0" smtClean="0"/>
          </a:p>
          <a:p>
            <a:pPr>
              <a:defRPr/>
            </a:pPr>
            <a:r>
              <a:rPr lang="en-GB" sz="2800" dirty="0" err="1" smtClean="0"/>
              <a:t>Morpho</a:t>
            </a:r>
            <a:r>
              <a:rPr lang="en-GB" sz="2800" dirty="0" smtClean="0"/>
              <a:t>-syntactically, the modals are highly reduced. There is no inflection </a:t>
            </a:r>
            <a:r>
              <a:rPr lang="sr-Latn-CS" sz="2800" dirty="0" smtClean="0"/>
              <a:t>to </a:t>
            </a:r>
            <a:r>
              <a:rPr lang="en-GB" sz="2800" dirty="0" smtClean="0"/>
              <a:t>mark any grammatical category in modals (no 3</a:t>
            </a:r>
            <a:r>
              <a:rPr lang="en-GB" sz="2800" baseline="30000" dirty="0" smtClean="0"/>
              <a:t>rd</a:t>
            </a:r>
            <a:r>
              <a:rPr lang="en-GB" sz="2800" dirty="0" smtClean="0"/>
              <a:t> person plural in the Present, no </a:t>
            </a:r>
            <a:r>
              <a:rPr lang="en-GB" sz="2800" i="1" dirty="0" err="1" smtClean="0"/>
              <a:t>ed</a:t>
            </a:r>
            <a:r>
              <a:rPr lang="en-GB" sz="2800" dirty="0" smtClean="0"/>
              <a:t> forms for the past, or </a:t>
            </a:r>
            <a:r>
              <a:rPr lang="en-GB" sz="2800" i="1" dirty="0" err="1" smtClean="0"/>
              <a:t>ing</a:t>
            </a:r>
            <a:r>
              <a:rPr lang="en-GB" sz="2800" i="1" dirty="0" smtClean="0"/>
              <a:t>/en</a:t>
            </a:r>
            <a:r>
              <a:rPr lang="en-GB" sz="2800" dirty="0" smtClean="0"/>
              <a:t> participles. For that reason, they are called </a:t>
            </a:r>
            <a:r>
              <a:rPr lang="en-GB" sz="2800" i="1" dirty="0" smtClean="0"/>
              <a:t>defective verbs</a:t>
            </a:r>
            <a:r>
              <a:rPr lang="en-GB" sz="2800" dirty="0" smtClean="0"/>
              <a:t> in traditional grammar</a:t>
            </a:r>
            <a:r>
              <a:rPr lang="sr-Latn-CS" sz="2800" dirty="0" smtClean="0"/>
              <a:t>)</a:t>
            </a:r>
            <a:r>
              <a:rPr lang="en-GB" sz="2800" dirty="0" smtClean="0"/>
              <a:t>. They have no non-finite forms .</a:t>
            </a:r>
            <a:endParaRPr lang="sr-Latn-CS" sz="2800" dirty="0" smtClean="0"/>
          </a:p>
          <a:p>
            <a:pPr>
              <a:defRPr/>
            </a:pPr>
            <a:endParaRPr lang="sr-Latn-C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a:xfrm>
            <a:off x="457200" y="785813"/>
            <a:ext cx="8229600" cy="5345112"/>
          </a:xfrm>
        </p:spPr>
        <p:txBody>
          <a:bodyPr/>
          <a:lstStyle/>
          <a:p>
            <a:pPr>
              <a:defRPr/>
            </a:pPr>
            <a:r>
              <a:rPr lang="en-GB" sz="2400" dirty="0" smtClean="0"/>
              <a:t>They are always followed by the bare infinitive (present, progressive or perfective).</a:t>
            </a:r>
            <a:endParaRPr lang="sr-Latn-CS" sz="2400" dirty="0" smtClean="0"/>
          </a:p>
          <a:p>
            <a:pPr>
              <a:defRPr/>
            </a:pPr>
            <a:r>
              <a:rPr lang="en-GB" sz="2400" dirty="0" smtClean="0"/>
              <a:t>They exhibit the NICE properties,  which puts them in the class of secondary auxiliaries. </a:t>
            </a:r>
            <a:endParaRPr lang="sr-Latn-CS" sz="2400" dirty="0" smtClean="0"/>
          </a:p>
          <a:p>
            <a:pPr>
              <a:defRPr/>
            </a:pPr>
            <a:r>
              <a:rPr lang="sr-Latn-CS" sz="2400" dirty="0" smtClean="0"/>
              <a:t>N- negation; they are negated by NOT </a:t>
            </a:r>
          </a:p>
          <a:p>
            <a:pPr lvl="1">
              <a:defRPr/>
            </a:pPr>
            <a:r>
              <a:rPr lang="sr-Latn-CS" sz="2000" dirty="0" smtClean="0"/>
              <a:t>You MUST NOT come back ever again!</a:t>
            </a:r>
          </a:p>
          <a:p>
            <a:pPr>
              <a:defRPr/>
            </a:pPr>
            <a:r>
              <a:rPr lang="sr-Latn-CS" sz="2400" dirty="0" smtClean="0"/>
              <a:t>I – inversion: they exchaange position with the subject in question formation</a:t>
            </a:r>
          </a:p>
          <a:p>
            <a:pPr lvl="1">
              <a:defRPr/>
            </a:pPr>
            <a:r>
              <a:rPr lang="sr-Latn-CS" sz="2000" dirty="0" smtClean="0"/>
              <a:t>MAY  I go now, sir?</a:t>
            </a:r>
          </a:p>
          <a:p>
            <a:pPr>
              <a:defRPr/>
            </a:pPr>
            <a:r>
              <a:rPr lang="sr-Latn-CS" sz="2400" dirty="0" smtClean="0"/>
              <a:t>C – code: they can stand instead of the whole predicate</a:t>
            </a:r>
          </a:p>
          <a:p>
            <a:pPr lvl="1">
              <a:defRPr/>
            </a:pPr>
            <a:r>
              <a:rPr lang="sr-Latn-CS" sz="2000" dirty="0" smtClean="0"/>
              <a:t>I could sing  like a lark when was young. I COULD too. </a:t>
            </a:r>
          </a:p>
          <a:p>
            <a:pPr>
              <a:defRPr/>
            </a:pPr>
            <a:r>
              <a:rPr lang="sr-Latn-CS" sz="2400" dirty="0" smtClean="0"/>
              <a:t>E – emphasis; they can be used for emphasis</a:t>
            </a:r>
          </a:p>
          <a:p>
            <a:pPr lvl="1">
              <a:defRPr/>
            </a:pPr>
            <a:r>
              <a:rPr lang="sr-Latn-CS" sz="2000" dirty="0" smtClean="0"/>
              <a:t>Will you ever stop?  I WILL stop all right!</a:t>
            </a:r>
            <a:endParaRPr lang="sr-Latn-C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dissolve">
                                      <p:cBhvr>
                                        <p:cTn id="25" dur="500"/>
                                        <p:tgtEl>
                                          <p:spTgt spid="3">
                                            <p:txEl>
                                              <p:pRg st="4" end="4"/>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dissolv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dissolve">
                                      <p:cBhvr>
                                        <p:cTn id="33" dur="500"/>
                                        <p:tgtEl>
                                          <p:spTgt spid="3">
                                            <p:txEl>
                                              <p:pRg st="6" end="6"/>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dissolve">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dissolve">
                                      <p:cBhvr>
                                        <p:cTn id="41" dur="500"/>
                                        <p:tgtEl>
                                          <p:spTgt spid="3">
                                            <p:txEl>
                                              <p:pRg st="8" end="8"/>
                                            </p:txEl>
                                          </p:spTgt>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dissolve">
                                      <p:cBhvr>
                                        <p:cTn id="44" dur="500"/>
                                        <p:tgtEl>
                                          <p:spTgt spid="3">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3" presetClass="emph" presetSubtype="0" fill="hold" nodeType="clickEffect">
                                  <p:stCondLst>
                                    <p:cond delay="0"/>
                                  </p:stCondLst>
                                  <p:childTnLst>
                                    <p:animClr clrSpc="hsl" dir="cw">
                                      <p:cBhvr override="childStyle">
                                        <p:cTn id="48" dur="500" fill="hold"/>
                                        <p:tgtEl>
                                          <p:spTgt spid="3">
                                            <p:txEl>
                                              <p:pRg st="1" end="1"/>
                                            </p:txEl>
                                          </p:spTgt>
                                        </p:tgtEl>
                                        <p:attrNameLst>
                                          <p:attrName>style.color</p:attrName>
                                        </p:attrNameLst>
                                      </p:cBhvr>
                                      <p:by>
                                        <p:hsl h="10842353" s="0" l="0"/>
                                      </p:by>
                                    </p:animClr>
                                    <p:animClr clrSpc="hsl" dir="cw">
                                      <p:cBhvr>
                                        <p:cTn id="49" dur="500" fill="hold"/>
                                        <p:tgtEl>
                                          <p:spTgt spid="3">
                                            <p:txEl>
                                              <p:pRg st="1" end="1"/>
                                            </p:txEl>
                                          </p:spTgt>
                                        </p:tgtEl>
                                        <p:attrNameLst>
                                          <p:attrName>fillcolor</p:attrName>
                                        </p:attrNameLst>
                                      </p:cBhvr>
                                      <p:by>
                                        <p:hsl h="10842353" s="0" l="0"/>
                                      </p:by>
                                    </p:animClr>
                                    <p:animClr clrSpc="hsl" dir="cw">
                                      <p:cBhvr>
                                        <p:cTn id="50" dur="500" fill="hold"/>
                                        <p:tgtEl>
                                          <p:spTgt spid="3">
                                            <p:txEl>
                                              <p:pRg st="1" end="1"/>
                                            </p:txEl>
                                          </p:spTgt>
                                        </p:tgtEl>
                                        <p:attrNameLst>
                                          <p:attrName>stroke.color</p:attrName>
                                        </p:attrNameLst>
                                      </p:cBhvr>
                                      <p:by>
                                        <p:hsl h="10842353" s="0" l="0"/>
                                      </p:by>
                                    </p:animClr>
                                    <p:set>
                                      <p:cBhvr>
                                        <p:cTn id="51" dur="500" fill="hold"/>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a:xfrm>
            <a:off x="457200" y="642938"/>
            <a:ext cx="8229600" cy="5487987"/>
          </a:xfrm>
        </p:spPr>
        <p:txBody>
          <a:bodyPr/>
          <a:lstStyle/>
          <a:p>
            <a:pPr>
              <a:defRPr/>
            </a:pPr>
            <a:r>
              <a:rPr lang="en-GB" dirty="0" smtClean="0"/>
              <a:t>The question arises then, what is it that makes them so special</a:t>
            </a:r>
            <a:r>
              <a:rPr lang="sr-Latn-CS" dirty="0" smtClean="0"/>
              <a:t>?</a:t>
            </a:r>
          </a:p>
          <a:p>
            <a:pPr>
              <a:defRPr/>
            </a:pPr>
            <a:r>
              <a:rPr lang="en-GB" dirty="0" smtClean="0"/>
              <a:t>Try to answer the following questions:</a:t>
            </a:r>
            <a:endParaRPr lang="sr-Latn-CS" dirty="0" smtClean="0"/>
          </a:p>
          <a:p>
            <a:pPr>
              <a:defRPr/>
            </a:pPr>
            <a:r>
              <a:rPr lang="en-GB" dirty="0" smtClean="0"/>
              <a:t>1) How come that even the most uneducated native speaker of English will not make a mistake when using modals?</a:t>
            </a:r>
            <a:endParaRPr lang="sr-Latn-CS" dirty="0" smtClean="0"/>
          </a:p>
          <a:p>
            <a:pPr>
              <a:defRPr/>
            </a:pPr>
            <a:r>
              <a:rPr lang="en-GB" dirty="0" smtClean="0"/>
              <a:t>For instance, mistake </a:t>
            </a:r>
            <a:r>
              <a:rPr lang="en-GB" i="1" dirty="0" smtClean="0"/>
              <a:t>must</a:t>
            </a:r>
            <a:r>
              <a:rPr lang="en-GB" dirty="0" smtClean="0"/>
              <a:t> for </a:t>
            </a:r>
            <a:r>
              <a:rPr lang="en-GB" i="1" dirty="0" smtClean="0"/>
              <a:t>might,</a:t>
            </a:r>
            <a:r>
              <a:rPr lang="en-GB" dirty="0" smtClean="0"/>
              <a:t> or </a:t>
            </a:r>
            <a:r>
              <a:rPr lang="en-GB" i="1" dirty="0" smtClean="0"/>
              <a:t>can</a:t>
            </a:r>
            <a:r>
              <a:rPr lang="en-GB" dirty="0" smtClean="0"/>
              <a:t> for </a:t>
            </a:r>
            <a:r>
              <a:rPr lang="en-GB" i="1" dirty="0" smtClean="0"/>
              <a:t>will</a:t>
            </a:r>
            <a:r>
              <a:rPr lang="en-GB" dirty="0" smtClean="0"/>
              <a:t>?</a:t>
            </a:r>
            <a:endParaRPr lang="sr-Latn-CS" dirty="0" smtClean="0"/>
          </a:p>
          <a:p>
            <a:pPr>
              <a:defRPr/>
            </a:pPr>
            <a:endParaRPr lang="sr-Latn-CS" dirty="0" smtClean="0"/>
          </a:p>
          <a:p>
            <a:pPr>
              <a:defRPr/>
            </a:pPr>
            <a:endParaRPr lang="sr-Latn-C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sr-Latn-CS" dirty="0" smtClean="0"/>
              <a:t>T</a:t>
            </a:r>
            <a:r>
              <a:rPr lang="en-GB" dirty="0" smtClean="0"/>
              <a:t>heir morphology and syntax being so limited, the English modals had to develop a high semantic potential that is extremely context sensitive; for that reason, mistaking one modal for another could bring about the changes in meaning that would direct the message and communication the wrong way. </a:t>
            </a:r>
            <a:endParaRPr lang="sr-Latn-CS" dirty="0" smtClean="0"/>
          </a:p>
          <a:p>
            <a:pPr>
              <a:defRPr/>
            </a:pPr>
            <a:endParaRPr lang="sr-Latn-C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en-GB" sz="2800" dirty="0" smtClean="0"/>
              <a:t>Compare:</a:t>
            </a:r>
            <a:endParaRPr lang="sr-Latn-CS" sz="2800" dirty="0" smtClean="0"/>
          </a:p>
          <a:p>
            <a:pPr>
              <a:defRPr/>
            </a:pPr>
            <a:r>
              <a:rPr lang="en-GB" sz="2800" dirty="0" smtClean="0"/>
              <a:t>You </a:t>
            </a:r>
            <a:r>
              <a:rPr lang="en-GB" sz="2800" b="1" dirty="0" smtClean="0"/>
              <a:t>must go </a:t>
            </a:r>
            <a:r>
              <a:rPr lang="en-GB" sz="2800" dirty="0" smtClean="0"/>
              <a:t>home now : You </a:t>
            </a:r>
            <a:r>
              <a:rPr lang="en-GB" sz="2800" b="1" dirty="0" smtClean="0"/>
              <a:t>might go</a:t>
            </a:r>
            <a:r>
              <a:rPr lang="en-GB" sz="2800" dirty="0" smtClean="0"/>
              <a:t> home now.</a:t>
            </a:r>
            <a:endParaRPr lang="sr-Latn-CS" sz="2800" dirty="0" smtClean="0"/>
          </a:p>
          <a:p>
            <a:pPr>
              <a:defRPr/>
            </a:pPr>
            <a:r>
              <a:rPr lang="en-GB" sz="2800" b="1" dirty="0" smtClean="0"/>
              <a:t>2)</a:t>
            </a:r>
            <a:r>
              <a:rPr lang="en-GB" sz="2800" dirty="0" smtClean="0"/>
              <a:t> How come that you can say : You </a:t>
            </a:r>
            <a:r>
              <a:rPr lang="en-GB" sz="2800" b="1" dirty="0" smtClean="0"/>
              <a:t>should</a:t>
            </a:r>
            <a:r>
              <a:rPr lang="en-GB" sz="2800" dirty="0" smtClean="0"/>
              <a:t> see a doctor</a:t>
            </a:r>
            <a:r>
              <a:rPr lang="sr-Latn-CS" sz="2800" dirty="0" smtClean="0"/>
              <a:t>  and</a:t>
            </a:r>
            <a:r>
              <a:rPr lang="en-GB" sz="2800" dirty="0" smtClean="0"/>
              <a:t> You </a:t>
            </a:r>
            <a:r>
              <a:rPr lang="en-GB" sz="2800" b="1" dirty="0" smtClean="0"/>
              <a:t>ought to</a:t>
            </a:r>
            <a:r>
              <a:rPr lang="en-GB" sz="2800" dirty="0" smtClean="0"/>
              <a:t> see a doctor?</a:t>
            </a:r>
            <a:endParaRPr lang="sr-Latn-CS" sz="2800" dirty="0" smtClean="0"/>
          </a:p>
          <a:p>
            <a:pPr>
              <a:defRPr/>
            </a:pPr>
            <a:r>
              <a:rPr lang="en-GB" sz="2800" dirty="0" smtClean="0"/>
              <a:t>Or </a:t>
            </a:r>
            <a:endParaRPr lang="sr-Latn-CS" sz="2800" dirty="0" smtClean="0"/>
          </a:p>
          <a:p>
            <a:pPr>
              <a:defRPr/>
            </a:pPr>
            <a:r>
              <a:rPr lang="en-GB" sz="2800" dirty="0" smtClean="0"/>
              <a:t>You </a:t>
            </a:r>
            <a:r>
              <a:rPr lang="en-GB" sz="2800" b="1" dirty="0" smtClean="0"/>
              <a:t>may</a:t>
            </a:r>
            <a:r>
              <a:rPr lang="en-GB" sz="2800" dirty="0" smtClean="0"/>
              <a:t> go now</a:t>
            </a:r>
            <a:r>
              <a:rPr lang="sr-Latn-CS" sz="2800" dirty="0" smtClean="0"/>
              <a:t>  and </a:t>
            </a:r>
            <a:r>
              <a:rPr lang="en-GB" sz="2800" dirty="0" smtClean="0"/>
              <a:t> You </a:t>
            </a:r>
            <a:r>
              <a:rPr lang="en-GB" sz="2800" b="1" dirty="0" smtClean="0"/>
              <a:t>can</a:t>
            </a:r>
            <a:r>
              <a:rPr lang="en-GB" sz="2800" dirty="0" smtClean="0"/>
              <a:t> go now.</a:t>
            </a:r>
            <a:endParaRPr lang="sr-Latn-CS" sz="2800" dirty="0" smtClean="0"/>
          </a:p>
          <a:p>
            <a:pPr>
              <a:defRPr/>
            </a:pPr>
            <a:r>
              <a:rPr lang="en-GB" sz="2800" dirty="0" smtClean="0"/>
              <a:t>I </a:t>
            </a:r>
            <a:r>
              <a:rPr lang="en-GB" sz="2800" b="1" dirty="0" smtClean="0"/>
              <a:t>will</a:t>
            </a:r>
            <a:r>
              <a:rPr lang="en-GB" sz="2800" dirty="0" smtClean="0"/>
              <a:t> receive him tomorrow</a:t>
            </a:r>
            <a:r>
              <a:rPr lang="sr-Latn-CS" sz="2800" dirty="0" smtClean="0"/>
              <a:t>  and </a:t>
            </a:r>
            <a:r>
              <a:rPr lang="en-GB" sz="2800" dirty="0" smtClean="0"/>
              <a:t> I </a:t>
            </a:r>
            <a:r>
              <a:rPr lang="en-GB" sz="2800" b="1" dirty="0" smtClean="0"/>
              <a:t>shall </a:t>
            </a:r>
            <a:r>
              <a:rPr lang="en-GB" sz="2800" dirty="0" smtClean="0"/>
              <a:t>receive him tomorrow.</a:t>
            </a:r>
            <a:endParaRPr lang="sr-Latn-CS" sz="2800" dirty="0" smtClean="0"/>
          </a:p>
          <a:p>
            <a:pPr>
              <a:defRPr/>
            </a:pPr>
            <a:endParaRPr lang="sr-Latn-CS" sz="2800" dirty="0" smtClean="0"/>
          </a:p>
          <a:p>
            <a:pPr>
              <a:defRPr/>
            </a:pPr>
            <a:endParaRPr lang="sr-Latn-CS" sz="2800" dirty="0" smtClean="0"/>
          </a:p>
          <a:p>
            <a:pPr>
              <a:defRPr/>
            </a:pPr>
            <a:endParaRPr lang="sr-Latn-C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sr-Latn-CS" dirty="0" smtClean="0"/>
              <a:t>S</a:t>
            </a:r>
            <a:r>
              <a:rPr lang="en-GB" dirty="0" err="1" smtClean="0"/>
              <a:t>ome</a:t>
            </a:r>
            <a:r>
              <a:rPr lang="en-GB" dirty="0" smtClean="0"/>
              <a:t> modals overlap in meaning, though they are not 100% synonymous . That is a consequence of an ongoing process called the </a:t>
            </a:r>
            <a:r>
              <a:rPr lang="en-GB" b="1" dirty="0" smtClean="0"/>
              <a:t>semantic change</a:t>
            </a:r>
            <a:r>
              <a:rPr lang="en-GB" dirty="0" smtClean="0"/>
              <a:t>. That fact makes the modal verbs probably the most difficult part of the English grammar to explain as well as to master.</a:t>
            </a:r>
            <a:endParaRPr lang="sr-Latn-CS" dirty="0" smtClean="0"/>
          </a:p>
          <a:p>
            <a:pPr>
              <a:defRPr/>
            </a:pPr>
            <a:endParaRPr lang="sr-Latn-C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a:xfrm>
            <a:off x="457200" y="428625"/>
            <a:ext cx="8229600" cy="5702300"/>
          </a:xfrm>
        </p:spPr>
        <p:txBody>
          <a:bodyPr/>
          <a:lstStyle/>
          <a:p>
            <a:pPr>
              <a:defRPr/>
            </a:pPr>
            <a:r>
              <a:rPr lang="en-GB" dirty="0" smtClean="0"/>
              <a:t>Take the following utterances:</a:t>
            </a:r>
            <a:endParaRPr lang="sr-Latn-CS" dirty="0" smtClean="0"/>
          </a:p>
          <a:p>
            <a:pPr>
              <a:defRPr/>
            </a:pPr>
            <a:r>
              <a:rPr lang="en-GB" dirty="0" smtClean="0"/>
              <a:t>He must listen to the programme. </a:t>
            </a:r>
            <a:endParaRPr lang="sr-Latn-CS" dirty="0" smtClean="0"/>
          </a:p>
          <a:p>
            <a:pPr>
              <a:defRPr/>
            </a:pPr>
            <a:r>
              <a:rPr lang="en-GB" dirty="0" smtClean="0"/>
              <a:t>She may leave.</a:t>
            </a:r>
            <a:endParaRPr lang="sr-Latn-CS" dirty="0" smtClean="0"/>
          </a:p>
          <a:p>
            <a:pPr>
              <a:defRPr/>
            </a:pPr>
            <a:r>
              <a:rPr lang="en-GB" dirty="0" smtClean="0"/>
              <a:t>She can tell the facts.  </a:t>
            </a:r>
            <a:endParaRPr lang="sr-Latn-CS" dirty="0" smtClean="0"/>
          </a:p>
          <a:p>
            <a:pPr>
              <a:defRPr/>
            </a:pPr>
            <a:r>
              <a:rPr lang="en-GB" dirty="0" smtClean="0"/>
              <a:t>Build as many situations (contexts) as you can think of and tell the class what your modals mean in those situations.</a:t>
            </a:r>
            <a:endParaRPr lang="sr-Latn-CS" dirty="0" smtClean="0"/>
          </a:p>
          <a:p>
            <a:pPr>
              <a:defRPr/>
            </a:pPr>
            <a:endParaRPr lang="sr-Latn-CS" dirty="0" smtClean="0"/>
          </a:p>
          <a:p>
            <a:pPr>
              <a:defRPr/>
            </a:pPr>
            <a:endParaRPr lang="sr-Latn-C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en-GB" dirty="0" smtClean="0"/>
              <a:t>The English modal verbs can be classified into groups:</a:t>
            </a:r>
            <a:endParaRPr lang="sr-Latn-CS" dirty="0" smtClean="0"/>
          </a:p>
          <a:p>
            <a:pPr>
              <a:defRPr/>
            </a:pPr>
            <a:r>
              <a:rPr lang="en-GB" b="1" dirty="0" smtClean="0"/>
              <a:t>central</a:t>
            </a:r>
            <a:r>
              <a:rPr lang="en-GB" dirty="0" smtClean="0"/>
              <a:t> : MUST, CAN/COULD, SHALL/SHOULD, WILL/WOULD, MAY/MIGHT (9 forms)</a:t>
            </a:r>
            <a:endParaRPr lang="sr-Latn-CS" dirty="0" smtClean="0"/>
          </a:p>
          <a:p>
            <a:pPr>
              <a:defRPr/>
            </a:pPr>
            <a:r>
              <a:rPr lang="en-GB" b="1" dirty="0" smtClean="0"/>
              <a:t>marginal </a:t>
            </a:r>
            <a:r>
              <a:rPr lang="en-GB" dirty="0" smtClean="0"/>
              <a:t>: OUGHT TO, NEED, DARE, USED TO (4 forms)</a:t>
            </a:r>
            <a:endParaRPr lang="sr-Latn-CS" dirty="0" smtClean="0"/>
          </a:p>
          <a:p>
            <a:pPr>
              <a:defRPr/>
            </a:pPr>
            <a:endParaRPr lang="sr-Latn-C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sr-Latn-CS" dirty="0" smtClean="0"/>
              <a:t>Mood and modality </a:t>
            </a:r>
            <a:endParaRPr lang="sr-Latn-CS" dirty="0"/>
          </a:p>
        </p:txBody>
      </p:sp>
      <p:sp>
        <p:nvSpPr>
          <p:cNvPr id="3" name="Content Placeholder 2"/>
          <p:cNvSpPr>
            <a:spLocks noGrp="1"/>
          </p:cNvSpPr>
          <p:nvPr>
            <p:ph idx="1"/>
          </p:nvPr>
        </p:nvSpPr>
        <p:spPr/>
        <p:txBody>
          <a:bodyPr/>
          <a:lstStyle/>
          <a:p>
            <a:pPr>
              <a:defRPr/>
            </a:pPr>
            <a:r>
              <a:rPr lang="en-GB" sz="2900" dirty="0" smtClean="0"/>
              <a:t>Although often associated with the category of MOOD  (indicative, imperative, subjunctive, conditional) </a:t>
            </a:r>
            <a:r>
              <a:rPr lang="sr-Latn-CS" sz="2900" dirty="0" smtClean="0"/>
              <a:t>, category of MODALITY </a:t>
            </a:r>
            <a:r>
              <a:rPr lang="en-GB" sz="2900" dirty="0" smtClean="0"/>
              <a:t>actually stands on its own, especially in the English language, where it is primarily marked by the system of </a:t>
            </a:r>
            <a:r>
              <a:rPr lang="en-GB" sz="2900" b="1" dirty="0" smtClean="0"/>
              <a:t>modal verbs. </a:t>
            </a:r>
            <a:endParaRPr lang="sr-Latn-CS" sz="2900" b="1" dirty="0" smtClean="0"/>
          </a:p>
          <a:p>
            <a:pPr>
              <a:buFont typeface="Wingdings" pitchFamily="2" charset="2"/>
              <a:buNone/>
              <a:defRPr/>
            </a:pPr>
            <a:r>
              <a:rPr lang="sr-Latn-CS" sz="2900" dirty="0" smtClean="0"/>
              <a:t>	T</a:t>
            </a:r>
            <a:r>
              <a:rPr lang="en-GB" sz="2900" dirty="0" smtClean="0"/>
              <a:t>he category of mood marks the verb phrase for </a:t>
            </a:r>
            <a:r>
              <a:rPr lang="en-GB" sz="2900" b="1" dirty="0" smtClean="0"/>
              <a:t>factuality</a:t>
            </a:r>
            <a:r>
              <a:rPr lang="en-GB" sz="2900" dirty="0" smtClean="0"/>
              <a:t> of the event/state (Indicative – factual, Real Conditional and Imperative non-factual, Subjunctive and Unreal Conditionals counterfactual/hypothetical</a:t>
            </a:r>
            <a:endParaRPr lang="sr-Latn-CS" sz="2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a:xfrm>
            <a:off x="457200" y="285750"/>
            <a:ext cx="8229600" cy="5845175"/>
          </a:xfrm>
        </p:spPr>
        <p:txBody>
          <a:bodyPr/>
          <a:lstStyle/>
          <a:p>
            <a:pPr>
              <a:defRPr/>
            </a:pPr>
            <a:r>
              <a:rPr lang="en-GB" sz="2400" dirty="0" smtClean="0"/>
              <a:t>Apart from these forms, there are also the so-called semi-modals and modal idioms.</a:t>
            </a:r>
            <a:endParaRPr lang="sr-Latn-CS" sz="2400" dirty="0" smtClean="0"/>
          </a:p>
          <a:p>
            <a:pPr>
              <a:defRPr/>
            </a:pPr>
            <a:r>
              <a:rPr lang="en-GB" sz="2400" dirty="0" smtClean="0"/>
              <a:t>Semi-modals: </a:t>
            </a:r>
            <a:endParaRPr lang="sr-Latn-CS" sz="2400" dirty="0" smtClean="0"/>
          </a:p>
          <a:p>
            <a:pPr>
              <a:defRPr/>
            </a:pPr>
            <a:r>
              <a:rPr lang="en-GB" sz="2400" dirty="0" smtClean="0"/>
              <a:t>BE ABLE TO, BE ABOUT TO, BE APT TO, BE BOUND TO, BE CERTAIN TO, BE DESTINED TO, BE DUE TO, BE GOING TO, BE LIKELY TO, BE MEANT TO, BE OBLIGED TO, BE SUPPOSED TO, BE SURE TO, BE WILLING TO, HAVE TO. </a:t>
            </a:r>
            <a:endParaRPr lang="sr-Latn-CS" sz="2400" dirty="0" smtClean="0"/>
          </a:p>
          <a:p>
            <a:pPr>
              <a:defRPr/>
            </a:pPr>
            <a:r>
              <a:rPr lang="en-GB" sz="2400" dirty="0" smtClean="0"/>
              <a:t>Modal idioms:</a:t>
            </a:r>
            <a:endParaRPr lang="sr-Latn-CS" sz="2400" dirty="0" smtClean="0"/>
          </a:p>
          <a:p>
            <a:pPr>
              <a:defRPr/>
            </a:pPr>
            <a:r>
              <a:rPr lang="en-GB" sz="2400" dirty="0" smtClean="0"/>
              <a:t>HAD BETTER, HAD RATHER, WOULD RATHER, WOULD SOONER, WOULD AS SOON, MAY/MIGHT AS WELL, HAD BEST, BE TO, HAVE GOT TO. </a:t>
            </a:r>
            <a:endParaRPr lang="sr-Latn-CS" sz="2400" dirty="0" smtClean="0"/>
          </a:p>
          <a:p>
            <a:pPr>
              <a:defRPr/>
            </a:pPr>
            <a:r>
              <a:rPr lang="en-GB" sz="2400" dirty="0" smtClean="0"/>
              <a:t> </a:t>
            </a:r>
            <a:endParaRPr lang="sr-Latn-CS" sz="2400" smtClean="0"/>
          </a:p>
          <a:p>
            <a:pPr>
              <a:defRPr/>
            </a:pPr>
            <a:endParaRPr lang="sr-Latn-CS" sz="2400" dirty="0" smtClean="0"/>
          </a:p>
          <a:p>
            <a:pPr>
              <a:defRPr/>
            </a:pPr>
            <a:endParaRPr lang="sr-Latn-C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sr-Latn-CS" b="1" dirty="0" smtClean="0"/>
              <a:t>M</a:t>
            </a:r>
            <a:r>
              <a:rPr lang="en-GB" b="1" dirty="0" err="1" smtClean="0"/>
              <a:t>odality</a:t>
            </a:r>
            <a:r>
              <a:rPr lang="en-GB" b="1" dirty="0" smtClean="0"/>
              <a:t> may be defined as the way in which the meaning of a proposition is modified as to reflect the speaker's/ subject’s attitude towards the likelihood of the proposition content being or becoming true. </a:t>
            </a:r>
            <a:endParaRPr lang="sr-Latn-CS" dirty="0" smtClean="0"/>
          </a:p>
          <a:p>
            <a:pPr>
              <a:defRPr/>
            </a:pPr>
            <a:endParaRPr lang="sr-Latn-C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en-GB" sz="2800" b="1" dirty="0" smtClean="0"/>
              <a:t>E.g. </a:t>
            </a:r>
            <a:endParaRPr lang="sr-Latn-CS" sz="2800" dirty="0" smtClean="0"/>
          </a:p>
          <a:p>
            <a:pPr>
              <a:defRPr/>
            </a:pPr>
            <a:r>
              <a:rPr lang="en-GB" sz="2800" dirty="0" smtClean="0"/>
              <a:t>Indicative: It </a:t>
            </a:r>
            <a:r>
              <a:rPr lang="en-GB" sz="2800" b="1" dirty="0" smtClean="0"/>
              <a:t>is</a:t>
            </a:r>
            <a:r>
              <a:rPr lang="en-GB" sz="2800" dirty="0" smtClean="0"/>
              <a:t> raining outside. (Fact, verifiable)</a:t>
            </a:r>
            <a:endParaRPr lang="sr-Latn-CS" sz="2800" dirty="0" smtClean="0"/>
          </a:p>
          <a:p>
            <a:pPr>
              <a:defRPr/>
            </a:pPr>
            <a:r>
              <a:rPr lang="en-GB" sz="2800" dirty="0" smtClean="0"/>
              <a:t>But: </a:t>
            </a:r>
            <a:r>
              <a:rPr lang="en-GB" sz="2800" b="1" dirty="0" smtClean="0"/>
              <a:t>If it rains</a:t>
            </a:r>
            <a:r>
              <a:rPr lang="en-GB" sz="2800" dirty="0" smtClean="0"/>
              <a:t>, we shall stay indoors.</a:t>
            </a:r>
            <a:r>
              <a:rPr lang="sr-Latn-CS" sz="2800" dirty="0" smtClean="0"/>
              <a:t> (non-factual)</a:t>
            </a:r>
          </a:p>
          <a:p>
            <a:pPr>
              <a:defRPr/>
            </a:pPr>
            <a:r>
              <a:rPr lang="en-GB" sz="2800" dirty="0" smtClean="0"/>
              <a:t>Rain, rain, </a:t>
            </a:r>
            <a:r>
              <a:rPr lang="en-GB" sz="2800" b="1" dirty="0" smtClean="0"/>
              <a:t>and go away</a:t>
            </a:r>
            <a:r>
              <a:rPr lang="en-GB" sz="2800" dirty="0" smtClean="0"/>
              <a:t>, little Johnny wants to play...</a:t>
            </a:r>
            <a:endParaRPr lang="sr-Latn-CS" sz="2800" dirty="0" smtClean="0"/>
          </a:p>
          <a:p>
            <a:pPr>
              <a:defRPr/>
            </a:pPr>
            <a:r>
              <a:rPr lang="en-GB" sz="2800" dirty="0" smtClean="0"/>
              <a:t> </a:t>
            </a:r>
            <a:r>
              <a:rPr lang="en-GB" sz="2800" b="1" dirty="0" smtClean="0"/>
              <a:t>May it rain</a:t>
            </a:r>
            <a:r>
              <a:rPr lang="en-GB" sz="2800" dirty="0" smtClean="0"/>
              <a:t> in your life forever!</a:t>
            </a:r>
            <a:r>
              <a:rPr lang="sr-Latn-CS" sz="2800" dirty="0" smtClean="0"/>
              <a:t> (non-factual)</a:t>
            </a:r>
          </a:p>
          <a:p>
            <a:pPr>
              <a:defRPr/>
            </a:pPr>
            <a:r>
              <a:rPr lang="en-GB" sz="2800" dirty="0" smtClean="0"/>
              <a:t> </a:t>
            </a:r>
            <a:r>
              <a:rPr lang="sr-Latn-CS" sz="2800" dirty="0" smtClean="0"/>
              <a:t>I</a:t>
            </a:r>
            <a:r>
              <a:rPr lang="en-GB" sz="2800" dirty="0" smtClean="0"/>
              <a:t>f it rained now, we would get soaked (but fortunately, it is not…)</a:t>
            </a:r>
            <a:r>
              <a:rPr lang="sr-Latn-CS" sz="2800" dirty="0" smtClean="0"/>
              <a:t> (counter-factual)</a:t>
            </a:r>
          </a:p>
          <a:p>
            <a:pPr>
              <a:defRPr/>
            </a:pPr>
            <a:r>
              <a:rPr lang="en-GB" sz="2800" dirty="0" smtClean="0"/>
              <a:t> If it had rained yesterday for the match, we would have been soaked (but fortunately it did not).</a:t>
            </a:r>
            <a:r>
              <a:rPr lang="sr-Latn-CS" sz="2800" dirty="0" smtClean="0"/>
              <a:t> (counter-factual) </a:t>
            </a:r>
          </a:p>
          <a:p>
            <a:pPr>
              <a:defRPr/>
            </a:pPr>
            <a:endParaRPr lang="sr-Latn-C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en-GB" sz="2800" dirty="0" smtClean="0"/>
              <a:t>Now, let us analyse these examples:</a:t>
            </a:r>
            <a:endParaRPr lang="sr-Latn-CS" sz="2800" dirty="0" smtClean="0"/>
          </a:p>
          <a:p>
            <a:pPr>
              <a:defRPr/>
            </a:pPr>
            <a:r>
              <a:rPr lang="en-GB" sz="2800" dirty="0" smtClean="0"/>
              <a:t> </a:t>
            </a:r>
            <a:r>
              <a:rPr lang="sr-Latn-CS" sz="2800" dirty="0" smtClean="0"/>
              <a:t>       </a:t>
            </a:r>
            <a:r>
              <a:rPr lang="en-GB" sz="2800" dirty="0" smtClean="0"/>
              <a:t>It </a:t>
            </a:r>
            <a:r>
              <a:rPr lang="en-GB" sz="2800" b="1" dirty="0" smtClean="0"/>
              <a:t>must</a:t>
            </a:r>
            <a:r>
              <a:rPr lang="en-GB" sz="2800" dirty="0" smtClean="0"/>
              <a:t> be raining outside.</a:t>
            </a:r>
            <a:endParaRPr lang="sr-Latn-CS" sz="2800" dirty="0" smtClean="0"/>
          </a:p>
          <a:p>
            <a:pPr>
              <a:defRPr/>
            </a:pPr>
            <a:r>
              <a:rPr lang="en-GB" sz="2800" dirty="0" smtClean="0"/>
              <a:t>        It </a:t>
            </a:r>
            <a:r>
              <a:rPr lang="en-GB" sz="2800" b="1" dirty="0" smtClean="0"/>
              <a:t>may </a:t>
            </a:r>
            <a:r>
              <a:rPr lang="en-GB" sz="2800" dirty="0" smtClean="0"/>
              <a:t>be raining outside.</a:t>
            </a:r>
            <a:endParaRPr lang="sr-Latn-CS" sz="2800" dirty="0" smtClean="0"/>
          </a:p>
          <a:p>
            <a:pPr>
              <a:defRPr/>
            </a:pPr>
            <a:r>
              <a:rPr lang="en-GB" sz="2800" dirty="0" smtClean="0"/>
              <a:t>        It </a:t>
            </a:r>
            <a:r>
              <a:rPr lang="en-GB" sz="2800" b="1" dirty="0" smtClean="0"/>
              <a:t>could</a:t>
            </a:r>
            <a:r>
              <a:rPr lang="en-GB" sz="2800" dirty="0" smtClean="0"/>
              <a:t> be raining outside.</a:t>
            </a:r>
            <a:endParaRPr lang="sr-Latn-CS" sz="2800" dirty="0" smtClean="0"/>
          </a:p>
          <a:p>
            <a:pPr>
              <a:defRPr/>
            </a:pPr>
            <a:r>
              <a:rPr lang="en-GB" sz="2800" dirty="0" smtClean="0"/>
              <a:t>        It </a:t>
            </a:r>
            <a:r>
              <a:rPr lang="en-GB" sz="2800" b="1" dirty="0" smtClean="0"/>
              <a:t>will </a:t>
            </a:r>
            <a:r>
              <a:rPr lang="en-GB" sz="2800" dirty="0" smtClean="0"/>
              <a:t>be raining outside.</a:t>
            </a:r>
            <a:endParaRPr lang="sr-Latn-CS" sz="2800" dirty="0" smtClean="0"/>
          </a:p>
          <a:p>
            <a:pPr>
              <a:defRPr/>
            </a:pPr>
            <a:r>
              <a:rPr lang="en-GB" sz="2800" dirty="0" smtClean="0"/>
              <a:t>Or, </a:t>
            </a:r>
            <a:endParaRPr lang="sr-Latn-CS" sz="2800" dirty="0" smtClean="0"/>
          </a:p>
          <a:p>
            <a:pPr>
              <a:defRPr/>
            </a:pPr>
            <a:r>
              <a:rPr lang="en-GB" sz="2800" dirty="0" smtClean="0"/>
              <a:t>You </a:t>
            </a:r>
            <a:r>
              <a:rPr lang="en-GB" sz="2800" b="1" dirty="0" smtClean="0"/>
              <a:t>must</a:t>
            </a:r>
            <a:r>
              <a:rPr lang="en-GB" sz="2800" dirty="0" smtClean="0"/>
              <a:t> go to bed now .</a:t>
            </a:r>
            <a:endParaRPr lang="sr-Latn-CS" sz="2800" dirty="0" smtClean="0"/>
          </a:p>
          <a:p>
            <a:pPr>
              <a:defRPr/>
            </a:pPr>
            <a:r>
              <a:rPr lang="en-GB" sz="2800" dirty="0" smtClean="0"/>
              <a:t> 	       You </a:t>
            </a:r>
            <a:r>
              <a:rPr lang="en-GB" sz="2800" b="1" dirty="0" smtClean="0"/>
              <a:t>may</a:t>
            </a:r>
            <a:r>
              <a:rPr lang="en-GB" sz="2800" dirty="0" smtClean="0"/>
              <a:t> go to your room now. </a:t>
            </a:r>
            <a:endParaRPr lang="sr-Latn-CS" sz="2800" dirty="0" smtClean="0"/>
          </a:p>
          <a:p>
            <a:pPr>
              <a:defRPr/>
            </a:pPr>
            <a:r>
              <a:rPr lang="en-GB" sz="2800" dirty="0" smtClean="0"/>
              <a:t>	        I  </a:t>
            </a:r>
            <a:r>
              <a:rPr lang="en-GB" sz="2800" b="1" dirty="0" smtClean="0"/>
              <a:t>will</a:t>
            </a:r>
            <a:r>
              <a:rPr lang="en-GB" sz="2800" dirty="0" smtClean="0"/>
              <a:t> do as I please. </a:t>
            </a:r>
            <a:endParaRPr lang="sr-Latn-CS" sz="2800" dirty="0" smtClean="0"/>
          </a:p>
          <a:p>
            <a:pPr>
              <a:defRPr/>
            </a:pPr>
            <a:r>
              <a:rPr lang="en-GB" sz="2800" dirty="0" smtClean="0"/>
              <a:t>Or, </a:t>
            </a:r>
            <a:endParaRPr lang="sr-Latn-CS" sz="2800" dirty="0" smtClean="0"/>
          </a:p>
          <a:p>
            <a:pPr>
              <a:defRPr/>
            </a:pPr>
            <a:endParaRPr lang="sr-Latn-C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en-GB" sz="2800" dirty="0" smtClean="0"/>
              <a:t>I </a:t>
            </a:r>
            <a:r>
              <a:rPr lang="en-GB" sz="2800" b="1" dirty="0" smtClean="0"/>
              <a:t>can</a:t>
            </a:r>
            <a:r>
              <a:rPr lang="en-GB" sz="2800" dirty="0" smtClean="0"/>
              <a:t> speak Japanese. </a:t>
            </a:r>
            <a:endParaRPr lang="sr-Latn-CS" sz="2800" dirty="0" smtClean="0"/>
          </a:p>
          <a:p>
            <a:pPr>
              <a:defRPr/>
            </a:pPr>
            <a:r>
              <a:rPr lang="en-GB" sz="2800" dirty="0" smtClean="0"/>
              <a:t> I </a:t>
            </a:r>
            <a:r>
              <a:rPr lang="en-GB" sz="2800" b="1" dirty="0" smtClean="0"/>
              <a:t>could </a:t>
            </a:r>
            <a:r>
              <a:rPr lang="en-GB" sz="2800" dirty="0" smtClean="0"/>
              <a:t>swim when I was five.</a:t>
            </a:r>
            <a:endParaRPr lang="sr-Latn-CS" sz="2800" dirty="0" smtClean="0"/>
          </a:p>
          <a:p>
            <a:pPr>
              <a:defRPr/>
            </a:pPr>
            <a:r>
              <a:rPr lang="en-GB" sz="2800" dirty="0" smtClean="0"/>
              <a:t>The above examples illustrate different kinds of modal meanings. In the first set of examples the speaker is assessing the likelihood of the proposition ‘it is raining outside’ being true. </a:t>
            </a:r>
            <a:endParaRPr lang="sr-Latn-CS" sz="2800" dirty="0" smtClean="0"/>
          </a:p>
          <a:p>
            <a:pPr>
              <a:defRPr/>
            </a:pPr>
            <a:r>
              <a:rPr lang="en-GB" sz="2800" dirty="0" smtClean="0"/>
              <a:t>Such meanings can be termed </a:t>
            </a:r>
            <a:r>
              <a:rPr lang="en-GB" sz="2800" b="1" dirty="0" smtClean="0"/>
              <a:t>possibility</a:t>
            </a:r>
            <a:r>
              <a:rPr lang="en-GB" sz="2800" dirty="0" smtClean="0"/>
              <a:t>, </a:t>
            </a:r>
            <a:r>
              <a:rPr lang="en-GB" sz="2800" b="1" dirty="0" smtClean="0"/>
              <a:t>necessity</a:t>
            </a:r>
            <a:r>
              <a:rPr lang="en-GB" sz="2800" dirty="0" smtClean="0"/>
              <a:t> and </a:t>
            </a:r>
            <a:r>
              <a:rPr lang="en-GB" sz="2800" b="1" dirty="0" smtClean="0"/>
              <a:t>prediction </a:t>
            </a:r>
            <a:r>
              <a:rPr lang="en-GB" sz="2800" dirty="0" smtClean="0"/>
              <a:t>  and they typically involve human judgement of what is or is not likely to happen. </a:t>
            </a:r>
            <a:endParaRPr lang="sr-Latn-C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en-GB" dirty="0" smtClean="0"/>
              <a:t>Such modality is called </a:t>
            </a:r>
            <a:r>
              <a:rPr lang="en-GB" b="1" dirty="0" smtClean="0"/>
              <a:t>extrinsic (outer</a:t>
            </a:r>
            <a:r>
              <a:rPr lang="en-GB" dirty="0" smtClean="0"/>
              <a:t> modality) because the speaker has no control over the events/states marked by the verb phrase</a:t>
            </a:r>
            <a:endParaRPr lang="sr-Latn-CS" dirty="0" smtClean="0"/>
          </a:p>
          <a:p>
            <a:pPr>
              <a:defRPr/>
            </a:pPr>
            <a:r>
              <a:rPr lang="en-GB" dirty="0" smtClean="0"/>
              <a:t>a more common term is </a:t>
            </a:r>
            <a:r>
              <a:rPr lang="en-GB" b="1" dirty="0" smtClean="0"/>
              <a:t>EPISTEMIC </a:t>
            </a:r>
            <a:r>
              <a:rPr lang="en-GB" dirty="0" smtClean="0"/>
              <a:t>modality (modality of knowledge). </a:t>
            </a:r>
            <a:endParaRPr lang="sr-Latn-C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en-GB" dirty="0" smtClean="0"/>
              <a:t>In the second set of examples, the speaker imposes </a:t>
            </a:r>
            <a:r>
              <a:rPr lang="en-GB" b="1" dirty="0" smtClean="0"/>
              <a:t>obligation</a:t>
            </a:r>
            <a:r>
              <a:rPr lang="en-GB" dirty="0" smtClean="0"/>
              <a:t> on somebody else, or gives </a:t>
            </a:r>
            <a:r>
              <a:rPr lang="en-GB" b="1" dirty="0" smtClean="0"/>
              <a:t>permission </a:t>
            </a:r>
            <a:r>
              <a:rPr lang="en-GB" dirty="0" smtClean="0"/>
              <a:t>for something to be done or makes a prediction about something that is to happen in the future</a:t>
            </a:r>
            <a:endParaRPr lang="sr-Latn-CS" dirty="0" smtClean="0"/>
          </a:p>
          <a:p>
            <a:pPr>
              <a:defRPr/>
            </a:pPr>
            <a:r>
              <a:rPr lang="en-GB" dirty="0" smtClean="0"/>
              <a:t>In some way, the speaker controls the events that may become true in the future, and that depends to a quite high degree on the strength of the speaker’s authority</a:t>
            </a:r>
            <a:endParaRPr lang="sr-Latn-C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sr-Latn-CS"/>
          </a:p>
        </p:txBody>
      </p:sp>
      <p:sp>
        <p:nvSpPr>
          <p:cNvPr id="3" name="Content Placeholder 2"/>
          <p:cNvSpPr>
            <a:spLocks noGrp="1"/>
          </p:cNvSpPr>
          <p:nvPr>
            <p:ph idx="1"/>
          </p:nvPr>
        </p:nvSpPr>
        <p:spPr/>
        <p:txBody>
          <a:bodyPr/>
          <a:lstStyle/>
          <a:p>
            <a:pPr>
              <a:defRPr/>
            </a:pPr>
            <a:r>
              <a:rPr lang="en-GB" dirty="0" smtClean="0"/>
              <a:t>Such modality is considered </a:t>
            </a:r>
            <a:r>
              <a:rPr lang="en-GB" b="1" dirty="0" smtClean="0"/>
              <a:t>intrinsic  (inner </a:t>
            </a:r>
            <a:r>
              <a:rPr lang="en-GB" dirty="0" smtClean="0"/>
              <a:t>modality</a:t>
            </a:r>
            <a:r>
              <a:rPr lang="en-GB" b="1" dirty="0" smtClean="0"/>
              <a:t>). </a:t>
            </a:r>
            <a:r>
              <a:rPr lang="en-GB" dirty="0" smtClean="0"/>
              <a:t>A more common term is </a:t>
            </a:r>
            <a:r>
              <a:rPr lang="en-GB" b="1" dirty="0" smtClean="0"/>
              <a:t>DEONTIC (</a:t>
            </a:r>
            <a:r>
              <a:rPr lang="en-GB" dirty="0" smtClean="0"/>
              <a:t>modality of obligation</a:t>
            </a:r>
            <a:r>
              <a:rPr lang="en-GB" b="1" dirty="0" smtClean="0"/>
              <a:t>). </a:t>
            </a:r>
            <a:endParaRPr lang="sr-Latn-CS" b="1" dirty="0" smtClean="0"/>
          </a:p>
          <a:p>
            <a:pPr>
              <a:defRPr/>
            </a:pPr>
            <a:endParaRPr lang="sr-Latn-CS" dirty="0" smtClean="0"/>
          </a:p>
          <a:p>
            <a:pPr>
              <a:defRPr/>
            </a:pPr>
            <a:endParaRPr lang="sr-Latn-C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Maple</Template>
  <TotalTime>181</TotalTime>
  <Words>1202</Words>
  <Application>Microsoft Office PowerPoint</Application>
  <PresentationFormat>On-screen Show (4:3)</PresentationFormat>
  <Paragraphs>77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Maple</vt:lpstr>
      <vt:lpstr>Modality </vt:lpstr>
      <vt:lpstr>Mood and modality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MODAL VERBS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Modality</dc:title>
  <dc:creator>Ivana</dc:creator>
  <cp:lastModifiedBy>shazpc</cp:lastModifiedBy>
  <cp:revision>9</cp:revision>
  <dcterms:created xsi:type="dcterms:W3CDTF">2010-03-29T16:20:37Z</dcterms:created>
  <dcterms:modified xsi:type="dcterms:W3CDTF">2017-07-31T21:22:43Z</dcterms:modified>
</cp:coreProperties>
</file>