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1" r:id="rId7"/>
    <p:sldId id="262" r:id="rId8"/>
    <p:sldId id="260"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0BEB18-8F77-4884-B41E-FB91C63C32D6}"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BEB18-8F77-4884-B41E-FB91C63C32D6}"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BEB18-8F77-4884-B41E-FB91C63C32D6}"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BEB18-8F77-4884-B41E-FB91C63C32D6}"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BEB18-8F77-4884-B41E-FB91C63C32D6}"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0BEB18-8F77-4884-B41E-FB91C63C32D6}"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0BEB18-8F77-4884-B41E-FB91C63C32D6}" type="datetimeFigureOut">
              <a:rPr lang="en-US" smtClean="0"/>
              <a:pPr/>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BEB18-8F77-4884-B41E-FB91C63C32D6}" type="datetimeFigureOut">
              <a:rPr lang="en-US" smtClean="0"/>
              <a:pPr/>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BEB18-8F77-4884-B41E-FB91C63C32D6}" type="datetimeFigureOut">
              <a:rPr lang="en-US" smtClean="0"/>
              <a:pPr/>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BEB18-8F77-4884-B41E-FB91C63C32D6}"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BEB18-8F77-4884-B41E-FB91C63C32D6}" type="datetimeFigureOut">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6A4A9-3F7A-4C5C-B95C-FD660660BB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BEB18-8F77-4884-B41E-FB91C63C32D6}" type="datetimeFigureOut">
              <a:rPr lang="en-US" smtClean="0"/>
              <a:pPr/>
              <a:t>5/17/2020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6A4A9-3F7A-4C5C-B95C-FD660660BB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Organizational Behavior </a:t>
            </a:r>
            <a:endParaRPr lang="en-US" dirty="0"/>
          </a:p>
        </p:txBody>
      </p:sp>
      <p:sp>
        <p:nvSpPr>
          <p:cNvPr id="3" name="Subtitle 2"/>
          <p:cNvSpPr>
            <a:spLocks noGrp="1"/>
          </p:cNvSpPr>
          <p:nvPr>
            <p:ph type="subTitle" idx="1"/>
          </p:nvPr>
        </p:nvSpPr>
        <p:spPr/>
        <p:txBody>
          <a:bodyPr/>
          <a:lstStyle/>
          <a:p>
            <a:r>
              <a:rPr lang="en-US" dirty="0" smtClean="0"/>
              <a:t>Sofia khakwani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Transformational leaders are charismatic leaders, with a vision for the organization and the ability to induce followers to support the vision enthusiastically. To convey their excitement, charismatic leaders have high self-confidence and self esteem, which encourage their followers to respect and admire them. They cause followers to view problems differently and feel responsibility for problem solving.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US" sz="2200" b="1" dirty="0" smtClean="0"/>
              <a:t>7.5.1. Framing</a:t>
            </a:r>
            <a:r>
              <a:rPr lang="en-US" sz="2200" b="1" dirty="0"/>
              <a:t>: using words to shape meaning &amp;inspire others</a:t>
            </a:r>
            <a:r>
              <a:rPr lang="en-US" b="1" dirty="0"/>
              <a:t> </a:t>
            </a:r>
            <a:r>
              <a:rPr lang="en-US" dirty="0"/>
              <a:t/>
            </a:r>
            <a:br>
              <a:rPr lang="en-US" dirty="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714348" y="1357298"/>
            <a:ext cx="7715303" cy="476886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US" sz="2800" b="1" dirty="0" smtClean="0"/>
              <a:t>7.5.2. Inspirational </a:t>
            </a:r>
            <a:r>
              <a:rPr lang="en-US" sz="2800" b="1" dirty="0"/>
              <a:t>approaches to leadership </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71472" y="1285860"/>
            <a:ext cx="8001056" cy="484030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lgn="ctr" rtl="0">
              <a:spcBef>
                <a:spcPct val="0"/>
              </a:spcBef>
            </a:pPr>
            <a:r>
              <a:rPr lang="en-US" sz="3000" b="1" dirty="0" smtClean="0"/>
              <a:t>7.5.2.1 </a:t>
            </a:r>
            <a:r>
              <a:rPr lang="en-US" sz="3000" b="1" dirty="0"/>
              <a:t>Charismatic leadership</a:t>
            </a:r>
            <a:r>
              <a:rPr lang="en-US" dirty="0"/>
              <a:t/>
            </a:r>
            <a:br>
              <a:rPr lang="en-US" dirty="0"/>
            </a:br>
            <a:endParaRPr lang="en-US" dirty="0"/>
          </a:p>
        </p:txBody>
      </p:sp>
      <p:sp>
        <p:nvSpPr>
          <p:cNvPr id="3" name="Content Placeholder 2"/>
          <p:cNvSpPr>
            <a:spLocks noGrp="1"/>
          </p:cNvSpPr>
          <p:nvPr>
            <p:ph idx="1"/>
          </p:nvPr>
        </p:nvSpPr>
        <p:spPr/>
        <p:txBody>
          <a:bodyPr/>
          <a:lstStyle/>
          <a:p>
            <a:pPr algn="just"/>
            <a:r>
              <a:rPr lang="en-US" b="1" dirty="0" smtClean="0"/>
              <a:t>Defining Charismatic Leadership </a:t>
            </a:r>
          </a:p>
          <a:p>
            <a:pPr algn="just">
              <a:buNone/>
            </a:pPr>
            <a:r>
              <a:rPr lang="en-US" dirty="0" smtClean="0"/>
              <a:t> “Charismatic leaders have a combination of charm and personal magnetism that contribute to a remarkable ability to get other people to endorse to their vision and promote it passionately”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Charismatic leadership </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762000" y="1862931"/>
            <a:ext cx="7620000" cy="40005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268931"/>
          </a:xfrm>
        </p:spPr>
        <p:txBody>
          <a:bodyPr/>
          <a:lstStyle/>
          <a:p>
            <a:pPr>
              <a:buNone/>
            </a:pPr>
            <a:r>
              <a:rPr lang="en-US" b="1" dirty="0" smtClean="0"/>
              <a:t> Trait of a Charismatic Leader </a:t>
            </a:r>
          </a:p>
          <a:p>
            <a:pPr>
              <a:buNone/>
            </a:pPr>
            <a:endParaRPr lang="en-US" b="1" dirty="0" smtClean="0"/>
          </a:p>
          <a:p>
            <a:pPr>
              <a:buNone/>
            </a:pPr>
            <a:r>
              <a:rPr lang="en-US" dirty="0" smtClean="0"/>
              <a:t>• Self-confidence </a:t>
            </a:r>
          </a:p>
          <a:p>
            <a:pPr>
              <a:buNone/>
            </a:pPr>
            <a:r>
              <a:rPr lang="en-US" dirty="0" smtClean="0"/>
              <a:t>• A vision </a:t>
            </a:r>
          </a:p>
          <a:p>
            <a:pPr>
              <a:buNone/>
            </a:pPr>
            <a:r>
              <a:rPr lang="en-US" dirty="0" smtClean="0"/>
              <a:t>• Strong conviction in that vision </a:t>
            </a:r>
          </a:p>
          <a:p>
            <a:pPr>
              <a:buNone/>
            </a:pPr>
            <a:r>
              <a:rPr lang="en-US" dirty="0" smtClean="0"/>
              <a:t>• Out of the ordinary behavior </a:t>
            </a:r>
          </a:p>
          <a:p>
            <a:pPr>
              <a:buNone/>
            </a:pPr>
            <a:r>
              <a:rPr lang="en-US" dirty="0" smtClean="0"/>
              <a:t>• The image of a change agent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143668"/>
          </a:xfrm>
        </p:spPr>
        <p:txBody>
          <a:bodyPr>
            <a:normAutofit fontScale="85000" lnSpcReduction="20000"/>
          </a:bodyPr>
          <a:lstStyle/>
          <a:p>
            <a:pPr algn="just">
              <a:buNone/>
            </a:pPr>
            <a:r>
              <a:rPr lang="en-US" sz="3500" b="1" dirty="0" smtClean="0"/>
              <a:t>Two Types of Charismatic Leaders </a:t>
            </a:r>
          </a:p>
          <a:p>
            <a:pPr algn="just">
              <a:buNone/>
            </a:pPr>
            <a:endParaRPr lang="en-US" b="1" dirty="0" smtClean="0"/>
          </a:p>
          <a:p>
            <a:pPr algn="just">
              <a:buNone/>
            </a:pPr>
            <a:r>
              <a:rPr lang="en-US" b="1" dirty="0" smtClean="0"/>
              <a:t>1. Visionary Charismatic Leaders </a:t>
            </a:r>
          </a:p>
          <a:p>
            <a:pPr algn="just">
              <a:buNone/>
            </a:pPr>
            <a:r>
              <a:rPr lang="en-US" dirty="0" smtClean="0"/>
              <a:t>Through communication ability, the visionary charismatic leader links followers’ needs and goals to job or organizational goals. </a:t>
            </a:r>
          </a:p>
          <a:p>
            <a:pPr algn="just">
              <a:buNone/>
            </a:pPr>
            <a:r>
              <a:rPr lang="en-US" b="1" dirty="0" smtClean="0"/>
              <a:t>2. Crisis-Based Charismatic Leaders </a:t>
            </a:r>
          </a:p>
          <a:p>
            <a:pPr algn="just">
              <a:buNone/>
            </a:pPr>
            <a:r>
              <a:rPr lang="en-US" dirty="0" smtClean="0"/>
              <a:t>The crisis-produced charismatic leader communicates clearly what actions need to be taken and what their consequences will be. </a:t>
            </a:r>
          </a:p>
          <a:p>
            <a:pPr algn="just"/>
            <a:r>
              <a:rPr lang="en-US" dirty="0" smtClean="0"/>
              <a:t>Researchers suggest that leaders can have dramatic effects on followers and organizations, literally transforming them. Bernard Bass’ theory on transformational and charismatic leadership has been well received because it is comprehensive and incorporates ideas from other leadership approaches.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lgn="ctr" rtl="0">
              <a:spcBef>
                <a:spcPct val="0"/>
              </a:spcBef>
            </a:pPr>
            <a:r>
              <a:rPr lang="en-US" sz="3000" b="1" dirty="0" smtClean="0"/>
              <a:t>7.5.2.2. Transformational </a:t>
            </a:r>
            <a:r>
              <a:rPr lang="en-US" sz="3000" b="1" dirty="0"/>
              <a:t>leadership.</a:t>
            </a:r>
            <a:r>
              <a:rPr lang="en-US" dirty="0"/>
              <a:t/>
            </a:r>
            <a:br>
              <a:rPr lang="en-US" dirty="0"/>
            </a:br>
            <a:endParaRPr lang="en-US" dirty="0"/>
          </a:p>
        </p:txBody>
      </p:sp>
      <p:sp>
        <p:nvSpPr>
          <p:cNvPr id="3" name="Content Placeholder 2"/>
          <p:cNvSpPr>
            <a:spLocks noGrp="1"/>
          </p:cNvSpPr>
          <p:nvPr>
            <p:ph idx="1"/>
          </p:nvPr>
        </p:nvSpPr>
        <p:spPr>
          <a:xfrm>
            <a:off x="457200" y="1285860"/>
            <a:ext cx="8229600" cy="5072098"/>
          </a:xfrm>
        </p:spPr>
        <p:txBody>
          <a:bodyPr>
            <a:normAutofit fontScale="85000" lnSpcReduction="20000"/>
          </a:bodyPr>
          <a:lstStyle/>
          <a:p>
            <a:pPr algn="just"/>
            <a:r>
              <a:rPr lang="en-US" dirty="0" smtClean="0"/>
              <a:t>Leading -- changing the organization to fit the environment </a:t>
            </a:r>
          </a:p>
          <a:p>
            <a:pPr algn="just"/>
            <a:r>
              <a:rPr lang="en-US" dirty="0" smtClean="0"/>
              <a:t>Develop, communicate, enact a vision</a:t>
            </a:r>
          </a:p>
          <a:p>
            <a:pPr algn="just"/>
            <a:r>
              <a:rPr lang="en-US" dirty="0" smtClean="0"/>
              <a:t>Transformational leadership occurs when a leader changes followers in ways that lead to trust and motivation towards organizational goals. </a:t>
            </a:r>
          </a:p>
          <a:p>
            <a:pPr algn="just"/>
            <a:r>
              <a:rPr lang="en-US" dirty="0" smtClean="0"/>
              <a:t>Transformational leaders increase subordinates’ awareness of task significance and high performance levels.</a:t>
            </a:r>
          </a:p>
          <a:p>
            <a:pPr algn="just"/>
            <a:r>
              <a:rPr lang="en-US" dirty="0" smtClean="0"/>
              <a:t>Transformational leaders make subordinates aware of their needs for personal growth, development, and accomplishment. They motivate subordinates to work for the good of the organization, not personal gain.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714348" y="785794"/>
            <a:ext cx="7643866" cy="507209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340</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Organizational Behavior </vt:lpstr>
      <vt:lpstr>7.5.1. Framing: using words to shape meaning &amp;inspire others  </vt:lpstr>
      <vt:lpstr>7.5.2. Inspirational approaches to leadership  </vt:lpstr>
      <vt:lpstr>7.5.2.1 Charismatic leadership </vt:lpstr>
      <vt:lpstr>Charismatic leadership </vt:lpstr>
      <vt:lpstr>Slide 6</vt:lpstr>
      <vt:lpstr>Slide 7</vt:lpstr>
      <vt:lpstr>7.5.2.2. Transformational leadership. </vt:lpstr>
      <vt:lpstr>Slide 9</vt:lpstr>
      <vt:lpstr>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dc:title>
  <dc:creator>Ahmad laptops</dc:creator>
  <cp:lastModifiedBy>KHAKWANI</cp:lastModifiedBy>
  <cp:revision>26</cp:revision>
  <dcterms:created xsi:type="dcterms:W3CDTF">2020-05-08T06:53:16Z</dcterms:created>
  <dcterms:modified xsi:type="dcterms:W3CDTF">2020-05-17T23:45:39Z</dcterms:modified>
</cp:coreProperties>
</file>