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1"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9690"/>
    </p:cViewPr>
  </p:outlineViewPr>
  <p:notesTextViewPr>
    <p:cViewPr>
      <p:scale>
        <a:sx n="1" d="1"/>
        <a:sy n="1" d="1"/>
      </p:scale>
      <p:origin x="0" y="0"/>
    </p:cViewPr>
  </p:notesTextViewPr>
  <p:sorterViewPr>
    <p:cViewPr>
      <p:scale>
        <a:sx n="100" d="100"/>
        <a:sy n="100" d="100"/>
      </p:scale>
      <p:origin x="0" y="-9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6700B-6272-4007-BAE2-6FB392018240}" type="datetimeFigureOut">
              <a:rPr lang="en-US" smtClean="0"/>
              <a:t>3/20/2017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35926-05A1-4155-9F06-D24485CAE156}" type="slidenum">
              <a:rPr lang="en-US" smtClean="0"/>
              <a:t>‹#›</a:t>
            </a:fld>
            <a:endParaRPr lang="en-US"/>
          </a:p>
        </p:txBody>
      </p:sp>
    </p:spTree>
    <p:extLst>
      <p:ext uri="{BB962C8B-B14F-4D97-AF65-F5344CB8AC3E}">
        <p14:creationId xmlns:p14="http://schemas.microsoft.com/office/powerpoint/2010/main" val="232532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6D43AA-ED07-4A6F-BAC9-C7A8A503E554}" type="slidenum">
              <a:rPr lang="en-US" altLang="en-US"/>
              <a:pPr/>
              <a:t>4</a:t>
            </a:fld>
            <a:endParaRPr lang="en-US" altLang="en-US"/>
          </a:p>
        </p:txBody>
      </p:sp>
      <p:sp>
        <p:nvSpPr>
          <p:cNvPr id="1440770" name="Rectangle 2"/>
          <p:cNvSpPr>
            <a:spLocks noGrp="1" noRot="1" noChangeAspect="1" noChangeArrowheads="1" noTextEdit="1"/>
          </p:cNvSpPr>
          <p:nvPr>
            <p:ph type="sldImg"/>
          </p:nvPr>
        </p:nvSpPr>
        <p:spPr>
          <a:ln/>
        </p:spPr>
      </p:sp>
      <p:sp>
        <p:nvSpPr>
          <p:cNvPr id="1440771"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14854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C19B57-04AE-4E49-BE2F-5A9DA3FF8791}" type="slidenum">
              <a:rPr lang="en-US" altLang="en-US"/>
              <a:pPr/>
              <a:t>13</a:t>
            </a:fld>
            <a:endParaRPr lang="en-US" altLang="en-US"/>
          </a:p>
        </p:txBody>
      </p:sp>
      <p:sp>
        <p:nvSpPr>
          <p:cNvPr id="1459202" name="Rectangle 2"/>
          <p:cNvSpPr>
            <a:spLocks noGrp="1" noRot="1" noChangeAspect="1" noChangeArrowheads="1" noTextEdit="1"/>
          </p:cNvSpPr>
          <p:nvPr>
            <p:ph type="sldImg"/>
          </p:nvPr>
        </p:nvSpPr>
        <p:spPr>
          <a:ln/>
        </p:spPr>
      </p:sp>
      <p:sp>
        <p:nvSpPr>
          <p:cNvPr id="1459203"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418440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B14CB-FDA8-45B9-8790-51C169F648A9}" type="slidenum">
              <a:rPr lang="en-US" altLang="en-US"/>
              <a:pPr/>
              <a:t>14</a:t>
            </a:fld>
            <a:endParaRPr lang="en-US" altLang="en-US"/>
          </a:p>
        </p:txBody>
      </p:sp>
      <p:sp>
        <p:nvSpPr>
          <p:cNvPr id="1461250" name="Rectangle 2"/>
          <p:cNvSpPr>
            <a:spLocks noGrp="1" noRot="1" noChangeAspect="1" noChangeArrowheads="1" noTextEdit="1"/>
          </p:cNvSpPr>
          <p:nvPr>
            <p:ph type="sldImg"/>
          </p:nvPr>
        </p:nvSpPr>
        <p:spPr>
          <a:ln/>
        </p:spPr>
      </p:sp>
      <p:sp>
        <p:nvSpPr>
          <p:cNvPr id="1461251"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78893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60604-B720-4E84-9171-BF50EA66522A}" type="slidenum">
              <a:rPr lang="en-US" altLang="en-US"/>
              <a:pPr/>
              <a:t>15</a:t>
            </a:fld>
            <a:endParaRPr lang="en-US" altLang="en-US"/>
          </a:p>
        </p:txBody>
      </p:sp>
      <p:sp>
        <p:nvSpPr>
          <p:cNvPr id="1463298" name="Rectangle 2"/>
          <p:cNvSpPr>
            <a:spLocks noGrp="1" noRot="1" noChangeAspect="1" noChangeArrowheads="1" noTextEdit="1"/>
          </p:cNvSpPr>
          <p:nvPr>
            <p:ph type="sldImg"/>
          </p:nvPr>
        </p:nvSpPr>
        <p:spPr>
          <a:ln/>
        </p:spPr>
      </p:sp>
      <p:sp>
        <p:nvSpPr>
          <p:cNvPr id="1463299"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312819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AD806-5BCF-4ED9-A2FE-2C106F63A172}" type="slidenum">
              <a:rPr lang="en-US" altLang="en-US"/>
              <a:pPr/>
              <a:t>5</a:t>
            </a:fld>
            <a:endParaRPr lang="en-US" altLang="en-US"/>
          </a:p>
        </p:txBody>
      </p:sp>
      <p:sp>
        <p:nvSpPr>
          <p:cNvPr id="1442818" name="Rectangle 2"/>
          <p:cNvSpPr>
            <a:spLocks noGrp="1" noRot="1" noChangeAspect="1" noChangeArrowheads="1" noTextEdit="1"/>
          </p:cNvSpPr>
          <p:nvPr>
            <p:ph type="sldImg"/>
          </p:nvPr>
        </p:nvSpPr>
        <p:spPr>
          <a:ln/>
        </p:spPr>
      </p:sp>
      <p:sp>
        <p:nvSpPr>
          <p:cNvPr id="1442819"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135963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B521A-D67B-4631-A1E0-CE58873FA390}" type="slidenum">
              <a:rPr lang="en-US" altLang="en-US"/>
              <a:pPr/>
              <a:t>6</a:t>
            </a:fld>
            <a:endParaRPr lang="en-US" altLang="en-US"/>
          </a:p>
        </p:txBody>
      </p:sp>
      <p:sp>
        <p:nvSpPr>
          <p:cNvPr id="1444866" name="Rectangle 2"/>
          <p:cNvSpPr>
            <a:spLocks noGrp="1" noRot="1" noChangeAspect="1" noChangeArrowheads="1" noTextEdit="1"/>
          </p:cNvSpPr>
          <p:nvPr>
            <p:ph type="sldImg"/>
          </p:nvPr>
        </p:nvSpPr>
        <p:spPr>
          <a:ln/>
        </p:spPr>
      </p:sp>
      <p:sp>
        <p:nvSpPr>
          <p:cNvPr id="1444867"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173286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1CCA7-5342-4C74-AA05-F14BB1349E8B}" type="slidenum">
              <a:rPr lang="en-US" altLang="en-US"/>
              <a:pPr/>
              <a:t>7</a:t>
            </a:fld>
            <a:endParaRPr lang="en-US" altLang="en-US"/>
          </a:p>
        </p:txBody>
      </p:sp>
      <p:sp>
        <p:nvSpPr>
          <p:cNvPr id="1446914" name="Rectangle 2"/>
          <p:cNvSpPr>
            <a:spLocks noGrp="1" noRot="1" noChangeAspect="1" noChangeArrowheads="1" noTextEdit="1"/>
          </p:cNvSpPr>
          <p:nvPr>
            <p:ph type="sldImg"/>
          </p:nvPr>
        </p:nvSpPr>
        <p:spPr>
          <a:ln/>
        </p:spPr>
      </p:sp>
      <p:sp>
        <p:nvSpPr>
          <p:cNvPr id="1446915"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89638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237AD-B912-4BEC-85D0-891CB016A591}" type="slidenum">
              <a:rPr lang="en-US" altLang="en-US"/>
              <a:pPr/>
              <a:t>8</a:t>
            </a:fld>
            <a:endParaRPr lang="en-US" altLang="en-US"/>
          </a:p>
        </p:txBody>
      </p:sp>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321530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74E73-E790-4ACF-8875-B76D482E2F37}" type="slidenum">
              <a:rPr lang="en-US" altLang="en-US"/>
              <a:pPr/>
              <a:t>9</a:t>
            </a:fld>
            <a:endParaRPr lang="en-US" altLang="en-US"/>
          </a:p>
        </p:txBody>
      </p:sp>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167030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52D51-93EB-4CCA-88CD-B1C08685B136}" type="slidenum">
              <a:rPr lang="en-US" altLang="en-US"/>
              <a:pPr/>
              <a:t>10</a:t>
            </a:fld>
            <a:endParaRPr lang="en-US" altLang="en-US"/>
          </a:p>
        </p:txBody>
      </p:sp>
      <p:sp>
        <p:nvSpPr>
          <p:cNvPr id="1453058" name="Rectangle 2"/>
          <p:cNvSpPr>
            <a:spLocks noGrp="1" noRot="1" noChangeAspect="1" noChangeArrowheads="1" noTextEdit="1"/>
          </p:cNvSpPr>
          <p:nvPr>
            <p:ph type="sldImg"/>
          </p:nvPr>
        </p:nvSpPr>
        <p:spPr>
          <a:ln/>
        </p:spPr>
      </p:sp>
      <p:sp>
        <p:nvSpPr>
          <p:cNvPr id="1453059"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196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261C0-7F77-4F0C-BD80-5C5B5FDE2D50}" type="slidenum">
              <a:rPr lang="en-US" altLang="en-US"/>
              <a:pPr/>
              <a:t>11</a:t>
            </a:fld>
            <a:endParaRPr lang="en-US" altLang="en-US"/>
          </a:p>
        </p:txBody>
      </p:sp>
      <p:sp>
        <p:nvSpPr>
          <p:cNvPr id="1455106" name="Rectangle 2"/>
          <p:cNvSpPr>
            <a:spLocks noGrp="1" noRot="1" noChangeAspect="1" noChangeArrowheads="1" noTextEdit="1"/>
          </p:cNvSpPr>
          <p:nvPr>
            <p:ph type="sldImg"/>
          </p:nvPr>
        </p:nvSpPr>
        <p:spPr>
          <a:ln/>
        </p:spPr>
      </p:sp>
      <p:sp>
        <p:nvSpPr>
          <p:cNvPr id="1455107"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37154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759DC-5996-4EE3-BAA6-E3EB04AC508F}" type="slidenum">
              <a:rPr lang="en-US" altLang="en-US"/>
              <a:pPr/>
              <a:t>12</a:t>
            </a:fld>
            <a:endParaRPr lang="en-US" altLang="en-US"/>
          </a:p>
        </p:txBody>
      </p:sp>
      <p:sp>
        <p:nvSpPr>
          <p:cNvPr id="1457154" name="Rectangle 2"/>
          <p:cNvSpPr>
            <a:spLocks noGrp="1" noRot="1" noChangeAspect="1" noChangeArrowheads="1" noTextEdit="1"/>
          </p:cNvSpPr>
          <p:nvPr>
            <p:ph type="sldImg"/>
          </p:nvPr>
        </p:nvSpPr>
        <p:spPr>
          <a:ln/>
        </p:spPr>
      </p:sp>
      <p:sp>
        <p:nvSpPr>
          <p:cNvPr id="1457155"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113155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19D668-C45B-4EFD-A5E6-5169C46A87C6}"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24931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9D668-C45B-4EFD-A5E6-5169C46A87C6}"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13731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9D668-C45B-4EFD-A5E6-5169C46A87C6}"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44036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9D668-C45B-4EFD-A5E6-5169C46A87C6}"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157353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9D668-C45B-4EFD-A5E6-5169C46A87C6}"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23116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19D668-C45B-4EFD-A5E6-5169C46A87C6}"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134148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19D668-C45B-4EFD-A5E6-5169C46A87C6}" type="datetimeFigureOut">
              <a:rPr lang="en-US" smtClean="0"/>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232921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9D668-C45B-4EFD-A5E6-5169C46A87C6}" type="datetimeFigureOut">
              <a:rPr lang="en-US" smtClean="0"/>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409499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D668-C45B-4EFD-A5E6-5169C46A87C6}" type="datetimeFigureOut">
              <a:rPr lang="en-US" smtClean="0"/>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410518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9D668-C45B-4EFD-A5E6-5169C46A87C6}"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21654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9D668-C45B-4EFD-A5E6-5169C46A87C6}"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CEB3C-6CBE-41EA-B488-04BAF8FF2037}" type="slidenum">
              <a:rPr lang="en-US" smtClean="0"/>
              <a:t>‹#›</a:t>
            </a:fld>
            <a:endParaRPr lang="en-US"/>
          </a:p>
        </p:txBody>
      </p:sp>
    </p:spTree>
    <p:extLst>
      <p:ext uri="{BB962C8B-B14F-4D97-AF65-F5344CB8AC3E}">
        <p14:creationId xmlns:p14="http://schemas.microsoft.com/office/powerpoint/2010/main" val="288081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2000"/>
            <a:lum/>
          </a:blip>
          <a:srcRect/>
          <a:stretch>
            <a:fillRect l="80000" b="6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9D668-C45B-4EFD-A5E6-5169C46A87C6}" type="datetimeFigureOut">
              <a:rPr lang="en-US" smtClean="0"/>
              <a:t>3/20/2017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2060"/>
                </a:solidFill>
              </a:defRPr>
            </a:lvl1pPr>
          </a:lstStyle>
          <a:p>
            <a:r>
              <a:rPr lang="en-US" smtClean="0"/>
              <a:t>Soft Computing – Spring 2017</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CEB3C-6CBE-41EA-B488-04BAF8FF2037}" type="slidenum">
              <a:rPr lang="en-US" smtClean="0"/>
              <a:t>‹#›</a:t>
            </a:fld>
            <a:endParaRPr lang="en-US"/>
          </a:p>
        </p:txBody>
      </p:sp>
    </p:spTree>
    <p:extLst>
      <p:ext uri="{BB962C8B-B14F-4D97-AF65-F5344CB8AC3E}">
        <p14:creationId xmlns:p14="http://schemas.microsoft.com/office/powerpoint/2010/main" val="46116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S</a:t>
            </a:r>
            <a:r>
              <a:rPr lang="en-US" dirty="0" smtClean="0"/>
              <a:t>oft </a:t>
            </a:r>
            <a:r>
              <a:rPr lang="en-US" sz="8000" dirty="0" smtClean="0"/>
              <a:t>C</a:t>
            </a:r>
            <a:r>
              <a:rPr lang="en-US" dirty="0" smtClean="0"/>
              <a:t>omputing</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Department of Computer Science &amp; IT, University of Sargodha</a:t>
            </a:r>
          </a:p>
          <a:p>
            <a:r>
              <a:rPr lang="en-US" dirty="0" smtClean="0"/>
              <a:t>Spring 2017</a:t>
            </a:r>
          </a:p>
          <a:p>
            <a:r>
              <a:rPr lang="en-US" dirty="0" smtClean="0"/>
              <a:t>Lecture 5: Particle Swarm Optimization / Linked Open Knowledge DB</a:t>
            </a:r>
          </a:p>
          <a:p>
            <a:r>
              <a:rPr lang="en-US" dirty="0" smtClean="0"/>
              <a:t>Compiled By: Fahad Maqbool (Assistant Professor)</a:t>
            </a:r>
            <a:endParaRPr lang="en-US" dirty="0"/>
          </a:p>
        </p:txBody>
      </p:sp>
      <p:sp>
        <p:nvSpPr>
          <p:cNvPr id="4" name="TextBox 3"/>
          <p:cNvSpPr txBox="1"/>
          <p:nvPr/>
        </p:nvSpPr>
        <p:spPr>
          <a:xfrm>
            <a:off x="3369965" y="6488668"/>
            <a:ext cx="5452070" cy="369332"/>
          </a:xfrm>
          <a:prstGeom prst="rect">
            <a:avLst/>
          </a:prstGeom>
          <a:noFill/>
        </p:spPr>
        <p:txBody>
          <a:bodyPr wrap="none" rtlCol="0">
            <a:spAutoFit/>
          </a:bodyPr>
          <a:lstStyle/>
          <a:p>
            <a:r>
              <a:rPr lang="en-US" dirty="0">
                <a:solidFill>
                  <a:srgbClr val="FFFF00"/>
                </a:solidFill>
              </a:rPr>
              <a:t>https://piazza.com/uos.edu.pk/spring2017/cs672/home</a:t>
            </a:r>
          </a:p>
        </p:txBody>
      </p:sp>
    </p:spTree>
    <p:extLst>
      <p:ext uri="{BB962C8B-B14F-4D97-AF65-F5344CB8AC3E}">
        <p14:creationId xmlns:p14="http://schemas.microsoft.com/office/powerpoint/2010/main" val="3578131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52035" name="Text Box 3"/>
          <p:cNvSpPr txBox="1">
            <a:spLocks noChangeArrowheads="1"/>
          </p:cNvSpPr>
          <p:nvPr/>
        </p:nvSpPr>
        <p:spPr bwMode="auto">
          <a:xfrm>
            <a:off x="1828800" y="990601"/>
            <a:ext cx="8534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p>
          <a:p>
            <a:pPr algn="just" eaLnBrk="1" hangingPunct="1"/>
            <a:endParaRPr lang="en-US" altLang="en-US" u="sng"/>
          </a:p>
          <a:p>
            <a:pPr algn="just" eaLnBrk="1" hangingPunct="1"/>
            <a:r>
              <a:rPr lang="en-US" altLang="en-US"/>
              <a:t>The new position is dependent on previous position </a:t>
            </a:r>
            <a:r>
              <a:rPr lang="en-US" altLang="en-US" i="1"/>
              <a:t>x</a:t>
            </a:r>
            <a:r>
              <a:rPr lang="en-US" altLang="en-US" i="1" baseline="30000"/>
              <a:t>i</a:t>
            </a:r>
            <a:r>
              <a:rPr lang="en-US" altLang="en-US" i="1" baseline="-25000"/>
              <a:t>k</a:t>
            </a:r>
            <a:r>
              <a:rPr lang="en-US" altLang="en-US" i="1"/>
              <a:t> </a:t>
            </a:r>
            <a:r>
              <a:rPr lang="en-US" altLang="en-US"/>
              <a:t>plus three factors</a:t>
            </a:r>
          </a:p>
          <a:p>
            <a:pPr algn="just" eaLnBrk="1" hangingPunct="1"/>
            <a:endParaRPr lang="en-US" altLang="en-US"/>
          </a:p>
          <a:p>
            <a:pPr algn="just" eaLnBrk="1" hangingPunct="1"/>
            <a:r>
              <a:rPr lang="en-US" altLang="en-US" i="1"/>
              <a:t>		x</a:t>
            </a:r>
            <a:r>
              <a:rPr lang="en-US" altLang="en-US" i="1" baseline="30000"/>
              <a:t>i</a:t>
            </a:r>
            <a:r>
              <a:rPr lang="en-US" altLang="en-US" i="1" baseline="-25000"/>
              <a:t>k+1</a:t>
            </a:r>
            <a:r>
              <a:rPr lang="en-US" altLang="en-US"/>
              <a:t> = </a:t>
            </a:r>
            <a:r>
              <a:rPr lang="en-US" altLang="en-US" i="1"/>
              <a:t>x</a:t>
            </a:r>
            <a:r>
              <a:rPr lang="en-US" altLang="en-US" i="1" baseline="30000"/>
              <a:t>i</a:t>
            </a:r>
            <a:r>
              <a:rPr lang="en-US" altLang="en-US" i="1" baseline="-25000"/>
              <a:t>k</a:t>
            </a:r>
            <a:r>
              <a:rPr lang="en-US" altLang="en-US" i="1"/>
              <a:t> </a:t>
            </a:r>
            <a:r>
              <a:rPr lang="en-US" altLang="en-US"/>
              <a:t>+ </a:t>
            </a:r>
            <a:r>
              <a:rPr lang="en-US" altLang="en-US" i="1"/>
              <a:t>w</a:t>
            </a:r>
            <a:r>
              <a:rPr lang="en-US" altLang="en-US" i="1" baseline="-25000"/>
              <a:t>k </a:t>
            </a:r>
            <a:r>
              <a:rPr lang="en-US" altLang="en-US" i="1"/>
              <a:t>υ</a:t>
            </a:r>
            <a:r>
              <a:rPr lang="en-US" altLang="en-US" i="1" baseline="30000"/>
              <a:t>i</a:t>
            </a:r>
            <a:r>
              <a:rPr lang="en-US" altLang="en-US" i="1" baseline="-25000"/>
              <a:t>k</a:t>
            </a:r>
            <a:r>
              <a:rPr lang="en-US" altLang="en-US" i="1"/>
              <a:t> </a:t>
            </a:r>
            <a:r>
              <a:rPr lang="en-US" altLang="en-US"/>
              <a:t>+ </a:t>
            </a:r>
            <a:r>
              <a:rPr lang="en-US" altLang="en-US" i="1"/>
              <a:t>c</a:t>
            </a:r>
            <a:r>
              <a:rPr lang="en-US" altLang="en-US" i="1" baseline="-25000"/>
              <a:t>1</a:t>
            </a:r>
            <a:r>
              <a:rPr lang="en-US" altLang="en-US" i="1"/>
              <a:t>r</a:t>
            </a:r>
            <a:r>
              <a:rPr lang="en-US" altLang="en-US" i="1" baseline="-25000"/>
              <a:t>1</a:t>
            </a:r>
            <a:r>
              <a:rPr lang="en-US" altLang="en-US"/>
              <a:t> (</a:t>
            </a:r>
            <a:r>
              <a:rPr lang="en-US" altLang="en-US" i="1"/>
              <a:t>p</a:t>
            </a:r>
            <a:r>
              <a:rPr lang="en-US" altLang="en-US" i="1" baseline="30000"/>
              <a:t>i</a:t>
            </a:r>
            <a:r>
              <a:rPr lang="en-US" altLang="en-US" i="1" baseline="-25000"/>
              <a:t>k</a:t>
            </a:r>
            <a:r>
              <a:rPr lang="en-US" altLang="en-US" i="1"/>
              <a:t> − x</a:t>
            </a:r>
            <a:r>
              <a:rPr lang="en-US" altLang="en-US" i="1" baseline="30000"/>
              <a:t>i</a:t>
            </a:r>
            <a:r>
              <a:rPr lang="en-US" altLang="en-US" i="1" baseline="-25000"/>
              <a:t>k</a:t>
            </a:r>
            <a:r>
              <a:rPr lang="en-US" altLang="en-US"/>
              <a:t>) + </a:t>
            </a:r>
            <a:r>
              <a:rPr lang="en-US" altLang="en-US" i="1"/>
              <a:t>c</a:t>
            </a:r>
            <a:r>
              <a:rPr lang="en-US" altLang="en-US" i="1" baseline="-25000"/>
              <a:t>2</a:t>
            </a:r>
            <a:r>
              <a:rPr lang="en-US" altLang="en-US" i="1"/>
              <a:t>r</a:t>
            </a:r>
            <a:r>
              <a:rPr lang="en-US" altLang="en-US" i="1" baseline="-25000"/>
              <a:t>2</a:t>
            </a:r>
            <a:r>
              <a:rPr lang="en-US" altLang="en-US"/>
              <a:t>(</a:t>
            </a:r>
            <a:r>
              <a:rPr lang="en-US" altLang="en-US" i="1"/>
              <a:t>p</a:t>
            </a:r>
            <a:r>
              <a:rPr lang="en-US" altLang="en-US" i="1" baseline="30000"/>
              <a:t>g</a:t>
            </a:r>
            <a:r>
              <a:rPr lang="en-US" altLang="en-US" i="1" baseline="-25000"/>
              <a:t>k</a:t>
            </a:r>
            <a:r>
              <a:rPr lang="en-US" altLang="en-US" i="1"/>
              <a:t> − x</a:t>
            </a:r>
            <a:r>
              <a:rPr lang="en-US" altLang="en-US" i="1" baseline="30000"/>
              <a:t>i</a:t>
            </a:r>
            <a:r>
              <a:rPr lang="en-US" altLang="en-US" i="1" baseline="-25000"/>
              <a:t>k</a:t>
            </a:r>
            <a:r>
              <a:rPr lang="en-US" altLang="en-US"/>
              <a:t>)</a:t>
            </a:r>
          </a:p>
          <a:p>
            <a:pPr algn="just" eaLnBrk="1" hangingPunct="1"/>
            <a:endParaRPr lang="en-US" altLang="en-US"/>
          </a:p>
          <a:p>
            <a:pPr algn="just" eaLnBrk="1" hangingPunct="1"/>
            <a:r>
              <a:rPr lang="en-US" altLang="en-US"/>
              <a:t>	 </a:t>
            </a:r>
            <a:r>
              <a:rPr lang="en-US" altLang="en-US" i="1"/>
              <a:t>w</a:t>
            </a:r>
            <a:r>
              <a:rPr lang="en-US" altLang="en-US" i="1" baseline="-25000"/>
              <a:t>k </a:t>
            </a:r>
            <a:r>
              <a:rPr lang="en-US" altLang="en-US" i="1"/>
              <a:t>υ</a:t>
            </a:r>
            <a:r>
              <a:rPr lang="en-US" altLang="en-US" i="1" baseline="30000"/>
              <a:t>i</a:t>
            </a:r>
            <a:r>
              <a:rPr lang="en-US" altLang="en-US" i="1" baseline="-25000"/>
              <a:t>k</a:t>
            </a:r>
            <a:r>
              <a:rPr lang="en-US" altLang="en-US" i="1"/>
              <a:t> </a:t>
            </a:r>
            <a:r>
              <a:rPr lang="en-US" altLang="en-US"/>
              <a:t>is weighted current velocity</a:t>
            </a:r>
          </a:p>
          <a:p>
            <a:pPr algn="just" eaLnBrk="1" hangingPunct="1"/>
            <a:endParaRPr lang="en-US" altLang="en-US"/>
          </a:p>
          <a:p>
            <a:pPr algn="just" eaLnBrk="1" hangingPunct="1"/>
            <a:r>
              <a:rPr lang="en-US" altLang="en-US"/>
              <a:t>	 </a:t>
            </a:r>
            <a:r>
              <a:rPr lang="en-US" altLang="en-US" i="1"/>
              <a:t>c</a:t>
            </a:r>
            <a:r>
              <a:rPr lang="en-US" altLang="en-US" i="1" baseline="-25000"/>
              <a:t>1</a:t>
            </a:r>
            <a:r>
              <a:rPr lang="en-US" altLang="en-US" i="1"/>
              <a:t>r</a:t>
            </a:r>
            <a:r>
              <a:rPr lang="en-US" altLang="en-US" i="1" baseline="-25000"/>
              <a:t>1</a:t>
            </a:r>
            <a:r>
              <a:rPr lang="en-US" altLang="en-US"/>
              <a:t> (</a:t>
            </a:r>
            <a:r>
              <a:rPr lang="en-US" altLang="en-US" i="1"/>
              <a:t>p</a:t>
            </a:r>
            <a:r>
              <a:rPr lang="en-US" altLang="en-US" i="1" baseline="30000"/>
              <a:t>i</a:t>
            </a:r>
            <a:r>
              <a:rPr lang="en-US" altLang="en-US" i="1" baseline="-25000"/>
              <a:t>k</a:t>
            </a:r>
            <a:r>
              <a:rPr lang="en-US" altLang="en-US" i="1"/>
              <a:t> − x</a:t>
            </a:r>
            <a:r>
              <a:rPr lang="en-US" altLang="en-US" i="1" baseline="30000"/>
              <a:t>i</a:t>
            </a:r>
            <a:r>
              <a:rPr lang="en-US" altLang="en-US" i="1" baseline="-25000"/>
              <a:t>k</a:t>
            </a:r>
            <a:r>
              <a:rPr lang="en-US" altLang="en-US"/>
              <a:t>) is weighted deviation from self best position</a:t>
            </a:r>
          </a:p>
          <a:p>
            <a:pPr algn="just" eaLnBrk="1" hangingPunct="1"/>
            <a:endParaRPr lang="en-US" altLang="en-US"/>
          </a:p>
          <a:p>
            <a:pPr algn="just" eaLnBrk="1" hangingPunct="1"/>
            <a:r>
              <a:rPr lang="en-US" altLang="en-US"/>
              <a:t>	 </a:t>
            </a:r>
            <a:r>
              <a:rPr lang="en-US" altLang="en-US" i="1"/>
              <a:t>c</a:t>
            </a:r>
            <a:r>
              <a:rPr lang="en-US" altLang="en-US" i="1" baseline="-25000"/>
              <a:t>2</a:t>
            </a:r>
            <a:r>
              <a:rPr lang="en-US" altLang="en-US" i="1"/>
              <a:t>r</a:t>
            </a:r>
            <a:r>
              <a:rPr lang="en-US" altLang="en-US" i="1" baseline="-25000"/>
              <a:t>2</a:t>
            </a:r>
            <a:r>
              <a:rPr lang="en-US" altLang="en-US"/>
              <a:t>(</a:t>
            </a:r>
            <a:r>
              <a:rPr lang="en-US" altLang="en-US" i="1"/>
              <a:t>p</a:t>
            </a:r>
            <a:r>
              <a:rPr lang="en-US" altLang="en-US" i="1" baseline="30000"/>
              <a:t>g</a:t>
            </a:r>
            <a:r>
              <a:rPr lang="en-US" altLang="en-US" i="1" baseline="-25000"/>
              <a:t>k</a:t>
            </a:r>
            <a:r>
              <a:rPr lang="en-US" altLang="en-US" i="1"/>
              <a:t> − x</a:t>
            </a:r>
            <a:r>
              <a:rPr lang="en-US" altLang="en-US" i="1" baseline="30000"/>
              <a:t>i</a:t>
            </a:r>
            <a:r>
              <a:rPr lang="en-US" altLang="en-US" i="1" baseline="-25000"/>
              <a:t>k</a:t>
            </a:r>
            <a:r>
              <a:rPr lang="en-US" altLang="en-US"/>
              <a:t>) is weighted deviation from global best position</a:t>
            </a:r>
          </a:p>
          <a:p>
            <a:pPr algn="just" eaLnBrk="1" hangingPunct="1"/>
            <a:endParaRPr lang="en-US" altLang="en-US"/>
          </a:p>
          <a:p>
            <a:pPr algn="just" eaLnBrk="1" hangingPunct="1"/>
            <a:r>
              <a:rPr lang="en-US" altLang="en-US"/>
              <a:t>We consider the effect of these three factors one by one</a:t>
            </a:r>
          </a:p>
        </p:txBody>
      </p:sp>
    </p:spTree>
    <p:extLst>
      <p:ext uri="{BB962C8B-B14F-4D97-AF65-F5344CB8AC3E}">
        <p14:creationId xmlns:p14="http://schemas.microsoft.com/office/powerpoint/2010/main" val="155986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54083" name="Text Box 3"/>
          <p:cNvSpPr txBox="1">
            <a:spLocks noChangeArrowheads="1"/>
          </p:cNvSpPr>
          <p:nvPr/>
        </p:nvSpPr>
        <p:spPr bwMode="auto">
          <a:xfrm>
            <a:off x="2057400" y="990601"/>
            <a:ext cx="8229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p>
          <a:p>
            <a:pPr algn="just" eaLnBrk="1" hangingPunct="1"/>
            <a:endParaRPr lang="en-US" altLang="en-US" u="sng"/>
          </a:p>
          <a:p>
            <a:pPr algn="just" eaLnBrk="1" hangingPunct="1"/>
            <a:r>
              <a:rPr lang="en-US" altLang="en-US"/>
              <a:t>First consider only the first factor, assuming the other two factors as zero</a:t>
            </a:r>
          </a:p>
          <a:p>
            <a:pPr algn="just" eaLnBrk="1" hangingPunct="1"/>
            <a:r>
              <a:rPr lang="en-US" altLang="en-US" i="1"/>
              <a:t> </a:t>
            </a:r>
          </a:p>
          <a:p>
            <a:pPr algn="just" eaLnBrk="1" hangingPunct="1"/>
            <a:r>
              <a:rPr lang="en-US" altLang="en-US" i="1"/>
              <a:t>		x</a:t>
            </a:r>
            <a:r>
              <a:rPr lang="en-US" altLang="en-US" i="1" baseline="30000"/>
              <a:t>i</a:t>
            </a:r>
            <a:r>
              <a:rPr lang="en-US" altLang="en-US" i="1" baseline="-25000"/>
              <a:t>k+1</a:t>
            </a:r>
            <a:r>
              <a:rPr lang="en-US" altLang="en-US"/>
              <a:t> = </a:t>
            </a:r>
            <a:r>
              <a:rPr lang="en-US" altLang="en-US" i="1"/>
              <a:t>x</a:t>
            </a:r>
            <a:r>
              <a:rPr lang="en-US" altLang="en-US" i="1" baseline="30000"/>
              <a:t>i</a:t>
            </a:r>
            <a:r>
              <a:rPr lang="en-US" altLang="en-US" i="1" baseline="-25000"/>
              <a:t>k</a:t>
            </a:r>
            <a:r>
              <a:rPr lang="en-US" altLang="en-US" i="1"/>
              <a:t> </a:t>
            </a:r>
            <a:r>
              <a:rPr lang="en-US" altLang="en-US"/>
              <a:t>+ </a:t>
            </a:r>
            <a:r>
              <a:rPr lang="en-US" altLang="en-US" i="1"/>
              <a:t>υ</a:t>
            </a:r>
            <a:r>
              <a:rPr lang="en-US" altLang="en-US" i="1" baseline="30000"/>
              <a:t>i</a:t>
            </a:r>
            <a:r>
              <a:rPr lang="en-US" altLang="en-US" i="1" baseline="-25000"/>
              <a:t>k+1</a:t>
            </a:r>
            <a:r>
              <a:rPr lang="en-US" altLang="en-US"/>
              <a:t>	where</a:t>
            </a:r>
            <a:r>
              <a:rPr lang="en-US" altLang="en-US" i="1"/>
              <a:t>	υ</a:t>
            </a:r>
            <a:r>
              <a:rPr lang="en-US" altLang="en-US" i="1" baseline="30000"/>
              <a:t>i</a:t>
            </a:r>
            <a:r>
              <a:rPr lang="en-US" altLang="en-US" i="1" baseline="-25000"/>
              <a:t>k+1</a:t>
            </a:r>
            <a:r>
              <a:rPr lang="en-US" altLang="en-US"/>
              <a:t> = </a:t>
            </a:r>
            <a:r>
              <a:rPr lang="en-US" altLang="en-US" i="1"/>
              <a:t>w</a:t>
            </a:r>
            <a:r>
              <a:rPr lang="en-US" altLang="en-US" i="1" baseline="-25000"/>
              <a:t>k </a:t>
            </a:r>
            <a:r>
              <a:rPr lang="en-US" altLang="en-US" i="1"/>
              <a:t>υ</a:t>
            </a:r>
            <a:r>
              <a:rPr lang="en-US" altLang="en-US" i="1" baseline="30000"/>
              <a:t>i</a:t>
            </a:r>
            <a:r>
              <a:rPr lang="en-US" altLang="en-US" i="1" baseline="-25000"/>
              <a:t>k</a:t>
            </a:r>
            <a:endParaRPr lang="en-US" altLang="en-US"/>
          </a:p>
          <a:p>
            <a:pPr algn="just" eaLnBrk="1" hangingPunct="1"/>
            <a:endParaRPr lang="en-US" altLang="en-US"/>
          </a:p>
          <a:p>
            <a:pPr algn="just" eaLnBrk="1" hangingPunct="1"/>
            <a:r>
              <a:rPr lang="en-US" altLang="en-US"/>
              <a:t>and </a:t>
            </a:r>
            <a:r>
              <a:rPr lang="en-US" altLang="en-US" i="1"/>
              <a:t>	x</a:t>
            </a:r>
            <a:r>
              <a:rPr lang="en-US" altLang="en-US" i="1" baseline="30000"/>
              <a:t>i</a:t>
            </a:r>
            <a:r>
              <a:rPr lang="en-US" altLang="en-US" i="1" baseline="-25000"/>
              <a:t>k+2</a:t>
            </a:r>
            <a:r>
              <a:rPr lang="en-US" altLang="en-US"/>
              <a:t> = </a:t>
            </a:r>
            <a:r>
              <a:rPr lang="en-US" altLang="en-US" i="1"/>
              <a:t>x</a:t>
            </a:r>
            <a:r>
              <a:rPr lang="en-US" altLang="en-US" i="1" baseline="30000"/>
              <a:t>i</a:t>
            </a:r>
            <a:r>
              <a:rPr lang="en-US" altLang="en-US" i="1" baseline="-25000"/>
              <a:t>k+1</a:t>
            </a:r>
            <a:r>
              <a:rPr lang="en-US" altLang="en-US" i="1"/>
              <a:t> </a:t>
            </a:r>
            <a:r>
              <a:rPr lang="en-US" altLang="en-US"/>
              <a:t>+ </a:t>
            </a:r>
            <a:r>
              <a:rPr lang="en-US" altLang="en-US" i="1"/>
              <a:t>υ</a:t>
            </a:r>
            <a:r>
              <a:rPr lang="en-US" altLang="en-US" i="1" baseline="30000"/>
              <a:t>i</a:t>
            </a:r>
            <a:r>
              <a:rPr lang="en-US" altLang="en-US" i="1" baseline="-25000"/>
              <a:t>k+2</a:t>
            </a:r>
            <a:r>
              <a:rPr lang="en-US" altLang="en-US"/>
              <a:t>	where</a:t>
            </a:r>
            <a:r>
              <a:rPr lang="en-US" altLang="en-US" i="1"/>
              <a:t>	υ</a:t>
            </a:r>
            <a:r>
              <a:rPr lang="en-US" altLang="en-US" i="1" baseline="30000"/>
              <a:t>i</a:t>
            </a:r>
            <a:r>
              <a:rPr lang="en-US" altLang="en-US" i="1" baseline="-25000"/>
              <a:t>k+2</a:t>
            </a:r>
            <a:r>
              <a:rPr lang="en-US" altLang="en-US"/>
              <a:t> = </a:t>
            </a:r>
            <a:r>
              <a:rPr lang="en-US" altLang="en-US" i="1"/>
              <a:t>w</a:t>
            </a:r>
            <a:r>
              <a:rPr lang="en-US" altLang="en-US" i="1" baseline="-25000"/>
              <a:t>k+1 </a:t>
            </a:r>
            <a:r>
              <a:rPr lang="en-US" altLang="en-US" i="1"/>
              <a:t>υ</a:t>
            </a:r>
            <a:r>
              <a:rPr lang="en-US" altLang="en-US" i="1" baseline="30000"/>
              <a:t>i</a:t>
            </a:r>
            <a:r>
              <a:rPr lang="en-US" altLang="en-US" i="1" baseline="-25000"/>
              <a:t>k+1</a:t>
            </a:r>
            <a:r>
              <a:rPr lang="en-US" altLang="en-US"/>
              <a:t> </a:t>
            </a:r>
          </a:p>
          <a:p>
            <a:pPr algn="just" eaLnBrk="1" hangingPunct="1"/>
            <a:r>
              <a:rPr lang="en-US" altLang="en-US"/>
              <a:t>							= </a:t>
            </a:r>
            <a:r>
              <a:rPr lang="en-US" altLang="en-US" i="1"/>
              <a:t>w</a:t>
            </a:r>
            <a:r>
              <a:rPr lang="en-US" altLang="en-US" i="1" baseline="-25000"/>
              <a:t>k+1 </a:t>
            </a:r>
            <a:r>
              <a:rPr lang="en-US" altLang="en-US" i="1"/>
              <a:t>w</a:t>
            </a:r>
            <a:r>
              <a:rPr lang="en-US" altLang="en-US" i="1" baseline="-25000"/>
              <a:t>k </a:t>
            </a:r>
            <a:r>
              <a:rPr lang="en-US" altLang="en-US" i="1"/>
              <a:t>υ</a:t>
            </a:r>
            <a:r>
              <a:rPr lang="en-US" altLang="en-US" i="1" baseline="30000"/>
              <a:t>i</a:t>
            </a:r>
            <a:r>
              <a:rPr lang="en-US" altLang="en-US" i="1" baseline="-25000"/>
              <a:t>k</a:t>
            </a:r>
            <a:endParaRPr lang="en-US" altLang="en-US"/>
          </a:p>
          <a:p>
            <a:pPr algn="just" eaLnBrk="1" hangingPunct="1"/>
            <a:r>
              <a:rPr lang="en-US" altLang="en-US"/>
              <a:t>and </a:t>
            </a:r>
            <a:r>
              <a:rPr lang="en-US" altLang="en-US" i="1"/>
              <a:t>	x</a:t>
            </a:r>
            <a:r>
              <a:rPr lang="en-US" altLang="en-US" i="1" baseline="30000"/>
              <a:t>i</a:t>
            </a:r>
            <a:r>
              <a:rPr lang="en-US" altLang="en-US" i="1" baseline="-25000"/>
              <a:t>k+3</a:t>
            </a:r>
            <a:r>
              <a:rPr lang="en-US" altLang="en-US"/>
              <a:t> = </a:t>
            </a:r>
            <a:r>
              <a:rPr lang="en-US" altLang="en-US" i="1"/>
              <a:t>x</a:t>
            </a:r>
            <a:r>
              <a:rPr lang="en-US" altLang="en-US" i="1" baseline="30000"/>
              <a:t>i</a:t>
            </a:r>
            <a:r>
              <a:rPr lang="en-US" altLang="en-US" i="1" baseline="-25000"/>
              <a:t>k+2</a:t>
            </a:r>
            <a:r>
              <a:rPr lang="en-US" altLang="en-US" i="1"/>
              <a:t> </a:t>
            </a:r>
            <a:r>
              <a:rPr lang="en-US" altLang="en-US"/>
              <a:t>+ </a:t>
            </a:r>
            <a:r>
              <a:rPr lang="en-US" altLang="en-US" i="1"/>
              <a:t>υ</a:t>
            </a:r>
            <a:r>
              <a:rPr lang="en-US" altLang="en-US" i="1" baseline="30000"/>
              <a:t>i</a:t>
            </a:r>
            <a:r>
              <a:rPr lang="en-US" altLang="en-US" i="1" baseline="-25000"/>
              <a:t>k+3</a:t>
            </a:r>
            <a:r>
              <a:rPr lang="en-US" altLang="en-US"/>
              <a:t>	where</a:t>
            </a:r>
            <a:r>
              <a:rPr lang="en-US" altLang="en-US" i="1"/>
              <a:t>	υ</a:t>
            </a:r>
            <a:r>
              <a:rPr lang="en-US" altLang="en-US" i="1" baseline="30000"/>
              <a:t>i</a:t>
            </a:r>
            <a:r>
              <a:rPr lang="en-US" altLang="en-US" i="1" baseline="-25000"/>
              <a:t>k+3</a:t>
            </a:r>
            <a:r>
              <a:rPr lang="en-US" altLang="en-US"/>
              <a:t> = </a:t>
            </a:r>
            <a:r>
              <a:rPr lang="en-US" altLang="en-US" i="1"/>
              <a:t>w</a:t>
            </a:r>
            <a:r>
              <a:rPr lang="en-US" altLang="en-US" i="1" baseline="-25000"/>
              <a:t>k+2 </a:t>
            </a:r>
            <a:r>
              <a:rPr lang="en-US" altLang="en-US" i="1"/>
              <a:t>υ</a:t>
            </a:r>
            <a:r>
              <a:rPr lang="en-US" altLang="en-US" i="1" baseline="30000"/>
              <a:t>i</a:t>
            </a:r>
            <a:r>
              <a:rPr lang="en-US" altLang="en-US" i="1" baseline="-25000"/>
              <a:t>k+2</a:t>
            </a:r>
            <a:r>
              <a:rPr lang="en-US" altLang="en-US"/>
              <a:t> </a:t>
            </a:r>
          </a:p>
          <a:p>
            <a:pPr algn="just" eaLnBrk="1" hangingPunct="1"/>
            <a:r>
              <a:rPr lang="en-US" altLang="en-US"/>
              <a:t>							= </a:t>
            </a:r>
            <a:r>
              <a:rPr lang="en-US" altLang="en-US" i="1"/>
              <a:t>w</a:t>
            </a:r>
            <a:r>
              <a:rPr lang="en-US" altLang="en-US" i="1" baseline="-25000"/>
              <a:t>k+2 </a:t>
            </a:r>
            <a:r>
              <a:rPr lang="en-US" altLang="en-US" i="1"/>
              <a:t>w</a:t>
            </a:r>
            <a:r>
              <a:rPr lang="en-US" altLang="en-US" i="1" baseline="-25000"/>
              <a:t>k+1 </a:t>
            </a:r>
            <a:r>
              <a:rPr lang="en-US" altLang="en-US" i="1"/>
              <a:t>w</a:t>
            </a:r>
            <a:r>
              <a:rPr lang="en-US" altLang="en-US" i="1" baseline="-25000"/>
              <a:t>k </a:t>
            </a:r>
            <a:r>
              <a:rPr lang="en-US" altLang="en-US" i="1"/>
              <a:t>υ</a:t>
            </a:r>
            <a:r>
              <a:rPr lang="en-US" altLang="en-US" i="1" baseline="30000"/>
              <a:t>i</a:t>
            </a:r>
            <a:r>
              <a:rPr lang="en-US" altLang="en-US" i="1" baseline="-25000"/>
              <a:t>k</a:t>
            </a:r>
            <a:endParaRPr lang="en-US" altLang="en-US"/>
          </a:p>
          <a:p>
            <a:pPr algn="just" eaLnBrk="1" hangingPunct="1"/>
            <a:r>
              <a:rPr lang="en-US" altLang="en-US"/>
              <a:t>and so on </a:t>
            </a:r>
            <a:r>
              <a:rPr lang="en-US" altLang="en-US" i="1"/>
              <a:t>x</a:t>
            </a:r>
            <a:r>
              <a:rPr lang="en-US" altLang="en-US" i="1" baseline="30000"/>
              <a:t>i</a:t>
            </a:r>
            <a:r>
              <a:rPr lang="en-US" altLang="en-US" i="1" baseline="-25000"/>
              <a:t>k+4</a:t>
            </a:r>
            <a:r>
              <a:rPr lang="en-US" altLang="en-US"/>
              <a:t> , etc</a:t>
            </a:r>
          </a:p>
          <a:p>
            <a:pPr algn="just" eaLnBrk="1" hangingPunct="1"/>
            <a:r>
              <a:rPr lang="en-US" altLang="en-US"/>
              <a:t> </a:t>
            </a:r>
          </a:p>
          <a:p>
            <a:pPr algn="just" eaLnBrk="1" hangingPunct="1"/>
            <a:r>
              <a:rPr lang="en-US" altLang="en-US"/>
              <a:t>If </a:t>
            </a:r>
            <a:r>
              <a:rPr lang="en-US" altLang="en-US" i="1"/>
              <a:t>w</a:t>
            </a:r>
            <a:r>
              <a:rPr lang="en-US" altLang="en-US" i="1" baseline="-25000"/>
              <a:t>k </a:t>
            </a:r>
            <a:r>
              <a:rPr lang="en-US" altLang="en-US"/>
              <a:t>= </a:t>
            </a:r>
            <a:r>
              <a:rPr lang="en-US" altLang="en-US" i="1"/>
              <a:t>w</a:t>
            </a:r>
            <a:r>
              <a:rPr lang="en-US" altLang="en-US" i="1" baseline="-25000"/>
              <a:t>k+1 </a:t>
            </a:r>
            <a:r>
              <a:rPr lang="en-US" altLang="en-US"/>
              <a:t>= 1 = constant for all </a:t>
            </a:r>
            <a:r>
              <a:rPr lang="en-US" altLang="en-US" i="1"/>
              <a:t>k</a:t>
            </a:r>
            <a:r>
              <a:rPr lang="en-US" altLang="en-US"/>
              <a:t>, then </a:t>
            </a:r>
          </a:p>
          <a:p>
            <a:pPr algn="just" eaLnBrk="1" hangingPunct="1"/>
            <a:r>
              <a:rPr lang="en-US" altLang="en-US"/>
              <a:t>	</a:t>
            </a:r>
            <a:r>
              <a:rPr lang="en-US" altLang="en-US" i="1"/>
              <a:t>υ</a:t>
            </a:r>
            <a:r>
              <a:rPr lang="en-US" altLang="en-US" i="1" baseline="30000"/>
              <a:t>i</a:t>
            </a:r>
            <a:r>
              <a:rPr lang="en-US" altLang="en-US" i="1" baseline="-25000"/>
              <a:t>k+1</a:t>
            </a:r>
            <a:r>
              <a:rPr lang="en-US" altLang="en-US"/>
              <a:t> = </a:t>
            </a:r>
            <a:r>
              <a:rPr lang="en-US" altLang="en-US" i="1"/>
              <a:t>υ</a:t>
            </a:r>
            <a:r>
              <a:rPr lang="en-US" altLang="en-US" i="1" baseline="30000"/>
              <a:t>i</a:t>
            </a:r>
            <a:r>
              <a:rPr lang="en-US" altLang="en-US" i="1" baseline="-25000"/>
              <a:t>k+2</a:t>
            </a:r>
            <a:r>
              <a:rPr lang="en-US" altLang="en-US"/>
              <a:t> = </a:t>
            </a:r>
            <a:r>
              <a:rPr lang="en-US" altLang="en-US" i="1"/>
              <a:t>υ</a:t>
            </a:r>
            <a:r>
              <a:rPr lang="en-US" altLang="en-US" i="1" baseline="30000"/>
              <a:t>i</a:t>
            </a:r>
            <a:r>
              <a:rPr lang="en-US" altLang="en-US" i="1" baseline="-25000"/>
              <a:t>k+3</a:t>
            </a:r>
            <a:r>
              <a:rPr lang="en-US" altLang="en-US"/>
              <a:t> = </a:t>
            </a:r>
            <a:r>
              <a:rPr lang="en-US" altLang="en-US" i="1"/>
              <a:t>υ</a:t>
            </a:r>
            <a:r>
              <a:rPr lang="en-US" altLang="en-US" i="1" baseline="30000"/>
              <a:t>i</a:t>
            </a:r>
            <a:r>
              <a:rPr lang="en-US" altLang="en-US" i="1" baseline="-25000"/>
              <a:t>k</a:t>
            </a:r>
            <a:r>
              <a:rPr lang="en-US" altLang="en-US"/>
              <a:t> always</a:t>
            </a:r>
          </a:p>
        </p:txBody>
      </p:sp>
    </p:spTree>
    <p:extLst>
      <p:ext uri="{BB962C8B-B14F-4D97-AF65-F5344CB8AC3E}">
        <p14:creationId xmlns:p14="http://schemas.microsoft.com/office/powerpoint/2010/main" val="179488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56131" name="Text Box 3"/>
          <p:cNvSpPr txBox="1">
            <a:spLocks noChangeArrowheads="1"/>
          </p:cNvSpPr>
          <p:nvPr/>
        </p:nvSpPr>
        <p:spPr bwMode="auto">
          <a:xfrm>
            <a:off x="2057400" y="990601"/>
            <a:ext cx="8229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p>
          <a:p>
            <a:pPr algn="just" eaLnBrk="1" hangingPunct="1"/>
            <a:endParaRPr lang="en-US" altLang="en-US" u="sng"/>
          </a:p>
          <a:p>
            <a:pPr algn="just" eaLnBrk="1" hangingPunct="1"/>
            <a:r>
              <a:rPr lang="en-US" altLang="en-US"/>
              <a:t>First consider only the first factor, assuming the other two factors as zero</a:t>
            </a:r>
          </a:p>
          <a:p>
            <a:pPr algn="just" eaLnBrk="1" hangingPunct="1"/>
            <a:r>
              <a:rPr lang="en-US" altLang="en-US" i="1"/>
              <a:t> </a:t>
            </a:r>
          </a:p>
          <a:p>
            <a:pPr algn="just" eaLnBrk="1" hangingPunct="1"/>
            <a:r>
              <a:rPr lang="en-US" altLang="en-US" i="1"/>
              <a:t>		x</a:t>
            </a:r>
            <a:r>
              <a:rPr lang="en-US" altLang="en-US" i="1" baseline="30000"/>
              <a:t>i</a:t>
            </a:r>
            <a:r>
              <a:rPr lang="en-US" altLang="en-US" i="1" baseline="-25000"/>
              <a:t>1</a:t>
            </a:r>
            <a:r>
              <a:rPr lang="en-US" altLang="en-US"/>
              <a:t> = </a:t>
            </a:r>
            <a:r>
              <a:rPr lang="en-US" altLang="en-US" i="1"/>
              <a:t>x</a:t>
            </a:r>
            <a:r>
              <a:rPr lang="en-US" altLang="en-US" i="1" baseline="30000"/>
              <a:t>i</a:t>
            </a:r>
            <a:r>
              <a:rPr lang="en-US" altLang="en-US" i="1" baseline="-25000"/>
              <a:t>0</a:t>
            </a:r>
            <a:r>
              <a:rPr lang="en-US" altLang="en-US" i="1"/>
              <a:t> </a:t>
            </a:r>
            <a:r>
              <a:rPr lang="en-US" altLang="en-US"/>
              <a:t>+ </a:t>
            </a:r>
            <a:r>
              <a:rPr lang="en-US" altLang="en-US" i="1"/>
              <a:t>υ</a:t>
            </a:r>
            <a:r>
              <a:rPr lang="en-US" altLang="en-US" i="1" baseline="30000"/>
              <a:t>i</a:t>
            </a:r>
            <a:r>
              <a:rPr lang="en-US" altLang="en-US" i="1" baseline="-25000"/>
              <a:t>1</a:t>
            </a:r>
            <a:r>
              <a:rPr lang="en-US" altLang="en-US"/>
              <a:t>		where</a:t>
            </a:r>
            <a:r>
              <a:rPr lang="en-US" altLang="en-US" i="1"/>
              <a:t>	υ</a:t>
            </a:r>
            <a:r>
              <a:rPr lang="en-US" altLang="en-US" i="1" baseline="30000"/>
              <a:t>i</a:t>
            </a:r>
            <a:r>
              <a:rPr lang="en-US" altLang="en-US" i="1" baseline="-25000"/>
              <a:t>1</a:t>
            </a:r>
            <a:r>
              <a:rPr lang="en-US" altLang="en-US"/>
              <a:t> = </a:t>
            </a:r>
            <a:r>
              <a:rPr lang="en-US" altLang="en-US" i="1" baseline="-25000"/>
              <a:t> </a:t>
            </a:r>
            <a:r>
              <a:rPr lang="en-US" altLang="en-US" i="1"/>
              <a:t>υ</a:t>
            </a:r>
            <a:r>
              <a:rPr lang="en-US" altLang="en-US" i="1" baseline="30000"/>
              <a:t>i</a:t>
            </a:r>
            <a:r>
              <a:rPr lang="en-US" altLang="en-US" i="1" baseline="-25000"/>
              <a:t>0</a:t>
            </a:r>
            <a:endParaRPr lang="en-US" altLang="en-US"/>
          </a:p>
          <a:p>
            <a:pPr algn="just" eaLnBrk="1" hangingPunct="1"/>
            <a:endParaRPr lang="en-US" altLang="en-US"/>
          </a:p>
          <a:p>
            <a:pPr algn="just" eaLnBrk="1" hangingPunct="1"/>
            <a:r>
              <a:rPr lang="en-US" altLang="en-US"/>
              <a:t>and </a:t>
            </a:r>
            <a:r>
              <a:rPr lang="en-US" altLang="en-US" i="1"/>
              <a:t>	υ</a:t>
            </a:r>
            <a:r>
              <a:rPr lang="en-US" altLang="en-US" i="1" baseline="30000"/>
              <a:t>i</a:t>
            </a:r>
            <a:r>
              <a:rPr lang="en-US" altLang="en-US" i="1" baseline="-25000"/>
              <a:t>1</a:t>
            </a:r>
            <a:r>
              <a:rPr lang="en-US" altLang="en-US"/>
              <a:t> = </a:t>
            </a:r>
            <a:r>
              <a:rPr lang="en-US" altLang="en-US" i="1"/>
              <a:t>x</a:t>
            </a:r>
            <a:r>
              <a:rPr lang="en-US" altLang="en-US" i="1" baseline="30000"/>
              <a:t>i</a:t>
            </a:r>
            <a:r>
              <a:rPr lang="en-US" altLang="en-US" i="1" baseline="-25000"/>
              <a:t>1</a:t>
            </a:r>
            <a:r>
              <a:rPr lang="en-US" altLang="en-US"/>
              <a:t> - </a:t>
            </a:r>
            <a:r>
              <a:rPr lang="en-US" altLang="en-US" i="1"/>
              <a:t>x</a:t>
            </a:r>
            <a:r>
              <a:rPr lang="en-US" altLang="en-US" i="1" baseline="30000"/>
              <a:t>i</a:t>
            </a:r>
            <a:r>
              <a:rPr lang="en-US" altLang="en-US" i="1" baseline="-25000"/>
              <a:t>0</a:t>
            </a:r>
            <a:r>
              <a:rPr lang="en-US" altLang="en-US" i="1"/>
              <a:t> </a:t>
            </a:r>
            <a:endParaRPr lang="en-US" altLang="en-US"/>
          </a:p>
          <a:p>
            <a:pPr algn="just" eaLnBrk="1" hangingPunct="1"/>
            <a:endParaRPr lang="en-US" altLang="en-US"/>
          </a:p>
          <a:p>
            <a:pPr algn="just" eaLnBrk="1" hangingPunct="1"/>
            <a:r>
              <a:rPr lang="en-US" altLang="en-US"/>
              <a:t>where </a:t>
            </a:r>
            <a:r>
              <a:rPr lang="en-US" altLang="en-US" i="1"/>
              <a:t>x</a:t>
            </a:r>
            <a:r>
              <a:rPr lang="en-US" altLang="en-US" i="1" baseline="30000"/>
              <a:t>i</a:t>
            </a:r>
            <a:r>
              <a:rPr lang="en-US" altLang="en-US" i="1" baseline="-25000"/>
              <a:t>0</a:t>
            </a:r>
            <a:r>
              <a:rPr lang="en-US" altLang="en-US" i="1"/>
              <a:t> </a:t>
            </a:r>
            <a:r>
              <a:rPr lang="en-US" altLang="en-US"/>
              <a:t>is initialized randomly and </a:t>
            </a:r>
            <a:r>
              <a:rPr lang="en-US" altLang="en-US" i="1"/>
              <a:t>υ</a:t>
            </a:r>
            <a:r>
              <a:rPr lang="en-US" altLang="en-US" i="1" baseline="30000"/>
              <a:t>i</a:t>
            </a:r>
            <a:r>
              <a:rPr lang="en-US" altLang="en-US" i="1" baseline="-25000"/>
              <a:t>1</a:t>
            </a:r>
            <a:r>
              <a:rPr lang="en-US" altLang="en-US"/>
              <a:t> will have to be user defined</a:t>
            </a:r>
          </a:p>
          <a:p>
            <a:pPr algn="just" eaLnBrk="1" hangingPunct="1"/>
            <a:endParaRPr lang="en-US" altLang="en-US"/>
          </a:p>
        </p:txBody>
      </p:sp>
    </p:spTree>
    <p:extLst>
      <p:ext uri="{BB962C8B-B14F-4D97-AF65-F5344CB8AC3E}">
        <p14:creationId xmlns:p14="http://schemas.microsoft.com/office/powerpoint/2010/main" val="6026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58179" name="Text Box 3"/>
          <p:cNvSpPr txBox="1">
            <a:spLocks noChangeArrowheads="1"/>
          </p:cNvSpPr>
          <p:nvPr/>
        </p:nvSpPr>
        <p:spPr bwMode="auto">
          <a:xfrm>
            <a:off x="2057400" y="990600"/>
            <a:ext cx="8229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p>
          <a:p>
            <a:pPr algn="just" eaLnBrk="1" hangingPunct="1"/>
            <a:endParaRPr lang="en-US" altLang="en-US"/>
          </a:p>
          <a:p>
            <a:pPr algn="just" eaLnBrk="1" hangingPunct="1"/>
            <a:r>
              <a:rPr lang="en-US" altLang="en-US"/>
              <a:t>The variable </a:t>
            </a:r>
            <a:r>
              <a:rPr lang="en-US" altLang="en-US" i="1"/>
              <a:t>w</a:t>
            </a:r>
            <a:r>
              <a:rPr lang="en-US" altLang="en-US" i="1" baseline="-25000"/>
              <a:t>k</a:t>
            </a:r>
            <a:r>
              <a:rPr lang="en-US" altLang="en-US"/>
              <a:t>, set at 1 at initialization, allows a more refined search as the optimization progresses by reducing its value linearly or dynamically</a:t>
            </a:r>
          </a:p>
          <a:p>
            <a:pPr algn="just" eaLnBrk="1" hangingPunct="1"/>
            <a:endParaRPr lang="en-US" altLang="en-US"/>
          </a:p>
          <a:p>
            <a:pPr algn="just" eaLnBrk="1" hangingPunct="1"/>
            <a:r>
              <a:rPr lang="en-US" altLang="en-US"/>
              <a:t>The factor </a:t>
            </a:r>
            <a:r>
              <a:rPr lang="en-US" altLang="en-US" i="1"/>
              <a:t>w</a:t>
            </a:r>
            <a:r>
              <a:rPr lang="en-US" altLang="en-US" i="1" baseline="-25000"/>
              <a:t>k </a:t>
            </a:r>
            <a:r>
              <a:rPr lang="en-US" altLang="en-US" i="1"/>
              <a:t>υ</a:t>
            </a:r>
            <a:r>
              <a:rPr lang="en-US" altLang="en-US" i="1" baseline="30000"/>
              <a:t>i</a:t>
            </a:r>
            <a:r>
              <a:rPr lang="en-US" altLang="en-US" i="1" baseline="-25000"/>
              <a:t>k</a:t>
            </a:r>
            <a:r>
              <a:rPr lang="en-US" altLang="en-US" i="1"/>
              <a:t> </a:t>
            </a:r>
            <a:r>
              <a:rPr lang="en-US" altLang="en-US"/>
              <a:t>makes the particle move the same distance, and in the same direction at each time step (if </a:t>
            </a:r>
            <a:r>
              <a:rPr lang="en-US" altLang="en-US" i="1"/>
              <a:t>w</a:t>
            </a:r>
            <a:r>
              <a:rPr lang="en-US" altLang="en-US" i="1" baseline="-25000"/>
              <a:t>k</a:t>
            </a:r>
            <a:r>
              <a:rPr lang="en-US" altLang="en-US" i="1"/>
              <a:t> </a:t>
            </a:r>
            <a:r>
              <a:rPr lang="en-US" altLang="en-US"/>
              <a:t>= 1)</a:t>
            </a:r>
          </a:p>
          <a:p>
            <a:pPr algn="just" eaLnBrk="1" hangingPunct="1"/>
            <a:r>
              <a:rPr lang="en-US" altLang="en-US"/>
              <a:t>	As </a:t>
            </a:r>
            <a:r>
              <a:rPr lang="en-US" altLang="en-US" i="1"/>
              <a:t>w</a:t>
            </a:r>
            <a:r>
              <a:rPr lang="en-US" altLang="en-US" i="1" baseline="-25000"/>
              <a:t>k</a:t>
            </a:r>
            <a:r>
              <a:rPr lang="en-US" altLang="en-US" i="1"/>
              <a:t> </a:t>
            </a:r>
            <a:r>
              <a:rPr lang="en-US" altLang="en-US"/>
              <a:t>is made lesser and lesser, the particle becomes more and more slow</a:t>
            </a:r>
            <a:endParaRPr lang="en-US" altLang="en-US" i="1"/>
          </a:p>
        </p:txBody>
      </p:sp>
    </p:spTree>
    <p:extLst>
      <p:ext uri="{BB962C8B-B14F-4D97-AF65-F5344CB8AC3E}">
        <p14:creationId xmlns:p14="http://schemas.microsoft.com/office/powerpoint/2010/main" val="364836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60227" name="Text Box 3"/>
          <p:cNvSpPr txBox="1">
            <a:spLocks noChangeArrowheads="1"/>
          </p:cNvSpPr>
          <p:nvPr/>
        </p:nvSpPr>
        <p:spPr bwMode="auto">
          <a:xfrm>
            <a:off x="1828800" y="990601"/>
            <a:ext cx="8534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p>
          <a:p>
            <a:pPr algn="just" eaLnBrk="1" hangingPunct="1"/>
            <a:endParaRPr lang="en-US" altLang="en-US" u="sng"/>
          </a:p>
          <a:p>
            <a:pPr algn="just" eaLnBrk="1" hangingPunct="1"/>
            <a:r>
              <a:rPr lang="en-US" altLang="en-US"/>
              <a:t>If we consider only the second factor, assuming the first and the third factors as zero, then </a:t>
            </a:r>
          </a:p>
          <a:p>
            <a:pPr algn="just" eaLnBrk="1" hangingPunct="1"/>
            <a:endParaRPr lang="en-US" altLang="en-US"/>
          </a:p>
          <a:p>
            <a:pPr algn="just" eaLnBrk="1" hangingPunct="1"/>
            <a:r>
              <a:rPr lang="en-US" altLang="en-US" i="1"/>
              <a:t>		x</a:t>
            </a:r>
            <a:r>
              <a:rPr lang="en-US" altLang="en-US" i="1" baseline="30000"/>
              <a:t>i</a:t>
            </a:r>
            <a:r>
              <a:rPr lang="en-US" altLang="en-US" i="1" baseline="-25000"/>
              <a:t>k+1</a:t>
            </a:r>
            <a:r>
              <a:rPr lang="en-US" altLang="en-US"/>
              <a:t> = </a:t>
            </a:r>
            <a:r>
              <a:rPr lang="en-US" altLang="en-US" i="1"/>
              <a:t>x</a:t>
            </a:r>
            <a:r>
              <a:rPr lang="en-US" altLang="en-US" i="1" baseline="30000"/>
              <a:t>i</a:t>
            </a:r>
            <a:r>
              <a:rPr lang="en-US" altLang="en-US" i="1" baseline="-25000"/>
              <a:t>k</a:t>
            </a:r>
            <a:r>
              <a:rPr lang="en-US" altLang="en-US" i="1"/>
              <a:t> </a:t>
            </a:r>
            <a:r>
              <a:rPr lang="en-US" altLang="en-US"/>
              <a:t>+ </a:t>
            </a:r>
            <a:r>
              <a:rPr lang="en-US" altLang="en-US" i="1"/>
              <a:t>w</a:t>
            </a:r>
            <a:r>
              <a:rPr lang="en-US" altLang="en-US" i="1" baseline="-25000"/>
              <a:t>k </a:t>
            </a:r>
            <a:r>
              <a:rPr lang="en-US" altLang="en-US" i="1"/>
              <a:t>υ</a:t>
            </a:r>
            <a:r>
              <a:rPr lang="en-US" altLang="en-US" i="1" baseline="30000"/>
              <a:t>i</a:t>
            </a:r>
            <a:r>
              <a:rPr lang="en-US" altLang="en-US" i="1" baseline="-25000"/>
              <a:t>k</a:t>
            </a:r>
            <a:r>
              <a:rPr lang="en-US" altLang="en-US" i="1"/>
              <a:t> </a:t>
            </a:r>
            <a:r>
              <a:rPr lang="en-US" altLang="en-US"/>
              <a:t>+ </a:t>
            </a:r>
            <a:r>
              <a:rPr lang="en-US" altLang="en-US" i="1"/>
              <a:t>c</a:t>
            </a:r>
            <a:r>
              <a:rPr lang="en-US" altLang="en-US" i="1" baseline="-25000"/>
              <a:t>1</a:t>
            </a:r>
            <a:r>
              <a:rPr lang="en-US" altLang="en-US" i="1"/>
              <a:t>r</a:t>
            </a:r>
            <a:r>
              <a:rPr lang="en-US" altLang="en-US" i="1" baseline="-25000"/>
              <a:t>1</a:t>
            </a:r>
            <a:r>
              <a:rPr lang="en-US" altLang="en-US"/>
              <a:t> (</a:t>
            </a:r>
            <a:r>
              <a:rPr lang="en-US" altLang="en-US" i="1"/>
              <a:t>p</a:t>
            </a:r>
            <a:r>
              <a:rPr lang="en-US" altLang="en-US" i="1" baseline="30000"/>
              <a:t>i</a:t>
            </a:r>
            <a:r>
              <a:rPr lang="en-US" altLang="en-US" i="1" baseline="-25000"/>
              <a:t>k</a:t>
            </a:r>
            <a:r>
              <a:rPr lang="en-US" altLang="en-US" i="1"/>
              <a:t> − x</a:t>
            </a:r>
            <a:r>
              <a:rPr lang="en-US" altLang="en-US" i="1" baseline="30000"/>
              <a:t>i</a:t>
            </a:r>
            <a:r>
              <a:rPr lang="en-US" altLang="en-US" i="1" baseline="-25000"/>
              <a:t>k</a:t>
            </a:r>
            <a:r>
              <a:rPr lang="en-US" altLang="en-US"/>
              <a:t>) + </a:t>
            </a:r>
            <a:r>
              <a:rPr lang="en-US" altLang="en-US" i="1"/>
              <a:t>c</a:t>
            </a:r>
            <a:r>
              <a:rPr lang="en-US" altLang="en-US" i="1" baseline="-25000"/>
              <a:t>2</a:t>
            </a:r>
            <a:r>
              <a:rPr lang="en-US" altLang="en-US" i="1"/>
              <a:t>r</a:t>
            </a:r>
            <a:r>
              <a:rPr lang="en-US" altLang="en-US" i="1" baseline="-25000"/>
              <a:t>2</a:t>
            </a:r>
            <a:r>
              <a:rPr lang="en-US" altLang="en-US"/>
              <a:t>(</a:t>
            </a:r>
            <a:r>
              <a:rPr lang="en-US" altLang="en-US" i="1"/>
              <a:t>p</a:t>
            </a:r>
            <a:r>
              <a:rPr lang="en-US" altLang="en-US" i="1" baseline="30000"/>
              <a:t>g</a:t>
            </a:r>
            <a:r>
              <a:rPr lang="en-US" altLang="en-US" i="1" baseline="-25000"/>
              <a:t>k</a:t>
            </a:r>
            <a:r>
              <a:rPr lang="en-US" altLang="en-US" i="1"/>
              <a:t> − x</a:t>
            </a:r>
            <a:r>
              <a:rPr lang="en-US" altLang="en-US" i="1" baseline="30000"/>
              <a:t>i</a:t>
            </a:r>
            <a:r>
              <a:rPr lang="en-US" altLang="en-US" i="1" baseline="-25000"/>
              <a:t>k</a:t>
            </a:r>
            <a:r>
              <a:rPr lang="en-US" altLang="en-US"/>
              <a:t>)</a:t>
            </a:r>
          </a:p>
          <a:p>
            <a:pPr algn="just" eaLnBrk="1" hangingPunct="1"/>
            <a:endParaRPr lang="en-US" altLang="en-US"/>
          </a:p>
          <a:p>
            <a:pPr algn="just" eaLnBrk="1" hangingPunct="1"/>
            <a:r>
              <a:rPr lang="en-US" altLang="en-US"/>
              <a:t>becomes </a:t>
            </a:r>
            <a:r>
              <a:rPr lang="en-US" altLang="en-US" i="1"/>
              <a:t>x</a:t>
            </a:r>
            <a:r>
              <a:rPr lang="en-US" altLang="en-US" i="1" baseline="30000"/>
              <a:t>i</a:t>
            </a:r>
            <a:r>
              <a:rPr lang="en-US" altLang="en-US" i="1" baseline="-25000"/>
              <a:t>k+1</a:t>
            </a:r>
            <a:r>
              <a:rPr lang="en-US" altLang="en-US"/>
              <a:t> = </a:t>
            </a:r>
            <a:r>
              <a:rPr lang="en-US" altLang="en-US" i="1"/>
              <a:t>x</a:t>
            </a:r>
            <a:r>
              <a:rPr lang="en-US" altLang="en-US" i="1" baseline="30000"/>
              <a:t>i</a:t>
            </a:r>
            <a:r>
              <a:rPr lang="en-US" altLang="en-US" i="1" baseline="-25000"/>
              <a:t>k</a:t>
            </a:r>
            <a:r>
              <a:rPr lang="en-US" altLang="en-US" i="1"/>
              <a:t> </a:t>
            </a:r>
            <a:r>
              <a:rPr lang="en-US" altLang="en-US"/>
              <a:t>+ </a:t>
            </a:r>
            <a:r>
              <a:rPr lang="en-US" altLang="en-US" i="1"/>
              <a:t>c</a:t>
            </a:r>
            <a:r>
              <a:rPr lang="en-US" altLang="en-US" i="1" baseline="-25000"/>
              <a:t>1</a:t>
            </a:r>
            <a:r>
              <a:rPr lang="en-US" altLang="en-US" i="1"/>
              <a:t>r</a:t>
            </a:r>
            <a:r>
              <a:rPr lang="en-US" altLang="en-US" i="1" baseline="-25000"/>
              <a:t>1</a:t>
            </a:r>
            <a:r>
              <a:rPr lang="en-US" altLang="en-US"/>
              <a:t> (</a:t>
            </a:r>
            <a:r>
              <a:rPr lang="en-US" altLang="en-US" i="1"/>
              <a:t>p</a:t>
            </a:r>
            <a:r>
              <a:rPr lang="en-US" altLang="en-US" i="1" baseline="30000"/>
              <a:t>i</a:t>
            </a:r>
            <a:r>
              <a:rPr lang="en-US" altLang="en-US" i="1" baseline="-25000"/>
              <a:t>k</a:t>
            </a:r>
            <a:r>
              <a:rPr lang="en-US" altLang="en-US" i="1"/>
              <a:t> − x</a:t>
            </a:r>
            <a:r>
              <a:rPr lang="en-US" altLang="en-US" i="1" baseline="30000"/>
              <a:t>i</a:t>
            </a:r>
            <a:r>
              <a:rPr lang="en-US" altLang="en-US" i="1" baseline="-25000"/>
              <a:t>k</a:t>
            </a:r>
            <a:r>
              <a:rPr lang="en-US" altLang="en-US"/>
              <a:t>) </a:t>
            </a:r>
          </a:p>
          <a:p>
            <a:pPr algn="just" eaLnBrk="1" hangingPunct="1"/>
            <a:r>
              <a:rPr lang="en-US" altLang="en-US"/>
              <a:t>The variable </a:t>
            </a:r>
            <a:r>
              <a:rPr lang="en-US" altLang="en-US" i="1"/>
              <a:t>p</a:t>
            </a:r>
            <a:r>
              <a:rPr lang="en-US" altLang="en-US" i="1" baseline="30000"/>
              <a:t>i</a:t>
            </a:r>
            <a:r>
              <a:rPr lang="en-US" altLang="en-US" i="1" baseline="-25000"/>
              <a:t>k</a:t>
            </a:r>
            <a:r>
              <a:rPr lang="en-US" altLang="en-US" i="1"/>
              <a:t> </a:t>
            </a:r>
            <a:r>
              <a:rPr lang="en-US" altLang="en-US"/>
              <a:t>represents the best ever position of particle </a:t>
            </a:r>
            <a:r>
              <a:rPr lang="en-US" altLang="en-US" i="1"/>
              <a:t>i </a:t>
            </a:r>
            <a:r>
              <a:rPr lang="en-US" altLang="en-US"/>
              <a:t>up till time </a:t>
            </a:r>
            <a:r>
              <a:rPr lang="en-US" altLang="en-US" i="1"/>
              <a:t>k </a:t>
            </a:r>
            <a:r>
              <a:rPr lang="en-US" altLang="en-US"/>
              <a:t>(the cognitive contribution to the search vector </a:t>
            </a:r>
            <a:r>
              <a:rPr lang="en-US" altLang="en-US" i="1"/>
              <a:t>υ</a:t>
            </a:r>
            <a:r>
              <a:rPr lang="en-US" altLang="en-US" i="1" baseline="30000"/>
              <a:t>i</a:t>
            </a:r>
            <a:r>
              <a:rPr lang="en-US" altLang="en-US" i="1" baseline="-25000"/>
              <a:t>k+1</a:t>
            </a:r>
            <a:r>
              <a:rPr lang="en-US" altLang="en-US"/>
              <a:t>)</a:t>
            </a:r>
          </a:p>
          <a:p>
            <a:pPr algn="just" eaLnBrk="1" hangingPunct="1"/>
            <a:r>
              <a:rPr lang="en-US" altLang="en-US"/>
              <a:t>This is a weighted deviation from the best position occupied so far, by the particle </a:t>
            </a:r>
            <a:r>
              <a:rPr lang="en-US" altLang="en-US" i="1"/>
              <a:t>i</a:t>
            </a:r>
          </a:p>
          <a:p>
            <a:pPr algn="just" eaLnBrk="1" hangingPunct="1"/>
            <a:r>
              <a:rPr lang="en-US" altLang="en-US"/>
              <a:t>Ignore </a:t>
            </a:r>
            <a:r>
              <a:rPr lang="en-US" altLang="en-US" i="1"/>
              <a:t>c</a:t>
            </a:r>
            <a:r>
              <a:rPr lang="en-US" altLang="en-US" i="1" baseline="-25000"/>
              <a:t>1</a:t>
            </a:r>
            <a:r>
              <a:rPr lang="en-US" altLang="en-US" i="1"/>
              <a:t>r</a:t>
            </a:r>
            <a:r>
              <a:rPr lang="en-US" altLang="en-US" i="1" baseline="-25000"/>
              <a:t>1</a:t>
            </a:r>
            <a:r>
              <a:rPr lang="en-US" altLang="en-US"/>
              <a:t> for the moment, then </a:t>
            </a:r>
            <a:r>
              <a:rPr lang="en-US" altLang="en-US" i="1"/>
              <a:t>x</a:t>
            </a:r>
            <a:r>
              <a:rPr lang="en-US" altLang="en-US" i="1" baseline="30000"/>
              <a:t>i</a:t>
            </a:r>
            <a:r>
              <a:rPr lang="en-US" altLang="en-US" i="1" baseline="-25000"/>
              <a:t>k+1</a:t>
            </a:r>
            <a:r>
              <a:rPr lang="en-US" altLang="en-US"/>
              <a:t> = </a:t>
            </a:r>
            <a:r>
              <a:rPr lang="en-US" altLang="en-US" i="1"/>
              <a:t>x</a:t>
            </a:r>
            <a:r>
              <a:rPr lang="en-US" altLang="en-US" i="1" baseline="30000"/>
              <a:t>i</a:t>
            </a:r>
            <a:r>
              <a:rPr lang="en-US" altLang="en-US" i="1" baseline="-25000"/>
              <a:t>k</a:t>
            </a:r>
            <a:r>
              <a:rPr lang="en-US" altLang="en-US" i="1"/>
              <a:t> </a:t>
            </a:r>
            <a:r>
              <a:rPr lang="en-US" altLang="en-US"/>
              <a:t>+ </a:t>
            </a:r>
            <a:r>
              <a:rPr lang="en-US" altLang="en-US" i="1"/>
              <a:t>p</a:t>
            </a:r>
            <a:r>
              <a:rPr lang="en-US" altLang="en-US" i="1" baseline="30000"/>
              <a:t>i</a:t>
            </a:r>
            <a:r>
              <a:rPr lang="en-US" altLang="en-US" i="1" baseline="-25000"/>
              <a:t>k</a:t>
            </a:r>
            <a:r>
              <a:rPr lang="en-US" altLang="en-US" i="1"/>
              <a:t> − x</a:t>
            </a:r>
            <a:r>
              <a:rPr lang="en-US" altLang="en-US" i="1" baseline="30000"/>
              <a:t>i</a:t>
            </a:r>
            <a:r>
              <a:rPr lang="en-US" altLang="en-US" i="1" baseline="-25000"/>
              <a:t>k</a:t>
            </a:r>
            <a:r>
              <a:rPr lang="en-US" altLang="en-US"/>
              <a:t> = </a:t>
            </a:r>
            <a:r>
              <a:rPr lang="en-US" altLang="en-US" i="1"/>
              <a:t>p</a:t>
            </a:r>
            <a:r>
              <a:rPr lang="en-US" altLang="en-US" i="1" baseline="30000"/>
              <a:t>i</a:t>
            </a:r>
            <a:r>
              <a:rPr lang="en-US" altLang="en-US" i="1" baseline="-25000"/>
              <a:t>k</a:t>
            </a:r>
            <a:r>
              <a:rPr lang="en-US" altLang="en-US" i="1"/>
              <a:t> </a:t>
            </a:r>
            <a:endParaRPr lang="en-US" altLang="en-US"/>
          </a:p>
          <a:p>
            <a:pPr algn="just" eaLnBrk="1" hangingPunct="1"/>
            <a:r>
              <a:rPr lang="en-US" altLang="en-US"/>
              <a:t>This implies that the particle wishes to return to its best position</a:t>
            </a:r>
          </a:p>
        </p:txBody>
      </p:sp>
    </p:spTree>
    <p:extLst>
      <p:ext uri="{BB962C8B-B14F-4D97-AF65-F5344CB8AC3E}">
        <p14:creationId xmlns:p14="http://schemas.microsoft.com/office/powerpoint/2010/main" val="318607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62275" name="Text Box 3"/>
          <p:cNvSpPr txBox="1">
            <a:spLocks noChangeArrowheads="1"/>
          </p:cNvSpPr>
          <p:nvPr/>
        </p:nvSpPr>
        <p:spPr bwMode="auto">
          <a:xfrm>
            <a:off x="1828800" y="990601"/>
            <a:ext cx="8534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p>
          <a:p>
            <a:pPr algn="just" eaLnBrk="1" hangingPunct="1"/>
            <a:endParaRPr lang="en-US" altLang="en-US" u="sng"/>
          </a:p>
          <a:p>
            <a:pPr algn="just" eaLnBrk="1" hangingPunct="1"/>
            <a:r>
              <a:rPr lang="en-US" altLang="en-US"/>
              <a:t>The factors </a:t>
            </a:r>
            <a:r>
              <a:rPr lang="en-US" altLang="en-US" i="1"/>
              <a:t>c</a:t>
            </a:r>
            <a:r>
              <a:rPr lang="en-US" altLang="en-US" i="1" baseline="-25000"/>
              <a:t>1</a:t>
            </a:r>
            <a:r>
              <a:rPr lang="en-US" altLang="en-US" i="1"/>
              <a:t>r</a:t>
            </a:r>
            <a:r>
              <a:rPr lang="en-US" altLang="en-US" i="1" baseline="-25000"/>
              <a:t>1</a:t>
            </a:r>
            <a:r>
              <a:rPr lang="en-US" altLang="en-US"/>
              <a:t> are incorporated so that the particle does not actually returns to its best position</a:t>
            </a:r>
          </a:p>
          <a:p>
            <a:pPr algn="just" eaLnBrk="1" hangingPunct="1"/>
            <a:endParaRPr lang="en-US" altLang="en-US"/>
          </a:p>
          <a:p>
            <a:pPr algn="just" eaLnBrk="1" hangingPunct="1"/>
            <a:r>
              <a:rPr lang="en-US" altLang="en-US"/>
              <a:t>If we set </a:t>
            </a:r>
            <a:r>
              <a:rPr lang="en-US" altLang="en-US" i="1"/>
              <a:t>c</a:t>
            </a:r>
            <a:r>
              <a:rPr lang="en-US" altLang="en-US" i="1" baseline="-25000"/>
              <a:t>1</a:t>
            </a:r>
            <a:r>
              <a:rPr lang="en-US" altLang="en-US" i="1"/>
              <a:t> </a:t>
            </a:r>
            <a:r>
              <a:rPr lang="en-US" altLang="en-US"/>
              <a:t>&gt; 1, the particle will always overshoot its best position </a:t>
            </a:r>
          </a:p>
          <a:p>
            <a:pPr algn="just" eaLnBrk="1" hangingPunct="1"/>
            <a:r>
              <a:rPr lang="en-US" altLang="en-US"/>
              <a:t>Similarly, for </a:t>
            </a:r>
            <a:r>
              <a:rPr lang="en-US" altLang="en-US" i="1"/>
              <a:t>c</a:t>
            </a:r>
            <a:r>
              <a:rPr lang="en-US" altLang="en-US" i="1" baseline="-25000"/>
              <a:t>1</a:t>
            </a:r>
            <a:r>
              <a:rPr lang="en-US" altLang="en-US" i="1"/>
              <a:t> </a:t>
            </a:r>
            <a:r>
              <a:rPr lang="en-US" altLang="en-US"/>
              <a:t>&lt; 1, the particle will always stay short of it</a:t>
            </a:r>
          </a:p>
          <a:p>
            <a:pPr algn="just" eaLnBrk="1" hangingPunct="1"/>
            <a:endParaRPr lang="en-US" altLang="en-US"/>
          </a:p>
          <a:p>
            <a:pPr algn="just" eaLnBrk="1" hangingPunct="1"/>
            <a:r>
              <a:rPr lang="en-US" altLang="en-US"/>
              <a:t>If we set </a:t>
            </a:r>
            <a:r>
              <a:rPr lang="en-US" altLang="en-US" i="1"/>
              <a:t>c</a:t>
            </a:r>
            <a:r>
              <a:rPr lang="en-US" altLang="en-US" i="1" baseline="-25000"/>
              <a:t>1</a:t>
            </a:r>
            <a:r>
              <a:rPr lang="en-US" altLang="en-US"/>
              <a:t> = 2, and have a variable </a:t>
            </a:r>
            <a:r>
              <a:rPr lang="en-US" altLang="en-US" i="1"/>
              <a:t>r</a:t>
            </a:r>
            <a:r>
              <a:rPr lang="en-US" altLang="en-US" i="1" baseline="-25000"/>
              <a:t>1</a:t>
            </a:r>
            <a:r>
              <a:rPr lang="en-US" altLang="en-US"/>
              <a:t>, which is randomly set to a value between 0 and 1 each time, </a:t>
            </a:r>
          </a:p>
          <a:p>
            <a:pPr algn="just" eaLnBrk="1" hangingPunct="1"/>
            <a:r>
              <a:rPr lang="en-US" altLang="en-US"/>
              <a:t>then t</a:t>
            </a:r>
            <a:r>
              <a:rPr lang="en-US" altLang="en-US">
                <a:cs typeface="Times New Roman" panose="02020603050405020304" pitchFamily="18" charset="0"/>
                <a:sym typeface="Symbol" panose="05050102010706020507" pitchFamily="18" charset="2"/>
              </a:rPr>
              <a:t>he stochastic factor multiplied by 2 gives a mean of 1, so that the particle will "over fly” the target about half the time, </a:t>
            </a:r>
            <a:r>
              <a:rPr lang="en-US" altLang="en-US"/>
              <a:t>thereby allowing for a greater area to be searched around its best position</a:t>
            </a:r>
          </a:p>
        </p:txBody>
      </p:sp>
    </p:spTree>
    <p:extLst>
      <p:ext uri="{BB962C8B-B14F-4D97-AF65-F5344CB8AC3E}">
        <p14:creationId xmlns:p14="http://schemas.microsoft.com/office/powerpoint/2010/main" val="29131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082" y="1233160"/>
            <a:ext cx="10058400" cy="5195881"/>
          </a:xfrm>
          <a:prstGeom prst="rect">
            <a:avLst/>
          </a:prstGeom>
        </p:spPr>
      </p:pic>
    </p:spTree>
    <p:extLst>
      <p:ext uri="{BB962C8B-B14F-4D97-AF65-F5344CB8AC3E}">
        <p14:creationId xmlns:p14="http://schemas.microsoft.com/office/powerpoint/2010/main" val="197664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t>
            </a:r>
            <a:r>
              <a:rPr lang="en-US" dirty="0" err="1" smtClean="0"/>
              <a:t>Yago</a:t>
            </a:r>
            <a:endParaRPr lang="en-US" dirty="0"/>
          </a:p>
        </p:txBody>
      </p:sp>
      <p:sp>
        <p:nvSpPr>
          <p:cNvPr id="4" name="Content Placeholder 3"/>
          <p:cNvSpPr>
            <a:spLocks noGrp="1"/>
          </p:cNvSpPr>
          <p:nvPr>
            <p:ph idx="1"/>
          </p:nvPr>
        </p:nvSpPr>
        <p:spPr/>
        <p:txBody>
          <a:bodyPr/>
          <a:lstStyle/>
          <a:p>
            <a:r>
              <a:rPr lang="en-IN">
                <a:solidFill>
                  <a:schemeClr val="bg2">
                    <a:lumMod val="25000"/>
                  </a:schemeClr>
                </a:solidFill>
              </a:rPr>
              <a:t>A light-weight, extensible, high coverage and quality ontology.</a:t>
            </a:r>
          </a:p>
          <a:p>
            <a:pPr marL="0" indent="0">
              <a:buNone/>
            </a:pPr>
            <a:endParaRPr lang="en-IN">
              <a:solidFill>
                <a:schemeClr val="bg2">
                  <a:lumMod val="25000"/>
                </a:schemeClr>
              </a:solidFill>
            </a:endParaRPr>
          </a:p>
          <a:p>
            <a:r>
              <a:rPr lang="en-IN">
                <a:solidFill>
                  <a:schemeClr val="bg2">
                    <a:lumMod val="25000"/>
                  </a:schemeClr>
                </a:solidFill>
              </a:rPr>
              <a:t>1 million entities and 5 million facts.</a:t>
            </a:r>
          </a:p>
          <a:p>
            <a:endParaRPr lang="en-IN">
              <a:solidFill>
                <a:schemeClr val="bg2">
                  <a:lumMod val="25000"/>
                </a:schemeClr>
              </a:solidFill>
            </a:endParaRPr>
          </a:p>
          <a:p>
            <a:r>
              <a:rPr lang="en-IN">
                <a:solidFill>
                  <a:schemeClr val="bg2">
                    <a:lumMod val="25000"/>
                  </a:schemeClr>
                </a:solidFill>
              </a:rPr>
              <a:t>Wikipedia uniﬁed with WordNet, design combination of rule-based methods in this paper. </a:t>
            </a:r>
            <a:endParaRPr lang="en-IN" dirty="0">
              <a:solidFill>
                <a:schemeClr val="bg2">
                  <a:lumMod val="25000"/>
                </a:schemeClr>
              </a:solidFill>
            </a:endParaRPr>
          </a:p>
        </p:txBody>
      </p:sp>
    </p:spTree>
    <p:extLst>
      <p:ext uri="{BB962C8B-B14F-4D97-AF65-F5344CB8AC3E}">
        <p14:creationId xmlns:p14="http://schemas.microsoft.com/office/powerpoint/2010/main" val="101316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Yago</a:t>
            </a:r>
            <a:endParaRPr lang="en-US" dirty="0"/>
          </a:p>
        </p:txBody>
      </p:sp>
      <p:sp>
        <p:nvSpPr>
          <p:cNvPr id="3" name="Content Placeholder 2"/>
          <p:cNvSpPr>
            <a:spLocks noGrp="1"/>
          </p:cNvSpPr>
          <p:nvPr>
            <p:ph idx="1"/>
          </p:nvPr>
        </p:nvSpPr>
        <p:spPr/>
        <p:txBody>
          <a:bodyPr>
            <a:normAutofit fontScale="92500" lnSpcReduction="20000"/>
          </a:bodyPr>
          <a:lstStyle/>
          <a:p>
            <a:r>
              <a:rPr lang="en-IN">
                <a:solidFill>
                  <a:schemeClr val="bg2">
                    <a:lumMod val="25000"/>
                  </a:schemeClr>
                </a:solidFill>
              </a:rPr>
              <a:t>Many applications utilize ontological knowledge. </a:t>
            </a:r>
          </a:p>
          <a:p>
            <a:pPr marL="0" indent="0">
              <a:buNone/>
            </a:pPr>
            <a:endParaRPr lang="en-IN">
              <a:solidFill>
                <a:schemeClr val="bg2">
                  <a:lumMod val="25000"/>
                </a:schemeClr>
              </a:solidFill>
            </a:endParaRPr>
          </a:p>
          <a:p>
            <a:r>
              <a:rPr lang="en-IN">
                <a:solidFill>
                  <a:schemeClr val="bg2">
                    <a:lumMod val="25000"/>
                  </a:schemeClr>
                </a:solidFill>
              </a:rPr>
              <a:t>Existing applications use only a single source.</a:t>
            </a:r>
          </a:p>
          <a:p>
            <a:endParaRPr lang="en-IN">
              <a:solidFill>
                <a:schemeClr val="bg2">
                  <a:lumMod val="25000"/>
                </a:schemeClr>
              </a:solidFill>
            </a:endParaRPr>
          </a:p>
          <a:p>
            <a:r>
              <a:rPr lang="en-IN">
                <a:solidFill>
                  <a:schemeClr val="bg2">
                    <a:lumMod val="25000"/>
                  </a:schemeClr>
                </a:solidFill>
              </a:rPr>
              <a:t>They could boost their performance, if a huge ontology with knowledge from several sources was available.</a:t>
            </a:r>
          </a:p>
          <a:p>
            <a:pPr marL="0" indent="0">
              <a:buNone/>
            </a:pPr>
            <a:endParaRPr lang="en-IN">
              <a:solidFill>
                <a:schemeClr val="bg2">
                  <a:lumMod val="25000"/>
                </a:schemeClr>
              </a:solidFill>
            </a:endParaRPr>
          </a:p>
          <a:p>
            <a:r>
              <a:rPr lang="en-IN">
                <a:solidFill>
                  <a:schemeClr val="bg2">
                    <a:lumMod val="25000"/>
                  </a:schemeClr>
                </a:solidFill>
              </a:rPr>
              <a:t>Such an ontology would have to be of high quality, with accuracy close to 100 percent.</a:t>
            </a:r>
          </a:p>
          <a:p>
            <a:endParaRPr lang="en-US">
              <a:solidFill>
                <a:schemeClr val="bg2">
                  <a:lumMod val="25000"/>
                </a:schemeClr>
              </a:solidFill>
            </a:endParaRPr>
          </a:p>
          <a:p>
            <a:r>
              <a:rPr lang="en-IN">
                <a:solidFill>
                  <a:schemeClr val="bg2">
                    <a:lumMod val="25000"/>
                  </a:schemeClr>
                </a:solidFill>
              </a:rPr>
              <a:t>Has to be extensible, easily re-usable, and application-independent.</a:t>
            </a:r>
          </a:p>
          <a:p>
            <a:endParaRPr lang="en-IN" dirty="0">
              <a:solidFill>
                <a:schemeClr val="bg2">
                  <a:lumMod val="25000"/>
                </a:schemeClr>
              </a:solidFill>
            </a:endParaRPr>
          </a:p>
        </p:txBody>
      </p:sp>
    </p:spTree>
    <p:extLst>
      <p:ext uri="{BB962C8B-B14F-4D97-AF65-F5344CB8AC3E}">
        <p14:creationId xmlns:p14="http://schemas.microsoft.com/office/powerpoint/2010/main" val="317755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a:t>
            </a:r>
            <a:r>
              <a:rPr lang="en-US" dirty="0" err="1" smtClean="0"/>
              <a:t>KnowledgeBase</a:t>
            </a:r>
            <a:endParaRPr lang="en-US" dirty="0"/>
          </a:p>
        </p:txBody>
      </p:sp>
      <p:sp>
        <p:nvSpPr>
          <p:cNvPr id="3" name="Content Placeholder 2"/>
          <p:cNvSpPr>
            <a:spLocks noGrp="1"/>
          </p:cNvSpPr>
          <p:nvPr>
            <p:ph idx="1"/>
          </p:nvPr>
        </p:nvSpPr>
        <p:spPr/>
        <p:txBody>
          <a:bodyPr/>
          <a:lstStyle/>
          <a:p>
            <a:pPr marL="330200" indent="-330200">
              <a:spcAft>
                <a:spcPct val="0"/>
              </a:spcAft>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a:solidFill>
                  <a:schemeClr val="bg2">
                    <a:lumMod val="25000"/>
                  </a:schemeClr>
                </a:solidFill>
              </a:rPr>
              <a:t>Assemble the ontology manually.</a:t>
            </a:r>
          </a:p>
          <a:p>
            <a:pPr marL="0" indent="0">
              <a:spcAft>
                <a:spcPct val="0"/>
              </a:spcAft>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a:solidFill>
                  <a:schemeClr val="bg2">
                    <a:lumMod val="25000"/>
                  </a:schemeClr>
                </a:solidFill>
              </a:rPr>
              <a:t>Example: Wordnet, SUMO, GeneOntology</a:t>
            </a:r>
          </a:p>
          <a:p>
            <a:pPr marL="330200" indent="-330200">
              <a:spcBef>
                <a:spcPts val="1588"/>
              </a:spcBef>
              <a:spcAft>
                <a:spcPct val="0"/>
              </a:spcAft>
              <a:buClrTx/>
              <a:buSzTx/>
              <a:buFontTx/>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a:solidFill>
                  <a:schemeClr val="bg2">
                    <a:lumMod val="25000"/>
                  </a:schemeClr>
                </a:solidFill>
              </a:rPr>
              <a:t>Problem: Usually low coverage of result</a:t>
            </a:r>
          </a:p>
          <a:p>
            <a:pPr marL="330200" indent="-330200" algn="ctr">
              <a:spcAft>
                <a:spcPct val="0"/>
              </a:spcAft>
              <a:buClrTx/>
              <a:buSzTx/>
              <a:buFontTx/>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endParaRPr lang="en-US">
              <a:solidFill>
                <a:schemeClr val="bg2">
                  <a:lumMod val="25000"/>
                </a:schemeClr>
              </a:solidFill>
            </a:endParaRPr>
          </a:p>
          <a:p>
            <a:pPr marL="330200" indent="-330200">
              <a:spcBef>
                <a:spcPts val="1588"/>
              </a:spcBef>
              <a:spcAft>
                <a:spcPct val="0"/>
              </a:spcAft>
              <a:buSzPct val="45000"/>
              <a:buFont typeface="Wingdings" charset="2"/>
              <a:buChar char=""/>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a:solidFill>
                  <a:schemeClr val="bg2">
                    <a:lumMod val="25000"/>
                  </a:schemeClr>
                </a:solidFill>
              </a:rPr>
              <a:t>Extract the ontology from corpora (eg.The web)</a:t>
            </a:r>
          </a:p>
          <a:p>
            <a:pPr marL="330200" indent="-330200">
              <a:spcBef>
                <a:spcPts val="1588"/>
              </a:spcBef>
              <a:spcAft>
                <a:spcPct val="0"/>
              </a:spcAft>
              <a:buClrTx/>
              <a:buSzTx/>
              <a:buFontTx/>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a:solidFill>
                  <a:schemeClr val="bg2">
                    <a:lumMod val="25000"/>
                  </a:schemeClr>
                </a:solidFill>
              </a:rPr>
              <a:t>Example: KnowItAll, Espresso, Snowball, LEILA</a:t>
            </a:r>
          </a:p>
          <a:p>
            <a:pPr marL="330200" indent="-330200">
              <a:spcBef>
                <a:spcPts val="1588"/>
              </a:spcBef>
              <a:spcAft>
                <a:spcPct val="0"/>
              </a:spcAft>
              <a:buClrTx/>
              <a:buSzTx/>
              <a:buFontTx/>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US">
                <a:solidFill>
                  <a:schemeClr val="bg2">
                    <a:lumMod val="25000"/>
                  </a:schemeClr>
                </a:solidFill>
              </a:rPr>
              <a:t>Problem: Usually low accuracy (50%-92%)</a:t>
            </a:r>
            <a:endParaRPr lang="en-US" dirty="0">
              <a:solidFill>
                <a:schemeClr val="bg2">
                  <a:lumMod val="25000"/>
                </a:schemeClr>
              </a:solidFill>
            </a:endParaRPr>
          </a:p>
        </p:txBody>
      </p:sp>
    </p:spTree>
    <p:extLst>
      <p:ext uri="{BB962C8B-B14F-4D97-AF65-F5344CB8AC3E}">
        <p14:creationId xmlns:p14="http://schemas.microsoft.com/office/powerpoint/2010/main" val="5091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Particle Swarm Optimization</a:t>
            </a:r>
          </a:p>
          <a:p>
            <a:r>
              <a:rPr lang="en-US" dirty="0" err="1" smtClean="0"/>
              <a:t>Yago</a:t>
            </a: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76949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Yago</a:t>
            </a:r>
            <a:r>
              <a:rPr lang="en-US" dirty="0" smtClean="0"/>
              <a:t> Model</a:t>
            </a:r>
            <a:endParaRPr lang="en-US" dirty="0"/>
          </a:p>
        </p:txBody>
      </p:sp>
      <p:sp>
        <p:nvSpPr>
          <p:cNvPr id="3" name="Content Placeholder 2"/>
          <p:cNvSpPr>
            <a:spLocks noGrp="1"/>
          </p:cNvSpPr>
          <p:nvPr>
            <p:ph idx="1"/>
          </p:nvPr>
        </p:nvSpPr>
        <p:spPr/>
        <p:txBody>
          <a:bodyPr/>
          <a:lstStyle/>
          <a:p>
            <a:r>
              <a:rPr lang="en-IN">
                <a:solidFill>
                  <a:schemeClr val="bg2">
                    <a:lumMod val="25000"/>
                  </a:schemeClr>
                </a:solidFill>
              </a:rPr>
              <a:t>Extension of RDFS.</a:t>
            </a:r>
          </a:p>
          <a:p>
            <a:endParaRPr lang="en-IN">
              <a:solidFill>
                <a:schemeClr val="bg2">
                  <a:lumMod val="25000"/>
                </a:schemeClr>
              </a:solidFill>
            </a:endParaRPr>
          </a:p>
          <a:p>
            <a:r>
              <a:rPr lang="en-IN">
                <a:solidFill>
                  <a:schemeClr val="bg2">
                    <a:lumMod val="25000"/>
                  </a:schemeClr>
                </a:solidFill>
              </a:rPr>
              <a:t>Unification of Wikipedia &amp; WordNet.</a:t>
            </a:r>
          </a:p>
          <a:p>
            <a:endParaRPr lang="en-IN">
              <a:solidFill>
                <a:schemeClr val="bg2">
                  <a:lumMod val="25000"/>
                </a:schemeClr>
              </a:solidFill>
            </a:endParaRPr>
          </a:p>
          <a:p>
            <a:r>
              <a:rPr lang="en-IN">
                <a:solidFill>
                  <a:schemeClr val="bg2">
                    <a:lumMod val="25000"/>
                  </a:schemeClr>
                </a:solidFill>
              </a:rPr>
              <a:t>Make use of rich structures and information, such as: Infoboxes, Category Pages, etc.</a:t>
            </a:r>
            <a:endParaRPr lang="en-IN" dirty="0">
              <a:solidFill>
                <a:schemeClr val="bg2">
                  <a:lumMod val="25000"/>
                </a:schemeClr>
              </a:solidFill>
            </a:endParaRPr>
          </a:p>
        </p:txBody>
      </p:sp>
    </p:spTree>
    <p:extLst>
      <p:ext uri="{BB962C8B-B14F-4D97-AF65-F5344CB8AC3E}">
        <p14:creationId xmlns:p14="http://schemas.microsoft.com/office/powerpoint/2010/main" val="267956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a:t>
            </a:r>
            <a:endParaRPr lang="en-US" dirty="0"/>
          </a:p>
        </p:txBody>
      </p:sp>
      <p:sp>
        <p:nvSpPr>
          <p:cNvPr id="3" name="Content Placeholder 2"/>
          <p:cNvSpPr>
            <a:spLocks noGrp="1"/>
          </p:cNvSpPr>
          <p:nvPr>
            <p:ph idx="1"/>
          </p:nvPr>
        </p:nvSpPr>
        <p:spPr/>
        <p:txBody>
          <a:bodyPr/>
          <a:lstStyle/>
          <a:p>
            <a:r>
              <a:rPr lang="en-IN">
                <a:solidFill>
                  <a:schemeClr val="bg2">
                    <a:lumMod val="25000"/>
                  </a:schemeClr>
                </a:solidFill>
              </a:rPr>
              <a:t>Model Utilizes Wikipedia’s category pages. </a:t>
            </a:r>
          </a:p>
          <a:p>
            <a:endParaRPr lang="en-IN">
              <a:solidFill>
                <a:schemeClr val="bg2">
                  <a:lumMod val="25000"/>
                </a:schemeClr>
              </a:solidFill>
            </a:endParaRPr>
          </a:p>
          <a:p>
            <a:r>
              <a:rPr lang="en-IN">
                <a:solidFill>
                  <a:schemeClr val="bg2">
                    <a:lumMod val="25000"/>
                  </a:schemeClr>
                </a:solidFill>
              </a:rPr>
              <a:t>Category pages are lists of articles that belong to a speciﬁc category </a:t>
            </a:r>
          </a:p>
          <a:p>
            <a:endParaRPr lang="en-IN">
              <a:solidFill>
                <a:schemeClr val="bg2">
                  <a:lumMod val="25000"/>
                </a:schemeClr>
              </a:solidFill>
            </a:endParaRPr>
          </a:p>
          <a:p>
            <a:pPr marL="0" indent="0">
              <a:buNone/>
            </a:pPr>
            <a:r>
              <a:rPr lang="en-IN">
                <a:solidFill>
                  <a:schemeClr val="bg2">
                    <a:lumMod val="25000"/>
                  </a:schemeClr>
                </a:solidFill>
              </a:rPr>
              <a:t>	</a:t>
            </a:r>
            <a:r>
              <a:rPr lang="en-IN" b="1">
                <a:solidFill>
                  <a:schemeClr val="bg2">
                    <a:lumMod val="25000"/>
                  </a:schemeClr>
                </a:solidFill>
              </a:rPr>
              <a:t>Zidane is in the category of French football players</a:t>
            </a:r>
          </a:p>
          <a:p>
            <a:endParaRPr lang="en-IN">
              <a:solidFill>
                <a:schemeClr val="bg2">
                  <a:lumMod val="25000"/>
                </a:schemeClr>
              </a:solidFill>
            </a:endParaRPr>
          </a:p>
          <a:p>
            <a:r>
              <a:rPr lang="en-IN">
                <a:solidFill>
                  <a:schemeClr val="bg2">
                    <a:lumMod val="25000"/>
                  </a:schemeClr>
                </a:solidFill>
              </a:rPr>
              <a:t>These lists give us candidates for entities and candidates for relations </a:t>
            </a:r>
          </a:p>
          <a:p>
            <a:pPr marL="0" indent="0">
              <a:buNone/>
            </a:pPr>
            <a:r>
              <a:rPr lang="en-IN">
                <a:solidFill>
                  <a:schemeClr val="bg2">
                    <a:lumMod val="25000"/>
                  </a:schemeClr>
                </a:solidFill>
              </a:rPr>
              <a:t>	</a:t>
            </a:r>
            <a:r>
              <a:rPr lang="en-IN" b="1">
                <a:solidFill>
                  <a:schemeClr val="bg2">
                    <a:lumMod val="25000"/>
                  </a:schemeClr>
                </a:solidFill>
              </a:rPr>
              <a:t>	isCitizenOf(Zidane, France))</a:t>
            </a:r>
            <a:endParaRPr lang="en-IN" b="1" dirty="0">
              <a:solidFill>
                <a:schemeClr val="bg2">
                  <a:lumMod val="25000"/>
                </a:schemeClr>
              </a:solidFill>
            </a:endParaRPr>
          </a:p>
        </p:txBody>
      </p:sp>
    </p:spTree>
    <p:extLst>
      <p:ext uri="{BB962C8B-B14F-4D97-AF65-F5344CB8AC3E}">
        <p14:creationId xmlns:p14="http://schemas.microsoft.com/office/powerpoint/2010/main" val="397340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Wordnet</a:t>
            </a:r>
            <a:endParaRPr lang="en-US" dirty="0"/>
          </a:p>
        </p:txBody>
      </p:sp>
      <p:sp>
        <p:nvSpPr>
          <p:cNvPr id="3" name="Content Placeholder 2"/>
          <p:cNvSpPr>
            <a:spLocks noGrp="1"/>
          </p:cNvSpPr>
          <p:nvPr>
            <p:ph idx="1"/>
          </p:nvPr>
        </p:nvSpPr>
        <p:spPr/>
        <p:txBody>
          <a:bodyPr/>
          <a:lstStyle/>
          <a:p>
            <a:r>
              <a:rPr lang="en-IN" dirty="0">
                <a:solidFill>
                  <a:schemeClr val="accent1">
                    <a:lumMod val="75000"/>
                  </a:schemeClr>
                </a:solidFill>
              </a:rPr>
              <a:t>A</a:t>
            </a:r>
            <a:r>
              <a:rPr lang="en-IN" b="1" dirty="0">
                <a:solidFill>
                  <a:schemeClr val="accent1">
                    <a:lumMod val="75000"/>
                  </a:schemeClr>
                </a:solidFill>
              </a:rPr>
              <a:t> </a:t>
            </a:r>
            <a:r>
              <a:rPr lang="en-IN" dirty="0">
                <a:solidFill>
                  <a:schemeClr val="accent1">
                    <a:lumMod val="75000"/>
                  </a:schemeClr>
                </a:solidFill>
              </a:rPr>
              <a:t>lexical database for the English language.</a:t>
            </a:r>
          </a:p>
          <a:p>
            <a:endParaRPr lang="en-IN" dirty="0">
              <a:solidFill>
                <a:schemeClr val="accent1">
                  <a:lumMod val="75000"/>
                </a:schemeClr>
              </a:solidFill>
            </a:endParaRPr>
          </a:p>
          <a:p>
            <a:r>
              <a:rPr lang="en-IN" dirty="0">
                <a:solidFill>
                  <a:schemeClr val="accent1">
                    <a:lumMod val="75000"/>
                  </a:schemeClr>
                </a:solidFill>
              </a:rPr>
              <a:t>Groups English words into sets of synonyms called </a:t>
            </a:r>
            <a:r>
              <a:rPr lang="en-IN" i="1" dirty="0" err="1">
                <a:solidFill>
                  <a:schemeClr val="accent1">
                    <a:lumMod val="75000"/>
                  </a:schemeClr>
                </a:solidFill>
              </a:rPr>
              <a:t>synsets</a:t>
            </a:r>
            <a:r>
              <a:rPr lang="en-IN" dirty="0">
                <a:solidFill>
                  <a:schemeClr val="accent1">
                    <a:lumMod val="75000"/>
                  </a:schemeClr>
                </a:solidFill>
              </a:rPr>
              <a:t>.</a:t>
            </a:r>
          </a:p>
          <a:p>
            <a:endParaRPr lang="en-IN" dirty="0">
              <a:solidFill>
                <a:schemeClr val="accent1">
                  <a:lumMod val="75000"/>
                </a:schemeClr>
              </a:solidFill>
            </a:endParaRPr>
          </a:p>
          <a:p>
            <a:r>
              <a:rPr lang="en-IN" dirty="0">
                <a:solidFill>
                  <a:schemeClr val="accent1">
                    <a:lumMod val="75000"/>
                  </a:schemeClr>
                </a:solidFill>
              </a:rPr>
              <a:t>T</a:t>
            </a:r>
            <a:r>
              <a:rPr lang="en-IN" dirty="0" smtClean="0">
                <a:solidFill>
                  <a:schemeClr val="accent1">
                    <a:lumMod val="75000"/>
                  </a:schemeClr>
                </a:solidFill>
              </a:rPr>
              <a:t>hesaurus</a:t>
            </a:r>
            <a:r>
              <a:rPr lang="en-IN" dirty="0">
                <a:solidFill>
                  <a:schemeClr val="accent1">
                    <a:lumMod val="75000"/>
                  </a:schemeClr>
                </a:solidFill>
              </a:rPr>
              <a:t> that is more intuitively usable</a:t>
            </a:r>
          </a:p>
          <a:p>
            <a:endParaRPr lang="en-IN" dirty="0">
              <a:solidFill>
                <a:schemeClr val="accent1">
                  <a:lumMod val="75000"/>
                </a:schemeClr>
              </a:solidFill>
            </a:endParaRPr>
          </a:p>
          <a:p>
            <a:r>
              <a:rPr lang="en-IN" dirty="0">
                <a:solidFill>
                  <a:schemeClr val="accent1">
                    <a:lumMod val="75000"/>
                  </a:schemeClr>
                </a:solidFill>
              </a:rPr>
              <a:t>supports automatic text analysis and artificial intelligence applications.</a:t>
            </a:r>
          </a:p>
        </p:txBody>
      </p:sp>
    </p:spTree>
    <p:extLst>
      <p:ext uri="{BB962C8B-B14F-4D97-AF65-F5344CB8AC3E}">
        <p14:creationId xmlns:p14="http://schemas.microsoft.com/office/powerpoint/2010/main" val="230648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Unify</a:t>
            </a:r>
            <a:endParaRPr lang="en-US" dirty="0"/>
          </a:p>
        </p:txBody>
      </p:sp>
      <p:sp>
        <p:nvSpPr>
          <p:cNvPr id="3" name="Content Placeholder 2"/>
          <p:cNvSpPr>
            <a:spLocks noGrp="1"/>
          </p:cNvSpPr>
          <p:nvPr>
            <p:ph idx="1"/>
          </p:nvPr>
        </p:nvSpPr>
        <p:spPr/>
        <p:txBody>
          <a:bodyPr/>
          <a:lstStyle/>
          <a:p>
            <a:r>
              <a:rPr lang="en-IN">
                <a:solidFill>
                  <a:schemeClr val="bg2">
                    <a:lumMod val="25000"/>
                  </a:schemeClr>
                </a:solidFill>
              </a:rPr>
              <a:t>WordNet, in contrast, provides a clean and carefully assembled hierarchy of thousands of concepts.</a:t>
            </a:r>
          </a:p>
          <a:p>
            <a:endParaRPr lang="en-IN">
              <a:solidFill>
                <a:schemeClr val="bg2">
                  <a:lumMod val="25000"/>
                </a:schemeClr>
              </a:solidFill>
            </a:endParaRPr>
          </a:p>
          <a:p>
            <a:r>
              <a:rPr lang="en-IN">
                <a:solidFill>
                  <a:schemeClr val="bg2">
                    <a:lumMod val="25000"/>
                  </a:schemeClr>
                </a:solidFill>
              </a:rPr>
              <a:t>YAGO ontology:</a:t>
            </a:r>
          </a:p>
          <a:p>
            <a:pPr marL="0" indent="0">
              <a:buNone/>
            </a:pPr>
            <a:r>
              <a:rPr lang="en-IN">
                <a:solidFill>
                  <a:schemeClr val="bg2">
                    <a:lumMod val="25000"/>
                  </a:schemeClr>
                </a:solidFill>
              </a:rPr>
              <a:t>	Vast amount of individuals known to Wikipedia</a:t>
            </a:r>
          </a:p>
          <a:p>
            <a:pPr marL="0" indent="0">
              <a:buNone/>
            </a:pPr>
            <a:r>
              <a:rPr lang="en-IN">
                <a:solidFill>
                  <a:schemeClr val="bg2">
                    <a:lumMod val="25000"/>
                  </a:schemeClr>
                </a:solidFill>
              </a:rPr>
              <a:t>	+ clean taxonomy of concepts from WordNet. </a:t>
            </a:r>
            <a:endParaRPr lang="en-IN" dirty="0">
              <a:solidFill>
                <a:schemeClr val="bg2">
                  <a:lumMod val="25000"/>
                </a:schemeClr>
              </a:solidFill>
            </a:endParaRPr>
          </a:p>
        </p:txBody>
      </p:sp>
    </p:spTree>
    <p:extLst>
      <p:ext uri="{BB962C8B-B14F-4D97-AF65-F5344CB8AC3E}">
        <p14:creationId xmlns:p14="http://schemas.microsoft.com/office/powerpoint/2010/main" val="322406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Yago</a:t>
            </a:r>
            <a:r>
              <a:rPr lang="en-US" dirty="0" smtClean="0"/>
              <a:t> Model</a:t>
            </a:r>
            <a:endParaRPr lang="en-US" dirty="0"/>
          </a:p>
        </p:txBody>
      </p:sp>
      <p:sp>
        <p:nvSpPr>
          <p:cNvPr id="3" name="Content Placeholder 2"/>
          <p:cNvSpPr>
            <a:spLocks noGrp="1"/>
          </p:cNvSpPr>
          <p:nvPr>
            <p:ph idx="1"/>
          </p:nvPr>
        </p:nvSpPr>
        <p:spPr/>
        <p:txBody>
          <a:bodyPr/>
          <a:lstStyle/>
          <a:p>
            <a:r>
              <a:rPr lang="en-IN">
                <a:solidFill>
                  <a:schemeClr val="bg2">
                    <a:lumMod val="25000"/>
                  </a:schemeClr>
                </a:solidFill>
              </a:rPr>
              <a:t>Knowledge represented as a set of concepts and relationships.</a:t>
            </a:r>
          </a:p>
          <a:p>
            <a:endParaRPr lang="en-IN">
              <a:solidFill>
                <a:schemeClr val="bg2">
                  <a:lumMod val="25000"/>
                </a:schemeClr>
              </a:solidFill>
            </a:endParaRPr>
          </a:p>
          <a:p>
            <a:r>
              <a:rPr lang="en-IN">
                <a:solidFill>
                  <a:schemeClr val="bg2">
                    <a:lumMod val="25000"/>
                  </a:schemeClr>
                </a:solidFill>
              </a:rPr>
              <a:t>All objects (e.g. cities, people, even URLs) are represented as entities in the YAGO model.</a:t>
            </a:r>
          </a:p>
          <a:p>
            <a:endParaRPr lang="en-IN">
              <a:solidFill>
                <a:schemeClr val="bg2">
                  <a:lumMod val="25000"/>
                </a:schemeClr>
              </a:solidFill>
            </a:endParaRPr>
          </a:p>
          <a:p>
            <a:r>
              <a:rPr lang="en-IN">
                <a:solidFill>
                  <a:schemeClr val="bg2">
                    <a:lumMod val="25000"/>
                  </a:schemeClr>
                </a:solidFill>
              </a:rPr>
              <a:t>Entities:	</a:t>
            </a:r>
            <a:r>
              <a:rPr lang="en-IN" i="1">
                <a:solidFill>
                  <a:schemeClr val="bg2">
                    <a:lumMod val="25000"/>
                  </a:schemeClr>
                </a:solidFill>
              </a:rPr>
              <a:t> AlbertEinstein, NobelPrize</a:t>
            </a:r>
            <a:endParaRPr lang="en-IN">
              <a:solidFill>
                <a:schemeClr val="bg2">
                  <a:lumMod val="25000"/>
                </a:schemeClr>
              </a:solidFill>
            </a:endParaRPr>
          </a:p>
          <a:p>
            <a:r>
              <a:rPr lang="en-IN">
                <a:solidFill>
                  <a:schemeClr val="bg2">
                    <a:lumMod val="25000"/>
                  </a:schemeClr>
                </a:solidFill>
              </a:rPr>
              <a:t>Relations:	</a:t>
            </a:r>
            <a:r>
              <a:rPr lang="en-IN" b="1">
                <a:solidFill>
                  <a:schemeClr val="bg2">
                    <a:lumMod val="25000"/>
                  </a:schemeClr>
                </a:solidFill>
              </a:rPr>
              <a:t> hasWonPrize</a:t>
            </a:r>
            <a:endParaRPr lang="en-IN">
              <a:solidFill>
                <a:schemeClr val="bg2">
                  <a:lumMod val="25000"/>
                </a:schemeClr>
              </a:solidFill>
            </a:endParaRPr>
          </a:p>
          <a:p>
            <a:r>
              <a:rPr lang="en-IN">
                <a:solidFill>
                  <a:schemeClr val="bg2">
                    <a:lumMod val="25000"/>
                  </a:schemeClr>
                </a:solidFill>
              </a:rPr>
              <a:t>Facts:	</a:t>
            </a:r>
            <a:r>
              <a:rPr lang="en-IN" i="1">
                <a:solidFill>
                  <a:schemeClr val="bg2">
                    <a:lumMod val="25000"/>
                  </a:schemeClr>
                </a:solidFill>
              </a:rPr>
              <a:t>AlbertEinstein</a:t>
            </a:r>
            <a:r>
              <a:rPr lang="en-IN">
                <a:solidFill>
                  <a:schemeClr val="bg2">
                    <a:lumMod val="25000"/>
                  </a:schemeClr>
                </a:solidFill>
              </a:rPr>
              <a:t> </a:t>
            </a:r>
            <a:r>
              <a:rPr lang="en-IN" b="1">
                <a:solidFill>
                  <a:schemeClr val="bg2">
                    <a:lumMod val="25000"/>
                  </a:schemeClr>
                </a:solidFill>
              </a:rPr>
              <a:t>hasWonPrize</a:t>
            </a:r>
            <a:r>
              <a:rPr lang="en-IN">
                <a:solidFill>
                  <a:schemeClr val="bg2">
                    <a:lumMod val="25000"/>
                  </a:schemeClr>
                </a:solidFill>
              </a:rPr>
              <a:t> </a:t>
            </a:r>
            <a:r>
              <a:rPr lang="en-IN" i="1">
                <a:solidFill>
                  <a:schemeClr val="bg2">
                    <a:lumMod val="25000"/>
                  </a:schemeClr>
                </a:solidFill>
              </a:rPr>
              <a:t>NobelPrize</a:t>
            </a:r>
            <a:endParaRPr lang="en-IN" dirty="0">
              <a:solidFill>
                <a:schemeClr val="bg2">
                  <a:lumMod val="25000"/>
                </a:schemeClr>
              </a:solidFill>
            </a:endParaRPr>
          </a:p>
        </p:txBody>
      </p:sp>
    </p:spTree>
    <p:extLst>
      <p:ext uri="{BB962C8B-B14F-4D97-AF65-F5344CB8AC3E}">
        <p14:creationId xmlns:p14="http://schemas.microsoft.com/office/powerpoint/2010/main" val="225931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Yago</a:t>
            </a:r>
            <a:r>
              <a:rPr lang="en-US" dirty="0" smtClean="0"/>
              <a:t> Model</a:t>
            </a:r>
            <a:endParaRPr lang="en-US" dirty="0"/>
          </a:p>
        </p:txBody>
      </p:sp>
      <p:sp>
        <p:nvSpPr>
          <p:cNvPr id="3" name="Content Placeholder 2"/>
          <p:cNvSpPr>
            <a:spLocks noGrp="1"/>
          </p:cNvSpPr>
          <p:nvPr>
            <p:ph idx="1"/>
          </p:nvPr>
        </p:nvSpPr>
        <p:spPr/>
        <p:txBody>
          <a:bodyPr/>
          <a:lstStyle/>
          <a:p>
            <a:r>
              <a:rPr lang="en-IN">
                <a:solidFill>
                  <a:schemeClr val="bg2">
                    <a:lumMod val="25000"/>
                  </a:schemeClr>
                </a:solidFill>
              </a:rPr>
              <a:t>How to express that a certain word refers to a certain entity ?</a:t>
            </a:r>
          </a:p>
          <a:p>
            <a:endParaRPr lang="en-IN">
              <a:solidFill>
                <a:schemeClr val="bg2">
                  <a:lumMod val="25000"/>
                </a:schemeClr>
              </a:solidFill>
            </a:endParaRPr>
          </a:p>
          <a:p>
            <a:pPr marL="0" indent="0" algn="ctr">
              <a:buNone/>
            </a:pPr>
            <a:r>
              <a:rPr lang="en-IN">
                <a:solidFill>
                  <a:schemeClr val="bg2">
                    <a:lumMod val="25000"/>
                  </a:schemeClr>
                </a:solidFill>
              </a:rPr>
              <a:t>words are entities as well:</a:t>
            </a:r>
          </a:p>
          <a:p>
            <a:pPr marL="0" indent="0" algn="ctr">
              <a:buNone/>
            </a:pPr>
            <a:r>
              <a:rPr lang="en-IN" i="1">
                <a:solidFill>
                  <a:schemeClr val="bg2">
                    <a:lumMod val="25000"/>
                  </a:schemeClr>
                </a:solidFill>
              </a:rPr>
              <a:t>”Einstein” </a:t>
            </a:r>
            <a:r>
              <a:rPr lang="en-IN" b="1" i="1">
                <a:solidFill>
                  <a:schemeClr val="bg2">
                    <a:lumMod val="25000"/>
                  </a:schemeClr>
                </a:solidFill>
              </a:rPr>
              <a:t>means</a:t>
            </a:r>
            <a:r>
              <a:rPr lang="en-IN" i="1">
                <a:solidFill>
                  <a:schemeClr val="bg2">
                    <a:lumMod val="25000"/>
                  </a:schemeClr>
                </a:solidFill>
              </a:rPr>
              <a:t> AlbertEinstein</a:t>
            </a:r>
          </a:p>
          <a:p>
            <a:endParaRPr lang="en-US">
              <a:solidFill>
                <a:schemeClr val="bg2">
                  <a:lumMod val="25000"/>
                </a:schemeClr>
              </a:solidFill>
            </a:endParaRPr>
          </a:p>
          <a:p>
            <a:r>
              <a:rPr lang="en-IN">
                <a:solidFill>
                  <a:schemeClr val="bg2">
                    <a:lumMod val="25000"/>
                  </a:schemeClr>
                </a:solidFill>
              </a:rPr>
              <a:t>Similar entities are grouped into classes</a:t>
            </a:r>
          </a:p>
          <a:p>
            <a:pPr marL="0" indent="0" algn="ctr">
              <a:buNone/>
            </a:pPr>
            <a:endParaRPr lang="en-IN">
              <a:solidFill>
                <a:schemeClr val="bg2">
                  <a:lumMod val="25000"/>
                </a:schemeClr>
              </a:solidFill>
            </a:endParaRPr>
          </a:p>
          <a:p>
            <a:pPr marL="0" indent="0" algn="ctr">
              <a:buNone/>
            </a:pPr>
            <a:r>
              <a:rPr lang="en-IN" i="1">
                <a:solidFill>
                  <a:schemeClr val="bg2">
                    <a:lumMod val="25000"/>
                  </a:schemeClr>
                </a:solidFill>
              </a:rPr>
              <a:t>AlbertEinstein </a:t>
            </a:r>
            <a:r>
              <a:rPr lang="en-IN" b="1" i="1">
                <a:solidFill>
                  <a:schemeClr val="bg2">
                    <a:lumMod val="25000"/>
                  </a:schemeClr>
                </a:solidFill>
              </a:rPr>
              <a:t>type</a:t>
            </a:r>
            <a:r>
              <a:rPr lang="en-IN" i="1">
                <a:solidFill>
                  <a:schemeClr val="bg2">
                    <a:lumMod val="25000"/>
                  </a:schemeClr>
                </a:solidFill>
              </a:rPr>
              <a:t> physicist</a:t>
            </a:r>
            <a:endParaRPr lang="en-IN" i="1" dirty="0">
              <a:solidFill>
                <a:schemeClr val="bg2">
                  <a:lumMod val="25000"/>
                </a:schemeClr>
              </a:solidFill>
            </a:endParaRPr>
          </a:p>
        </p:txBody>
      </p:sp>
    </p:spTree>
    <p:extLst>
      <p:ext uri="{BB962C8B-B14F-4D97-AF65-F5344CB8AC3E}">
        <p14:creationId xmlns:p14="http://schemas.microsoft.com/office/powerpoint/2010/main" val="133237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Yago</a:t>
            </a:r>
            <a:r>
              <a:rPr lang="en-US" dirty="0" smtClean="0"/>
              <a:t> Model</a:t>
            </a:r>
            <a:endParaRPr lang="en-US" dirty="0"/>
          </a:p>
        </p:txBody>
      </p:sp>
      <p:sp>
        <p:nvSpPr>
          <p:cNvPr id="3" name="Content Placeholder 2"/>
          <p:cNvSpPr>
            <a:spLocks noGrp="1"/>
          </p:cNvSpPr>
          <p:nvPr>
            <p:ph idx="1"/>
          </p:nvPr>
        </p:nvSpPr>
        <p:spPr/>
        <p:txBody>
          <a:bodyPr>
            <a:normAutofit lnSpcReduction="10000"/>
          </a:bodyPr>
          <a:lstStyle/>
          <a:p>
            <a:r>
              <a:rPr lang="en-IN">
                <a:solidFill>
                  <a:schemeClr val="bg2">
                    <a:lumMod val="25000"/>
                  </a:schemeClr>
                </a:solidFill>
              </a:rPr>
              <a:t>Classes are also entities. </a:t>
            </a:r>
          </a:p>
          <a:p>
            <a:pPr marL="0" indent="0" algn="ctr">
              <a:buNone/>
            </a:pPr>
            <a:endParaRPr lang="en-IN">
              <a:solidFill>
                <a:schemeClr val="bg2">
                  <a:lumMod val="25000"/>
                </a:schemeClr>
              </a:solidFill>
            </a:endParaRPr>
          </a:p>
          <a:p>
            <a:pPr marL="0" indent="0" algn="ctr">
              <a:buNone/>
            </a:pPr>
            <a:r>
              <a:rPr lang="en-IN" i="1">
                <a:solidFill>
                  <a:schemeClr val="bg2">
                    <a:lumMod val="25000"/>
                  </a:schemeClr>
                </a:solidFill>
              </a:rPr>
              <a:t>physicist </a:t>
            </a:r>
            <a:r>
              <a:rPr lang="en-IN" b="1" i="1">
                <a:solidFill>
                  <a:schemeClr val="bg2">
                    <a:lumMod val="25000"/>
                  </a:schemeClr>
                </a:solidFill>
              </a:rPr>
              <a:t>subClassOf</a:t>
            </a:r>
            <a:r>
              <a:rPr lang="en-IN" i="1">
                <a:solidFill>
                  <a:schemeClr val="bg2">
                    <a:lumMod val="25000"/>
                  </a:schemeClr>
                </a:solidFill>
              </a:rPr>
              <a:t> scientist</a:t>
            </a:r>
          </a:p>
          <a:p>
            <a:endParaRPr lang="en-US">
              <a:solidFill>
                <a:schemeClr val="bg2">
                  <a:lumMod val="25000"/>
                </a:schemeClr>
              </a:solidFill>
            </a:endParaRPr>
          </a:p>
          <a:p>
            <a:endParaRPr lang="en-US">
              <a:solidFill>
                <a:schemeClr val="bg2">
                  <a:lumMod val="25000"/>
                </a:schemeClr>
              </a:solidFill>
            </a:endParaRPr>
          </a:p>
          <a:p>
            <a:r>
              <a:rPr lang="en-IN">
                <a:solidFill>
                  <a:schemeClr val="bg2">
                    <a:lumMod val="25000"/>
                  </a:schemeClr>
                </a:solidFill>
              </a:rPr>
              <a:t>How to represent </a:t>
            </a:r>
            <a:r>
              <a:rPr lang="en-IN" u="sng">
                <a:solidFill>
                  <a:schemeClr val="bg2">
                    <a:lumMod val="25000"/>
                  </a:schemeClr>
                </a:solidFill>
              </a:rPr>
              <a:t>properties</a:t>
            </a:r>
            <a:r>
              <a:rPr lang="en-IN">
                <a:solidFill>
                  <a:schemeClr val="bg2">
                    <a:lumMod val="25000"/>
                  </a:schemeClr>
                </a:solidFill>
              </a:rPr>
              <a:t> of relations (like transitivity)?</a:t>
            </a:r>
          </a:p>
          <a:p>
            <a:pPr marL="0" indent="0" algn="ctr">
              <a:buNone/>
            </a:pPr>
            <a:endParaRPr lang="en-IN">
              <a:solidFill>
                <a:schemeClr val="bg2">
                  <a:lumMod val="25000"/>
                </a:schemeClr>
              </a:solidFill>
            </a:endParaRPr>
          </a:p>
          <a:p>
            <a:pPr marL="0" indent="0" algn="ctr">
              <a:buNone/>
            </a:pPr>
            <a:r>
              <a:rPr lang="en-IN">
                <a:solidFill>
                  <a:schemeClr val="bg2">
                    <a:lumMod val="25000"/>
                  </a:schemeClr>
                </a:solidFill>
              </a:rPr>
              <a:t>Relations are entities as well.</a:t>
            </a:r>
            <a:endParaRPr lang="en-IN" i="1">
              <a:solidFill>
                <a:schemeClr val="bg2">
                  <a:lumMod val="25000"/>
                </a:schemeClr>
              </a:solidFill>
            </a:endParaRPr>
          </a:p>
          <a:p>
            <a:pPr marL="0" indent="0" algn="ctr">
              <a:buNone/>
            </a:pPr>
            <a:r>
              <a:rPr lang="en-IN" i="1">
                <a:solidFill>
                  <a:schemeClr val="bg2">
                    <a:lumMod val="25000"/>
                  </a:schemeClr>
                </a:solidFill>
              </a:rPr>
              <a:t>subclassOf </a:t>
            </a:r>
            <a:r>
              <a:rPr lang="en-IN" b="1" i="1">
                <a:solidFill>
                  <a:schemeClr val="bg2">
                    <a:lumMod val="25000"/>
                  </a:schemeClr>
                </a:solidFill>
              </a:rPr>
              <a:t>type</a:t>
            </a:r>
            <a:r>
              <a:rPr lang="en-IN" i="1">
                <a:solidFill>
                  <a:schemeClr val="bg2">
                    <a:lumMod val="25000"/>
                  </a:schemeClr>
                </a:solidFill>
              </a:rPr>
              <a:t> transitiveRelation</a:t>
            </a:r>
            <a:endParaRPr lang="en-IN" i="1" dirty="0">
              <a:solidFill>
                <a:schemeClr val="bg2">
                  <a:lumMod val="25000"/>
                </a:schemeClr>
              </a:solidFill>
            </a:endParaRPr>
          </a:p>
        </p:txBody>
      </p:sp>
    </p:spTree>
    <p:extLst>
      <p:ext uri="{BB962C8B-B14F-4D97-AF65-F5344CB8AC3E}">
        <p14:creationId xmlns:p14="http://schemas.microsoft.com/office/powerpoint/2010/main" val="653595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Yago</a:t>
            </a:r>
            <a:r>
              <a:rPr lang="en-US" dirty="0" smtClean="0"/>
              <a:t>: n-</a:t>
            </a:r>
            <a:r>
              <a:rPr lang="en-US" dirty="0" err="1" smtClean="0"/>
              <a:t>ary</a:t>
            </a:r>
            <a:r>
              <a:rPr lang="en-US" dirty="0" smtClean="0"/>
              <a:t> Relations</a:t>
            </a:r>
            <a:endParaRPr lang="en-US" dirty="0"/>
          </a:p>
        </p:txBody>
      </p:sp>
      <p:sp>
        <p:nvSpPr>
          <p:cNvPr id="3" name="Content Placeholder 2"/>
          <p:cNvSpPr>
            <a:spLocks noGrp="1"/>
          </p:cNvSpPr>
          <p:nvPr>
            <p:ph idx="1"/>
          </p:nvPr>
        </p:nvSpPr>
        <p:spPr/>
        <p:txBody>
          <a:bodyPr>
            <a:normAutofit fontScale="62500" lnSpcReduction="20000"/>
          </a:bodyPr>
          <a:lstStyle/>
          <a:p>
            <a:r>
              <a:rPr lang="en-IN">
                <a:solidFill>
                  <a:schemeClr val="bg2">
                    <a:lumMod val="25000"/>
                  </a:schemeClr>
                </a:solidFill>
              </a:rPr>
              <a:t>Relational database setting:</a:t>
            </a:r>
          </a:p>
          <a:p>
            <a:pPr marL="0" indent="0" algn="ctr">
              <a:buNone/>
            </a:pPr>
            <a:endParaRPr lang="en-US" b="1" i="1">
              <a:solidFill>
                <a:schemeClr val="bg2">
                  <a:lumMod val="25000"/>
                </a:schemeClr>
              </a:solidFill>
            </a:endParaRPr>
          </a:p>
          <a:p>
            <a:pPr marL="0" indent="0" algn="ctr">
              <a:buNone/>
            </a:pPr>
            <a:r>
              <a:rPr lang="en-US" b="1" i="1">
                <a:solidFill>
                  <a:schemeClr val="bg2">
                    <a:lumMod val="25000"/>
                  </a:schemeClr>
                </a:solidFill>
              </a:rPr>
              <a:t>won-prize-in-year</a:t>
            </a:r>
            <a:r>
              <a:rPr lang="en-US" i="1">
                <a:solidFill>
                  <a:schemeClr val="bg2">
                    <a:lumMod val="25000"/>
                  </a:schemeClr>
                </a:solidFill>
              </a:rPr>
              <a:t>(Einstein, Nobel-Prize, 1921)</a:t>
            </a:r>
          </a:p>
          <a:p>
            <a:endParaRPr lang="en-IN">
              <a:solidFill>
                <a:schemeClr val="bg2">
                  <a:lumMod val="25000"/>
                </a:schemeClr>
              </a:solidFill>
            </a:endParaRPr>
          </a:p>
          <a:p>
            <a:r>
              <a:rPr lang="en-IN">
                <a:solidFill>
                  <a:schemeClr val="bg2">
                    <a:lumMod val="25000"/>
                  </a:schemeClr>
                </a:solidFill>
              </a:rPr>
              <a:t>Disadvantage: </a:t>
            </a:r>
          </a:p>
          <a:p>
            <a:pPr marL="0" indent="0">
              <a:buNone/>
            </a:pPr>
            <a:r>
              <a:rPr lang="en-IN">
                <a:solidFill>
                  <a:schemeClr val="bg2">
                    <a:lumMod val="25000"/>
                  </a:schemeClr>
                </a:solidFill>
              </a:rPr>
              <a:t>     Space will be wasted if not all arguments of the n-ary facts are known.</a:t>
            </a:r>
          </a:p>
          <a:p>
            <a:endParaRPr lang="en-US">
              <a:solidFill>
                <a:schemeClr val="bg2">
                  <a:lumMod val="25000"/>
                </a:schemeClr>
              </a:solidFill>
            </a:endParaRPr>
          </a:p>
          <a:p>
            <a:endParaRPr lang="en-IN">
              <a:solidFill>
                <a:schemeClr val="bg2">
                  <a:lumMod val="25000"/>
                </a:schemeClr>
              </a:solidFill>
            </a:endParaRPr>
          </a:p>
          <a:p>
            <a:r>
              <a:rPr lang="en-US">
                <a:solidFill>
                  <a:schemeClr val="bg2">
                    <a:lumMod val="25000"/>
                  </a:schemeClr>
                </a:solidFill>
              </a:rPr>
              <a:t>YAGO Solution</a:t>
            </a:r>
          </a:p>
          <a:p>
            <a:pPr marL="0" indent="0">
              <a:buNone/>
            </a:pPr>
            <a:r>
              <a:rPr lang="en-US">
                <a:solidFill>
                  <a:schemeClr val="bg2">
                    <a:lumMod val="25000"/>
                  </a:schemeClr>
                </a:solidFill>
              </a:rPr>
              <a:t>	</a:t>
            </a:r>
          </a:p>
          <a:p>
            <a:pPr marL="0" indent="0">
              <a:buNone/>
            </a:pPr>
            <a:r>
              <a:rPr lang="en-US">
                <a:solidFill>
                  <a:schemeClr val="bg2">
                    <a:lumMod val="25000"/>
                  </a:schemeClr>
                </a:solidFill>
              </a:rPr>
              <a:t>	Fact1	#1 : AlbertEinstein hasWonPrize NobelPrize</a:t>
            </a:r>
          </a:p>
          <a:p>
            <a:pPr marL="0" indent="0">
              <a:buNone/>
            </a:pPr>
            <a:r>
              <a:rPr lang="en-US">
                <a:solidFill>
                  <a:schemeClr val="bg2">
                    <a:lumMod val="25000"/>
                  </a:schemeClr>
                </a:solidFill>
              </a:rPr>
              <a:t>	Fact2	#2 : #1 time 1921</a:t>
            </a:r>
          </a:p>
          <a:p>
            <a:pPr marL="0" indent="0">
              <a:buNone/>
            </a:pPr>
            <a:r>
              <a:rPr lang="en-US">
                <a:solidFill>
                  <a:schemeClr val="bg2">
                    <a:lumMod val="25000"/>
                  </a:schemeClr>
                </a:solidFill>
              </a:rPr>
              <a:t>	Fact3	#1 foundIn http : //www.wikipedia.org/Einstein</a:t>
            </a:r>
            <a:endParaRPr lang="en-US"/>
          </a:p>
        </p:txBody>
      </p:sp>
    </p:spTree>
    <p:extLst>
      <p:ext uri="{BB962C8B-B14F-4D97-AF65-F5344CB8AC3E}">
        <p14:creationId xmlns:p14="http://schemas.microsoft.com/office/powerpoint/2010/main" val="271789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0" y="3974636"/>
            <a:ext cx="10515600" cy="2852737"/>
          </a:xfrm>
        </p:spPr>
        <p:txBody>
          <a:bodyPr/>
          <a:lstStyle/>
          <a:p>
            <a:r>
              <a:rPr lang="en-US" dirty="0" smtClean="0">
                <a:solidFill>
                  <a:srgbClr val="FFFF00"/>
                </a:solidFill>
              </a:rPr>
              <a:t>Particle Swarm Optimization</a:t>
            </a:r>
            <a:endParaRPr lang="en-US" dirty="0">
              <a:solidFill>
                <a:srgbClr val="FFFF00"/>
              </a:solidFill>
            </a:endParaRPr>
          </a:p>
        </p:txBody>
      </p:sp>
    </p:spTree>
    <p:extLst>
      <p:ext uri="{BB962C8B-B14F-4D97-AF65-F5344CB8AC3E}">
        <p14:creationId xmlns:p14="http://schemas.microsoft.com/office/powerpoint/2010/main" val="2786961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39747" name="Text Box 3"/>
          <p:cNvSpPr txBox="1">
            <a:spLocks noChangeArrowheads="1"/>
          </p:cNvSpPr>
          <p:nvPr/>
        </p:nvSpPr>
        <p:spPr bwMode="auto">
          <a:xfrm>
            <a:off x="2057400" y="914400"/>
            <a:ext cx="8229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endParaRPr lang="en-GB" altLang="en-US">
              <a:cs typeface="Times New Roman" panose="02020603050405020304" pitchFamily="18" charset="0"/>
              <a:sym typeface="Symbol" panose="05050102010706020507" pitchFamily="18" charset="2"/>
            </a:endParaRPr>
          </a:p>
          <a:p>
            <a:pPr algn="just" eaLnBrk="1" hangingPunct="1"/>
            <a:endParaRPr lang="en-GB" altLang="en-US">
              <a:cs typeface="Times New Roman" panose="02020603050405020304" pitchFamily="18" charset="0"/>
              <a:sym typeface="Symbol" panose="05050102010706020507" pitchFamily="18" charset="2"/>
            </a:endParaRPr>
          </a:p>
          <a:p>
            <a:pPr algn="just" eaLnBrk="1" hangingPunct="1"/>
            <a:r>
              <a:rPr lang="en-US" altLang="en-US">
                <a:cs typeface="Arial" panose="020B0604020202020204" pitchFamily="34" charset="0"/>
              </a:rPr>
              <a:t>Particle swarm optimization (PSO) is a computation technique developed by Kennedy &amp; Eberhart in 1995, inspired by social behavior of bird flocking. Particularly useful for optimization problems</a:t>
            </a:r>
            <a:endParaRPr lang="en-GB" altLang="en-US">
              <a:cs typeface="Arial" panose="020B0604020202020204" pitchFamily="34" charset="0"/>
            </a:endParaRPr>
          </a:p>
        </p:txBody>
      </p:sp>
      <p:pic>
        <p:nvPicPr>
          <p:cNvPr id="1439748" name="Picture 4" descr="sw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05200"/>
            <a:ext cx="30988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41795" name="Text Box 3"/>
          <p:cNvSpPr txBox="1">
            <a:spLocks noChangeArrowheads="1"/>
          </p:cNvSpPr>
          <p:nvPr/>
        </p:nvSpPr>
        <p:spPr bwMode="auto">
          <a:xfrm>
            <a:off x="2057400" y="1143001"/>
            <a:ext cx="8229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endParaRPr lang="en-GB" altLang="en-US">
              <a:cs typeface="Times New Roman" panose="02020603050405020304" pitchFamily="18" charset="0"/>
              <a:sym typeface="Symbol" panose="05050102010706020507" pitchFamily="18" charset="2"/>
            </a:endParaRPr>
          </a:p>
          <a:p>
            <a:pPr algn="just" eaLnBrk="1" hangingPunct="1"/>
            <a:endParaRPr lang="en-GB" altLang="en-US">
              <a:cs typeface="Times New Roman" panose="02020603050405020304" pitchFamily="18" charset="0"/>
              <a:sym typeface="Symbol" panose="05050102010706020507" pitchFamily="18" charset="2"/>
            </a:endParaRPr>
          </a:p>
          <a:p>
            <a:pPr algn="just" eaLnBrk="1" hangingPunct="1"/>
            <a:r>
              <a:rPr lang="en-US" altLang="en-US">
                <a:cs typeface="Times New Roman" panose="02020603050405020304" pitchFamily="18" charset="0"/>
              </a:rPr>
              <a:t>A Swarm consists of several particles, where each particle keeps track of its own attributes</a:t>
            </a:r>
          </a:p>
          <a:p>
            <a:pPr algn="just" eaLnBrk="1" hangingPunct="1"/>
            <a:endParaRPr lang="en-US" altLang="en-US">
              <a:cs typeface="Times New Roman" panose="02020603050405020304" pitchFamily="18" charset="0"/>
            </a:endParaRPr>
          </a:p>
          <a:p>
            <a:pPr algn="just" eaLnBrk="1" hangingPunct="1"/>
            <a:r>
              <a:rPr lang="en-US" altLang="en-US">
                <a:cs typeface="Times New Roman" panose="02020603050405020304" pitchFamily="18" charset="0"/>
              </a:rPr>
              <a:t>The attributes of any particle in the swarm are:</a:t>
            </a:r>
          </a:p>
          <a:p>
            <a:pPr lvl="1" algn="just" eaLnBrk="1" hangingPunct="1">
              <a:buFontTx/>
              <a:buChar char="•"/>
            </a:pPr>
            <a:r>
              <a:rPr lang="en-US" altLang="en-US">
                <a:cs typeface="Times New Roman" panose="02020603050405020304" pitchFamily="18" charset="0"/>
              </a:rPr>
              <a:t>Its current position as given by the n-dimensional vector</a:t>
            </a:r>
          </a:p>
          <a:p>
            <a:pPr lvl="1" algn="just" eaLnBrk="1" hangingPunct="1">
              <a:buFontTx/>
              <a:buChar char="•"/>
            </a:pPr>
            <a:r>
              <a:rPr lang="en-US" altLang="en-US">
                <a:cs typeface="Times New Roman" panose="02020603050405020304" pitchFamily="18" charset="0"/>
              </a:rPr>
              <a:t>The current velocity of the particle, (</a:t>
            </a:r>
            <a:r>
              <a:rPr lang="en-US" altLang="en-US" i="1">
                <a:cs typeface="Times New Roman" panose="02020603050405020304" pitchFamily="18" charset="0"/>
              </a:rPr>
              <a:t>to keep track of the speed and direction in which the particle is currently moving</a:t>
            </a:r>
            <a:r>
              <a:rPr lang="en-US" altLang="en-US">
                <a:cs typeface="Times New Roman" panose="02020603050405020304" pitchFamily="18" charset="0"/>
              </a:rPr>
              <a:t>)</a:t>
            </a:r>
          </a:p>
          <a:p>
            <a:pPr lvl="1" algn="just" eaLnBrk="1" hangingPunct="1">
              <a:buFontTx/>
              <a:buChar char="•"/>
            </a:pPr>
            <a:r>
              <a:rPr lang="en-US" altLang="en-US">
                <a:cs typeface="Times New Roman" panose="02020603050405020304" pitchFamily="18" charset="0"/>
              </a:rPr>
              <a:t>Each particle also has a current fitness value, obtained by evaluating the fitness function at the particles current position</a:t>
            </a:r>
            <a:endParaRPr lang="en-GB" altLang="en-US">
              <a:cs typeface="Times New Roman" panose="02020603050405020304" pitchFamily="18" charset="0"/>
            </a:endParaRPr>
          </a:p>
        </p:txBody>
      </p:sp>
    </p:spTree>
    <p:extLst>
      <p:ext uri="{BB962C8B-B14F-4D97-AF65-F5344CB8AC3E}">
        <p14:creationId xmlns:p14="http://schemas.microsoft.com/office/powerpoint/2010/main" val="3389049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43843" name="Text Box 3"/>
          <p:cNvSpPr txBox="1">
            <a:spLocks noChangeArrowheads="1"/>
          </p:cNvSpPr>
          <p:nvPr/>
        </p:nvSpPr>
        <p:spPr bwMode="auto">
          <a:xfrm>
            <a:off x="2057400" y="1143001"/>
            <a:ext cx="8229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 Steps</a:t>
            </a:r>
            <a:endParaRPr lang="en-GB" altLang="en-US">
              <a:cs typeface="Times New Roman" panose="02020603050405020304" pitchFamily="18" charset="0"/>
              <a:sym typeface="Symbol" panose="05050102010706020507" pitchFamily="18" charset="2"/>
            </a:endParaRPr>
          </a:p>
          <a:p>
            <a:pPr algn="just" eaLnBrk="1" hangingPunct="1"/>
            <a:endParaRPr lang="en-US" altLang="en-US">
              <a:cs typeface="Times New Roman" panose="02020603050405020304" pitchFamily="18" charset="0"/>
            </a:endParaRPr>
          </a:p>
          <a:p>
            <a:pPr lvl="1" algn="just" eaLnBrk="1" hangingPunct="1">
              <a:buFontTx/>
              <a:buChar char="•"/>
            </a:pPr>
            <a:r>
              <a:rPr lang="en-US" altLang="en-US">
                <a:cs typeface="Arial" panose="020B0604020202020204" pitchFamily="34" charset="0"/>
              </a:rPr>
              <a:t>The System is initialized with a population of random potential solutions (particles)</a:t>
            </a:r>
          </a:p>
          <a:p>
            <a:pPr lvl="1" algn="just" eaLnBrk="1" hangingPunct="1"/>
            <a:endParaRPr lang="en-US" altLang="en-US"/>
          </a:p>
          <a:p>
            <a:pPr lvl="1" algn="just" eaLnBrk="1" hangingPunct="1">
              <a:buFontTx/>
              <a:buChar char="•"/>
            </a:pPr>
            <a:r>
              <a:rPr lang="en-US" altLang="en-US">
                <a:cs typeface="Arial" panose="020B0604020202020204" pitchFamily="34" charset="0"/>
              </a:rPr>
              <a:t>Each particle is assigned a randomized 'velocity'. </a:t>
            </a:r>
          </a:p>
          <a:p>
            <a:pPr lvl="1" algn="just" eaLnBrk="1" hangingPunct="1"/>
            <a:r>
              <a:rPr lang="en-US" altLang="en-US">
                <a:cs typeface="Arial" panose="020B0604020202020204" pitchFamily="34" charset="0"/>
              </a:rPr>
              <a:t>	(i.e. it is a point in the solution space and it has velocity) </a:t>
            </a:r>
          </a:p>
          <a:p>
            <a:pPr lvl="1" algn="just" eaLnBrk="1" hangingPunct="1"/>
            <a:endParaRPr lang="en-US" altLang="en-US">
              <a:cs typeface="Arial" panose="020B0604020202020204" pitchFamily="34" charset="0"/>
            </a:endParaRPr>
          </a:p>
          <a:p>
            <a:pPr lvl="1" algn="just" eaLnBrk="1" hangingPunct="1">
              <a:buFontTx/>
              <a:buChar char="•"/>
            </a:pPr>
            <a:r>
              <a:rPr lang="en-US" altLang="en-US">
                <a:cs typeface="Arial" panose="020B0604020202020204" pitchFamily="34" charset="0"/>
              </a:rPr>
              <a:t>These particles are then 'flown' through the (hyper) space of potential solutions</a:t>
            </a:r>
          </a:p>
          <a:p>
            <a:pPr lvl="1" algn="just" eaLnBrk="1" hangingPunct="1"/>
            <a:endParaRPr lang="en-US" altLang="en-US"/>
          </a:p>
          <a:p>
            <a:pPr lvl="1" algn="just" eaLnBrk="1" hangingPunct="1">
              <a:buFontTx/>
              <a:buChar char="•"/>
            </a:pPr>
            <a:r>
              <a:rPr lang="en-US" altLang="en-US">
                <a:cs typeface="Arial" panose="020B0604020202020204" pitchFamily="34" charset="0"/>
              </a:rPr>
              <a:t>Each particle keeps track of the coordinates in the hyperspace for which it has achieved the best fitness (solution) so far, and also its best fitness</a:t>
            </a:r>
            <a:endParaRPr lang="en-GB" altLang="en-US">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46489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45891" name="Text Box 3"/>
          <p:cNvSpPr txBox="1">
            <a:spLocks noChangeArrowheads="1"/>
          </p:cNvSpPr>
          <p:nvPr/>
        </p:nvSpPr>
        <p:spPr bwMode="auto">
          <a:xfrm>
            <a:off x="2057400" y="990600"/>
            <a:ext cx="8229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 Steps</a:t>
            </a:r>
            <a:endParaRPr lang="en-GB" altLang="en-US">
              <a:cs typeface="Times New Roman" panose="02020603050405020304" pitchFamily="18" charset="0"/>
              <a:sym typeface="Symbol" panose="05050102010706020507" pitchFamily="18" charset="2"/>
            </a:endParaRPr>
          </a:p>
          <a:p>
            <a:pPr algn="just" eaLnBrk="1" hangingPunct="1"/>
            <a:endParaRPr lang="en-US" altLang="en-US">
              <a:cs typeface="Times New Roman" panose="02020603050405020304" pitchFamily="18" charset="0"/>
            </a:endParaRPr>
          </a:p>
          <a:p>
            <a:pPr lvl="1" algn="just" eaLnBrk="1" hangingPunct="1">
              <a:buFontTx/>
              <a:buChar char="•"/>
            </a:pPr>
            <a:r>
              <a:rPr lang="en-US" altLang="en-US">
                <a:cs typeface="Arial" panose="020B0604020202020204" pitchFamily="34" charset="0"/>
              </a:rPr>
              <a:t>The particle having the best of the best values is the leader. At each </a:t>
            </a:r>
            <a:r>
              <a:rPr lang="en-US" altLang="en-US"/>
              <a:t>time step the 'velocity' of each particle is changed (accelerated) as a function of its local best and the global </a:t>
            </a:r>
            <a:r>
              <a:rPr lang="en-US" altLang="en-US" i="1"/>
              <a:t>best </a:t>
            </a:r>
            <a:r>
              <a:rPr lang="en-US" altLang="en-US"/>
              <a:t>positions. This acceleration is weighted by a random term</a:t>
            </a:r>
          </a:p>
          <a:p>
            <a:pPr lvl="1" algn="just" eaLnBrk="1" hangingPunct="1"/>
            <a:endParaRPr lang="en-US" altLang="en-US"/>
          </a:p>
          <a:p>
            <a:pPr lvl="1" algn="just" eaLnBrk="1" hangingPunct="1">
              <a:buFontTx/>
              <a:buChar char="•"/>
            </a:pPr>
            <a:r>
              <a:rPr lang="en-US" altLang="en-US"/>
              <a:t>A new position in the solution space is calculated for each particle by adding the new velocity value to each component of the particle's position vector</a:t>
            </a:r>
          </a:p>
        </p:txBody>
      </p:sp>
    </p:spTree>
    <p:extLst>
      <p:ext uri="{BB962C8B-B14F-4D97-AF65-F5344CB8AC3E}">
        <p14:creationId xmlns:p14="http://schemas.microsoft.com/office/powerpoint/2010/main" val="651640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47939" name="Text Box 3"/>
          <p:cNvSpPr txBox="1">
            <a:spLocks noChangeArrowheads="1"/>
          </p:cNvSpPr>
          <p:nvPr/>
        </p:nvSpPr>
        <p:spPr bwMode="auto">
          <a:xfrm>
            <a:off x="2057400" y="990601"/>
            <a:ext cx="8229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dirty="0">
                <a:solidFill>
                  <a:srgbClr val="FF3300"/>
                </a:solidFill>
                <a:cs typeface="Times New Roman" panose="02020603050405020304" pitchFamily="18" charset="0"/>
              </a:rPr>
              <a:t>Particle Swarm Algorithm: Steps</a:t>
            </a:r>
          </a:p>
          <a:p>
            <a:pPr algn="just" eaLnBrk="1" hangingPunct="1"/>
            <a:endParaRPr lang="en-US" altLang="en-US" i="1" dirty="0">
              <a:solidFill>
                <a:srgbClr val="FF3300"/>
              </a:solidFill>
              <a:cs typeface="Times New Roman" panose="02020603050405020304" pitchFamily="18" charset="0"/>
            </a:endParaRPr>
          </a:p>
          <a:p>
            <a:pPr algn="just" eaLnBrk="1" hangingPunct="1"/>
            <a:r>
              <a:rPr lang="en-US" altLang="en-US" dirty="0">
                <a:cs typeface="Times New Roman" panose="02020603050405020304" pitchFamily="18" charset="0"/>
                <a:sym typeface="Symbol" panose="05050102010706020507" pitchFamily="18" charset="2"/>
              </a:rPr>
              <a:t>Conceptually local best resembles autobiographical memory, as each individual remembers its own experience (though only one fact about it), and the velocity adjustment associated with local best has been called "simple nostalgia" in that the individual tends to return to the place that most satisfied it in the past</a:t>
            </a:r>
          </a:p>
          <a:p>
            <a:pPr algn="just" eaLnBrk="1" hangingPunct="1"/>
            <a:endParaRPr lang="en-US" altLang="en-US" dirty="0">
              <a:cs typeface="Times New Roman" panose="02020603050405020304" pitchFamily="18" charset="0"/>
              <a:sym typeface="Symbol" panose="05050102010706020507" pitchFamily="18" charset="2"/>
            </a:endParaRPr>
          </a:p>
          <a:p>
            <a:pPr algn="just" eaLnBrk="1" hangingPunct="1"/>
            <a:r>
              <a:rPr lang="en-US" altLang="en-US" dirty="0">
                <a:cs typeface="Times New Roman" panose="02020603050405020304" pitchFamily="18" charset="0"/>
                <a:sym typeface="Symbol" panose="05050102010706020507" pitchFamily="18" charset="2"/>
              </a:rPr>
              <a:t>On the other hand, global best is conceptually similar to publicized knowledge, or a group norm or standard, which individuals seek to attain </a:t>
            </a:r>
            <a:endParaRPr lang="en-GB" altLang="en-US" dirty="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977758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Text Box 2"/>
          <p:cNvSpPr txBox="1">
            <a:spLocks noChangeArrowheads="1"/>
          </p:cNvSpPr>
          <p:nvPr/>
        </p:nvSpPr>
        <p:spPr bwMode="auto">
          <a:xfrm>
            <a:off x="2667000" y="3810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u="sng">
                <a:solidFill>
                  <a:srgbClr val="CC3300"/>
                </a:solidFill>
                <a:effectLst>
                  <a:outerShdw blurRad="38100" dist="38100" dir="2700000" algn="tl">
                    <a:srgbClr val="000000"/>
                  </a:outerShdw>
                </a:effectLst>
              </a:rPr>
              <a:t>SWARM INTELLIGENCE</a:t>
            </a:r>
          </a:p>
        </p:txBody>
      </p:sp>
      <p:sp>
        <p:nvSpPr>
          <p:cNvPr id="1449987" name="Text Box 3"/>
          <p:cNvSpPr txBox="1">
            <a:spLocks noChangeArrowheads="1"/>
          </p:cNvSpPr>
          <p:nvPr/>
        </p:nvSpPr>
        <p:spPr bwMode="auto">
          <a:xfrm>
            <a:off x="2057400" y="990601"/>
            <a:ext cx="8229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i="1">
                <a:solidFill>
                  <a:srgbClr val="FF3300"/>
                </a:solidFill>
                <a:cs typeface="Times New Roman" panose="02020603050405020304" pitchFamily="18" charset="0"/>
              </a:rPr>
              <a:t>Particle Swarm Algorithm</a:t>
            </a:r>
          </a:p>
          <a:p>
            <a:pPr algn="just" eaLnBrk="1" hangingPunct="1"/>
            <a:endParaRPr lang="en-US" altLang="en-US" u="sng"/>
          </a:p>
          <a:p>
            <a:pPr algn="just" eaLnBrk="1" hangingPunct="1"/>
            <a:r>
              <a:rPr lang="en-US" altLang="en-US"/>
              <a:t>Consider a flock or swarm of </a:t>
            </a:r>
            <a:r>
              <a:rPr lang="en-US" altLang="en-US" i="1"/>
              <a:t>p </a:t>
            </a:r>
            <a:r>
              <a:rPr lang="en-US" altLang="en-US"/>
              <a:t>particles, with each particle’s position representing a possible solution point in the design problem space </a:t>
            </a:r>
            <a:r>
              <a:rPr lang="en-US" altLang="en-US" i="1"/>
              <a:t>D</a:t>
            </a:r>
          </a:p>
          <a:p>
            <a:pPr algn="just" eaLnBrk="1" hangingPunct="1"/>
            <a:r>
              <a:rPr lang="en-US" altLang="en-US"/>
              <a:t>	For each particle </a:t>
            </a:r>
            <a:r>
              <a:rPr lang="en-US" altLang="en-US" i="1"/>
              <a:t>i</a:t>
            </a:r>
            <a:r>
              <a:rPr lang="en-US" altLang="en-US"/>
              <a:t>, the position </a:t>
            </a:r>
            <a:r>
              <a:rPr lang="en-US" altLang="en-US" i="1"/>
              <a:t>x</a:t>
            </a:r>
            <a:r>
              <a:rPr lang="en-US" altLang="en-US" i="1" baseline="30000"/>
              <a:t>i</a:t>
            </a:r>
            <a:r>
              <a:rPr lang="en-US" altLang="en-US" i="1"/>
              <a:t> </a:t>
            </a:r>
            <a:r>
              <a:rPr lang="en-US" altLang="en-US"/>
              <a:t>is updated in the following manner :</a:t>
            </a:r>
          </a:p>
          <a:p>
            <a:pPr algn="just" eaLnBrk="1" hangingPunct="1"/>
            <a:endParaRPr lang="en-US" altLang="en-US" i="1"/>
          </a:p>
          <a:p>
            <a:pPr algn="just" eaLnBrk="1" hangingPunct="1"/>
            <a:r>
              <a:rPr lang="en-US" altLang="en-US" i="1"/>
              <a:t>		x</a:t>
            </a:r>
            <a:r>
              <a:rPr lang="en-US" altLang="en-US" i="1" baseline="30000"/>
              <a:t>i</a:t>
            </a:r>
            <a:r>
              <a:rPr lang="en-US" altLang="en-US" i="1" baseline="-25000"/>
              <a:t>k+1</a:t>
            </a:r>
            <a:r>
              <a:rPr lang="en-US" altLang="en-US"/>
              <a:t> = </a:t>
            </a:r>
            <a:r>
              <a:rPr lang="en-US" altLang="en-US" i="1"/>
              <a:t>x</a:t>
            </a:r>
            <a:r>
              <a:rPr lang="en-US" altLang="en-US" i="1" baseline="30000"/>
              <a:t>i</a:t>
            </a:r>
            <a:r>
              <a:rPr lang="en-US" altLang="en-US" i="1" baseline="-25000"/>
              <a:t>k</a:t>
            </a:r>
            <a:r>
              <a:rPr lang="en-US" altLang="en-US" i="1"/>
              <a:t> </a:t>
            </a:r>
            <a:r>
              <a:rPr lang="en-US" altLang="en-US"/>
              <a:t>+ </a:t>
            </a:r>
            <a:r>
              <a:rPr lang="en-US" altLang="en-US" i="1"/>
              <a:t>υ</a:t>
            </a:r>
            <a:r>
              <a:rPr lang="en-US" altLang="en-US" i="1" baseline="30000"/>
              <a:t>i</a:t>
            </a:r>
            <a:r>
              <a:rPr lang="en-US" altLang="en-US" i="1" baseline="-25000"/>
              <a:t>k+1</a:t>
            </a:r>
          </a:p>
          <a:p>
            <a:pPr algn="just" eaLnBrk="1" hangingPunct="1"/>
            <a:endParaRPr lang="en-US" altLang="en-US"/>
          </a:p>
          <a:p>
            <a:pPr algn="just" eaLnBrk="1" hangingPunct="1"/>
            <a:r>
              <a:rPr lang="en-US" altLang="en-US"/>
              <a:t>	with a pseudo-velocity </a:t>
            </a:r>
            <a:r>
              <a:rPr lang="en-US" altLang="en-US" i="1"/>
              <a:t>υ</a:t>
            </a:r>
            <a:r>
              <a:rPr lang="en-US" altLang="en-US" i="1" baseline="30000"/>
              <a:t>i</a:t>
            </a:r>
            <a:r>
              <a:rPr lang="en-US" altLang="en-US" i="1" baseline="-25000"/>
              <a:t>k+1</a:t>
            </a:r>
            <a:r>
              <a:rPr lang="en-US" altLang="en-US"/>
              <a:t> calculated as follows:</a:t>
            </a:r>
          </a:p>
          <a:p>
            <a:pPr algn="just" eaLnBrk="1" hangingPunct="1"/>
            <a:endParaRPr lang="en-US" altLang="en-US"/>
          </a:p>
          <a:p>
            <a:pPr algn="just" eaLnBrk="1" hangingPunct="1"/>
            <a:r>
              <a:rPr lang="en-US" altLang="en-US" i="1"/>
              <a:t>		υ</a:t>
            </a:r>
            <a:r>
              <a:rPr lang="en-US" altLang="en-US" i="1" baseline="30000"/>
              <a:t>i</a:t>
            </a:r>
            <a:r>
              <a:rPr lang="en-US" altLang="en-US" i="1" baseline="-25000"/>
              <a:t>k+1</a:t>
            </a:r>
            <a:r>
              <a:rPr lang="en-US" altLang="en-US"/>
              <a:t> = </a:t>
            </a:r>
            <a:r>
              <a:rPr lang="en-US" altLang="en-US" i="1"/>
              <a:t>w</a:t>
            </a:r>
            <a:r>
              <a:rPr lang="en-US" altLang="en-US" i="1" baseline="-25000"/>
              <a:t>k </a:t>
            </a:r>
            <a:r>
              <a:rPr lang="en-US" altLang="en-US" i="1"/>
              <a:t>υ</a:t>
            </a:r>
            <a:r>
              <a:rPr lang="en-US" altLang="en-US" i="1" baseline="30000"/>
              <a:t>i</a:t>
            </a:r>
            <a:r>
              <a:rPr lang="en-US" altLang="en-US" i="1" baseline="-25000"/>
              <a:t>k</a:t>
            </a:r>
            <a:r>
              <a:rPr lang="en-US" altLang="en-US" i="1"/>
              <a:t> </a:t>
            </a:r>
            <a:r>
              <a:rPr lang="en-US" altLang="en-US"/>
              <a:t>+ </a:t>
            </a:r>
            <a:r>
              <a:rPr lang="en-US" altLang="en-US" i="1"/>
              <a:t>c</a:t>
            </a:r>
            <a:r>
              <a:rPr lang="en-US" altLang="en-US" i="1" baseline="-25000"/>
              <a:t>1</a:t>
            </a:r>
            <a:r>
              <a:rPr lang="en-US" altLang="en-US" i="1"/>
              <a:t>r</a:t>
            </a:r>
            <a:r>
              <a:rPr lang="en-US" altLang="en-US" i="1" baseline="-25000"/>
              <a:t>1</a:t>
            </a:r>
            <a:r>
              <a:rPr lang="en-US" altLang="en-US"/>
              <a:t> (</a:t>
            </a:r>
            <a:r>
              <a:rPr lang="en-US" altLang="en-US" i="1"/>
              <a:t>p</a:t>
            </a:r>
            <a:r>
              <a:rPr lang="en-US" altLang="en-US" i="1" baseline="30000"/>
              <a:t>i</a:t>
            </a:r>
            <a:r>
              <a:rPr lang="en-US" altLang="en-US" i="1" baseline="-25000"/>
              <a:t>k</a:t>
            </a:r>
            <a:r>
              <a:rPr lang="en-US" altLang="en-US" i="1"/>
              <a:t> − x</a:t>
            </a:r>
            <a:r>
              <a:rPr lang="en-US" altLang="en-US" i="1" baseline="30000"/>
              <a:t>i</a:t>
            </a:r>
            <a:r>
              <a:rPr lang="en-US" altLang="en-US" i="1" baseline="-25000"/>
              <a:t>k</a:t>
            </a:r>
            <a:r>
              <a:rPr lang="en-US" altLang="en-US"/>
              <a:t>) + </a:t>
            </a:r>
            <a:r>
              <a:rPr lang="en-US" altLang="en-US" i="1"/>
              <a:t>c</a:t>
            </a:r>
            <a:r>
              <a:rPr lang="en-US" altLang="en-US" i="1" baseline="-25000"/>
              <a:t>2</a:t>
            </a:r>
            <a:r>
              <a:rPr lang="en-US" altLang="en-US" i="1"/>
              <a:t>r</a:t>
            </a:r>
            <a:r>
              <a:rPr lang="en-US" altLang="en-US" i="1" baseline="-25000"/>
              <a:t>2</a:t>
            </a:r>
            <a:r>
              <a:rPr lang="en-US" altLang="en-US"/>
              <a:t>(</a:t>
            </a:r>
            <a:r>
              <a:rPr lang="en-US" altLang="en-US" i="1"/>
              <a:t>p</a:t>
            </a:r>
            <a:r>
              <a:rPr lang="en-US" altLang="en-US" i="1" baseline="30000"/>
              <a:t>g</a:t>
            </a:r>
            <a:r>
              <a:rPr lang="en-US" altLang="en-US" i="1" baseline="-25000"/>
              <a:t>k</a:t>
            </a:r>
            <a:r>
              <a:rPr lang="en-US" altLang="en-US" i="1"/>
              <a:t> − x</a:t>
            </a:r>
            <a:r>
              <a:rPr lang="en-US" altLang="en-US" i="1" baseline="30000"/>
              <a:t>i</a:t>
            </a:r>
            <a:r>
              <a:rPr lang="en-US" altLang="en-US" i="1" baseline="-25000"/>
              <a:t>k</a:t>
            </a:r>
            <a:r>
              <a:rPr lang="en-US" altLang="en-US"/>
              <a:t>)</a:t>
            </a:r>
          </a:p>
          <a:p>
            <a:pPr algn="just" eaLnBrk="1" hangingPunct="1"/>
            <a:endParaRPr lang="en-US" altLang="en-US"/>
          </a:p>
          <a:p>
            <a:pPr algn="just" eaLnBrk="1" hangingPunct="1"/>
            <a:r>
              <a:rPr lang="en-US" altLang="en-US"/>
              <a:t>	Subscript </a:t>
            </a:r>
            <a:r>
              <a:rPr lang="en-US" altLang="en-US" i="1"/>
              <a:t>k </a:t>
            </a:r>
            <a:r>
              <a:rPr lang="en-US" altLang="en-US"/>
              <a:t>indicates a (unit) pseudo-time increment</a:t>
            </a:r>
          </a:p>
        </p:txBody>
      </p:sp>
    </p:spTree>
    <p:extLst>
      <p:ext uri="{BB962C8B-B14F-4D97-AF65-F5344CB8AC3E}">
        <p14:creationId xmlns:p14="http://schemas.microsoft.com/office/powerpoint/2010/main" val="69843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1023</Words>
  <Application>Microsoft Office PowerPoint</Application>
  <PresentationFormat>Widescreen</PresentationFormat>
  <Paragraphs>234</Paragraphs>
  <Slides>27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Symbol</vt:lpstr>
      <vt:lpstr>Times New Roman</vt:lpstr>
      <vt:lpstr>Wingdings</vt:lpstr>
      <vt:lpstr>Office Theme</vt:lpstr>
      <vt:lpstr>Soft Computing</vt:lpstr>
      <vt:lpstr>Agenda</vt:lpstr>
      <vt:lpstr>Particle Swarm Optimization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Yago</vt:lpstr>
      <vt:lpstr>Yago</vt:lpstr>
      <vt:lpstr>Approaches to KnowledgeBase</vt:lpstr>
      <vt:lpstr>Yago Model</vt:lpstr>
      <vt:lpstr>Wikipedia</vt:lpstr>
      <vt:lpstr>Wordnet</vt:lpstr>
      <vt:lpstr>Why Unify</vt:lpstr>
      <vt:lpstr>The Yago Model</vt:lpstr>
      <vt:lpstr>The Yago Model</vt:lpstr>
      <vt:lpstr>The Yago Model</vt:lpstr>
      <vt:lpstr>Yago: n-ary Relations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Computing</dc:title>
  <dc:creator>Windows User</dc:creator>
  <cp:lastModifiedBy>Windows User</cp:lastModifiedBy>
  <cp:revision>80</cp:revision>
  <dcterms:created xsi:type="dcterms:W3CDTF">2017-02-26T10:59:05Z</dcterms:created>
  <dcterms:modified xsi:type="dcterms:W3CDTF">2017-03-20T11:32:26Z</dcterms:modified>
</cp:coreProperties>
</file>