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5" r:id="rId4"/>
    <p:sldId id="304" r:id="rId5"/>
    <p:sldId id="303" r:id="rId6"/>
    <p:sldId id="302" r:id="rId7"/>
    <p:sldId id="301" r:id="rId8"/>
    <p:sldId id="300" r:id="rId9"/>
    <p:sldId id="299" r:id="rId10"/>
    <p:sldId id="298" r:id="rId11"/>
    <p:sldId id="297" r:id="rId12"/>
    <p:sldId id="296" r:id="rId13"/>
    <p:sldId id="295" r:id="rId14"/>
    <p:sldId id="294" r:id="rId15"/>
    <p:sldId id="293" r:id="rId16"/>
    <p:sldId id="292" r:id="rId17"/>
    <p:sldId id="291" r:id="rId18"/>
    <p:sldId id="290" r:id="rId19"/>
    <p:sldId id="289" r:id="rId20"/>
    <p:sldId id="288" r:id="rId21"/>
    <p:sldId id="287" r:id="rId22"/>
    <p:sldId id="286" r:id="rId23"/>
    <p:sldId id="285" r:id="rId24"/>
    <p:sldId id="284" r:id="rId25"/>
    <p:sldId id="283" r:id="rId26"/>
    <p:sldId id="282" r:id="rId27"/>
    <p:sldId id="281" r:id="rId28"/>
    <p:sldId id="280" r:id="rId29"/>
    <p:sldId id="279" r:id="rId30"/>
    <p:sldId id="278" r:id="rId31"/>
    <p:sldId id="277" r:id="rId32"/>
    <p:sldId id="276" r:id="rId33"/>
    <p:sldId id="275" r:id="rId34"/>
    <p:sldId id="274" r:id="rId35"/>
    <p:sldId id="273" r:id="rId36"/>
    <p:sldId id="272" r:id="rId37"/>
    <p:sldId id="271" r:id="rId38"/>
    <p:sldId id="270" r:id="rId39"/>
    <p:sldId id="269" r:id="rId40"/>
    <p:sldId id="268" r:id="rId41"/>
    <p:sldId id="267" r:id="rId42"/>
    <p:sldId id="266" r:id="rId43"/>
    <p:sldId id="265" r:id="rId44"/>
    <p:sldId id="264" r:id="rId45"/>
    <p:sldId id="263" r:id="rId46"/>
    <p:sldId id="262" r:id="rId47"/>
    <p:sldId id="261" r:id="rId48"/>
    <p:sldId id="260" r:id="rId49"/>
    <p:sldId id="259" r:id="rId50"/>
    <p:sldId id="258" r:id="rId51"/>
    <p:sldId id="25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E7F5-E516-4CB1-A6FF-792CC64212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F551-B5CB-4977-90DE-2AE24B00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6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E7F5-E516-4CB1-A6FF-792CC64212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F551-B5CB-4977-90DE-2AE24B00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E7F5-E516-4CB1-A6FF-792CC64212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F551-B5CB-4977-90DE-2AE24B00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5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E7F5-E516-4CB1-A6FF-792CC64212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F551-B5CB-4977-90DE-2AE24B00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E7F5-E516-4CB1-A6FF-792CC64212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F551-B5CB-4977-90DE-2AE24B00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5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E7F5-E516-4CB1-A6FF-792CC64212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F551-B5CB-4977-90DE-2AE24B00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7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E7F5-E516-4CB1-A6FF-792CC64212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F551-B5CB-4977-90DE-2AE24B00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E7F5-E516-4CB1-A6FF-792CC64212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F551-B5CB-4977-90DE-2AE24B00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3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E7F5-E516-4CB1-A6FF-792CC64212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F551-B5CB-4977-90DE-2AE24B00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4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E7F5-E516-4CB1-A6FF-792CC64212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F551-B5CB-4977-90DE-2AE24B00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1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E7F5-E516-4CB1-A6FF-792CC64212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F551-B5CB-4977-90DE-2AE24B00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0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2E7F5-E516-4CB1-A6FF-792CC64212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9F551-B5CB-4977-90DE-2AE24B00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0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aging Transaction Exposure&#10;By: Hesniati, SE., MM.&#10;11Chapter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67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echniques to Eliminate&#10;Transaction Exposure&#10;• If the real cost of hedging is negative, then hedging&#10;is more favorable th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58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ominal Cost Nominal Cost Real Cost&#10;Probability With Hedging Without Hedging of Hedging&#10;5 % $1.40 $1.30 $0.10&#10;10 $1.40 $1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57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e Real Cost of Hedging for Each £ in Payables&#10;There is a 15% chance that the real cost of hedging will be&#10;negative.&#10;0%&#10;5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19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echniques to Eliminate&#10;Transaction Exposure&#10;• If the forward rate is an accurate predictor of the&#10;future spot rate, the 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53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he Real Cost of Hedging British Pounds Over Time&#10;-0.3&#10;-0.2&#10;-0.1&#10;0&#10;0.1&#10;0.2&#10;0.3&#10;0.4&#10;1975 1980 1985 1990 1995 2000&#10;-0.4&#10;-0.3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47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al Cost of Hedging Ye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1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echniques to Eliminate&#10;Transaction Exposure&#10;• A money market hedge involves taking one or more&#10;money market position to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105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echniques to Eliminate&#10;Transaction Exposure&#10;Effective&#10;exchange rate&#10;$0.6513/NZ$&#10;2. Holds NZ$995,025&#10;Exchange at&#10;$0.6500/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60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echniques to Eliminate&#10;Transaction Exposure&#10;Effective&#10;exchange rate&#10;$0.5489/S$&#10;3. Holds $215,686&#10;Exchange at&#10;$0.5500/S$&#10;2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echniques to Eliminate&#10;Transaction Exposure&#10;• Note that taking just one money market position&#10;may be sufficient.&#10;• A fir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8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pter Objectives&#10;• To identify the commonly used techniques for&#10;hedging transaction exposure;&#10;• To explain how each tec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68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echniques to Eliminate&#10;Transaction Exposure&#10;• For the two examples shown, the known results of&#10;money market hedging can 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47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echniques to Eliminate&#10;Transaction Exposure&#10;• If interest rate parity (IRP) holds, and transaction&#10;costs do not exist,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305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chniques to Eliminate&#10;Transaction Exposure&#10;• A currency option hedge involves the use of&#10;currency call or put options t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498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Using Currency Call Options for Hedging Payables&#10;For each £ :&#10;Nominal Cost Nominal Cost&#10;Scenario without Hedging with Hed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2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sing Put Options for Hedging Receivables&#10;For each NZ$ :&#10;Nominal Income Nominal Income&#10;Scenario without Hedging with Hedg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13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echniques to Eliminate&#10;Transaction Exposur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303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echniques to Eliminate&#10;Transaction Exposure&#10;• A comparison of hedging techniques should focus&#10;on minimizing payables, 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53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echniques to Eliminate&#10;Transaction Exposure&#10;• In general, hedging policies vary with the MNC&#10;management’s degree of ris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87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imitations of Hedging&#10;• Some international transactions involve an&#10;uncertain amount of foreign currency, such that&#10;over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408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imitations of Hedging&#10;• In the long run, the continual hedging of repeated&#10;transactions may have limited effectiveness.&#10;•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3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saction Exposure&#10;• Transaction exposure exists when the future cash&#10;transactions of a firm are affected by exchange 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32" y="0"/>
            <a:ext cx="12296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01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Limitations of Hedging&#10;Time&#10;Forward&#10;Rate&#10;Spot&#10;Rate&#10;Repeated Hedging of Foreign Payables&#10;when the Foreign Currency is App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408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edging Long-Term&#10;Transaction Exposure&#10;• MNCs that are certain of having cash flows&#10;denominated in foreign currencies f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81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edging Long-Term&#10;Transaction Exposure&#10;• Long-term forward contracts, or long forwards,&#10;with maturities of ten years or m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84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edging Long-Term&#10;Transaction Exposure&#10;• A parallel loan, or back-to-back loan, involves an&#10;exchange of currencies betwe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25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edging Long-Term&#10;Transaction Exposure&#10;Year&#10;Spot Rate&#10;Long-Term Hedging of Foreign Payables&#10;when the Foreign Currency is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89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lternative Hedging&#10;Techniques&#10;• Sometimes, a perfect hedge is not available (or is&#10;too expensive) to eliminate transac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41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lternative Hedging&#10;Techniques&#10;• The act of leading and lagging refers to an&#10;adjustment in the timing of payment request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73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lternative Hedging&#10;Techniques&#10;• When a currency cannot be hedged, a currency&#10;that is highly correlated with the currenc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98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lternative Hedging&#10;Techniques&#10;• With currency diversification, the firm diversifies its&#10;business among numerous countri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336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• Coleman Co. is a U.S.-based MNC that will need 100,000 euros in one&#10;year. It could obtain a forward contract to purchas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97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dentifying Net Transaction&#10;Exposure&#10;• Centralized Approach - A centralized group&#10;consolidates subsidiary reports to ide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51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M hedge on payable (case)&#10;Recall that Coleman Co. needs 100,000 euros in one year. If it&#10;has cash, it could convert doll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08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Option hedge on Payable&#10;Recall that Coleman Co. considers hedging its payables of&#10;100,000 euros with a call option that h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442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omparison on Hedging&#10;Payabl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232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orward Hedge on Receivable&#10;(Case)&#10;Viner Co. is a U.S.-based MNC that will receive 200,000 Swiss francs in 6&#10;months. It c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43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MM Hedge on Receivable&#10;(Case)&#10;Recall that Viner Co. will receive SF200,000 in 6 months.&#10;Assume that it can borrow funds 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95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Option Hedge on Receivable&#10;(Case)&#10;• Viner Co. considers purchasing a put option&#10;contract on Swiss francs, with an exercis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595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omparison hedging on&#10;Receivabl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770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roup mentoring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5297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pact of Hedging Transaction Exposure&#10;on an MNC’s Value&#10;( ) ( )[ ]&#10;( )∑&#10;∑&#10;&#10;&#10;&#10;&#10;&#10;&#10;&#10;&#10;&#10;&#10;&#10;&#10;&#10;&#10;+&#10;×&#10;=&#10;n&#10;t&#10;t&#10;m&#10;j&#10;tj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8585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hapter Review&#10;• Transaction Exposure&#10;• Identifying Net Transaction Exposur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chniques to Eliminate&#10;Transaction Exposure&#10;• Hedging techniques include:&#10;• Futures hedge,&#10;• Forward hedge,&#10;• Money mark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1462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hapter Review&#10;• Techniques to Eliminate Transaction Exposure&#10;• Futures Hedge&#10;• Forward Hedge&#10;• Measuring the Real Cost o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hapter Review&#10;• Limitations of Hedging&#10;• Limitation of Hedging an Uncertain Amount&#10;• Limitation of Repeated Short-Term 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90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echniques to Eliminate&#10;Transaction Exposure&#10;• A futures hedge involves the use of currency&#10;futures.&#10;• To hedge future pa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22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echniques to Eliminate&#10;Transaction Exposure&#10;• A forward hedge differs from a futures hedge in&#10;that forward contracts ar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89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echniques to Eliminate&#10;Transaction Exposure&#10;• An exposure to exchange rate movements need&#10;not necessarily be hedged, des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40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echniques to Eliminate&#10;Transaction Exposure&#10;Real cost of hedging payables (RCHp) =&#10;+ nominal cost of payables with hedg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38" y="0"/>
            <a:ext cx="12321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56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18</cp:revision>
  <dcterms:created xsi:type="dcterms:W3CDTF">2020-05-06T19:12:50Z</dcterms:created>
  <dcterms:modified xsi:type="dcterms:W3CDTF">2020-05-06T19:35:57Z</dcterms:modified>
</cp:coreProperties>
</file>