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9B89CEF-C0BD-4A6F-A30B-60AF5730EE93}" type="datetimeFigureOut">
              <a:rPr lang="en-US" smtClean="0"/>
              <a:pPr/>
              <a:t>5/3/2020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CB62679-8C65-4E0D-B69D-F5A55E5712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B89CEF-C0BD-4A6F-A30B-60AF5730EE93}"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B89CEF-C0BD-4A6F-A30B-60AF5730EE93}"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9B89CEF-C0BD-4A6F-A30B-60AF5730EE93}" type="datetimeFigureOut">
              <a:rPr lang="en-US" smtClean="0"/>
              <a:pPr/>
              <a:t>5/3/2020</a:t>
            </a:fld>
            <a:endParaRPr lang="en-US"/>
          </a:p>
        </p:txBody>
      </p:sp>
      <p:sp>
        <p:nvSpPr>
          <p:cNvPr id="9" name="Slide Number Placeholder 8"/>
          <p:cNvSpPr>
            <a:spLocks noGrp="1"/>
          </p:cNvSpPr>
          <p:nvPr>
            <p:ph type="sldNum" sz="quarter" idx="15"/>
          </p:nvPr>
        </p:nvSpPr>
        <p:spPr/>
        <p:txBody>
          <a:bodyPr rtlCol="0"/>
          <a:lstStyle/>
          <a:p>
            <a:fld id="{1CB62679-8C65-4E0D-B69D-F5A55E5712DA}"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9B89CEF-C0BD-4A6F-A30B-60AF5730EE93}" type="datetimeFigureOut">
              <a:rPr lang="en-US" smtClean="0"/>
              <a:pPr/>
              <a:t>5/3/2020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CB62679-8C65-4E0D-B69D-F5A55E5712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9B89CEF-C0BD-4A6F-A30B-60AF5730EE93}"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B62679-8C65-4E0D-B69D-F5A55E5712DA}"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9B89CEF-C0BD-4A6F-A30B-60AF5730EE93}"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B62679-8C65-4E0D-B69D-F5A55E5712DA}"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9B89CEF-C0BD-4A6F-A30B-60AF5730EE93}" type="datetimeFigureOut">
              <a:rPr lang="en-US" smtClean="0"/>
              <a:pPr/>
              <a:t>5/3/2020</a:t>
            </a:fld>
            <a:endParaRPr lang="en-US"/>
          </a:p>
        </p:txBody>
      </p:sp>
      <p:sp>
        <p:nvSpPr>
          <p:cNvPr id="7" name="Slide Number Placeholder 6"/>
          <p:cNvSpPr>
            <a:spLocks noGrp="1"/>
          </p:cNvSpPr>
          <p:nvPr>
            <p:ph type="sldNum" sz="quarter" idx="11"/>
          </p:nvPr>
        </p:nvSpPr>
        <p:spPr/>
        <p:txBody>
          <a:bodyPr rtlCol="0"/>
          <a:lstStyle/>
          <a:p>
            <a:fld id="{1CB62679-8C65-4E0D-B69D-F5A55E5712DA}"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89CEF-C0BD-4A6F-A30B-60AF5730EE93}"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9B89CEF-C0BD-4A6F-A30B-60AF5730EE93}" type="datetimeFigureOut">
              <a:rPr lang="en-US" smtClean="0"/>
              <a:pPr/>
              <a:t>5/3/2020</a:t>
            </a:fld>
            <a:endParaRPr lang="en-US"/>
          </a:p>
        </p:txBody>
      </p:sp>
      <p:sp>
        <p:nvSpPr>
          <p:cNvPr id="22" name="Slide Number Placeholder 21"/>
          <p:cNvSpPr>
            <a:spLocks noGrp="1"/>
          </p:cNvSpPr>
          <p:nvPr>
            <p:ph type="sldNum" sz="quarter" idx="15"/>
          </p:nvPr>
        </p:nvSpPr>
        <p:spPr/>
        <p:txBody>
          <a:bodyPr rtlCol="0"/>
          <a:lstStyle/>
          <a:p>
            <a:fld id="{1CB62679-8C65-4E0D-B69D-F5A55E5712DA}"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9B89CEF-C0BD-4A6F-A30B-60AF5730EE93}" type="datetimeFigureOut">
              <a:rPr lang="en-US" smtClean="0"/>
              <a:pPr/>
              <a:t>5/3/2020</a:t>
            </a:fld>
            <a:endParaRPr lang="en-US"/>
          </a:p>
        </p:txBody>
      </p:sp>
      <p:sp>
        <p:nvSpPr>
          <p:cNvPr id="18" name="Slide Number Placeholder 17"/>
          <p:cNvSpPr>
            <a:spLocks noGrp="1"/>
          </p:cNvSpPr>
          <p:nvPr>
            <p:ph type="sldNum" sz="quarter" idx="11"/>
          </p:nvPr>
        </p:nvSpPr>
        <p:spPr/>
        <p:txBody>
          <a:bodyPr rtlCol="0"/>
          <a:lstStyle/>
          <a:p>
            <a:fld id="{1CB62679-8C65-4E0D-B69D-F5A55E5712DA}"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B89CEF-C0BD-4A6F-A30B-60AF5730EE93}" type="datetimeFigureOut">
              <a:rPr lang="en-US" smtClean="0"/>
              <a:pPr/>
              <a:t>5/3/2020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B62679-8C65-4E0D-B69D-F5A55E5712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04800"/>
            <a:ext cx="6172200" cy="1905000"/>
          </a:xfrm>
        </p:spPr>
        <p:txBody>
          <a:bodyPr/>
          <a:lstStyle/>
          <a:p>
            <a:r>
              <a:rPr lang="en-US" dirty="0" smtClean="0">
                <a:latin typeface="Times New Roman" pitchFamily="18" charset="0"/>
                <a:cs typeface="Times New Roman" pitchFamily="18" charset="0"/>
              </a:rPr>
              <a:t>Topic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905000" y="2590800"/>
            <a:ext cx="6172200" cy="2336322"/>
          </a:xfrm>
        </p:spPr>
        <p:txBody>
          <a:bodyPr>
            <a:normAutofit/>
          </a:bodyPr>
          <a:lstStyle/>
          <a:p>
            <a:endParaRPr lang="en-US" sz="3200" dirty="0" smtClean="0"/>
          </a:p>
          <a:p>
            <a:r>
              <a:rPr lang="en-US" sz="3200" dirty="0" smtClean="0"/>
              <a:t>Project  VS Plan</a:t>
            </a:r>
            <a:endParaRPr lang="en-US" sz="3200" dirty="0"/>
          </a:p>
          <a:p>
            <a:endParaRPr lang="en-US" sz="2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2: Pure Project:</a:t>
            </a:r>
            <a:r>
              <a:rPr lang="en-US" dirty="0"/>
              <a:t/>
            </a:r>
            <a:br>
              <a:rPr lang="en-US" dirty="0"/>
            </a:b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lvl="0" algn="just"/>
            <a:r>
              <a:rPr lang="en-US" dirty="0" smtClean="0"/>
              <a:t>A </a:t>
            </a:r>
            <a:r>
              <a:rPr lang="en-US" dirty="0"/>
              <a:t>"pure project organization" is a model of a business where project managers have total control over the project they oversee. Central control at the managerial level must be weak for this to occur. Put simply, a "pure project organization" might also be termed a "task force." In the case of a "pure project," the leader of this task force would have to be given total authority for a limited period to solve a particular problem. In business, it is a great challenge to find an example of such purity.</a:t>
            </a:r>
          </a:p>
          <a:p>
            <a:pPr lvl="0" algn="just"/>
            <a:r>
              <a:rPr lang="en-US" dirty="0"/>
              <a:t>A pure project is where a self-contained team works full time on the project. </a:t>
            </a:r>
          </a:p>
          <a:p>
            <a:pPr marL="0" indent="0">
              <a:buNone/>
            </a:pPr>
            <a:endParaRPr lang="en-US"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3: Matrics Project: </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smtClean="0"/>
              <a:t>The </a:t>
            </a:r>
            <a:r>
              <a:rPr lang="en-US" dirty="0"/>
              <a:t>Matrics Project attempts to blend properties of functional and pure project structure. </a:t>
            </a:r>
          </a:p>
          <a:p>
            <a:pPr algn="just"/>
            <a:r>
              <a:rPr lang="en-US" dirty="0"/>
              <a:t>Many project managers have adopted a matrix organization structure that combines elements of both the functional and projectized structures to facilitate the responsive and effective participation of people from different parts of the organization on projects that need their specialized expertise.</a:t>
            </a:r>
          </a:p>
          <a:p>
            <a:pPr marL="0" indent="0">
              <a:buNone/>
            </a:pPr>
            <a:endParaRPr lang="en-US"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buFont typeface="Arial" pitchFamily="34" charset="0"/>
              <a:buChar char="•"/>
            </a:pPr>
            <a:r>
              <a:rPr lang="en-US" dirty="0"/>
              <a:t>In a matrix organization structure,</a:t>
            </a:r>
            <a:r>
              <a:rPr lang="en-US" i="1" dirty="0"/>
              <a:t> </a:t>
            </a:r>
            <a:r>
              <a:rPr lang="en-US" dirty="0"/>
              <a:t>people from different areas of the organization are assigned to lead or work on projects. Project managers guide the performance of project activities while people’s direct supervisors (from groups such as finance, manufacturing, and sales) perform administrative tasks like formally appraising people’s performance and approving promotions, salary increases, or requests for leave.</a:t>
            </a:r>
          </a:p>
          <a:p>
            <a:pPr>
              <a:buFont typeface="Arial" pitchFamily="34" charset="0"/>
              <a:buChar char="•"/>
            </a:pPr>
            <a:endParaRPr lang="en-US"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pic>
        <p:nvPicPr>
          <p:cNvPr id="4" name="Content Placeholder 3" descr="Because an individual can be on a project for less than 100 percent of his time, he may work on mor"/>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81000" y="1600200"/>
            <a:ext cx="8229600" cy="48767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a:t>A matrix environment is classified as weak, strong, or balanced, depending on the amount of authority the project managers have over their teams:</a:t>
            </a:r>
          </a:p>
          <a:p>
            <a:pPr lvl="0"/>
            <a:r>
              <a:rPr lang="en-US" b="1" dirty="0"/>
              <a:t>Weak matrix:</a:t>
            </a:r>
            <a:r>
              <a:rPr lang="en-US" dirty="0"/>
              <a:t> Project team members receive most of their direction from their functional managers. Project managers have little, if any, direct authority over team members and actually function more like project coordinators than managers.</a:t>
            </a:r>
          </a:p>
          <a:p>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Strong matrix:</a:t>
            </a:r>
            <a:r>
              <a:rPr lang="en-US" dirty="0"/>
              <a:t> </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marL="0" lvl="0" indent="0" algn="just">
              <a:buNone/>
            </a:pPr>
            <a:r>
              <a:rPr lang="en-US" dirty="0" smtClean="0"/>
              <a:t>Companies </a:t>
            </a:r>
            <a:r>
              <a:rPr lang="en-US" dirty="0"/>
              <a:t>with strong matrix structures choose project managers for new projects from a pool of people whose only job is to manage projects. The companies never ask these people to serve as team members. Often these project managers form a single organizational unit that reports to a manager of project managers. In addition to directing and guiding project work, these project managers have certain administrative authority over the team members, such as the right to participate in their performance appraisals.</a:t>
            </a:r>
          </a:p>
          <a:p>
            <a:pPr marL="0" indent="0">
              <a:buNone/>
            </a:pP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Balanced matrix:</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marL="0" lvl="0" indent="0" algn="just">
              <a:buNone/>
            </a:pPr>
            <a:r>
              <a:rPr lang="en-US" dirty="0" smtClean="0"/>
              <a:t>This </a:t>
            </a:r>
            <a:r>
              <a:rPr lang="en-US" dirty="0"/>
              <a:t>type of matrix environment is a blend of the weak and strong environments. People are assigned to lead projects or serve as team members based on the projects’ needs rather than on their job descriptions. Although the project manager may have some administrative authority over team members, for the most part, the project manager guides, coordinates, and facilitates the project.</a:t>
            </a:r>
          </a:p>
          <a:p>
            <a:pPr marL="0" indent="0">
              <a:buNone/>
            </a:pPr>
            <a:endParaRPr lang="en-US"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a:t>
            </a:r>
            <a:r>
              <a:rPr lang="en-US" b="1" u="sng" dirty="0"/>
              <a:t>: </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marL="0" indent="0" algn="just">
              <a:buNone/>
            </a:pPr>
            <a:r>
              <a:rPr lang="en-US" dirty="0" smtClean="0"/>
              <a:t>It </a:t>
            </a:r>
            <a:r>
              <a:rPr lang="en-US" dirty="0"/>
              <a:t>is an interrelated set of activities with the definite starting and ending point resulting in unique and particular outcomes against allocated resources. </a:t>
            </a:r>
          </a:p>
          <a:p>
            <a:pPr marL="0" indent="0">
              <a:buNone/>
            </a:pP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Plan: </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marL="0" lvl="0" indent="0" algn="just">
              <a:buNone/>
            </a:pPr>
            <a:r>
              <a:rPr lang="en-US" dirty="0" smtClean="0"/>
              <a:t>Planning </a:t>
            </a:r>
            <a:r>
              <a:rPr lang="en-US" dirty="0"/>
              <a:t>is the fundamental management function, which involves</a:t>
            </a:r>
            <a:r>
              <a:rPr lang="en-US" b="1" dirty="0"/>
              <a:t> deciding beforehand</a:t>
            </a:r>
            <a:r>
              <a:rPr lang="en-US" dirty="0"/>
              <a:t>, what is to be done, when is it to be done, how it is to be done and who is going to do it. It is an</a:t>
            </a:r>
            <a:r>
              <a:rPr lang="en-US" b="1" dirty="0"/>
              <a:t> intellectual process</a:t>
            </a:r>
            <a:r>
              <a:rPr lang="en-US" dirty="0"/>
              <a:t> which </a:t>
            </a:r>
            <a:r>
              <a:rPr lang="en-US" b="1" dirty="0"/>
              <a:t>lays down</a:t>
            </a:r>
            <a:r>
              <a:rPr lang="en-US" dirty="0"/>
              <a:t> an </a:t>
            </a:r>
            <a:r>
              <a:rPr lang="en-US" b="1" dirty="0"/>
              <a:t>organization’s objectives and develops various courses of action</a:t>
            </a:r>
            <a:r>
              <a:rPr lang="en-US" dirty="0"/>
              <a:t>, by which the organization can achieve those objectives. It chalks out exactly, how to attain a specific goal.</a:t>
            </a:r>
          </a:p>
          <a:p>
            <a:pPr marL="0" indent="0">
              <a:buNone/>
            </a:pP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marL="0" lvl="0" indent="0" algn="just">
              <a:buNone/>
            </a:pPr>
            <a:r>
              <a:rPr lang="en-US" dirty="0"/>
              <a:t>A </a:t>
            </a:r>
            <a:r>
              <a:rPr lang="en-US" b="1" dirty="0"/>
              <a:t>financial plan</a:t>
            </a:r>
            <a:r>
              <a:rPr lang="en-US" dirty="0"/>
              <a:t> is a comprehensive statement of an individual's long-term objectives for security and well-being and a detailed savings and investing strategy for achieving those objectives. </a:t>
            </a:r>
          </a:p>
          <a:p>
            <a:pPr marL="0" indent="0">
              <a:buNone/>
            </a:pP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lstStyle/>
          <a:p>
            <a:r>
              <a:rPr lang="en-US" b="1" u="sng" dirty="0"/>
              <a:t>Program: </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2133600"/>
            <a:ext cx="7467600" cy="4340352"/>
          </a:xfrm>
        </p:spPr>
        <p:txBody>
          <a:bodyPr/>
          <a:lstStyle/>
          <a:p>
            <a:pPr lvl="0" algn="just"/>
            <a:r>
              <a:rPr lang="en-US" dirty="0" smtClean="0"/>
              <a:t>A </a:t>
            </a:r>
            <a:r>
              <a:rPr lang="en-US" dirty="0"/>
              <a:t>program is a long-term managed portfolio of multiple projects designed to produce outcomes. </a:t>
            </a:r>
          </a:p>
          <a:p>
            <a:pPr lvl="0" algn="just"/>
            <a:r>
              <a:rPr lang="en-US" dirty="0"/>
              <a:t>It is a set of project which are independent have a common purpose (Strategic Purpose</a:t>
            </a:r>
            <a:r>
              <a:rPr lang="en-US" dirty="0" smtClean="0"/>
              <a:t>). </a:t>
            </a:r>
            <a:endParaRPr lang="en-US" dirty="0"/>
          </a:p>
          <a:p>
            <a:pPr marL="0" indent="0">
              <a:buNone/>
            </a:pP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838200"/>
          </a:xfrm>
        </p:spPr>
        <p:txBody>
          <a:bodyPr>
            <a:normAutofit fontScale="90000"/>
          </a:bodyPr>
          <a:lstStyle/>
          <a:p>
            <a:r>
              <a:rPr lang="en-US" b="1" u="sng" dirty="0"/>
              <a:t>Project VS Plan</a:t>
            </a:r>
            <a:r>
              <a:rPr lang="en-US" dirty="0"/>
              <a:t/>
            </a:r>
            <a:br>
              <a:rPr lang="en-US" dirty="0"/>
            </a:b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843867476"/>
              </p:ext>
            </p:extLst>
          </p:nvPr>
        </p:nvGraphicFramePr>
        <p:xfrm>
          <a:off x="457200" y="990600"/>
          <a:ext cx="8077200" cy="5715001"/>
        </p:xfrm>
        <a:graphic>
          <a:graphicData uri="http://schemas.openxmlformats.org/drawingml/2006/table">
            <a:tbl>
              <a:tblPr firstRow="1" firstCol="1" bandRow="1">
                <a:tableStyleId>{35758FB7-9AC5-4552-8A53-C91805E547FA}</a:tableStyleId>
              </a:tblPr>
              <a:tblGrid>
                <a:gridCol w="4038600"/>
                <a:gridCol w="4038600"/>
              </a:tblGrid>
              <a:tr h="420101">
                <a:tc>
                  <a:txBody>
                    <a:bodyPr/>
                    <a:lstStyle/>
                    <a:p>
                      <a:pPr marL="0" marR="0" algn="ctr">
                        <a:lnSpc>
                          <a:spcPct val="115000"/>
                        </a:lnSpc>
                        <a:spcBef>
                          <a:spcPts val="0"/>
                        </a:spcBef>
                        <a:spcAft>
                          <a:spcPts val="0"/>
                        </a:spcAft>
                      </a:pPr>
                      <a:r>
                        <a:rPr lang="en-US" sz="1400" dirty="0">
                          <a:effectLst/>
                        </a:rPr>
                        <a:t>Project</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Plan </a:t>
                      </a:r>
                      <a:endParaRPr lang="en-US" sz="1100">
                        <a:effectLst/>
                        <a:latin typeface="Calibri"/>
                        <a:ea typeface="Calibri"/>
                        <a:cs typeface="Times New Roman"/>
                      </a:endParaRPr>
                    </a:p>
                  </a:txBody>
                  <a:tcPr marL="68580" marR="68580" marT="0" marB="0"/>
                </a:tc>
              </a:tr>
              <a:tr h="1131014">
                <a:tc>
                  <a:txBody>
                    <a:bodyPr/>
                    <a:lstStyle/>
                    <a:p>
                      <a:pPr marL="0" marR="0">
                        <a:lnSpc>
                          <a:spcPct val="115000"/>
                        </a:lnSpc>
                        <a:spcBef>
                          <a:spcPts val="0"/>
                        </a:spcBef>
                        <a:spcAft>
                          <a:spcPts val="0"/>
                        </a:spcAft>
                      </a:pPr>
                      <a:r>
                        <a:rPr lang="en-US" sz="1200" dirty="0">
                          <a:effectLst/>
                        </a:rPr>
                        <a:t>A project is short-term and designed to deliver a specified output within time, cost and quality parameters.</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effectLst/>
                        </a:rPr>
                        <a:t>A plan provides a comprehensive detailed course of action directed at achieving a specified end result. </a:t>
                      </a:r>
                      <a:endParaRPr lang="en-US" sz="1100">
                        <a:effectLst/>
                        <a:latin typeface="Calibri"/>
                        <a:ea typeface="Calibri"/>
                        <a:cs typeface="Times New Roman"/>
                      </a:endParaRPr>
                    </a:p>
                  </a:txBody>
                  <a:tcPr marL="68580" marR="68580" marT="0" marB="0"/>
                </a:tc>
              </a:tr>
              <a:tr h="1901858">
                <a:tc>
                  <a:txBody>
                    <a:bodyPr/>
                    <a:lstStyle/>
                    <a:p>
                      <a:pPr marL="0" marR="0">
                        <a:lnSpc>
                          <a:spcPct val="115000"/>
                        </a:lnSpc>
                        <a:spcBef>
                          <a:spcPts val="0"/>
                        </a:spcBef>
                        <a:spcAft>
                          <a:spcPts val="0"/>
                        </a:spcAft>
                      </a:pPr>
                      <a:r>
                        <a:rPr lang="en-US" sz="1200" dirty="0">
                          <a:effectLst/>
                        </a:rPr>
                        <a:t>Projects are well defined, short-term, with manageable risk, and resource needs that can be estimated with reasonable accuracy.</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effectLst/>
                        </a:rPr>
                        <a:t>There may be some degree of flexibility to a plan.</a:t>
                      </a:r>
                      <a:endParaRPr lang="en-US" sz="1100" dirty="0">
                        <a:effectLst/>
                        <a:latin typeface="Calibri"/>
                        <a:ea typeface="Calibri"/>
                        <a:cs typeface="Times New Roman"/>
                      </a:endParaRPr>
                    </a:p>
                  </a:txBody>
                  <a:tcPr marL="68580" marR="68580" marT="0" marB="0"/>
                </a:tc>
              </a:tr>
              <a:tr h="1131014">
                <a:tc>
                  <a:txBody>
                    <a:bodyPr/>
                    <a:lstStyle/>
                    <a:p>
                      <a:pPr marL="0" marR="0">
                        <a:lnSpc>
                          <a:spcPct val="115000"/>
                        </a:lnSpc>
                        <a:spcBef>
                          <a:spcPts val="0"/>
                        </a:spcBef>
                        <a:spcAft>
                          <a:spcPts val="0"/>
                        </a:spcAft>
                      </a:pPr>
                      <a:r>
                        <a:rPr lang="en-US" sz="1200" dirty="0">
                          <a:effectLst/>
                        </a:rPr>
                        <a:t>Milestones and goals are defined and measured against the output objective, costs and timetable. </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effectLst/>
                        </a:rPr>
                        <a:t>A plan may be re-evaluated as goals and milestones are accomplished or as information or circumstances change.</a:t>
                      </a:r>
                      <a:endParaRPr lang="en-US" sz="1100" dirty="0">
                        <a:effectLst/>
                        <a:latin typeface="Calibri"/>
                        <a:ea typeface="Calibri"/>
                        <a:cs typeface="Times New Roman"/>
                      </a:endParaRPr>
                    </a:p>
                  </a:txBody>
                  <a:tcPr marL="68580" marR="68580" marT="0" marB="0"/>
                </a:tc>
              </a:tr>
              <a:tr h="1131014">
                <a:tc>
                  <a:txBody>
                    <a:bodyPr/>
                    <a:lstStyle/>
                    <a:p>
                      <a:pPr marL="0" marR="0">
                        <a:lnSpc>
                          <a:spcPct val="115000"/>
                        </a:lnSpc>
                        <a:spcBef>
                          <a:spcPts val="0"/>
                        </a:spcBef>
                        <a:spcAft>
                          <a:spcPts val="0"/>
                        </a:spcAft>
                      </a:pPr>
                      <a:r>
                        <a:rPr lang="en-US" sz="1200">
                          <a:effectLst/>
                        </a:rPr>
                        <a:t>A project is broken down into tasks (or activities or steps) that are linked by constraints.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effectLst/>
                        </a:rPr>
                        <a:t>A plan is a type of action consciously wanted</a:t>
                      </a:r>
                      <a:endParaRPr lang="en-US" sz="1100" dirty="0">
                        <a:effectLst/>
                        <a:latin typeface="Calibri"/>
                        <a:ea typeface="Calibri"/>
                        <a:cs typeface="Times New Roman"/>
                      </a:endParaRPr>
                    </a:p>
                  </a:txBody>
                  <a:tcPr marL="68580" marR="68580" marT="0" marB="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b="1" u="sng" dirty="0"/>
              <a:t>Project Management: </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dirty="0" smtClean="0"/>
              <a:t>It </a:t>
            </a:r>
            <a:r>
              <a:rPr lang="en-US" dirty="0"/>
              <a:t>is a systematic approach involves planning and organizing of a company’s resources to move a specific task, event, or duly toward completion.  </a:t>
            </a:r>
          </a:p>
          <a:p>
            <a:pPr algn="just"/>
            <a:r>
              <a:rPr lang="en-US" dirty="0"/>
              <a:t>It can involve a onetime project or an ongoing activity and resources managed include personnel, finance, technology and intellectual property</a:t>
            </a:r>
            <a:r>
              <a:rPr lang="en-US" b="1" u="sng" dirty="0"/>
              <a:t>. </a:t>
            </a:r>
            <a:endParaRPr lang="en-US" dirty="0"/>
          </a:p>
          <a:p>
            <a:pPr marL="0" indent="0">
              <a:buNone/>
            </a:pPr>
            <a:endParaRPr lang="en-US"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Project Management:</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endParaRPr lang="en-US" dirty="0" smtClean="0"/>
          </a:p>
          <a:p>
            <a:endParaRPr lang="en-US" dirty="0"/>
          </a:p>
          <a:p>
            <a:r>
              <a:rPr lang="en-US" dirty="0" smtClean="0"/>
              <a:t>1</a:t>
            </a:r>
            <a:r>
              <a:rPr lang="en-US" dirty="0"/>
              <a:t>: Functional Project </a:t>
            </a:r>
          </a:p>
          <a:p>
            <a:r>
              <a:rPr lang="en-US" dirty="0"/>
              <a:t>2: Pure Project </a:t>
            </a:r>
          </a:p>
          <a:p>
            <a:r>
              <a:rPr lang="en-US" dirty="0"/>
              <a:t>3: Matrics Project </a:t>
            </a:r>
          </a:p>
          <a:p>
            <a:pPr marL="0" indent="0">
              <a:buNone/>
            </a:pP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1: Functional Project: </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smtClean="0"/>
              <a:t>A</a:t>
            </a:r>
            <a:r>
              <a:rPr lang="en-US" dirty="0"/>
              <a:t> </a:t>
            </a:r>
            <a:r>
              <a:rPr lang="en-US" b="1" dirty="0"/>
              <a:t>Functional project</a:t>
            </a:r>
            <a:r>
              <a:rPr lang="en-US" dirty="0"/>
              <a:t> organizational structure consists of </a:t>
            </a:r>
            <a:r>
              <a:rPr lang="en-US" b="1" dirty="0"/>
              <a:t>project</a:t>
            </a:r>
            <a:r>
              <a:rPr lang="en-US" dirty="0"/>
              <a:t> team members allocated from different </a:t>
            </a:r>
            <a:r>
              <a:rPr lang="en-US" b="1" dirty="0"/>
              <a:t>functional</a:t>
            </a:r>
            <a:r>
              <a:rPr lang="en-US" dirty="0"/>
              <a:t> units of an organization. A typical organization would have different </a:t>
            </a:r>
            <a:r>
              <a:rPr lang="en-US" b="1" dirty="0"/>
              <a:t>functional</a:t>
            </a:r>
            <a:r>
              <a:rPr lang="en-US" dirty="0"/>
              <a:t> units such as- HR, Finance, Marketing, Sales, Operations, IT, Administration etc. </a:t>
            </a:r>
          </a:p>
          <a:p>
            <a:pPr>
              <a:buNone/>
            </a:pPr>
            <a:endParaRPr lang="en-US"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182</TotalTime>
  <Words>638</Words>
  <Application>Microsoft Office PowerPoint</Application>
  <PresentationFormat>On-screen Show (4:3)</PresentationFormat>
  <Paragraphs>50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Topic:</vt:lpstr>
      <vt:lpstr>Project:  </vt:lpstr>
      <vt:lpstr>Plan:  </vt:lpstr>
      <vt:lpstr>Cont.…</vt:lpstr>
      <vt:lpstr>Program:  </vt:lpstr>
      <vt:lpstr>Project VS Plan </vt:lpstr>
      <vt:lpstr>Project Management:  </vt:lpstr>
      <vt:lpstr>Types of Project Management: </vt:lpstr>
      <vt:lpstr>1: Functional Project:  </vt:lpstr>
      <vt:lpstr>2: Pure Project: </vt:lpstr>
      <vt:lpstr>3: Matrics Project:  </vt:lpstr>
      <vt:lpstr>Cont…</vt:lpstr>
      <vt:lpstr>Cont…</vt:lpstr>
      <vt:lpstr>Cont.…</vt:lpstr>
      <vt:lpstr>Strong matrix: </vt:lpstr>
      <vt:lpstr>Balanced matrix:</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Trade Policies With Market Imperfections And Distortions.</dc:title>
  <dc:creator>Saima</dc:creator>
  <cp:lastModifiedBy>ALLAH BADSHAH</cp:lastModifiedBy>
  <cp:revision>35</cp:revision>
  <dcterms:created xsi:type="dcterms:W3CDTF">2019-11-12T15:47:14Z</dcterms:created>
  <dcterms:modified xsi:type="dcterms:W3CDTF">2020-05-03T10:20:18Z</dcterms:modified>
</cp:coreProperties>
</file>