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57" r:id="rId3"/>
    <p:sldId id="266" r:id="rId4"/>
    <p:sldId id="258" r:id="rId5"/>
    <p:sldId id="259" r:id="rId6"/>
    <p:sldId id="268" r:id="rId7"/>
    <p:sldId id="269" r:id="rId8"/>
    <p:sldId id="270" r:id="rId9"/>
    <p:sldId id="280" r:id="rId10"/>
    <p:sldId id="271" r:id="rId11"/>
    <p:sldId id="272" r:id="rId12"/>
    <p:sldId id="273" r:id="rId13"/>
    <p:sldId id="260" r:id="rId14"/>
    <p:sldId id="261" r:id="rId15"/>
    <p:sldId id="262" r:id="rId16"/>
    <p:sldId id="26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291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"/>
    </p:cViewPr>
  </p:outlineViewPr>
  <p:notesTextViewPr>
    <p:cViewPr>
      <p:scale>
        <a:sx n="1" d="1"/>
        <a:sy n="1" d="1"/>
      </p:scale>
      <p:origin x="0" y="66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93914-CCD8-41F5-AB51-766CD07BDFC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9B3C0-9CB0-495F-925B-E574FC71F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contagious bacterial skin infection forming pustules and yellow crusty sores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/>
              <a:t>human </a:t>
            </a:r>
            <a:r>
              <a:rPr lang="en-US" smtClean="0"/>
              <a:t>papillomavirus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9B3C0-9CB0-495F-925B-E574FC71F8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Hoarseness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term referring to abnormal voice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changes.</a:t>
            </a:r>
            <a:r>
              <a:rPr lang="en-US" sz="1200" b="1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Hoarseness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may be manifested as a voice that sounds breathy, strained, rough, raspy, or a voice that has higher or lower pitch.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9B3C0-9CB0-495F-925B-E574FC71F8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27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03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59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4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93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979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012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88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56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605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49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E0414-13B6-43F2-B5D9-8665082C20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EBA77-AD6A-49EB-9825-0A0DDBD81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37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HEALTH, FITNESS, AND WELLNESS DURING ADULTHOOD</a:t>
            </a:r>
          </a:p>
        </p:txBody>
      </p:sp>
    </p:spTree>
    <p:extLst>
      <p:ext uri="{BB962C8B-B14F-4D97-AF65-F5344CB8AC3E}">
        <p14:creationId xmlns="" xmlns:p14="http://schemas.microsoft.com/office/powerpoint/2010/main" val="8281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/>
              <a:t>Clinical Sign and Symptoms of HIV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09600"/>
            <a:ext cx="4343400" cy="6248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Chronic, dry, scratchy cough, SOB, tightness or pressure on chest.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Rapid weight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Profuse night sweats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cont</a:t>
            </a:r>
            <a:r>
              <a:rPr lang="en-US" sz="2400" dirty="0"/>
              <a:t>,. Unexplained fatigue.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Diarrhea longer than a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Swollen lymph glands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Sores, white spots, </a:t>
            </a:r>
            <a:r>
              <a:rPr lang="en-US" sz="2400" dirty="0" err="1"/>
              <a:t>blimishes</a:t>
            </a:r>
            <a:r>
              <a:rPr lang="en-US" sz="2400" dirty="0"/>
              <a:t> in the </a:t>
            </a:r>
            <a:r>
              <a:rPr lang="en-US" sz="2400" dirty="0" err="1"/>
              <a:t>mouth,gums</a:t>
            </a:r>
            <a:r>
              <a:rPr lang="en-US" sz="2400" dirty="0"/>
              <a:t>, on tongue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Burning sensation and an altered sense of taste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Pneumonia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Excessive bruising &amp; bleeding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685801"/>
            <a:ext cx="4724400" cy="5410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dirty="0"/>
              <a:t>11:Herpes simplex viral infection</a:t>
            </a:r>
          </a:p>
          <a:p>
            <a:pPr marL="514350" indent="-514350">
              <a:buNone/>
            </a:pPr>
            <a:r>
              <a:rPr lang="en-US" sz="2000" dirty="0"/>
              <a:t>12:Loss of appetite</a:t>
            </a:r>
          </a:p>
          <a:p>
            <a:pPr marL="0" indent="0">
              <a:buNone/>
            </a:pPr>
            <a:r>
              <a:rPr lang="en-US" sz="2000" dirty="0"/>
              <a:t>13.  red, pink, brown or purplish </a:t>
            </a:r>
            <a:r>
              <a:rPr lang="en-US" sz="2000" dirty="0" err="1"/>
              <a:t>blatches</a:t>
            </a:r>
            <a:r>
              <a:rPr lang="en-US" sz="2000" dirty="0"/>
              <a:t> on/under skin</a:t>
            </a:r>
          </a:p>
          <a:p>
            <a:pPr marL="0" indent="0">
              <a:buNone/>
            </a:pPr>
            <a:r>
              <a:rPr lang="en-US" sz="2000" dirty="0"/>
              <a:t>14. Pain/difficulty swallowing</a:t>
            </a:r>
          </a:p>
          <a:p>
            <a:pPr marL="0" indent="0">
              <a:buNone/>
            </a:pPr>
            <a:r>
              <a:rPr lang="en-US" sz="2000" dirty="0"/>
              <a:t>15. Constant headache</a:t>
            </a:r>
          </a:p>
          <a:p>
            <a:pPr marL="0" indent="0">
              <a:buNone/>
            </a:pPr>
            <a:r>
              <a:rPr lang="en-US" sz="2000" dirty="0"/>
              <a:t>16. Confusion &amp; forgetfulness</a:t>
            </a:r>
          </a:p>
          <a:p>
            <a:pPr marL="0" indent="0">
              <a:buNone/>
            </a:pPr>
            <a:r>
              <a:rPr lang="en-US" sz="2000" dirty="0"/>
              <a:t>17. Unexplained change in vision</a:t>
            </a:r>
          </a:p>
          <a:p>
            <a:pPr marL="0" indent="0">
              <a:buNone/>
            </a:pPr>
            <a:r>
              <a:rPr lang="en-US" sz="2000" dirty="0"/>
              <a:t>18. Chronic yeast infection(women)</a:t>
            </a:r>
          </a:p>
          <a:p>
            <a:pPr marL="0" indent="0">
              <a:buNone/>
            </a:pPr>
            <a:r>
              <a:rPr lang="en-US" sz="2000" dirty="0"/>
              <a:t>19. Pelvic inflammatory disease(women)</a:t>
            </a:r>
          </a:p>
          <a:p>
            <a:pPr marL="0" indent="0">
              <a:buNone/>
            </a:pPr>
            <a:r>
              <a:rPr lang="en-US" sz="2000" dirty="0"/>
              <a:t>20. Cervical abnormalities(women)</a:t>
            </a:r>
          </a:p>
          <a:p>
            <a:pPr marL="0" indent="0">
              <a:buNone/>
            </a:pPr>
            <a:r>
              <a:rPr lang="en-US" sz="2000" dirty="0"/>
              <a:t>21.Skin condition, rash, sore, spots etc.</a:t>
            </a:r>
          </a:p>
          <a:p>
            <a:pPr marL="0" indent="0">
              <a:buNone/>
            </a:pPr>
            <a:r>
              <a:rPr lang="en-US" sz="2000" dirty="0"/>
              <a:t>22. Receding gums</a:t>
            </a:r>
          </a:p>
          <a:p>
            <a:pPr marL="0" indent="0">
              <a:buNone/>
            </a:pPr>
            <a:r>
              <a:rPr lang="en-US" sz="2000" dirty="0"/>
              <a:t>23. Constant fever </a:t>
            </a:r>
          </a:p>
        </p:txBody>
      </p:sp>
    </p:spTree>
    <p:extLst>
      <p:ext uri="{BB962C8B-B14F-4D97-AF65-F5344CB8AC3E}">
        <p14:creationId xmlns="" xmlns:p14="http://schemas.microsoft.com/office/powerpoint/2010/main" val="412700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of Prostate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Nocturia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Difficulty in starting urination and holding back urine.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Weak or interrupted flow of urine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Painful or burning urination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Blood in urine or semen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Frequent pain or stiffness in lower back, hip or upper thigh</a:t>
            </a:r>
          </a:p>
        </p:txBody>
      </p:sp>
    </p:spTree>
    <p:extLst>
      <p:ext uri="{BB962C8B-B14F-4D97-AF65-F5344CB8AC3E}">
        <p14:creationId xmlns="" xmlns:p14="http://schemas.microsoft.com/office/powerpoint/2010/main" val="3151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of Testicular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Lump in either testicle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Enlargement of a testicle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Feeling of heaviness in scrotum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dull ache in lower abdomen or the groin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sudden collection of fluid in the scrotum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Pain or discomfort in testicle or in scrotum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Enlargement and tenderness of breasts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403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Risk For Adult Males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Cancer: </a:t>
            </a:r>
            <a:r>
              <a:rPr lang="en-US" dirty="0"/>
              <a:t>most common cause of death for men is </a:t>
            </a:r>
            <a:r>
              <a:rPr lang="en-US" b="1" dirty="0"/>
              <a:t>lung cancer, </a:t>
            </a:r>
            <a:r>
              <a:rPr lang="en-US" dirty="0"/>
              <a:t>link to cigarette smoking. </a:t>
            </a:r>
            <a:r>
              <a:rPr lang="en-US" b="1" dirty="0"/>
              <a:t>Prostate cancer </a:t>
            </a:r>
            <a:r>
              <a:rPr lang="en-US" dirty="0"/>
              <a:t>second leading cause of death.</a:t>
            </a:r>
          </a:p>
          <a:p>
            <a:r>
              <a:rPr lang="en-US" b="1" dirty="0"/>
              <a:t>Chronic Obstructive Pulmonary disease:</a:t>
            </a:r>
          </a:p>
          <a:p>
            <a:r>
              <a:rPr lang="en-US" b="1" dirty="0"/>
              <a:t>Stroke:</a:t>
            </a:r>
          </a:p>
          <a:p>
            <a:r>
              <a:rPr lang="en-US" b="1" dirty="0"/>
              <a:t>Accidents and Unintentional injuries:</a:t>
            </a:r>
          </a:p>
          <a:p>
            <a:r>
              <a:rPr lang="en-US" b="1" dirty="0"/>
              <a:t>Diabetes:</a:t>
            </a:r>
          </a:p>
          <a:p>
            <a:r>
              <a:rPr lang="en-US" b="1" dirty="0"/>
              <a:t>Pneumonia and Influenza</a:t>
            </a:r>
          </a:p>
          <a:p>
            <a:r>
              <a:rPr lang="en-US" b="1" dirty="0"/>
              <a:t>Kidney disease:</a:t>
            </a:r>
          </a:p>
          <a:p>
            <a:r>
              <a:rPr lang="en-US" b="1" dirty="0"/>
              <a:t>Liver disease;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26" name="Picture 2" descr="E:\ash laptop\ash laptop\health wellness pictures\got_a_while_to_think_md_w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3200400"/>
            <a:ext cx="2095500" cy="3162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9681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Screening Guidelines for Both Men and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Blood cholesterol level test:</a:t>
            </a:r>
          </a:p>
          <a:p>
            <a:r>
              <a:rPr lang="en-US" dirty="0"/>
              <a:t>Electrocardiogram(ECG):</a:t>
            </a:r>
          </a:p>
          <a:p>
            <a:r>
              <a:rPr lang="en-US" dirty="0"/>
              <a:t>Chest x-rays:</a:t>
            </a:r>
          </a:p>
          <a:p>
            <a:r>
              <a:rPr lang="en-US" dirty="0"/>
              <a:t>Blood chemistry test:</a:t>
            </a:r>
          </a:p>
          <a:p>
            <a:r>
              <a:rPr lang="en-US" dirty="0"/>
              <a:t>Complete blood count(CBC):</a:t>
            </a:r>
          </a:p>
          <a:p>
            <a:r>
              <a:rPr lang="en-US" dirty="0"/>
              <a:t>Thyroid stimulating hormone(TSH):</a:t>
            </a:r>
          </a:p>
          <a:p>
            <a:r>
              <a:rPr lang="en-US" dirty="0"/>
              <a:t>Transferring saturation test:</a:t>
            </a:r>
          </a:p>
          <a:p>
            <a:r>
              <a:rPr lang="en-US" dirty="0"/>
              <a:t>  urinalysis</a:t>
            </a:r>
          </a:p>
        </p:txBody>
      </p:sp>
    </p:spTree>
    <p:extLst>
      <p:ext uri="{BB962C8B-B14F-4D97-AF65-F5344CB8AC3E}">
        <p14:creationId xmlns="" xmlns:p14="http://schemas.microsoft.com/office/powerpoint/2010/main" val="393733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781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Oral health is essential, dentist and physiotherapist should be aware of following potentials indicators of disease.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Sore in mouth that does not heal.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Lump or thickening in the cheek.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White or red patch on gums, tongue, or lining of the mouth.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Soreness or the feeling that something is caught in the throat.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Difficulty in chewing and swallowing.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Difficulty in moving the jaw and tongue.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Numbness of the tongue or other area of mouth.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Swelling of the jaw</a:t>
            </a:r>
          </a:p>
        </p:txBody>
      </p:sp>
      <p:pic>
        <p:nvPicPr>
          <p:cNvPr id="2050" name="Picture 2" descr="E:\ash laptop\ash laptop\health wellness pictures\images 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04800"/>
            <a:ext cx="14478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990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Fitness in Adulthood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Fitness is assessed by different screening tests and information obtained can guide a physiotherapist to plan an exercise regime for a person.</a:t>
            </a:r>
          </a:p>
          <a:p>
            <a:r>
              <a:rPr lang="en-US" dirty="0"/>
              <a:t>Individual with unstable medical condition(cardiopulmonary or metabolic disease process) or conditions exacerbated by exercise are considered </a:t>
            </a:r>
            <a:r>
              <a:rPr lang="en-US" b="1" u="sng" dirty="0"/>
              <a:t>high risk individuals</a:t>
            </a:r>
            <a:r>
              <a:rPr lang="en-US" b="1" dirty="0"/>
              <a:t>.</a:t>
            </a:r>
          </a:p>
          <a:p>
            <a:r>
              <a:rPr lang="en-US" dirty="0"/>
              <a:t>Individuals at </a:t>
            </a:r>
            <a:r>
              <a:rPr lang="en-US" u="sng" dirty="0"/>
              <a:t>moderate risk factors </a:t>
            </a:r>
            <a:r>
              <a:rPr lang="en-US" dirty="0"/>
              <a:t>for exercise are male 45 </a:t>
            </a:r>
            <a:r>
              <a:rPr lang="en-US" dirty="0" err="1"/>
              <a:t>yrs</a:t>
            </a:r>
            <a:r>
              <a:rPr lang="en-US" dirty="0"/>
              <a:t> or older, female 55 </a:t>
            </a:r>
            <a:r>
              <a:rPr lang="en-US" dirty="0" err="1"/>
              <a:t>yrs</a:t>
            </a:r>
            <a:r>
              <a:rPr lang="en-US" dirty="0"/>
              <a:t> and older, and individual of either gender with two or more risk factor of coronary artery disease.</a:t>
            </a:r>
          </a:p>
          <a:p>
            <a:r>
              <a:rPr lang="en-US" dirty="0"/>
              <a:t>Those below these ages with no more than one risk factors(</a:t>
            </a:r>
            <a:r>
              <a:rPr lang="en-US" dirty="0" err="1"/>
              <a:t>cvs</a:t>
            </a:r>
            <a:r>
              <a:rPr lang="en-US" dirty="0"/>
              <a:t>) are considered </a:t>
            </a:r>
            <a:r>
              <a:rPr lang="en-US" u="sng" dirty="0"/>
              <a:t>low risk individuals</a:t>
            </a:r>
            <a:r>
              <a:rPr lang="en-US" dirty="0"/>
              <a:t> </a:t>
            </a:r>
          </a:p>
          <a:p>
            <a:r>
              <a:rPr lang="en-US" b="1" dirty="0"/>
              <a:t>Suggested Adult Physical Activities </a:t>
            </a:r>
            <a:r>
              <a:rPr lang="en-US" dirty="0"/>
              <a:t>30 min or of moderate intensity physical activity such as brisk walking on most and preferably all days of the week</a:t>
            </a:r>
            <a:endParaRPr lang="en-US" u="sng" dirty="0"/>
          </a:p>
        </p:txBody>
      </p:sp>
      <p:pic>
        <p:nvPicPr>
          <p:cNvPr id="3074" name="Picture 2" descr="E:\ash laptop\ash laptop\health wellness pictures\heart_attack_jumping__a_h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1" y="0"/>
            <a:ext cx="44196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95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No of calories burned by adult per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5626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Cycling 6mph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Bicycling 12mph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Jogging 5.5 mph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Jogging 7mph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Jumping rope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Running in 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Running 10mph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Skiing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Swimming 25 </a:t>
            </a:r>
            <a:r>
              <a:rPr lang="en-US" sz="2400" dirty="0" err="1"/>
              <a:t>yds</a:t>
            </a:r>
            <a:r>
              <a:rPr lang="en-US" sz="2400" dirty="0"/>
              <a:t>/min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Swimming 50 </a:t>
            </a:r>
            <a:r>
              <a:rPr lang="en-US" sz="2400" dirty="0" err="1"/>
              <a:t>yds</a:t>
            </a:r>
            <a:r>
              <a:rPr lang="en-US" sz="2400" dirty="0"/>
              <a:t>/min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Tennis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Walking 2mph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Walking 4mph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715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240cal/h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410 cal/h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740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1280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275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500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440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Unique Challenges During Adulthood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Adult: </a:t>
            </a:r>
            <a:r>
              <a:rPr lang="en-US" dirty="0"/>
              <a:t>the term “adult” suggests both physical maturation and a psychosocial transition from being dependent on others to becoming more self reliant and responsible for personal behaviors. </a:t>
            </a:r>
          </a:p>
          <a:p>
            <a:pPr marL="0" indent="0">
              <a:buNone/>
            </a:pPr>
            <a:r>
              <a:rPr lang="en-US" b="1" dirty="0"/>
              <a:t>Adult Health and Wellness Risk</a:t>
            </a:r>
          </a:p>
          <a:p>
            <a:pPr marL="0" indent="0">
              <a:buNone/>
            </a:pPr>
            <a:r>
              <a:rPr lang="en-US" dirty="0"/>
              <a:t>Affect all major body system, including the integumentary, cardiovascular, neuromuscular and musculoskeletal system commonly treated in physical therapy.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1081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7315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ADULT HEALTH &amp; WELLNESS RISKS:</a:t>
            </a:r>
          </a:p>
          <a:p>
            <a:r>
              <a:rPr lang="en-US" sz="2400" b="1" dirty="0"/>
              <a:t>1:Skin conditions: </a:t>
            </a:r>
            <a:r>
              <a:rPr lang="en-US" sz="2400" dirty="0"/>
              <a:t>warts, acne, impetigo, are more common in adults.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Others are   </a:t>
            </a:r>
            <a:r>
              <a:rPr lang="en-US" sz="2400" b="1" i="1" dirty="0"/>
              <a:t>dermatitis</a:t>
            </a:r>
            <a:r>
              <a:rPr lang="en-US" sz="2400" i="1" dirty="0"/>
              <a:t>: inflammation of skin.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redness edema swelling, oozing and crusting, scaling when long standing    called contact dermatitis:  </a:t>
            </a:r>
          </a:p>
          <a:p>
            <a:pPr>
              <a:buFont typeface="Wingdings" pitchFamily="2" charset="2"/>
              <a:buChar char="v"/>
            </a:pPr>
            <a:r>
              <a:rPr lang="en-US" sz="2400" b="1" i="1" dirty="0"/>
              <a:t> psoriasis: dry, </a:t>
            </a:r>
            <a:r>
              <a:rPr lang="en-US" sz="2400" i="1" dirty="0"/>
              <a:t>well circumscribed, silvery scaling plaques.                                           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2.</a:t>
            </a:r>
            <a:r>
              <a:rPr lang="en-US" sz="2400" b="1" dirty="0">
                <a:solidFill>
                  <a:srgbClr val="FF0000"/>
                </a:solidFill>
              </a:rPr>
              <a:t>Skin cancer</a:t>
            </a:r>
            <a:r>
              <a:rPr lang="en-US" sz="2400" b="1" i="1" dirty="0">
                <a:solidFill>
                  <a:srgbClr val="FF0000"/>
                </a:solidFill>
              </a:rPr>
              <a:t>:                                                                        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3.Diabetes mellitus: </a:t>
            </a:r>
            <a:r>
              <a:rPr lang="en-US" sz="2400" i="1" dirty="0"/>
              <a:t>type 1 diabetes mellitus: </a:t>
            </a:r>
            <a:r>
              <a:rPr lang="en-US" sz="2400" dirty="0"/>
              <a:t>can occur at any age, but most commonly develops in childhood or adolescence and is diagnosed  before age 30.</a:t>
            </a:r>
            <a:r>
              <a:rPr lang="en-US" sz="2400" i="1" dirty="0"/>
              <a:t>  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type 2 </a:t>
            </a:r>
            <a:r>
              <a:rPr lang="en-US" sz="2800" i="1" dirty="0"/>
              <a:t>diabetes mellitus: </a:t>
            </a:r>
            <a:r>
              <a:rPr lang="en-US" sz="2800" dirty="0"/>
              <a:t>diagnose after age 30 generally present with hyperglycemia, polyuria(frequent urination), polydipsia(excessive thrust), weight loss due to dehydration</a:t>
            </a:r>
          </a:p>
        </p:txBody>
      </p:sp>
      <p:pic>
        <p:nvPicPr>
          <p:cNvPr id="3074" name="Picture 2" descr="E:\ash laptop\ash laptop\health wellness pictures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28600"/>
            <a:ext cx="18288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260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6400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4. Cancer and uncontrolled cellular proliferation</a:t>
            </a:r>
          </a:p>
          <a:p>
            <a:pPr marL="0" indent="0">
              <a:buNone/>
            </a:pPr>
            <a:r>
              <a:rPr lang="en-US" b="1" dirty="0"/>
              <a:t>5. Obesity: </a:t>
            </a:r>
            <a:r>
              <a:rPr lang="en-US" dirty="0"/>
              <a:t>health risk associated with obesity include premature death, type 2 DM, hyperlipidemia, hypertension, coronary artery disease, </a:t>
            </a:r>
            <a:r>
              <a:rPr lang="en-US" dirty="0" err="1"/>
              <a:t>gastroesophageal</a:t>
            </a:r>
            <a:r>
              <a:rPr lang="en-US" dirty="0"/>
              <a:t> reflux, gallstone, liver disease, pregnancy complications, osteoarthritis etc.</a:t>
            </a:r>
          </a:p>
          <a:p>
            <a:pPr marL="0" indent="0">
              <a:buNone/>
            </a:pPr>
            <a:r>
              <a:rPr lang="en-US" b="1" dirty="0"/>
              <a:t>6. Metabolic syndrome: </a:t>
            </a:r>
            <a:r>
              <a:rPr lang="en-US" b="1" dirty="0" err="1"/>
              <a:t>thyroidism</a:t>
            </a:r>
            <a:r>
              <a:rPr lang="en-US" b="1" dirty="0"/>
              <a:t>, </a:t>
            </a:r>
            <a:r>
              <a:rPr lang="en-US" b="1" dirty="0" err="1"/>
              <a:t>DM,etc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7. Heart disease:</a:t>
            </a:r>
          </a:p>
          <a:p>
            <a:pPr marL="0" indent="0">
              <a:buNone/>
            </a:pPr>
            <a:r>
              <a:rPr lang="en-US" b="1" dirty="0"/>
              <a:t>8. Insomnia: </a:t>
            </a:r>
            <a:r>
              <a:rPr lang="en-US" dirty="0"/>
              <a:t>is an individual’s perception that sleep quality is inadequate or non restorative despite having the opportunity to sleep. </a:t>
            </a:r>
          </a:p>
          <a:p>
            <a:pPr marL="0" indent="0">
              <a:buNone/>
            </a:pPr>
            <a:r>
              <a:rPr lang="en-US" dirty="0"/>
              <a:t>It includes difficulty falling asleep, sleeping too lightly, easily disrupted, Early morning awakening  and inability to fall back asleep.</a:t>
            </a:r>
          </a:p>
          <a:p>
            <a:pPr marL="0" indent="0">
              <a:buNone/>
            </a:pPr>
            <a:r>
              <a:rPr lang="en-US" b="1" dirty="0"/>
              <a:t>9. Sexually transmitted disease: </a:t>
            </a:r>
            <a:r>
              <a:rPr lang="en-US" dirty="0"/>
              <a:t>HIV </a:t>
            </a:r>
          </a:p>
        </p:txBody>
      </p:sp>
    </p:spTree>
    <p:extLst>
      <p:ext uri="{BB962C8B-B14F-4D97-AF65-F5344CB8AC3E}">
        <p14:creationId xmlns="" xmlns:p14="http://schemas.microsoft.com/office/powerpoint/2010/main" val="143030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Health risk factors for adults &amp; associated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Table 7-2: cancer symptoms</a:t>
            </a:r>
          </a:p>
          <a:p>
            <a:r>
              <a:rPr lang="en-US" b="1" dirty="0"/>
              <a:t>Table 7-3:care for obesity</a:t>
            </a:r>
          </a:p>
          <a:p>
            <a:r>
              <a:rPr lang="en-US" b="1" dirty="0"/>
              <a:t>Table 7-4:risk factor for metabolic syndrome</a:t>
            </a:r>
          </a:p>
          <a:p>
            <a:r>
              <a:rPr lang="en-US" b="1" dirty="0"/>
              <a:t>Table 7-5 clinical sign and symptoms of HIV infection</a:t>
            </a:r>
          </a:p>
          <a:p>
            <a:r>
              <a:rPr lang="en-US" b="1" dirty="0"/>
              <a:t>Table 7-7  symptoms of prostate cancer</a:t>
            </a:r>
          </a:p>
          <a:p>
            <a:r>
              <a:rPr lang="en-US" b="1" dirty="0"/>
              <a:t>Table 7-8 symptoms of testicular cancer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95219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Obesity &amp; Preventive Care for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Advocate lifestyles to promote a healthy weight.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Alert individual to the risk of inappropriate weight gain and benefits of weight loss.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take baseline measures of weight, height, BMI, waist circumference, and blood pressure to monitor the individual’s progress.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Asses the current levels of physical activity, eating habits, and readiness to make long term  lifestyle changes.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Guide individual towards  weight management programs under the supervision of their physician.</a:t>
            </a:r>
          </a:p>
        </p:txBody>
      </p:sp>
    </p:spTree>
    <p:extLst>
      <p:ext uri="{BB962C8B-B14F-4D97-AF65-F5344CB8AC3E}">
        <p14:creationId xmlns="" xmlns:p14="http://schemas.microsoft.com/office/powerpoint/2010/main" val="231606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6"/>
            </a:pPr>
            <a:r>
              <a:rPr lang="en-US" dirty="0"/>
              <a:t>Provide ongoing support and encouragement     for individuals in weight treatment programs.</a:t>
            </a:r>
          </a:p>
          <a:p>
            <a:pPr marL="514350" indent="-514350">
              <a:buAutoNum type="arabicPeriod" startAt="6"/>
            </a:pPr>
            <a:r>
              <a:rPr lang="en-US" dirty="0"/>
              <a:t>Recognize behavioral and environmental factors that may contribute to overweight and obesity.</a:t>
            </a:r>
          </a:p>
          <a:p>
            <a:pPr marL="514350" indent="-514350">
              <a:buAutoNum type="arabicPeriod" startAt="6"/>
            </a:pPr>
            <a:r>
              <a:rPr lang="en-US" dirty="0"/>
              <a:t>Identify health professional in community who are critical to the treatment of adults who are obese including registered dieticians, bariatric surgeons, and mental health professional.</a:t>
            </a:r>
          </a:p>
          <a:p>
            <a:pPr marL="514350" indent="-514350">
              <a:buAutoNum type="arabicPeriod" startAt="6"/>
            </a:pPr>
            <a:r>
              <a:rPr lang="en-US" dirty="0"/>
              <a:t>Provide relevant health education material.</a:t>
            </a:r>
          </a:p>
          <a:p>
            <a:pPr marL="514350" indent="-514350">
              <a:buAutoNum type="arabicPeriod" startAt="6"/>
            </a:pPr>
            <a:r>
              <a:rPr lang="en-US" dirty="0"/>
              <a:t>Become aware of and share community resources that can assist in the management of overweight and obesity problem.</a:t>
            </a:r>
          </a:p>
        </p:txBody>
      </p:sp>
    </p:spTree>
    <p:extLst>
      <p:ext uri="{BB962C8B-B14F-4D97-AF65-F5344CB8AC3E}">
        <p14:creationId xmlns="" xmlns:p14="http://schemas.microsoft.com/office/powerpoint/2010/main" val="713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Risk Factor for Metabolic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Abdominal or “central obesity”( waist size of greater than 40 inches in men, greater than 35 inches in women)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levels of triglycerides in the fasting blood greater than 150 mg/dl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levels of HDL cholesterol(men less than 40mg/dl and women less than 50 mg/dl)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blood pressure(&gt;130/85)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levels of glucose(fasting &gt; 110mg/dl)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Insulin resistance</a:t>
            </a:r>
          </a:p>
        </p:txBody>
      </p:sp>
    </p:spTree>
    <p:extLst>
      <p:ext uri="{BB962C8B-B14F-4D97-AF65-F5344CB8AC3E}">
        <p14:creationId xmlns="" xmlns:p14="http://schemas.microsoft.com/office/powerpoint/2010/main" val="35218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/>
              <a:t>Cancer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Persistent cough and blood tinged saliva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Cough (&gt;1 month) +blood in coughed sputum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change in bowel habits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Blood in stool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Unexplained anemia/ fatigue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Breast lump or breast discharge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lump in testicles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change in urination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Heamaturia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10.  Hoarseness 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Persistent lumps or swollen glands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Obvious change in warts or a mole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Indigestion/ difficulty in swallowing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Unusual vaginal bleed/discharge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Unexplained weight loss, night sweats, fever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Non healing sores 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Headache</a:t>
            </a:r>
          </a:p>
          <a:p>
            <a:pPr marL="514350" indent="-514350">
              <a:buAutoNum type="arabicPeriod" startAt="11"/>
            </a:pPr>
            <a:r>
              <a:rPr lang="en-US" sz="2400" dirty="0"/>
              <a:t>Back pain</a:t>
            </a:r>
          </a:p>
        </p:txBody>
      </p:sp>
    </p:spTree>
    <p:extLst>
      <p:ext uri="{BB962C8B-B14F-4D97-AF65-F5344CB8AC3E}">
        <p14:creationId xmlns="" xmlns:p14="http://schemas.microsoft.com/office/powerpoint/2010/main" val="1611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1246</Words>
  <Application>Microsoft Office PowerPoint</Application>
  <PresentationFormat>On-screen Show (4:3)</PresentationFormat>
  <Paragraphs>171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HEALTH, FITNESS, AND WELLNESS DURING ADULTHOOD</vt:lpstr>
      <vt:lpstr>Unique Challenges During Adulthood</vt:lpstr>
      <vt:lpstr>Slide 3</vt:lpstr>
      <vt:lpstr>Slide 4</vt:lpstr>
      <vt:lpstr>Health risk factors for adults &amp; associated symptoms</vt:lpstr>
      <vt:lpstr>Obesity &amp; Preventive Care for Obesity</vt:lpstr>
      <vt:lpstr>Slide 7</vt:lpstr>
      <vt:lpstr>Risk Factor for Metabolic syndrome</vt:lpstr>
      <vt:lpstr>Cancer Symptoms</vt:lpstr>
      <vt:lpstr>Clinical Sign and Symptoms of HIV Infection</vt:lpstr>
      <vt:lpstr>Symptoms of Prostate Cancer</vt:lpstr>
      <vt:lpstr>Symptoms of Testicular Cancer</vt:lpstr>
      <vt:lpstr>Health Risk For Adult Males</vt:lpstr>
      <vt:lpstr>Screening Guidelines for Both Men and Women</vt:lpstr>
      <vt:lpstr>Oral Health</vt:lpstr>
      <vt:lpstr>Fitness in Adulthood</vt:lpstr>
      <vt:lpstr> No of calories burned by adult per activity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FITNESS, AND WELLNESS DURING ADULTHOOD</dc:title>
  <dc:creator>Mohsana</dc:creator>
  <cp:lastModifiedBy>DELL</cp:lastModifiedBy>
  <cp:revision>50</cp:revision>
  <dcterms:created xsi:type="dcterms:W3CDTF">2012-08-27T04:47:14Z</dcterms:created>
  <dcterms:modified xsi:type="dcterms:W3CDTF">2020-04-13T07:41:33Z</dcterms:modified>
</cp:coreProperties>
</file>