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E210-A859-4F65-9169-7AC5007299F8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598A-E460-4842-BE52-6D3FDADCD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169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E210-A859-4F65-9169-7AC5007299F8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598A-E460-4842-BE52-6D3FDADCD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79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E210-A859-4F65-9169-7AC5007299F8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598A-E460-4842-BE52-6D3FDADCD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141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E210-A859-4F65-9169-7AC5007299F8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598A-E460-4842-BE52-6D3FDADCD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893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E210-A859-4F65-9169-7AC5007299F8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598A-E460-4842-BE52-6D3FDADCD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512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E210-A859-4F65-9169-7AC5007299F8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598A-E460-4842-BE52-6D3FDADCD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92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E210-A859-4F65-9169-7AC5007299F8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598A-E460-4842-BE52-6D3FDADCD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9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E210-A859-4F65-9169-7AC5007299F8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598A-E460-4842-BE52-6D3FDADCD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881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E210-A859-4F65-9169-7AC5007299F8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598A-E460-4842-BE52-6D3FDADCD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71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E210-A859-4F65-9169-7AC5007299F8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598A-E460-4842-BE52-6D3FDADCD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78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E210-A859-4F65-9169-7AC5007299F8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598A-E460-4842-BE52-6D3FDADCD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08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0E210-A859-4F65-9169-7AC5007299F8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2598A-E460-4842-BE52-6D3FDADCD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91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Arial Black" panose="020B0A04020102020204" pitchFamily="34" charset="0"/>
              </a:rPr>
              <a:t>Single Cell Protein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027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How to improve production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1 </a:t>
            </a:r>
            <a:r>
              <a:rPr lang="en-GB" dirty="0" smtClean="0"/>
              <a:t>Use of </a:t>
            </a:r>
            <a:r>
              <a:rPr lang="en-GB" dirty="0"/>
              <a:t>cheaper substrates;</a:t>
            </a:r>
          </a:p>
          <a:p>
            <a:pPr marL="0" indent="0">
              <a:buNone/>
            </a:pPr>
            <a:r>
              <a:rPr lang="en-GB" dirty="0"/>
              <a:t>2 </a:t>
            </a:r>
            <a:r>
              <a:rPr lang="en-GB" dirty="0" smtClean="0"/>
              <a:t>Improvements in </a:t>
            </a:r>
            <a:r>
              <a:rPr lang="en-GB" dirty="0"/>
              <a:t>the efﬁciency of the organism;</a:t>
            </a:r>
          </a:p>
          <a:p>
            <a:pPr marL="0" indent="0">
              <a:buNone/>
            </a:pPr>
            <a:r>
              <a:rPr lang="en-GB" dirty="0"/>
              <a:t>3 </a:t>
            </a:r>
            <a:r>
              <a:rPr lang="en-GB" dirty="0" smtClean="0"/>
              <a:t>Enhanced nutritional </a:t>
            </a:r>
            <a:r>
              <a:rPr lang="en-GB" dirty="0"/>
              <a:t>value/composition of </a:t>
            </a:r>
            <a:r>
              <a:rPr lang="en-GB" dirty="0" smtClean="0"/>
              <a:t>the microbial </a:t>
            </a:r>
            <a:r>
              <a:rPr lang="en-GB" dirty="0"/>
              <a:t>protein;</a:t>
            </a:r>
          </a:p>
          <a:p>
            <a:pPr marL="0" indent="0">
              <a:buNone/>
            </a:pPr>
            <a:r>
              <a:rPr lang="en-GB" dirty="0"/>
              <a:t>4 </a:t>
            </a:r>
            <a:r>
              <a:rPr lang="en-GB" dirty="0" smtClean="0"/>
              <a:t>Marketing the </a:t>
            </a:r>
            <a:r>
              <a:rPr lang="en-GB" dirty="0"/>
              <a:t>protein as a premium product </a:t>
            </a:r>
            <a:r>
              <a:rPr lang="en-GB" dirty="0" smtClean="0"/>
              <a:t>for human </a:t>
            </a:r>
            <a:r>
              <a:rPr lang="en-GB" dirty="0"/>
              <a:t>rather than animal consumption;</a:t>
            </a:r>
          </a:p>
          <a:p>
            <a:pPr marL="0" indent="0">
              <a:buNone/>
            </a:pPr>
            <a:r>
              <a:rPr lang="en-GB" dirty="0"/>
              <a:t>5 </a:t>
            </a:r>
            <a:r>
              <a:rPr lang="en-GB" dirty="0" smtClean="0"/>
              <a:t>Production of </a:t>
            </a:r>
            <a:r>
              <a:rPr lang="en-GB" dirty="0"/>
              <a:t>other valuable </a:t>
            </a:r>
            <a:r>
              <a:rPr lang="en-GB" dirty="0" err="1"/>
              <a:t>byproducts</a:t>
            </a:r>
            <a:r>
              <a:rPr lang="en-GB" dirty="0"/>
              <a:t>, i.e. </a:t>
            </a:r>
            <a:r>
              <a:rPr lang="en-GB" dirty="0" smtClean="0"/>
              <a:t>development of </a:t>
            </a:r>
            <a:r>
              <a:rPr lang="en-GB" dirty="0"/>
              <a:t>a multiproduct process; and</a:t>
            </a:r>
          </a:p>
          <a:p>
            <a:pPr marL="0" indent="0">
              <a:buNone/>
            </a:pPr>
            <a:r>
              <a:rPr lang="en-GB" dirty="0" smtClean="0"/>
              <a:t>6 Lowering downstream </a:t>
            </a:r>
            <a:r>
              <a:rPr lang="en-GB" dirty="0"/>
              <a:t>processing costs, e.g. by </a:t>
            </a:r>
            <a:r>
              <a:rPr lang="en-GB" dirty="0" smtClean="0"/>
              <a:t>reducing endogenous </a:t>
            </a:r>
            <a:r>
              <a:rPr lang="en-GB" dirty="0"/>
              <a:t>RNA levels.</a:t>
            </a:r>
          </a:p>
        </p:txBody>
      </p:sp>
    </p:spTree>
    <p:extLst>
      <p:ext uri="{BB962C8B-B14F-4D97-AF65-F5344CB8AC3E}">
        <p14:creationId xmlns:p14="http://schemas.microsoft.com/office/powerpoint/2010/main" val="2293346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Basic Stages of Production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Media preparation</a:t>
            </a:r>
          </a:p>
          <a:p>
            <a:r>
              <a:rPr lang="en-GB" dirty="0" smtClean="0"/>
              <a:t>Fermentation </a:t>
            </a:r>
          </a:p>
          <a:p>
            <a:r>
              <a:rPr lang="en-GB" dirty="0" smtClean="0"/>
              <a:t>Separation and downstream processing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9503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 Black" panose="020B0A04020102020204" pitchFamily="34" charset="0"/>
              </a:rPr>
              <a:t>Introduction </a:t>
            </a:r>
            <a:endParaRPr lang="en-GB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World war I and II – microbial protein </a:t>
            </a:r>
          </a:p>
          <a:p>
            <a:r>
              <a:rPr lang="en-GB" i="1" dirty="0"/>
              <a:t>S. </a:t>
            </a:r>
            <a:r>
              <a:rPr lang="en-GB" i="1" dirty="0" err="1"/>
              <a:t>cerevisiae</a:t>
            </a:r>
            <a:r>
              <a:rPr lang="en-GB" i="1" dirty="0"/>
              <a:t> and </a:t>
            </a:r>
            <a:r>
              <a:rPr lang="en-GB" i="1" dirty="0" err="1"/>
              <a:t>Torula</a:t>
            </a:r>
            <a:r>
              <a:rPr lang="en-GB" i="1" dirty="0"/>
              <a:t> yeast (Candida </a:t>
            </a:r>
            <a:r>
              <a:rPr lang="en-GB" i="1" dirty="0" err="1"/>
              <a:t>utilis</a:t>
            </a:r>
            <a:r>
              <a:rPr lang="en-GB" i="1" dirty="0"/>
              <a:t>),</a:t>
            </a:r>
          </a:p>
          <a:p>
            <a:r>
              <a:rPr lang="en-GB" dirty="0"/>
              <a:t>Rapid developments in microbial protein </a:t>
            </a:r>
            <a:r>
              <a:rPr lang="en-GB" dirty="0" smtClean="0"/>
              <a:t>production occurred </a:t>
            </a:r>
            <a:r>
              <a:rPr lang="en-GB" dirty="0"/>
              <a:t>during the 1960s and 1970s</a:t>
            </a:r>
            <a:r>
              <a:rPr lang="en-GB" dirty="0" smtClean="0"/>
              <a:t>.</a:t>
            </a:r>
          </a:p>
          <a:p>
            <a:r>
              <a:rPr lang="en-GB" dirty="0" smtClean="0"/>
              <a:t>Term single </a:t>
            </a:r>
            <a:r>
              <a:rPr lang="en-GB" dirty="0"/>
              <a:t>cell </a:t>
            </a:r>
            <a:r>
              <a:rPr lang="en-GB" dirty="0" smtClean="0"/>
              <a:t>protein (SCP</a:t>
            </a:r>
            <a:r>
              <a:rPr lang="en-GB" dirty="0"/>
              <a:t>) was ﬁrst coined at the Massachusetts Institute </a:t>
            </a:r>
            <a:r>
              <a:rPr lang="en-GB" dirty="0" smtClean="0"/>
              <a:t>of Technology</a:t>
            </a:r>
          </a:p>
          <a:p>
            <a:r>
              <a:rPr lang="en-GB" dirty="0"/>
              <a:t>SCP is not pure </a:t>
            </a:r>
            <a:r>
              <a:rPr lang="en-GB" dirty="0" smtClean="0"/>
              <a:t>protein, but refers </a:t>
            </a:r>
            <a:r>
              <a:rPr lang="en-GB" dirty="0"/>
              <a:t>to the whole cells of bacteria, yeasts, </a:t>
            </a:r>
            <a:r>
              <a:rPr lang="en-GB" dirty="0" smtClean="0"/>
              <a:t>ﬁlamentous fungi </a:t>
            </a:r>
            <a:r>
              <a:rPr lang="en-GB" dirty="0"/>
              <a:t>or algae, and also contains carbohydrates, </a:t>
            </a:r>
            <a:r>
              <a:rPr lang="en-GB" dirty="0" smtClean="0"/>
              <a:t>lipids, nucleic </a:t>
            </a:r>
            <a:r>
              <a:rPr lang="en-GB" dirty="0"/>
              <a:t>acids, mineral salts and vitamins</a:t>
            </a:r>
          </a:p>
        </p:txBody>
      </p:sp>
    </p:spTree>
    <p:extLst>
      <p:ext uri="{BB962C8B-B14F-4D97-AF65-F5344CB8AC3E}">
        <p14:creationId xmlns:p14="http://schemas.microsoft.com/office/powerpoint/2010/main" val="3565780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9097" t="42989" r="7289" b="25934"/>
          <a:stretch/>
        </p:blipFill>
        <p:spPr>
          <a:xfrm>
            <a:off x="528035" y="631065"/>
            <a:ext cx="11487954" cy="597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90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 Black" panose="020B0A04020102020204" pitchFamily="34" charset="0"/>
              </a:rPr>
              <a:t>Advantages of SCP</a:t>
            </a:r>
            <a:endParaRPr lang="en-GB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1 rapid growth rate and high productivity;</a:t>
            </a:r>
          </a:p>
          <a:p>
            <a:pPr marL="0" indent="0">
              <a:buNone/>
            </a:pPr>
            <a:r>
              <a:rPr lang="en-GB" dirty="0"/>
              <a:t>2 high protein content, 30–80% on a dry weight basis</a:t>
            </a:r>
            <a:r>
              <a:rPr lang="en-GB" dirty="0" smtClean="0"/>
              <a:t>;</a:t>
            </a:r>
          </a:p>
          <a:p>
            <a:pPr marL="0" indent="0">
              <a:buNone/>
            </a:pPr>
            <a:r>
              <a:rPr lang="en-GB" dirty="0"/>
              <a:t>3 the ability to utilize a wide range of low cost </a:t>
            </a:r>
            <a:r>
              <a:rPr lang="en-GB" dirty="0" smtClean="0"/>
              <a:t>carbon sources</a:t>
            </a:r>
            <a:r>
              <a:rPr lang="en-GB" dirty="0"/>
              <a:t>, including waste materials;</a:t>
            </a:r>
          </a:p>
          <a:p>
            <a:pPr marL="0" indent="0">
              <a:buNone/>
            </a:pPr>
            <a:r>
              <a:rPr lang="en-GB" dirty="0"/>
              <a:t>4 strain selection and further development are </a:t>
            </a:r>
            <a:r>
              <a:rPr lang="en-GB" dirty="0" smtClean="0"/>
              <a:t>relatively straightforward</a:t>
            </a:r>
            <a:r>
              <a:rPr lang="en-GB" dirty="0"/>
              <a:t>, as these organisms are </a:t>
            </a:r>
            <a:r>
              <a:rPr lang="en-GB" dirty="0" smtClean="0"/>
              <a:t>amenable to genetic </a:t>
            </a:r>
            <a:r>
              <a:rPr lang="en-GB" dirty="0"/>
              <a:t>modiﬁcation;</a:t>
            </a:r>
          </a:p>
          <a:p>
            <a:pPr marL="0" indent="0">
              <a:buNone/>
            </a:pPr>
            <a:r>
              <a:rPr lang="en-GB" dirty="0" smtClean="0"/>
              <a:t>5 the </a:t>
            </a:r>
            <a:r>
              <a:rPr lang="en-GB" dirty="0"/>
              <a:t>processes occupy little land area;</a:t>
            </a:r>
          </a:p>
          <a:p>
            <a:pPr marL="0" indent="0">
              <a:buNone/>
            </a:pPr>
            <a:r>
              <a:rPr lang="en-GB" dirty="0"/>
              <a:t>6 production is independent of seasonal and </a:t>
            </a:r>
            <a:r>
              <a:rPr lang="en-GB" dirty="0" smtClean="0"/>
              <a:t>climatic variations</a:t>
            </a:r>
            <a:r>
              <a:rPr lang="en-GB" dirty="0"/>
              <a:t>; and</a:t>
            </a:r>
          </a:p>
          <a:p>
            <a:pPr marL="0" indent="0">
              <a:buNone/>
            </a:pPr>
            <a:r>
              <a:rPr lang="en-GB" dirty="0"/>
              <a:t>7 consistent product quality.</a:t>
            </a:r>
          </a:p>
        </p:txBody>
      </p:sp>
    </p:spTree>
    <p:extLst>
      <p:ext uri="{BB962C8B-B14F-4D97-AF65-F5344CB8AC3E}">
        <p14:creationId xmlns:p14="http://schemas.microsoft.com/office/powerpoint/2010/main" val="2181888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Arial Black" panose="020B0A04020102020204" pitchFamily="34" charset="0"/>
              </a:rPr>
              <a:t>Selection of a suitable </a:t>
            </a:r>
            <a:r>
              <a:rPr lang="en-GB" b="1" dirty="0" smtClean="0">
                <a:latin typeface="Arial Black" panose="020B0A04020102020204" pitchFamily="34" charset="0"/>
              </a:rPr>
              <a:t>strain </a:t>
            </a:r>
            <a:r>
              <a:rPr lang="en-GB" b="1" dirty="0">
                <a:latin typeface="Arial Black" panose="020B0A04020102020204" pitchFamily="34" charset="0"/>
              </a:rPr>
              <a:t>for SCP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1 </a:t>
            </a:r>
            <a:r>
              <a:rPr lang="en-GB" dirty="0" smtClean="0"/>
              <a:t>Performance (</a:t>
            </a:r>
            <a:r>
              <a:rPr lang="en-GB" dirty="0"/>
              <a:t>growth rate, productivity and </a:t>
            </a:r>
            <a:r>
              <a:rPr lang="en-GB" dirty="0" smtClean="0"/>
              <a:t>yields) on </a:t>
            </a:r>
            <a:r>
              <a:rPr lang="en-GB" dirty="0"/>
              <a:t>the speciﬁc, preferably low-cost, substrates to </a:t>
            </a:r>
            <a:r>
              <a:rPr lang="en-GB" dirty="0" smtClean="0"/>
              <a:t>be used</a:t>
            </a:r>
            <a:r>
              <a:rPr lang="en-GB" dirty="0"/>
              <a:t>;</a:t>
            </a:r>
          </a:p>
          <a:p>
            <a:pPr marL="0" indent="0">
              <a:buNone/>
            </a:pPr>
            <a:r>
              <a:rPr lang="en-GB" dirty="0"/>
              <a:t>2 </a:t>
            </a:r>
            <a:r>
              <a:rPr lang="en-GB" dirty="0" smtClean="0"/>
              <a:t>Temperature and </a:t>
            </a:r>
            <a:r>
              <a:rPr lang="en-GB" dirty="0"/>
              <a:t>pH tolerance;</a:t>
            </a:r>
          </a:p>
          <a:p>
            <a:pPr marL="0" indent="0">
              <a:buNone/>
            </a:pPr>
            <a:r>
              <a:rPr lang="en-GB" dirty="0"/>
              <a:t>3 </a:t>
            </a:r>
            <a:r>
              <a:rPr lang="en-GB" dirty="0" smtClean="0"/>
              <a:t>Oxygen requirements</a:t>
            </a:r>
            <a:r>
              <a:rPr lang="en-GB" dirty="0"/>
              <a:t>, heat generation during </a:t>
            </a:r>
            <a:r>
              <a:rPr lang="en-GB" dirty="0" smtClean="0"/>
              <a:t>fermentation and </a:t>
            </a:r>
            <a:r>
              <a:rPr lang="en-GB" dirty="0"/>
              <a:t>foaming characteristics;</a:t>
            </a:r>
          </a:p>
          <a:p>
            <a:pPr marL="0" indent="0">
              <a:buNone/>
            </a:pPr>
            <a:r>
              <a:rPr lang="en-GB" dirty="0" smtClean="0"/>
              <a:t>4 Growth morphology </a:t>
            </a:r>
            <a:r>
              <a:rPr lang="en-GB" dirty="0"/>
              <a:t>and genetic stability in </a:t>
            </a:r>
            <a:r>
              <a:rPr lang="en-GB" dirty="0" smtClean="0"/>
              <a:t>the fermentation</a:t>
            </a:r>
            <a:r>
              <a:rPr lang="en-GB" dirty="0"/>
              <a:t>;</a:t>
            </a:r>
          </a:p>
          <a:p>
            <a:pPr marL="0" indent="0">
              <a:buNone/>
            </a:pPr>
            <a:r>
              <a:rPr lang="en-GB" dirty="0"/>
              <a:t>5 </a:t>
            </a:r>
            <a:r>
              <a:rPr lang="en-GB" dirty="0" smtClean="0"/>
              <a:t>Ease of </a:t>
            </a:r>
            <a:r>
              <a:rPr lang="en-GB" dirty="0"/>
              <a:t>recovery of SCP and requirements for </a:t>
            </a:r>
            <a:r>
              <a:rPr lang="en-GB" dirty="0" smtClean="0"/>
              <a:t>further downstream </a:t>
            </a:r>
            <a:r>
              <a:rPr lang="en-GB" dirty="0"/>
              <a:t>processing; </a:t>
            </a:r>
            <a:r>
              <a:rPr lang="en-GB" dirty="0" smtClean="0"/>
              <a:t>and</a:t>
            </a:r>
          </a:p>
          <a:p>
            <a:pPr marL="0" indent="0">
              <a:buNone/>
            </a:pPr>
            <a:r>
              <a:rPr lang="en-GB" dirty="0"/>
              <a:t>6 </a:t>
            </a:r>
            <a:r>
              <a:rPr lang="en-GB" dirty="0" smtClean="0"/>
              <a:t>Structure and </a:t>
            </a:r>
            <a:r>
              <a:rPr lang="en-GB" dirty="0"/>
              <a:t>composition of the ﬁnal product, </a:t>
            </a:r>
            <a:r>
              <a:rPr lang="en-GB" dirty="0" smtClean="0"/>
              <a:t>in terms </a:t>
            </a:r>
            <a:r>
              <a:rPr lang="en-GB" dirty="0"/>
              <a:t>of protein content, amino acid proﬁle, RNA </a:t>
            </a:r>
            <a:r>
              <a:rPr lang="en-GB" dirty="0" smtClean="0"/>
              <a:t>level, ﬂavour</a:t>
            </a:r>
            <a:r>
              <a:rPr lang="en-GB" dirty="0"/>
              <a:t>, aroma, colour and texture</a:t>
            </a:r>
          </a:p>
        </p:txBody>
      </p:sp>
    </p:spTree>
    <p:extLst>
      <p:ext uri="{BB962C8B-B14F-4D97-AF65-F5344CB8AC3E}">
        <p14:creationId xmlns:p14="http://schemas.microsoft.com/office/powerpoint/2010/main" val="3904542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Arial Black" panose="020B0A04020102020204" pitchFamily="34" charset="0"/>
              </a:rPr>
              <a:t>Carbon </a:t>
            </a:r>
            <a:r>
              <a:rPr lang="en-GB" b="1" dirty="0" smtClean="0">
                <a:latin typeface="Arial Black" panose="020B0A04020102020204" pitchFamily="34" charset="0"/>
              </a:rPr>
              <a:t>substrates for SCP</a:t>
            </a:r>
            <a:endParaRPr lang="en-GB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1 the cost of the substrate;</a:t>
            </a:r>
          </a:p>
          <a:p>
            <a:r>
              <a:rPr lang="en-GB" b="1" dirty="0"/>
              <a:t>2 biomass yield;</a:t>
            </a:r>
          </a:p>
          <a:p>
            <a:r>
              <a:rPr lang="en-GB" b="1" dirty="0"/>
              <a:t>3 oxygen requirement during fermentation </a:t>
            </a:r>
            <a:endParaRPr lang="en-GB" dirty="0"/>
          </a:p>
          <a:p>
            <a:r>
              <a:rPr lang="en-GB" b="1" dirty="0"/>
              <a:t>4 heat produced and the level of fermenter </a:t>
            </a:r>
            <a:r>
              <a:rPr lang="en-GB" b="1" dirty="0" smtClean="0"/>
              <a:t>cooling </a:t>
            </a:r>
            <a:r>
              <a:rPr lang="en-GB" dirty="0" smtClean="0"/>
              <a:t>required</a:t>
            </a:r>
            <a:r>
              <a:rPr lang="en-GB" dirty="0"/>
              <a:t>; and</a:t>
            </a:r>
          </a:p>
          <a:p>
            <a:r>
              <a:rPr lang="en-GB" b="1" dirty="0"/>
              <a:t>5 downstream processing costs, including the </a:t>
            </a:r>
            <a:r>
              <a:rPr lang="en-GB" b="1" dirty="0" smtClean="0"/>
              <a:t>removal </a:t>
            </a:r>
            <a:r>
              <a:rPr lang="en-GB" dirty="0" smtClean="0"/>
              <a:t>of </a:t>
            </a:r>
            <a:r>
              <a:rPr lang="en-GB" dirty="0"/>
              <a:t>possible toxic components.</a:t>
            </a:r>
          </a:p>
        </p:txBody>
      </p:sp>
    </p:spTree>
    <p:extLst>
      <p:ext uri="{BB962C8B-B14F-4D97-AF65-F5344CB8AC3E}">
        <p14:creationId xmlns:p14="http://schemas.microsoft.com/office/powerpoint/2010/main" val="1222861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Microbial metabolism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1 </a:t>
            </a:r>
            <a:r>
              <a:rPr lang="en-GB" b="1" dirty="0" smtClean="0"/>
              <a:t>The dissimilation </a:t>
            </a:r>
            <a:r>
              <a:rPr lang="en-GB" b="1" dirty="0"/>
              <a:t>pathway of the carbon source, i.e. </a:t>
            </a:r>
            <a:r>
              <a:rPr lang="en-GB" dirty="0" smtClean="0"/>
              <a:t>an</a:t>
            </a:r>
            <a:r>
              <a:rPr lang="en-GB" b="1" dirty="0" smtClean="0"/>
              <a:t> </a:t>
            </a:r>
            <a:r>
              <a:rPr lang="en-GB" dirty="0" smtClean="0"/>
              <a:t>estimate </a:t>
            </a:r>
            <a:r>
              <a:rPr lang="en-GB" dirty="0"/>
              <a:t>of adenosine triphosphate (ATP) produced </a:t>
            </a:r>
            <a:r>
              <a:rPr lang="en-GB" dirty="0" smtClean="0"/>
              <a:t>per unit </a:t>
            </a:r>
            <a:r>
              <a:rPr lang="en-GB" dirty="0"/>
              <a:t>of substrate oxidized;</a:t>
            </a:r>
          </a:p>
          <a:p>
            <a:pPr marL="0" indent="0">
              <a:buNone/>
            </a:pPr>
            <a:r>
              <a:rPr lang="en-GB" b="1" dirty="0"/>
              <a:t>2 </a:t>
            </a:r>
            <a:r>
              <a:rPr lang="en-GB" b="1" dirty="0" smtClean="0"/>
              <a:t>The assimilation </a:t>
            </a:r>
            <a:r>
              <a:rPr lang="en-GB" b="1" dirty="0"/>
              <a:t>pathway, i.e. </a:t>
            </a:r>
            <a:r>
              <a:rPr lang="en-GB" dirty="0"/>
              <a:t>an estimate of ATP </a:t>
            </a:r>
            <a:r>
              <a:rPr lang="en-GB" dirty="0" smtClean="0"/>
              <a:t>required for </a:t>
            </a:r>
            <a:r>
              <a:rPr lang="en-GB" dirty="0"/>
              <a:t>the synthesis of a unit of cell biomass</a:t>
            </a:r>
            <a:r>
              <a:rPr lang="en-GB" dirty="0" smtClean="0"/>
              <a:t>;</a:t>
            </a:r>
          </a:p>
          <a:p>
            <a:pPr marL="0" indent="0">
              <a:buNone/>
            </a:pPr>
            <a:r>
              <a:rPr lang="en-GB" b="1" dirty="0"/>
              <a:t>3 </a:t>
            </a:r>
            <a:r>
              <a:rPr lang="en-GB" b="1" dirty="0" smtClean="0"/>
              <a:t>The maintenance </a:t>
            </a:r>
            <a:r>
              <a:rPr lang="en-GB" b="1" dirty="0"/>
              <a:t>requirement for the organism, </a:t>
            </a:r>
            <a:r>
              <a:rPr lang="en-GB" b="1" dirty="0" smtClean="0"/>
              <a:t>i.e. </a:t>
            </a:r>
            <a:r>
              <a:rPr lang="en-GB" dirty="0" smtClean="0"/>
              <a:t>the </a:t>
            </a:r>
            <a:r>
              <a:rPr lang="en-GB" dirty="0"/>
              <a:t>quantity of ATP required in order to maintain </a:t>
            </a:r>
            <a:r>
              <a:rPr lang="en-GB" dirty="0" smtClean="0"/>
              <a:t>cell integrity</a:t>
            </a:r>
            <a:r>
              <a:rPr lang="en-GB" dirty="0"/>
              <a:t>; and</a:t>
            </a:r>
          </a:p>
          <a:p>
            <a:pPr marL="0" indent="0">
              <a:buNone/>
            </a:pPr>
            <a:r>
              <a:rPr lang="en-GB" b="1" dirty="0"/>
              <a:t>4 </a:t>
            </a:r>
            <a:r>
              <a:rPr lang="en-GB" b="1" dirty="0" smtClean="0"/>
              <a:t>The extent </a:t>
            </a:r>
            <a:r>
              <a:rPr lang="en-GB" b="1" dirty="0"/>
              <a:t>of uncoupling, i.e. </a:t>
            </a:r>
            <a:r>
              <a:rPr lang="en-GB" dirty="0"/>
              <a:t>non-productive uses </a:t>
            </a:r>
            <a:r>
              <a:rPr lang="en-GB" dirty="0" smtClean="0"/>
              <a:t>of ATP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084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8931" t="29966" r="18605" b="9063"/>
          <a:stretch/>
        </p:blipFill>
        <p:spPr>
          <a:xfrm>
            <a:off x="3232596" y="0"/>
            <a:ext cx="4468969" cy="6819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46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 Black" panose="020B0A04020102020204" pitchFamily="34" charset="0"/>
              </a:rPr>
              <a:t>SCP production Process</a:t>
            </a:r>
            <a:endParaRPr lang="en-GB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Physiological Problems;</a:t>
            </a:r>
          </a:p>
          <a:p>
            <a:pPr marL="0" indent="0">
              <a:buNone/>
            </a:pPr>
            <a:r>
              <a:rPr lang="en-GB" b="1" dirty="0"/>
              <a:t>1 oxygen requirements and oxygen transfer rates;</a:t>
            </a:r>
          </a:p>
          <a:p>
            <a:pPr marL="0" indent="0">
              <a:buNone/>
            </a:pPr>
            <a:r>
              <a:rPr lang="en-GB" b="1" dirty="0"/>
              <a:t>2 nutrient and temperature gradients;</a:t>
            </a:r>
          </a:p>
          <a:p>
            <a:pPr marL="0" indent="0">
              <a:buNone/>
            </a:pPr>
            <a:r>
              <a:rPr lang="en-GB" b="1" dirty="0"/>
              <a:t>3 effects of </a:t>
            </a:r>
            <a:r>
              <a:rPr lang="en-GB" b="1" dirty="0" smtClean="0"/>
              <a:t>CO</a:t>
            </a:r>
            <a:r>
              <a:rPr lang="en-GB" dirty="0" smtClean="0"/>
              <a:t>, </a:t>
            </a:r>
            <a:r>
              <a:rPr lang="en-GB" dirty="0"/>
              <a:t>as high levels may inhibit </a:t>
            </a:r>
            <a:r>
              <a:rPr lang="en-GB" dirty="0" smtClean="0"/>
              <a:t>respiration in </a:t>
            </a:r>
            <a:r>
              <a:rPr lang="en-GB" dirty="0"/>
              <a:t>certain microorganisms; and</a:t>
            </a:r>
          </a:p>
          <a:p>
            <a:pPr marL="0" indent="0">
              <a:buNone/>
            </a:pPr>
            <a:r>
              <a:rPr lang="en-GB" b="1" dirty="0"/>
              <a:t>4 hydraulic pressure in deep fermenters.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305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529</Words>
  <Application>Microsoft Office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Office Theme</vt:lpstr>
      <vt:lpstr>Single Cell Protein</vt:lpstr>
      <vt:lpstr>Introduction </vt:lpstr>
      <vt:lpstr>PowerPoint Presentation</vt:lpstr>
      <vt:lpstr>Advantages of SCP</vt:lpstr>
      <vt:lpstr>Selection of a suitable strain for SCP</vt:lpstr>
      <vt:lpstr>Carbon substrates for SCP</vt:lpstr>
      <vt:lpstr>Microbial metabolism</vt:lpstr>
      <vt:lpstr>PowerPoint Presentation</vt:lpstr>
      <vt:lpstr>SCP production Process</vt:lpstr>
      <vt:lpstr>How to improve production</vt:lpstr>
      <vt:lpstr>Basic Stages of Production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Single Cell Protein</dc:title>
  <dc:creator>Windows User</dc:creator>
  <cp:lastModifiedBy>Windows User</cp:lastModifiedBy>
  <cp:revision>12</cp:revision>
  <dcterms:created xsi:type="dcterms:W3CDTF">2020-05-11T05:31:02Z</dcterms:created>
  <dcterms:modified xsi:type="dcterms:W3CDTF">2020-05-11T05:49:28Z</dcterms:modified>
</cp:coreProperties>
</file>