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5" r:id="rId6"/>
    <p:sldId id="263" r:id="rId7"/>
    <p:sldId id="266" r:id="rId8"/>
    <p:sldId id="267" r:id="rId9"/>
    <p:sldId id="268" r:id="rId10"/>
    <p:sldId id="260" r:id="rId11"/>
    <p:sldId id="261" r:id="rId12"/>
    <p:sldId id="262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60555-0658-407E-AE75-8CB9EE56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32C20-E386-47DE-AC61-A462E4C2D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FB278-326B-415C-8F93-5E9AF7FEA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7E8A-5747-44D0-B0B3-78970F8B5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6EC08-7D34-486B-97E1-CFEDF829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3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0FF8-5535-4575-B8D4-8C90B739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B09D6-412C-4758-B329-379ED1148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4D621-9215-404A-BB6B-DD9255D5E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106B4-5398-40A4-8ABD-97B27FC28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44258-B3EA-415C-9D98-8562EC5F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DFB97-0636-4A49-9CD5-2042E120B0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397DE-811C-4C05-8E77-85D727BF8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3F707-0232-4534-8985-36C77792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A9CC-6888-4A92-9770-1E927AB8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AECD3-5E76-4964-BF12-0B20FF08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1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6979-CB1C-476E-8E43-AA4EEAC1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8AF66-E684-4724-9E40-ED9133DD7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A82E6-5A11-4AB3-94CE-1C8ABA7C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14159-0ECE-4EFC-92B6-F984283E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5A3DB-C91B-42D9-91CA-A2692341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7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D9AE4-2ADF-4EC8-A891-99EDC4D9C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85E95-75F2-494A-8858-29F869B7E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9258D-11D5-42AF-96C8-FF168908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9468E-8584-4927-B951-F3E16BE8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9361A-E7CD-46DF-A5BA-90A06068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0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89F37-F234-4BEF-872E-06A6B7F52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04506-A93D-4319-8DFB-A6A4EE40D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06ADB-8477-4D76-8A1D-738ED9FCE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B8023-1A76-43FC-AE53-90ABBFAF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48E9C-7A69-4662-B905-2EAEA94D3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D1CB7-A055-4CAD-8192-C725398B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3E24-82C4-4D64-8BAC-EC71F1B8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6182-3DC8-4C66-A1D7-ACB187296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22FF2-3A71-476D-B3C8-BACB16D89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CF3994-136E-4F88-95FA-0BE7281499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5767-9DEA-48DD-B7A0-1B722BD9F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03C51-3D0A-4021-8857-9CB7EE64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41A0A-C467-441B-9C7E-62FC22499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0394D-11BA-4DD7-9D2C-78CA970E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3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3125-BC47-41F3-88FD-44BD978A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CB23D-4E71-4522-86E3-6B81ABDC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89D3F9-E47B-4BC2-B25F-D74EE84F9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DEFAB5-65DD-4C26-A2AF-50FDC5ED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8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1230B-9478-4460-83A7-CE185205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15B047-25AC-4A3D-A76F-394BC6820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25015-6EED-4F18-A467-CB052F1D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1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09823-E9F4-464E-B687-B5F6E080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65B9-1C41-4A07-BCD1-D94B1327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9B33F-7EA7-4E74-9C80-E77B175C4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0F958-1563-4C05-A75C-D9BA029E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20AE6-FDE0-4A08-9493-59FD0713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054B8-1DA2-4EB8-BAA0-7F4EBED1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4C5FF-96AB-4652-B7DC-1F3491F1A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B4A925-9BA2-43FC-BDBD-512E97F33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9484-D064-4741-9B3B-CDFF59A69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EB745-8BEE-4EC1-BE17-FA709F62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CC608-231B-4921-BF37-DE5EEB43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7516B-0068-4FBE-803B-30BE119C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AFB650-F528-4261-9FF1-791F11523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FD2B6-A7BA-4072-BE23-FAC457FC4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A90FE-477D-42E1-A6F9-55336D429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0EDE-7EA1-4455-AEBD-F2BD53E8FC0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FBD2A-A0B9-4543-A794-DF4F98890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E633B-4FBA-4AE1-AD50-410655533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8A56-D8FB-41E9-8C9E-4D8B2F0A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3683A-B8CC-4F0C-807E-E698F9D37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Variance and Standard Deviation </a:t>
            </a:r>
          </a:p>
        </p:txBody>
      </p:sp>
    </p:spTree>
    <p:extLst>
      <p:ext uri="{BB962C8B-B14F-4D97-AF65-F5344CB8AC3E}">
        <p14:creationId xmlns:p14="http://schemas.microsoft.com/office/powerpoint/2010/main" val="3253420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FC38-6710-4D25-ABD3-B9ED2EB0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Example2:Find the Variance and Standard deviation of the following data.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FDE6742-4A7D-44F4-8251-4A5ABB96E1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258996"/>
              </p:ext>
            </p:extLst>
          </p:nvPr>
        </p:nvGraphicFramePr>
        <p:xfrm>
          <a:off x="1378226" y="1815547"/>
          <a:ext cx="1113183" cy="3458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183">
                  <a:extLst>
                    <a:ext uri="{9D8B030D-6E8A-4147-A177-3AD203B41FA5}">
                      <a16:colId xmlns:a16="http://schemas.microsoft.com/office/drawing/2014/main" val="2391672519"/>
                    </a:ext>
                  </a:extLst>
                </a:gridCol>
              </a:tblGrid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Class limits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29328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45-49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1673283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50-54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838307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55-59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321970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60-64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9127516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65-69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125247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70-74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932632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75-79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6790502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80-84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9069541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85-89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568427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90-94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199731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95-99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86237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FE3E8E-F875-464D-8B15-40638C736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395189"/>
              </p:ext>
            </p:extLst>
          </p:nvPr>
        </p:nvGraphicFramePr>
        <p:xfrm>
          <a:off x="2491409" y="1815546"/>
          <a:ext cx="1603513" cy="3458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513">
                  <a:extLst>
                    <a:ext uri="{9D8B030D-6E8A-4147-A177-3AD203B41FA5}">
                      <a16:colId xmlns:a16="http://schemas.microsoft.com/office/drawing/2014/main" val="2426084590"/>
                    </a:ext>
                  </a:extLst>
                </a:gridCol>
              </a:tblGrid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frequency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779918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349710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799393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1150863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145508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005133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5183117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755531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768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976448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076603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2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76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>
                <a:extLst>
                  <a:ext uri="{FF2B5EF4-FFF2-40B4-BE49-F238E27FC236}">
                    <a16:creationId xmlns:a16="http://schemas.microsoft.com/office/drawing/2014/main" id="{EED61C58-29E1-4E17-91D6-0DC0524FC25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38166515"/>
                  </p:ext>
                </p:extLst>
              </p:nvPr>
            </p:nvGraphicFramePr>
            <p:xfrm>
              <a:off x="1146412" y="1146412"/>
              <a:ext cx="8516204" cy="498143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92862">
                      <a:extLst>
                        <a:ext uri="{9D8B030D-6E8A-4147-A177-3AD203B41FA5}">
                          <a16:colId xmlns:a16="http://schemas.microsoft.com/office/drawing/2014/main" val="3677995464"/>
                        </a:ext>
                      </a:extLst>
                    </a:gridCol>
                    <a:gridCol w="1110809">
                      <a:extLst>
                        <a:ext uri="{9D8B030D-6E8A-4147-A177-3AD203B41FA5}">
                          <a16:colId xmlns:a16="http://schemas.microsoft.com/office/drawing/2014/main" val="2519608324"/>
                        </a:ext>
                      </a:extLst>
                    </a:gridCol>
                    <a:gridCol w="1503748">
                      <a:extLst>
                        <a:ext uri="{9D8B030D-6E8A-4147-A177-3AD203B41FA5}">
                          <a16:colId xmlns:a16="http://schemas.microsoft.com/office/drawing/2014/main" val="4281420785"/>
                        </a:ext>
                      </a:extLst>
                    </a:gridCol>
                    <a:gridCol w="1680383">
                      <a:extLst>
                        <a:ext uri="{9D8B030D-6E8A-4147-A177-3AD203B41FA5}">
                          <a16:colId xmlns:a16="http://schemas.microsoft.com/office/drawing/2014/main" val="1714873266"/>
                        </a:ext>
                      </a:extLst>
                    </a:gridCol>
                    <a:gridCol w="1651101">
                      <a:extLst>
                        <a:ext uri="{9D8B030D-6E8A-4147-A177-3AD203B41FA5}">
                          <a16:colId xmlns:a16="http://schemas.microsoft.com/office/drawing/2014/main" val="1061307244"/>
                        </a:ext>
                      </a:extLst>
                    </a:gridCol>
                    <a:gridCol w="1477301">
                      <a:extLst>
                        <a:ext uri="{9D8B030D-6E8A-4147-A177-3AD203B41FA5}">
                          <a16:colId xmlns:a16="http://schemas.microsoft.com/office/drawing/2014/main" val="334063113"/>
                        </a:ext>
                      </a:extLst>
                    </a:gridCol>
                  </a:tblGrid>
                  <a:tr h="676567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Class limits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Mid Points (X)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 frequency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𝑿</m:t>
                                    </m:r>
                                  </m:e>
                                </m:acc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𝟔𝟕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sz="1200">
                                    <a:effectLst/>
                                    <a:latin typeface="Cambria Math" panose="02040503050406030204" pitchFamily="18" charset="0"/>
                                  </a:rPr>
                                  <m:t>𝟖𝟑</m:t>
                                </m:r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𝑿</m:t>
                                        </m:r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𝑿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d>
                                      <m:d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𝑿</m:t>
                                        </m:r>
                                        <m:r>
                                          <a:rPr lang="en-US" sz="1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𝑿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1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0859097"/>
                      </a:ext>
                    </a:extLst>
                  </a:tr>
                  <a:tr h="66770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45-49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𝟒𝟕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𝟔𝟕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𝟖𝟑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</m:oMath>
                          </a14:m>
                          <a:r>
                            <a:rPr lang="en-GB" sz="1200">
                              <a:effectLst/>
                            </a:rPr>
                            <a:t>20.83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433.89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433.89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9047475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50-54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-15.83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250.589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1002.36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867551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55-59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-10.83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117.289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1993.92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4395664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60-64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62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-5.83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33.989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948.92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86033727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65-69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-0.83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0.689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17.225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0223683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70-74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17.389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313.002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7599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75-79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84.089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1093.157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9569716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80-84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200.788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1204.728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7204981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85-89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367.48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1837.4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385056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90-94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584.1889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1168.3378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5289453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95-99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850.889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850.889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1558265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Sum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2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en-US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</m:e>
                              </m:nary>
                            </m:oMath>
                          </a14:m>
                          <a:r>
                            <a:rPr lang="en-US" sz="12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10866.668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240964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>
                <a:extLst>
                  <a:ext uri="{FF2B5EF4-FFF2-40B4-BE49-F238E27FC236}">
                    <a16:creationId xmlns:a16="http://schemas.microsoft.com/office/drawing/2014/main" id="{EED61C58-29E1-4E17-91D6-0DC0524FC25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38166515"/>
                  </p:ext>
                </p:extLst>
              </p:nvPr>
            </p:nvGraphicFramePr>
            <p:xfrm>
              <a:off x="1146412" y="1146412"/>
              <a:ext cx="8516204" cy="498143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92862">
                      <a:extLst>
                        <a:ext uri="{9D8B030D-6E8A-4147-A177-3AD203B41FA5}">
                          <a16:colId xmlns:a16="http://schemas.microsoft.com/office/drawing/2014/main" val="3677995464"/>
                        </a:ext>
                      </a:extLst>
                    </a:gridCol>
                    <a:gridCol w="1110809">
                      <a:extLst>
                        <a:ext uri="{9D8B030D-6E8A-4147-A177-3AD203B41FA5}">
                          <a16:colId xmlns:a16="http://schemas.microsoft.com/office/drawing/2014/main" val="2519608324"/>
                        </a:ext>
                      </a:extLst>
                    </a:gridCol>
                    <a:gridCol w="1503748">
                      <a:extLst>
                        <a:ext uri="{9D8B030D-6E8A-4147-A177-3AD203B41FA5}">
                          <a16:colId xmlns:a16="http://schemas.microsoft.com/office/drawing/2014/main" val="4281420785"/>
                        </a:ext>
                      </a:extLst>
                    </a:gridCol>
                    <a:gridCol w="1680383">
                      <a:extLst>
                        <a:ext uri="{9D8B030D-6E8A-4147-A177-3AD203B41FA5}">
                          <a16:colId xmlns:a16="http://schemas.microsoft.com/office/drawing/2014/main" val="1714873266"/>
                        </a:ext>
                      </a:extLst>
                    </a:gridCol>
                    <a:gridCol w="1651101">
                      <a:extLst>
                        <a:ext uri="{9D8B030D-6E8A-4147-A177-3AD203B41FA5}">
                          <a16:colId xmlns:a16="http://schemas.microsoft.com/office/drawing/2014/main" val="1061307244"/>
                        </a:ext>
                      </a:extLst>
                    </a:gridCol>
                    <a:gridCol w="1477301">
                      <a:extLst>
                        <a:ext uri="{9D8B030D-6E8A-4147-A177-3AD203B41FA5}">
                          <a16:colId xmlns:a16="http://schemas.microsoft.com/office/drawing/2014/main" val="334063113"/>
                        </a:ext>
                      </a:extLst>
                    </a:gridCol>
                  </a:tblGrid>
                  <a:tr h="676567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Class limits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Mid Points (X)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 frequency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21818" t="-6306" r="-188364" b="-6864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26568" t="-6306" r="-91144" b="-6864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75720" t="-6306" r="-1646" b="-6864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0859097"/>
                      </a:ext>
                    </a:extLst>
                  </a:tr>
                  <a:tr h="66770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45-49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21818" t="-107273" r="-188364" b="-59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433.89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433.89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9047475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50-54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-15.83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250.589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1002.36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867551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55-59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-10.83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117.289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1993.92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4395664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60-64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62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-5.83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33.989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948.92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86033727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65-69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-0.83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0.689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17.225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0223683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70-74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18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17.389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313.002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7599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75-79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13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84.089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1093.157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9569716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80-84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200.788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1204.728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7204981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85-89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19.17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367.48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1837.4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385056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90-94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24.17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584.1889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1168.3378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52894539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95-99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97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</a:rPr>
                            <a:t>29.17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850.889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 850.889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15582651"/>
                      </a:ext>
                    </a:extLst>
                  </a:tr>
                  <a:tr h="330652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Sum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46964" t="-1427778" r="-321053" b="-1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10866.668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240964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553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88229C-F308-4523-9005-4C99324B90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𝑉𝑎𝑟𝑖𝑎𝑛𝑐𝑒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i="1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Variance=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10866.668</m:t>
                        </m:r>
                      </m:num>
                      <m:den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=90.5</a:t>
                </a:r>
                <a:endParaRPr lang="en-US" sz="1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𝑋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10866.668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120</m:t>
                            </m:r>
                          </m:den>
                        </m:f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1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90.55</m:t>
                        </m:r>
                      </m:e>
                    </m:rad>
                  </m:oMath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S=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9.516</m:t>
                    </m:r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88229C-F308-4523-9005-4C99324B90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30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6EEE-1ACD-4FAE-9DC0-39E6725F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789F1-3BCE-4B35-9678-8415582D5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PT Sans"/>
                <a:cs typeface="Times New Roman" panose="02020603050405020304" pitchFamily="18" charset="0"/>
              </a:rPr>
              <a:t>Q#1)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Find the variance and Standard deviation for the following set of data representing trees in California (heights in feet): 3, 21, 98, 203, 17, 9.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5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8E00-672C-4F6A-B9EC-4CDDA65D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Question#2)A sample of college students was asked how much they spent monthly on a cell phone plan(to the nearest dollar). Find Variance and Standard deviation.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672B3F-4DA2-4199-B0C7-8ECCF12390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67" t="19964" r="363" b="-854"/>
          <a:stretch/>
        </p:blipFill>
        <p:spPr>
          <a:xfrm>
            <a:off x="2464904" y="2504660"/>
            <a:ext cx="7063409" cy="3763617"/>
          </a:xfrm>
        </p:spPr>
      </p:pic>
    </p:spTree>
    <p:extLst>
      <p:ext uri="{BB962C8B-B14F-4D97-AF65-F5344CB8AC3E}">
        <p14:creationId xmlns:p14="http://schemas.microsoft.com/office/powerpoint/2010/main" val="2500233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400E3F-A43D-42FD-BF7A-ED4D5FF92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Q#3) The following is a frequency distribution of the weight measurements of 40 students of a college. Find mean deviation from mean and mean deviation from median.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89409B0-A5F7-4C71-B945-8CF4CA67DF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758156"/>
              </p:ext>
            </p:extLst>
          </p:nvPr>
        </p:nvGraphicFramePr>
        <p:xfrm>
          <a:off x="715617" y="1825625"/>
          <a:ext cx="10638184" cy="349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092">
                  <a:extLst>
                    <a:ext uri="{9D8B030D-6E8A-4147-A177-3AD203B41FA5}">
                      <a16:colId xmlns:a16="http://schemas.microsoft.com/office/drawing/2014/main" val="724396197"/>
                    </a:ext>
                  </a:extLst>
                </a:gridCol>
                <a:gridCol w="5319092">
                  <a:extLst>
                    <a:ext uri="{9D8B030D-6E8A-4147-A177-3AD203B41FA5}">
                      <a16:colId xmlns:a16="http://schemas.microsoft.com/office/drawing/2014/main" val="3650077141"/>
                    </a:ext>
                  </a:extLst>
                </a:gridCol>
              </a:tblGrid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Weight(pounds)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913908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118-126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277052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127-135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37182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136-144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326195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145-153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877513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154-162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997000"/>
                  </a:ext>
                </a:extLst>
              </a:tr>
              <a:tr h="430203">
                <a:tc>
                  <a:txBody>
                    <a:bodyPr/>
                    <a:lstStyle/>
                    <a:p>
                      <a:r>
                        <a:rPr lang="en-US" dirty="0"/>
                        <a:t>163-171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172-180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15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68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79BC0-E269-4903-8CCC-E06FA1D2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4EBEB-785E-4B89-9DBC-99DB3B9D3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Variance is used for measuring variation in data set.</a:t>
            </a:r>
          </a:p>
          <a:p>
            <a:r>
              <a:rPr lang="en-US" dirty="0"/>
              <a:t>Variance of a set of observation is defined as the average squared  deviations from the mean of a set of data.</a:t>
            </a:r>
          </a:p>
          <a:p>
            <a:r>
              <a:rPr lang="en-US" dirty="0"/>
              <a:t>It is used to find the standard deviation.</a:t>
            </a:r>
          </a:p>
          <a:p>
            <a:pPr marL="0" indent="0">
              <a:buNone/>
            </a:pPr>
            <a:endParaRPr lang="en-US" sz="1800" i="1" dirty="0">
              <a:effectLst/>
              <a:latin typeface="Cambria Math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633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33E32-0552-4FA9-ABD0-39B87E74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F12526-F1FB-48D5-9AD6-6921DFCDF0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800" b="1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ungrouped data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𝑽𝒂𝒓𝒊𝒂𝒏𝒄𝒆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8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𝑿</m:t>
                                    </m:r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𝑿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sz="28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Sample data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Variance=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𝝈</m:t>
                        </m:r>
                      </m:e>
                      <m:sup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b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𝑿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−µ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US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population</a:t>
                </a: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Alternative formula </a:t>
                </a:r>
                <a:r>
                  <a:rPr lang="en-US" sz="1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𝑉𝑎𝑟𝑖𝑎𝑛𝑐𝑒</m:t>
                    </m:r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e>
                              <m:sup>
                                <m:r>
                                  <a:rPr lang="en-US" sz="1800" b="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800" b="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</m:e>
                                </m:nary>
                              </m:num>
                              <m:den>
                                <m:r>
                                  <a:rPr lang="en-US" sz="1800" b="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Grouped data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𝑽𝒂𝒓𝒊𝒂𝒏𝒄𝒆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8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𝑿</m:t>
                                    </m:r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𝑿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sz="28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sample data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𝑽𝒂𝒓𝒊𝒂𝒏𝒄𝒆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𝝈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8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𝑿</m:t>
                                    </m:r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µ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8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population dat</a:t>
                </a:r>
              </a:p>
              <a:p>
                <a:pPr marL="0" indent="0">
                  <a:buNone/>
                </a:pPr>
                <a:r>
                  <a:rPr lang="en-US" sz="19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Alternative formula of  </a:t>
                </a:r>
                <a14:m>
                  <m:oMath xmlns:m="http://schemas.openxmlformats.org/officeDocument/2006/math">
                    <m:r>
                      <a:rPr lang="en-US" sz="19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𝑽𝒂𝒓𝒊𝒂𝒏𝒄𝒆</m:t>
                    </m:r>
                    <m:r>
                      <a:rPr lang="en-US" sz="19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19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19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19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sSup>
                              <m:sSupPr>
                                <m:ctrlPr>
                                  <a:rPr lang="en-US" sz="19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</m:e>
                              <m:sup>
                                <m:r>
                                  <a:rPr lang="en-US" sz="19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19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19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</m:e>
                        </m:nary>
                      </m:den>
                    </m:f>
                    <m:r>
                      <a:rPr lang="en-US" sz="19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9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9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9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9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𝒇𝑿</m:t>
                                    </m:r>
                                  </m:e>
                                </m:nary>
                              </m:num>
                              <m:den>
                                <m:nary>
                                  <m:naryPr>
                                    <m:chr m:val="∑"/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9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9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𝒇</m:t>
                                    </m:r>
                                  </m:e>
                                </m:nary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9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9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F12526-F1FB-48D5-9AD6-6921DFCDF0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40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5C3A-3B52-4ED3-A38B-FFA254D6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BF0D1-F5E6-40F1-BF4A-47749F978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S.D is the 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ositive square root of the mean of the squared deviations of the values from their mean.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Standard Deviation shows the variation in the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data is close together, the standard deviation will be small.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data is spread out, the standard deviation will be large.</a:t>
            </a:r>
            <a:endParaRPr lang="en-US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3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469F-C0D4-4E8E-90C9-5DC792C1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C54AAB-DD4E-4FDE-9F10-458725EC91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3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ungrouped  data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sample data</a:t>
                </a: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µ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population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data</a:t>
                </a:r>
              </a:p>
              <a:p>
                <a:pPr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Grouped data</a:t>
                </a:r>
              </a:p>
              <a:p>
                <a:pPr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</m:nary>
                          </m:den>
                        </m:f>
                      </m:e>
                    </m:rad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𝑓𝑜𝑟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𝑠𝑎𝑚𝑝𝑙𝑒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𝑑𝑎𝑡𝑎</m:t>
                    </m:r>
                  </m:oMath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𝝈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µ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</m:nary>
                          </m:den>
                        </m:f>
                      </m:e>
                    </m:rad>
                  </m:oMath>
                </a14:m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for population data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C54AAB-DD4E-4FDE-9F10-458725EC91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5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543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28F5-EC37-4A59-B418-F5FE8E925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903E-A7E4-43C8-A9DE-F6B8BD46A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Find the mean of the 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Mean is the average so add up the values and divide by the number of items.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Subtract the mean from each value – the result is called the deviation from the mean.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Square each deviation of the mean.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Find the sum of the squares.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Divide the total by the number of items.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9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B1A63-4DE8-4185-9741-49EC65D4B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variance and standard deviation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A70938-807A-4EB8-8DE7-EB0AD022B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The math test scores of five students are: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     92,88,80,68 and 52.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n-US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</m:nary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92+88+80+68+52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=380/5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A70938-807A-4EB8-8DE7-EB0AD022B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399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157AC190-0D5E-4A45-AC83-B8CF0A252DB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8521910"/>
                  </p:ext>
                </p:extLst>
              </p:nvPr>
            </p:nvGraphicFramePr>
            <p:xfrm>
              <a:off x="838200" y="1825625"/>
              <a:ext cx="10515597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199">
                      <a:extLst>
                        <a:ext uri="{9D8B030D-6E8A-4147-A177-3AD203B41FA5}">
                          <a16:colId xmlns:a16="http://schemas.microsoft.com/office/drawing/2014/main" val="793852639"/>
                        </a:ext>
                      </a:extLst>
                    </a:gridCol>
                    <a:gridCol w="3505199">
                      <a:extLst>
                        <a:ext uri="{9D8B030D-6E8A-4147-A177-3AD203B41FA5}">
                          <a16:colId xmlns:a16="http://schemas.microsoft.com/office/drawing/2014/main" val="1961897687"/>
                        </a:ext>
                      </a:extLst>
                    </a:gridCol>
                    <a:gridCol w="3505199">
                      <a:extLst>
                        <a:ext uri="{9D8B030D-6E8A-4147-A177-3AD203B41FA5}">
                          <a16:colId xmlns:a16="http://schemas.microsoft.com/office/drawing/2014/main" val="28811210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60612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92-76=16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256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61453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144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852854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46492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-8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5220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-24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0193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1056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84699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157AC190-0D5E-4A45-AC83-B8CF0A252DB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8521910"/>
                  </p:ext>
                </p:extLst>
              </p:nvPr>
            </p:nvGraphicFramePr>
            <p:xfrm>
              <a:off x="838200" y="1825625"/>
              <a:ext cx="10515597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199">
                      <a:extLst>
                        <a:ext uri="{9D8B030D-6E8A-4147-A177-3AD203B41FA5}">
                          <a16:colId xmlns:a16="http://schemas.microsoft.com/office/drawing/2014/main" val="793852639"/>
                        </a:ext>
                      </a:extLst>
                    </a:gridCol>
                    <a:gridCol w="3505199">
                      <a:extLst>
                        <a:ext uri="{9D8B030D-6E8A-4147-A177-3AD203B41FA5}">
                          <a16:colId xmlns:a16="http://schemas.microsoft.com/office/drawing/2014/main" val="1961897687"/>
                        </a:ext>
                      </a:extLst>
                    </a:gridCol>
                    <a:gridCol w="3505199">
                      <a:extLst>
                        <a:ext uri="{9D8B030D-6E8A-4147-A177-3AD203B41FA5}">
                          <a16:colId xmlns:a16="http://schemas.microsoft.com/office/drawing/2014/main" val="28811210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8197" r="-100521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348" t="-8197" r="-696" b="-6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60612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92-76=16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256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961453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144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852854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46492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-8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5220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-24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0193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1056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84699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7647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7DF13E-E87E-475A-8EDB-DB84B56CE6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𝑽𝒂𝒓𝒊𝒂𝒏𝒄𝒆</m:t>
                    </m:r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800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𝑿</m:t>
                                    </m:r>
                                    <m:r>
                                      <a:rPr lang="en-US" sz="2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𝑿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sz="28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𝟏𝟎𝟓𝟔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𝟐𝟏𝟏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en-US" b="1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/>
                  <a:t>For Finding Standard deviation take the  square root of the variance.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𝑋</m:t>
                                        </m:r>
                                        <m:r>
                                          <a:rPr lang="en-US" sz="2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211.2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=14.53</m:t>
                    </m:r>
                  </m:oMath>
                </a14:m>
                <a:endParaRPr lang="en-US" b="0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/>
                  <a:t>Thus the S.D of the test score is 14.53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7DF13E-E87E-475A-8EDB-DB84B56CE6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15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695</Words>
  <Application>Microsoft Office PowerPoint</Application>
  <PresentationFormat>Widescreen</PresentationFormat>
  <Paragraphs>202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PT Sans</vt:lpstr>
      <vt:lpstr>Times New Roman</vt:lpstr>
      <vt:lpstr>Wingdings</vt:lpstr>
      <vt:lpstr>Office Theme</vt:lpstr>
      <vt:lpstr>Variance and Standard Deviation </vt:lpstr>
      <vt:lpstr>Variance</vt:lpstr>
      <vt:lpstr>Variance formula</vt:lpstr>
      <vt:lpstr>Standard Deviation</vt:lpstr>
      <vt:lpstr>Standard Deviation</vt:lpstr>
      <vt:lpstr>Variance</vt:lpstr>
      <vt:lpstr>Find the variance and standard deviation</vt:lpstr>
      <vt:lpstr>PowerPoint Presentation</vt:lpstr>
      <vt:lpstr>PowerPoint Presentation</vt:lpstr>
      <vt:lpstr>Example2:Find the Variance and Standard deviation of the following data.</vt:lpstr>
      <vt:lpstr>PowerPoint Presentation</vt:lpstr>
      <vt:lpstr>PowerPoint Presentation</vt:lpstr>
      <vt:lpstr>Home Assignment</vt:lpstr>
      <vt:lpstr>Question#2)A sample of college students was asked how much they spent monthly on a cell phone plan(to the nearest dollar). Find Variance and Standard deviation.</vt:lpstr>
      <vt:lpstr>Q#3) The following is a frequency distribution of the weight measurements of 40 students of a college. Find mean deviation from mean and mean deviation from median.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Semi-Interquartile Range or The Quartile Deviation</dc:title>
  <dc:creator>user</dc:creator>
  <cp:lastModifiedBy>user</cp:lastModifiedBy>
  <cp:revision>27</cp:revision>
  <dcterms:created xsi:type="dcterms:W3CDTF">2020-11-15T15:26:34Z</dcterms:created>
  <dcterms:modified xsi:type="dcterms:W3CDTF">2020-11-20T07:40:50Z</dcterms:modified>
</cp:coreProperties>
</file>