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7" r:id="rId32"/>
    <p:sldId id="310"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8A4B16-66B9-4EE8-955E-1954BC303C78}"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118073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8A4B16-66B9-4EE8-955E-1954BC303C78}"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3773342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8A4B16-66B9-4EE8-955E-1954BC303C78}"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83416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8A4B16-66B9-4EE8-955E-1954BC303C78}"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423783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8A4B16-66B9-4EE8-955E-1954BC303C78}" type="datetimeFigureOut">
              <a:rPr lang="en-US" smtClean="0"/>
              <a:t>4/10/2020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99994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8A4B16-66B9-4EE8-955E-1954BC303C78}"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18952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8A4B16-66B9-4EE8-955E-1954BC303C78}" type="datetimeFigureOut">
              <a:rPr lang="en-US" smtClean="0"/>
              <a:t>4/10/2020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78049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8A4B16-66B9-4EE8-955E-1954BC303C78}" type="datetimeFigureOut">
              <a:rPr lang="en-US" smtClean="0"/>
              <a:t>4/10/2020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411446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A4B16-66B9-4EE8-955E-1954BC303C78}" type="datetimeFigureOut">
              <a:rPr lang="en-US" smtClean="0"/>
              <a:t>4/10/2020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4530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A4B16-66B9-4EE8-955E-1954BC303C78}"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2702515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8A4B16-66B9-4EE8-955E-1954BC303C78}" type="datetimeFigureOut">
              <a:rPr lang="en-US" smtClean="0"/>
              <a:t>4/10/2020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22A6D6-4347-4864-9A2A-A71933AF93B6}" type="slidenum">
              <a:rPr lang="en-US" smtClean="0"/>
              <a:t>‹#›</a:t>
            </a:fld>
            <a:endParaRPr lang="en-US"/>
          </a:p>
        </p:txBody>
      </p:sp>
    </p:spTree>
    <p:extLst>
      <p:ext uri="{BB962C8B-B14F-4D97-AF65-F5344CB8AC3E}">
        <p14:creationId xmlns:p14="http://schemas.microsoft.com/office/powerpoint/2010/main" val="141854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A4B16-66B9-4EE8-955E-1954BC303C78}" type="datetimeFigureOut">
              <a:rPr lang="en-US" smtClean="0"/>
              <a:t>4/10/2020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2A6D6-4347-4864-9A2A-A71933AF93B6}" type="slidenum">
              <a:rPr lang="en-US" smtClean="0"/>
              <a:t>‹#›</a:t>
            </a:fld>
            <a:endParaRPr lang="en-US"/>
          </a:p>
        </p:txBody>
      </p:sp>
    </p:spTree>
    <p:extLst>
      <p:ext uri="{BB962C8B-B14F-4D97-AF65-F5344CB8AC3E}">
        <p14:creationId xmlns:p14="http://schemas.microsoft.com/office/powerpoint/2010/main" val="329979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w3schools.com/cssref/css_selectors.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jQuery</a:t>
            </a:r>
            <a:endParaRPr lang="en-US" b="1" dirty="0"/>
          </a:p>
        </p:txBody>
      </p:sp>
    </p:spTree>
    <p:extLst>
      <p:ext uri="{BB962C8B-B14F-4D97-AF65-F5344CB8AC3E}">
        <p14:creationId xmlns:p14="http://schemas.microsoft.com/office/powerpoint/2010/main" val="3183394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.class Selector</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a:t>
            </a:r>
            <a:r>
              <a:rPr lang="en-US" dirty="0" err="1"/>
              <a:t>jQuery</a:t>
            </a:r>
            <a:r>
              <a:rPr lang="en-US" dirty="0"/>
              <a:t> .class selector finds elements with a specific class.</a:t>
            </a:r>
          </a:p>
          <a:p>
            <a:pPr marL="0" indent="0">
              <a:buNone/>
            </a:pPr>
            <a:endParaRPr lang="en-US" dirty="0"/>
          </a:p>
          <a:p>
            <a:pPr marL="0" indent="0">
              <a:buNone/>
            </a:pPr>
            <a:r>
              <a:rPr lang="en-US" dirty="0"/>
              <a:t>To find elements with a specific class, write a period character, followed by the name of the class</a:t>
            </a:r>
            <a:r>
              <a:rPr lang="en-US" dirty="0" smtClean="0"/>
              <a:t>:</a:t>
            </a:r>
          </a:p>
          <a:p>
            <a:pPr marL="0" indent="0">
              <a:buNone/>
            </a:pPr>
            <a:r>
              <a:rPr lang="en-US" dirty="0"/>
              <a:t>$(".test</a:t>
            </a:r>
            <a:r>
              <a:rPr lang="en-US" dirty="0" smtClean="0"/>
              <a:t>")</a:t>
            </a:r>
          </a:p>
          <a:p>
            <a:pPr marL="0" indent="0">
              <a:buNone/>
            </a:pPr>
            <a:r>
              <a:rPr lang="en-US" dirty="0"/>
              <a:t>$(document).ready(function(){</a:t>
            </a:r>
            <a:br>
              <a:rPr lang="en-US" dirty="0"/>
            </a:br>
            <a:r>
              <a:rPr lang="en-US" dirty="0"/>
              <a:t>  $("button").click(function(){</a:t>
            </a:r>
            <a:br>
              <a:rPr lang="en-US" dirty="0"/>
            </a:br>
            <a:r>
              <a:rPr lang="en-US" dirty="0"/>
              <a:t>    $(".test").hide();</a:t>
            </a:r>
            <a:br>
              <a:rPr lang="en-US" dirty="0"/>
            </a:br>
            <a:r>
              <a:rPr lang="en-US" dirty="0"/>
              <a:t>  });</a:t>
            </a:r>
            <a:br>
              <a:rPr lang="en-US" dirty="0"/>
            </a:br>
            <a:r>
              <a:rPr lang="en-US" dirty="0"/>
              <a:t>});</a:t>
            </a:r>
          </a:p>
        </p:txBody>
      </p:sp>
    </p:spTree>
    <p:extLst>
      <p:ext uri="{BB962C8B-B14F-4D97-AF65-F5344CB8AC3E}">
        <p14:creationId xmlns:p14="http://schemas.microsoft.com/office/powerpoint/2010/main" val="1922794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24251028"/>
              </p:ext>
            </p:extLst>
          </p:nvPr>
        </p:nvGraphicFramePr>
        <p:xfrm>
          <a:off x="730700" y="595540"/>
          <a:ext cx="10808157" cy="6054036"/>
        </p:xfrm>
        <a:graphic>
          <a:graphicData uri="http://schemas.openxmlformats.org/drawingml/2006/table">
            <a:tbl>
              <a:tblPr/>
              <a:tblGrid>
                <a:gridCol w="3002955"/>
                <a:gridCol w="7805202"/>
              </a:tblGrid>
              <a:tr h="380848">
                <a:tc>
                  <a:txBody>
                    <a:bodyPr/>
                    <a:lstStyle/>
                    <a:p>
                      <a:pPr algn="l" fontAlgn="t"/>
                      <a:r>
                        <a:rPr lang="en-US" sz="2000" b="1" dirty="0">
                          <a:effectLst/>
                        </a:rPr>
                        <a:t>Syntax</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a:effectLst/>
                        </a:rPr>
                        <a:t>Description</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80848">
                <a:tc>
                  <a:txBody>
                    <a:bodyPr/>
                    <a:lstStyle/>
                    <a:p>
                      <a:pPr algn="l" fontAlgn="t"/>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all elements</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380848">
                <a:tc>
                  <a:txBody>
                    <a:bodyPr/>
                    <a:lstStyle/>
                    <a:p>
                      <a:pPr algn="l" fontAlgn="t"/>
                      <a:r>
                        <a:rPr lang="en-US" sz="2000" b="1" dirty="0">
                          <a:effectLst/>
                        </a:rPr>
                        <a:t>$(this)</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a:effectLst/>
                        </a:rPr>
                        <a:t>Selects the current HTML element</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80848">
                <a:tc>
                  <a:txBody>
                    <a:bodyPr/>
                    <a:lstStyle/>
                    <a:p>
                      <a:pPr algn="l" fontAlgn="t"/>
                      <a:r>
                        <a:rPr lang="en-US" sz="2000" b="1" dirty="0" smtClean="0">
                          <a:effectLst/>
                        </a:rPr>
                        <a:t>$(“</a:t>
                      </a:r>
                      <a:r>
                        <a:rPr lang="en-US" sz="2000" b="1" dirty="0" err="1" smtClean="0">
                          <a:effectLst/>
                        </a:rPr>
                        <a:t>p.intro</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all &lt;p&gt; elements with class="intro"</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380848">
                <a:tc>
                  <a:txBody>
                    <a:bodyPr/>
                    <a:lstStyle/>
                    <a:p>
                      <a:pPr algn="l" fontAlgn="t"/>
                      <a:r>
                        <a:rPr lang="en-US" sz="2000" b="1" dirty="0">
                          <a:effectLst/>
                        </a:rPr>
                        <a:t>$("p:first")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dirty="0">
                          <a:effectLst/>
                        </a:rPr>
                        <a:t>Selects the first &lt;p&gt; element</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80848">
                <a:tc>
                  <a:txBody>
                    <a:bodyPr/>
                    <a:lstStyle/>
                    <a:p>
                      <a:pPr algn="l" fontAlgn="t"/>
                      <a:r>
                        <a:rPr lang="en-US" sz="2000" b="1" dirty="0">
                          <a:effectLst/>
                        </a:rPr>
                        <a:t>$("</a:t>
                      </a:r>
                      <a:r>
                        <a:rPr lang="en-US" sz="2000" b="1" dirty="0" err="1">
                          <a:effectLst/>
                        </a:rPr>
                        <a:t>ul</a:t>
                      </a:r>
                      <a:r>
                        <a:rPr lang="en-US" sz="2000" b="1" dirty="0">
                          <a:effectLst/>
                        </a:rPr>
                        <a:t> </a:t>
                      </a:r>
                      <a:r>
                        <a:rPr lang="en-US" sz="2000" b="1" dirty="0" err="1">
                          <a:effectLst/>
                        </a:rPr>
                        <a:t>li:first</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the first &lt;li&gt; element of the first &lt;ul&gt;</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380848">
                <a:tc>
                  <a:txBody>
                    <a:bodyPr/>
                    <a:lstStyle/>
                    <a:p>
                      <a:pPr algn="l" fontAlgn="t"/>
                      <a:r>
                        <a:rPr lang="en-US" sz="2000" b="1" dirty="0">
                          <a:effectLst/>
                        </a:rPr>
                        <a:t>$("</a:t>
                      </a:r>
                      <a:r>
                        <a:rPr lang="en-US" sz="2000" b="1" dirty="0" err="1">
                          <a:effectLst/>
                        </a:rPr>
                        <a:t>ul</a:t>
                      </a:r>
                      <a:r>
                        <a:rPr lang="en-US" sz="2000" b="1" dirty="0">
                          <a:effectLst/>
                        </a:rPr>
                        <a:t> </a:t>
                      </a:r>
                      <a:r>
                        <a:rPr lang="en-US" sz="2000" b="1" dirty="0" err="1">
                          <a:effectLst/>
                        </a:rPr>
                        <a:t>li:first-child</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dirty="0">
                          <a:effectLst/>
                        </a:rPr>
                        <a:t>Selects the first &lt;li&gt; element of every &lt;</a:t>
                      </a:r>
                      <a:r>
                        <a:rPr lang="en-US" sz="2000" b="1" dirty="0" err="1">
                          <a:effectLst/>
                        </a:rPr>
                        <a:t>ul</a:t>
                      </a:r>
                      <a:r>
                        <a:rPr lang="en-US" sz="2000" b="1" dirty="0">
                          <a:effectLst/>
                        </a:rPr>
                        <a:t>&gt;</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80848">
                <a:tc>
                  <a:txBody>
                    <a:bodyPr/>
                    <a:lstStyle/>
                    <a:p>
                      <a:pPr algn="l" fontAlgn="t"/>
                      <a:r>
                        <a:rPr lang="en-US" sz="2000" b="1" dirty="0" smtClean="0">
                          <a:effectLst/>
                        </a:rPr>
                        <a:t>$("[</a:t>
                      </a:r>
                      <a:r>
                        <a:rPr lang="en-US" sz="2000" b="1" dirty="0" err="1" smtClean="0">
                          <a:effectLst/>
                        </a:rPr>
                        <a:t>href</a:t>
                      </a:r>
                      <a:r>
                        <a:rPr lang="en-US" sz="2000" b="1" dirty="0" smtClean="0">
                          <a:effectLst/>
                        </a:rPr>
                        <a:t>]")</a:t>
                      </a:r>
                      <a:endParaRPr lang="en-US" sz="2000" b="1" dirty="0">
                        <a:effectLst/>
                      </a:endParaRP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all elements with an href attribute</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625679">
                <a:tc>
                  <a:txBody>
                    <a:bodyPr/>
                    <a:lstStyle/>
                    <a:p>
                      <a:pPr algn="l" fontAlgn="t"/>
                      <a:r>
                        <a:rPr lang="en-US" sz="2000" b="1" smtClean="0">
                          <a:effectLst/>
                        </a:rPr>
                        <a:t>$(“a[target</a:t>
                      </a:r>
                      <a:r>
                        <a:rPr lang="en-US" sz="2000" b="1" dirty="0">
                          <a:effectLst/>
                        </a:rPr>
                        <a:t>='_blank']")</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a:effectLst/>
                        </a:rPr>
                        <a:t>Selects all &lt;a&gt; elements with a target attribute value equal to "_blank"</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625679">
                <a:tc>
                  <a:txBody>
                    <a:bodyPr/>
                    <a:lstStyle/>
                    <a:p>
                      <a:pPr algn="l" fontAlgn="t"/>
                      <a:r>
                        <a:rPr lang="en-US" sz="2000" b="1" dirty="0">
                          <a:effectLst/>
                        </a:rPr>
                        <a:t>$("a[target!='_blank']")</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all &lt;a&gt; elements with a target attribute value NOT equal to "_blank"</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625679">
                <a:tc>
                  <a:txBody>
                    <a:bodyPr/>
                    <a:lstStyle/>
                    <a:p>
                      <a:pPr algn="l" fontAlgn="t"/>
                      <a:r>
                        <a:rPr lang="en-US" sz="2000" b="1" dirty="0" smtClean="0">
                          <a:effectLst/>
                        </a:rPr>
                        <a:t>$(“:button</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b="1" dirty="0">
                          <a:effectLst/>
                        </a:rPr>
                        <a:t>Selects all &lt;</a:t>
                      </a:r>
                      <a:r>
                        <a:rPr lang="en-US" sz="2000" b="1" dirty="0" smtClean="0">
                          <a:effectLst/>
                        </a:rPr>
                        <a:t>button&gt; </a:t>
                      </a:r>
                      <a:r>
                        <a:rPr lang="en-US" sz="2000" b="1" dirty="0">
                          <a:effectLst/>
                        </a:rPr>
                        <a:t>elements and &lt;input&gt; elements of type="button"</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80848">
                <a:tc>
                  <a:txBody>
                    <a:bodyPr/>
                    <a:lstStyle/>
                    <a:p>
                      <a:pPr algn="l" fontAlgn="t"/>
                      <a:r>
                        <a:rPr lang="en-US" sz="2000" b="1" dirty="0">
                          <a:effectLst/>
                        </a:rPr>
                        <a:t>$("</a:t>
                      </a:r>
                      <a:r>
                        <a:rPr lang="en-US" sz="2000" b="1" dirty="0" err="1">
                          <a:effectLst/>
                        </a:rPr>
                        <a:t>tr:even</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000" b="1">
                          <a:effectLst/>
                        </a:rPr>
                        <a:t>Selects all even &lt;tr&gt; elements</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380848">
                <a:tc>
                  <a:txBody>
                    <a:bodyPr/>
                    <a:lstStyle/>
                    <a:p>
                      <a:pPr algn="l" fontAlgn="t"/>
                      <a:r>
                        <a:rPr lang="en-US" sz="2000" b="1" dirty="0">
                          <a:effectLst/>
                        </a:rPr>
                        <a:t>$("</a:t>
                      </a:r>
                      <a:r>
                        <a:rPr lang="en-US" sz="2000" b="1" dirty="0" err="1">
                          <a:effectLst/>
                        </a:rPr>
                        <a:t>tr:odd</a:t>
                      </a:r>
                      <a:r>
                        <a:rPr lang="en-US" sz="2000" b="1" dirty="0">
                          <a:effectLst/>
                        </a:rPr>
                        <a:t>")</a:t>
                      </a:r>
                    </a:p>
                  </a:txBody>
                  <a:tcPr marL="10409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dirty="0">
                          <a:effectLst/>
                        </a:rPr>
                        <a:t>Selects all odd &lt;</a:t>
                      </a:r>
                      <a:r>
                        <a:rPr lang="en-US" sz="2000" b="1" dirty="0" err="1">
                          <a:effectLst/>
                        </a:rPr>
                        <a:t>tr</a:t>
                      </a:r>
                      <a:r>
                        <a:rPr lang="en-US" sz="2000" b="1" dirty="0">
                          <a:effectLst/>
                        </a:rPr>
                        <a:t>&gt; elements</a:t>
                      </a:r>
                    </a:p>
                  </a:txBody>
                  <a:tcPr marL="52049" marR="52049" marT="52049" marB="52049">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266093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 In a Separate File</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If your website contains a lot of pages, and you want your </a:t>
            </a:r>
            <a:r>
              <a:rPr lang="en-US" dirty="0" err="1"/>
              <a:t>jQuery</a:t>
            </a:r>
            <a:r>
              <a:rPr lang="en-US" dirty="0"/>
              <a:t> functions to be easy to maintain, you can put your </a:t>
            </a:r>
            <a:r>
              <a:rPr lang="en-US" dirty="0" err="1"/>
              <a:t>jQuery</a:t>
            </a:r>
            <a:r>
              <a:rPr lang="en-US" dirty="0"/>
              <a:t> functions in a separate .</a:t>
            </a:r>
            <a:r>
              <a:rPr lang="en-US" dirty="0" err="1"/>
              <a:t>js</a:t>
            </a:r>
            <a:r>
              <a:rPr lang="en-US" dirty="0"/>
              <a:t> file.</a:t>
            </a:r>
          </a:p>
          <a:p>
            <a:pPr marL="0" indent="0">
              <a:buNone/>
            </a:pPr>
            <a:endParaRPr lang="en-US" dirty="0"/>
          </a:p>
          <a:p>
            <a:pPr marL="0" indent="0">
              <a:buNone/>
            </a:pPr>
            <a:r>
              <a:rPr lang="en-US" dirty="0"/>
              <a:t>When we demonstrate </a:t>
            </a:r>
            <a:r>
              <a:rPr lang="en-US" dirty="0" err="1"/>
              <a:t>jQuery</a:t>
            </a:r>
            <a:r>
              <a:rPr lang="en-US" dirty="0"/>
              <a:t> in this tutorial, the functions are added directly into the &lt;head&gt; section. However, sometimes it is preferable to place them in a separate file, like this (use the </a:t>
            </a:r>
            <a:r>
              <a:rPr lang="en-US" dirty="0" err="1"/>
              <a:t>src</a:t>
            </a:r>
            <a:r>
              <a:rPr lang="en-US" dirty="0"/>
              <a:t> attribute to refer to the .</a:t>
            </a:r>
            <a:r>
              <a:rPr lang="en-US" dirty="0" err="1"/>
              <a:t>js</a:t>
            </a:r>
            <a:r>
              <a:rPr lang="en-US" dirty="0"/>
              <a:t> file</a:t>
            </a:r>
            <a:r>
              <a:rPr lang="en-US" dirty="0" smtClean="0"/>
              <a:t>):</a:t>
            </a:r>
          </a:p>
          <a:p>
            <a:pPr marL="0" indent="0">
              <a:buNone/>
            </a:pPr>
            <a:r>
              <a:rPr lang="en-US" dirty="0"/>
              <a:t>&lt;head&gt;</a:t>
            </a:r>
            <a:br>
              <a:rPr lang="en-US" dirty="0"/>
            </a:br>
            <a:r>
              <a:rPr lang="en-US" dirty="0"/>
              <a:t>&lt;script </a:t>
            </a:r>
            <a:r>
              <a:rPr lang="en-US" dirty="0" err="1"/>
              <a:t>src</a:t>
            </a:r>
            <a:r>
              <a:rPr lang="en-US" dirty="0"/>
              <a:t>="https://ajax.googleapis.com/</a:t>
            </a:r>
            <a:r>
              <a:rPr lang="en-US" dirty="0" err="1"/>
              <a:t>ajax</a:t>
            </a:r>
            <a:r>
              <a:rPr lang="en-US" dirty="0"/>
              <a:t>/libs/</a:t>
            </a:r>
            <a:r>
              <a:rPr lang="en-US" dirty="0" err="1"/>
              <a:t>jquery</a:t>
            </a:r>
            <a:r>
              <a:rPr lang="en-US" dirty="0"/>
              <a:t>/3.3.1/jquery.min.js"&gt;&lt;/script&gt;</a:t>
            </a:r>
            <a:br>
              <a:rPr lang="en-US" dirty="0"/>
            </a:br>
            <a:r>
              <a:rPr lang="en-US" dirty="0"/>
              <a:t>&lt;script </a:t>
            </a:r>
            <a:r>
              <a:rPr lang="en-US" dirty="0" err="1"/>
              <a:t>src</a:t>
            </a:r>
            <a:r>
              <a:rPr lang="en-US" dirty="0"/>
              <a:t>="my_jquery_functions.js"&gt;&lt;/script&gt;</a:t>
            </a:r>
            <a:br>
              <a:rPr lang="en-US" dirty="0"/>
            </a:br>
            <a:r>
              <a:rPr lang="en-US" dirty="0"/>
              <a:t>&lt;/head&gt;</a:t>
            </a:r>
          </a:p>
        </p:txBody>
      </p:sp>
    </p:spTree>
    <p:extLst>
      <p:ext uri="{BB962C8B-B14F-4D97-AF65-F5344CB8AC3E}">
        <p14:creationId xmlns:p14="http://schemas.microsoft.com/office/powerpoint/2010/main" val="929057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Event Methods</a:t>
            </a:r>
            <a:br>
              <a:rPr lang="en-US" dirty="0"/>
            </a:br>
            <a:endParaRPr lang="en-US" dirty="0"/>
          </a:p>
        </p:txBody>
      </p:sp>
      <p:sp>
        <p:nvSpPr>
          <p:cNvPr id="3" name="Content Placeholder 2"/>
          <p:cNvSpPr>
            <a:spLocks noGrp="1"/>
          </p:cNvSpPr>
          <p:nvPr>
            <p:ph idx="1"/>
          </p:nvPr>
        </p:nvSpPr>
        <p:spPr>
          <a:xfrm>
            <a:off x="838200" y="1455510"/>
            <a:ext cx="10515600" cy="4351338"/>
          </a:xfrm>
        </p:spPr>
        <p:txBody>
          <a:bodyPr>
            <a:normAutofit fontScale="92500" lnSpcReduction="10000"/>
          </a:bodyPr>
          <a:lstStyle/>
          <a:p>
            <a:pPr marL="0" indent="0">
              <a:buNone/>
            </a:pPr>
            <a:r>
              <a:rPr lang="en-US" dirty="0"/>
              <a:t>What are Events?</a:t>
            </a:r>
          </a:p>
          <a:p>
            <a:pPr marL="0" indent="0">
              <a:buNone/>
            </a:pPr>
            <a:r>
              <a:rPr lang="en-US" dirty="0"/>
              <a:t>All the different visitors' actions that a web page can respond to are called events.</a:t>
            </a:r>
          </a:p>
          <a:p>
            <a:pPr marL="0" indent="0">
              <a:buNone/>
            </a:pPr>
            <a:r>
              <a:rPr lang="en-US" dirty="0"/>
              <a:t>An event represents the precise moment when something happens.</a:t>
            </a:r>
          </a:p>
          <a:p>
            <a:pPr marL="0" indent="0">
              <a:buNone/>
            </a:pPr>
            <a:r>
              <a:rPr lang="en-US" dirty="0"/>
              <a:t>Examples:</a:t>
            </a:r>
          </a:p>
          <a:p>
            <a:r>
              <a:rPr lang="en-US" dirty="0"/>
              <a:t>moving a mouse over an element</a:t>
            </a:r>
          </a:p>
          <a:p>
            <a:r>
              <a:rPr lang="en-US" dirty="0" smtClean="0"/>
              <a:t>clicking </a:t>
            </a:r>
            <a:r>
              <a:rPr lang="en-US" dirty="0"/>
              <a:t>on an element</a:t>
            </a:r>
          </a:p>
          <a:p>
            <a:pPr marL="0" indent="0">
              <a:buNone/>
            </a:pPr>
            <a:r>
              <a:rPr lang="en-US" dirty="0"/>
              <a:t>The term </a:t>
            </a:r>
            <a:r>
              <a:rPr lang="en-US" b="1" dirty="0"/>
              <a:t>"fires/fired"</a:t>
            </a:r>
            <a:r>
              <a:rPr lang="en-US" dirty="0"/>
              <a:t> is often used with events. Example: "The </a:t>
            </a:r>
            <a:r>
              <a:rPr lang="en-US" dirty="0" err="1"/>
              <a:t>keypress</a:t>
            </a:r>
            <a:r>
              <a:rPr lang="en-US" dirty="0"/>
              <a:t> event is fired, the moment you press a key".</a:t>
            </a:r>
          </a:p>
          <a:p>
            <a:pPr marL="0" indent="0">
              <a:buNone/>
            </a:pPr>
            <a:r>
              <a:rPr lang="en-US" dirty="0"/>
              <a:t>Here are some common DOM events:</a:t>
            </a:r>
          </a:p>
          <a:p>
            <a:pPr marL="0" indent="0">
              <a:buNone/>
            </a:pPr>
            <a:endParaRPr lang="en-US" dirty="0"/>
          </a:p>
        </p:txBody>
      </p:sp>
    </p:spTree>
    <p:extLst>
      <p:ext uri="{BB962C8B-B14F-4D97-AF65-F5344CB8AC3E}">
        <p14:creationId xmlns:p14="http://schemas.microsoft.com/office/powerpoint/2010/main" val="2727609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49744475"/>
              </p:ext>
            </p:extLst>
          </p:nvPr>
        </p:nvGraphicFramePr>
        <p:xfrm>
          <a:off x="605517" y="702923"/>
          <a:ext cx="10421711" cy="4990305"/>
        </p:xfrm>
        <a:graphic>
          <a:graphicData uri="http://schemas.openxmlformats.org/drawingml/2006/table">
            <a:tbl>
              <a:tblPr/>
              <a:tblGrid>
                <a:gridCol w="2385175"/>
                <a:gridCol w="2600056"/>
                <a:gridCol w="2288479"/>
                <a:gridCol w="3148001"/>
              </a:tblGrid>
              <a:tr h="998061">
                <a:tc>
                  <a:txBody>
                    <a:bodyPr/>
                    <a:lstStyle/>
                    <a:p>
                      <a:pPr algn="l" fontAlgn="t"/>
                      <a:r>
                        <a:rPr lang="en-US" dirty="0">
                          <a:effectLst/>
                        </a:rPr>
                        <a:t>Mouse Events</a:t>
                      </a:r>
                    </a:p>
                  </a:txBody>
                  <a:tcPr marL="1524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a:effectLst/>
                        </a:rPr>
                        <a:t>Keyboard Events</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a:effectLst/>
                        </a:rPr>
                        <a:t>Form Events</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a:effectLst/>
                        </a:rPr>
                        <a:t>Document/Window Events</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998061">
                <a:tc>
                  <a:txBody>
                    <a:bodyPr/>
                    <a:lstStyle/>
                    <a:p>
                      <a:pPr algn="l" fontAlgn="t"/>
                      <a:r>
                        <a:rPr lang="en-US" sz="2800" dirty="0">
                          <a:effectLst/>
                        </a:rPr>
                        <a:t>click</a:t>
                      </a:r>
                    </a:p>
                  </a:txBody>
                  <a:tcPr marL="1524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keypress</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submit</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load</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998061">
                <a:tc>
                  <a:txBody>
                    <a:bodyPr/>
                    <a:lstStyle/>
                    <a:p>
                      <a:pPr algn="l" fontAlgn="t"/>
                      <a:r>
                        <a:rPr lang="en-US" sz="2800">
                          <a:effectLst/>
                        </a:rPr>
                        <a:t>dblclick</a:t>
                      </a:r>
                    </a:p>
                  </a:txBody>
                  <a:tcPr marL="1524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800">
                          <a:effectLst/>
                        </a:rPr>
                        <a:t>keydown</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800">
                          <a:effectLst/>
                        </a:rPr>
                        <a:t>change</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800">
                          <a:effectLst/>
                        </a:rPr>
                        <a:t>resize</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998061">
                <a:tc>
                  <a:txBody>
                    <a:bodyPr/>
                    <a:lstStyle/>
                    <a:p>
                      <a:pPr algn="l" fontAlgn="t"/>
                      <a:r>
                        <a:rPr lang="en-US" sz="2800">
                          <a:effectLst/>
                        </a:rPr>
                        <a:t>mouseenter</a:t>
                      </a:r>
                    </a:p>
                  </a:txBody>
                  <a:tcPr marL="1524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keyup</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focus</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c>
                  <a:txBody>
                    <a:bodyPr/>
                    <a:lstStyle/>
                    <a:p>
                      <a:pPr algn="l" fontAlgn="t"/>
                      <a:r>
                        <a:rPr lang="en-US" sz="2800">
                          <a:effectLst/>
                        </a:rPr>
                        <a:t>scroll</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1F1F1"/>
                    </a:solidFill>
                  </a:tcPr>
                </a:tc>
              </a:tr>
              <a:tr h="998061">
                <a:tc>
                  <a:txBody>
                    <a:bodyPr/>
                    <a:lstStyle/>
                    <a:p>
                      <a:pPr algn="l" fontAlgn="t"/>
                      <a:r>
                        <a:rPr lang="en-US" sz="2800">
                          <a:effectLst/>
                        </a:rPr>
                        <a:t>mouseleave</a:t>
                      </a:r>
                    </a:p>
                  </a:txBody>
                  <a:tcPr marL="1524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800">
                          <a:effectLst/>
                        </a:rPr>
                        <a:t> </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800">
                          <a:effectLst/>
                        </a:rPr>
                        <a:t>blur</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800" dirty="0">
                          <a:effectLst/>
                        </a:rPr>
                        <a:t>unload</a:t>
                      </a:r>
                    </a:p>
                  </a:txBody>
                  <a:tcPr marL="76200" marR="76200" marT="76200" marB="7620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136838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Syntax For Event Methods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In </a:t>
            </a:r>
            <a:r>
              <a:rPr lang="en-US" dirty="0" err="1"/>
              <a:t>jQuery</a:t>
            </a:r>
            <a:r>
              <a:rPr lang="en-US" dirty="0"/>
              <a:t>, most DOM events have an equivalent </a:t>
            </a:r>
            <a:r>
              <a:rPr lang="en-US" dirty="0" err="1"/>
              <a:t>jQuery</a:t>
            </a:r>
            <a:r>
              <a:rPr lang="en-US" dirty="0"/>
              <a:t> method.</a:t>
            </a:r>
          </a:p>
          <a:p>
            <a:pPr marL="0" indent="0">
              <a:buNone/>
            </a:pPr>
            <a:r>
              <a:rPr lang="en-US" dirty="0"/>
              <a:t>To assign a click event to all paragraphs on a page, you can do this</a:t>
            </a:r>
          </a:p>
          <a:p>
            <a:pPr marL="0" indent="0">
              <a:buNone/>
            </a:pPr>
            <a:r>
              <a:rPr lang="en-US" dirty="0" smtClean="0"/>
              <a:t>$("p</a:t>
            </a:r>
            <a:r>
              <a:rPr lang="en-US" dirty="0"/>
              <a:t>").</a:t>
            </a:r>
            <a:r>
              <a:rPr lang="en-US" dirty="0" smtClean="0"/>
              <a:t>click();</a:t>
            </a:r>
          </a:p>
          <a:p>
            <a:pPr marL="0" indent="0">
              <a:buNone/>
            </a:pPr>
            <a:r>
              <a:rPr lang="en-US" dirty="0"/>
              <a:t>The next step is to define what should happen when the event fires. You must pass a function to the event</a:t>
            </a:r>
            <a:r>
              <a:rPr lang="en-US" dirty="0" smtClean="0"/>
              <a:t>:</a:t>
            </a:r>
          </a:p>
          <a:p>
            <a:pPr marL="0" indent="0">
              <a:buNone/>
            </a:pPr>
            <a:r>
              <a:rPr lang="en-US" dirty="0"/>
              <a:t>$("p").click(function(){</a:t>
            </a:r>
            <a:br>
              <a:rPr lang="en-US" dirty="0"/>
            </a:br>
            <a:r>
              <a:rPr lang="en-US" dirty="0"/>
              <a:t>  // action goes here!!</a:t>
            </a:r>
            <a:br>
              <a:rPr lang="en-US" dirty="0"/>
            </a:br>
            <a:r>
              <a:rPr lang="en-US" dirty="0"/>
              <a:t>});</a:t>
            </a:r>
          </a:p>
        </p:txBody>
      </p:sp>
    </p:spTree>
    <p:extLst>
      <p:ext uri="{BB962C8B-B14F-4D97-AF65-F5344CB8AC3E}">
        <p14:creationId xmlns:p14="http://schemas.microsoft.com/office/powerpoint/2010/main" val="4180898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Commonly Used </a:t>
            </a:r>
            <a:r>
              <a:rPr lang="en-US" dirty="0" err="1"/>
              <a:t>jQuery</a:t>
            </a:r>
            <a:r>
              <a:rPr lang="en-US" dirty="0"/>
              <a:t> Event Methods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$(document).ready</a:t>
            </a:r>
            <a:r>
              <a:rPr lang="en-US" b="1" dirty="0" smtClean="0"/>
              <a:t>()</a:t>
            </a:r>
          </a:p>
          <a:p>
            <a:pPr marL="0" indent="0">
              <a:buNone/>
            </a:pPr>
            <a:r>
              <a:rPr lang="en-US" dirty="0"/>
              <a:t>The $(document).ready() method allows us to execute a function when the document is fully loaded. </a:t>
            </a:r>
            <a:endParaRPr lang="en-US" dirty="0" smtClean="0"/>
          </a:p>
          <a:p>
            <a:pPr marL="0" indent="0">
              <a:buNone/>
            </a:pPr>
            <a:r>
              <a:rPr lang="en-US" b="1" dirty="0"/>
              <a:t>click</a:t>
            </a:r>
            <a:r>
              <a:rPr lang="en-US" b="1" dirty="0" smtClean="0"/>
              <a:t>()</a:t>
            </a:r>
          </a:p>
          <a:p>
            <a:pPr marL="0" indent="0">
              <a:buNone/>
            </a:pPr>
            <a:r>
              <a:rPr lang="en-US" dirty="0"/>
              <a:t>The click() method attaches an event handler function to an HTML element</a:t>
            </a:r>
            <a:r>
              <a:rPr lang="en-US" dirty="0" smtClean="0"/>
              <a:t>.</a:t>
            </a:r>
            <a:endParaRPr lang="en-US" dirty="0"/>
          </a:p>
          <a:p>
            <a:pPr marL="0" indent="0">
              <a:buNone/>
            </a:pPr>
            <a:r>
              <a:rPr lang="en-US" dirty="0"/>
              <a:t>The function is executed when the user clicks on the HTML element.</a:t>
            </a:r>
          </a:p>
          <a:p>
            <a:pPr marL="0" indent="0">
              <a:buNone/>
            </a:pPr>
            <a:r>
              <a:rPr lang="en-US" dirty="0" smtClean="0"/>
              <a:t>The </a:t>
            </a:r>
            <a:r>
              <a:rPr lang="en-US" dirty="0"/>
              <a:t>following example says: When a click event fires on a &lt;p&gt; element; hide the current &lt;p&gt; element</a:t>
            </a:r>
            <a:r>
              <a:rPr lang="en-US" dirty="0" smtClean="0"/>
              <a:t>:</a:t>
            </a:r>
          </a:p>
          <a:p>
            <a:pPr marL="0" indent="0">
              <a:buNone/>
            </a:pPr>
            <a:r>
              <a:rPr lang="en-US" dirty="0" smtClean="0"/>
              <a:t>$("</a:t>
            </a:r>
            <a:r>
              <a:rPr lang="en-US" dirty="0"/>
              <a:t>p").click(function(){</a:t>
            </a:r>
          </a:p>
          <a:p>
            <a:pPr marL="0" indent="0">
              <a:buNone/>
            </a:pPr>
            <a:r>
              <a:rPr lang="en-US" dirty="0"/>
              <a:t>  $(this).hide();</a:t>
            </a:r>
          </a:p>
          <a:p>
            <a:pPr marL="0" indent="0">
              <a:buNone/>
            </a:pPr>
            <a:r>
              <a:rPr lang="en-US" dirty="0"/>
              <a:t>});</a:t>
            </a:r>
            <a:endParaRPr lang="en-US" dirty="0" smtClean="0"/>
          </a:p>
        </p:txBody>
      </p:sp>
    </p:spTree>
    <p:extLst>
      <p:ext uri="{BB962C8B-B14F-4D97-AF65-F5344CB8AC3E}">
        <p14:creationId xmlns:p14="http://schemas.microsoft.com/office/powerpoint/2010/main" val="1820001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587374" y="1041399"/>
            <a:ext cx="10526939" cy="4640943"/>
          </a:xfrm>
        </p:spPr>
        <p:txBody>
          <a:bodyPr>
            <a:normAutofit fontScale="85000" lnSpcReduction="20000"/>
          </a:bodyPr>
          <a:lstStyle/>
          <a:p>
            <a:pPr marL="0" indent="0">
              <a:buNone/>
            </a:pPr>
            <a:r>
              <a:rPr lang="en-US" b="1" dirty="0" err="1"/>
              <a:t>dblclick</a:t>
            </a:r>
            <a:r>
              <a:rPr lang="en-US" b="1" dirty="0" smtClean="0"/>
              <a:t>()</a:t>
            </a:r>
          </a:p>
          <a:p>
            <a:pPr marL="0" indent="0">
              <a:buNone/>
            </a:pPr>
            <a:r>
              <a:rPr lang="en-US" dirty="0"/>
              <a:t>The </a:t>
            </a:r>
            <a:r>
              <a:rPr lang="en-US" dirty="0" err="1"/>
              <a:t>dblclick</a:t>
            </a:r>
            <a:r>
              <a:rPr lang="en-US" dirty="0"/>
              <a:t>() method attaches an event handler function to an HTML element</a:t>
            </a:r>
            <a:r>
              <a:rPr lang="en-US" dirty="0" smtClean="0"/>
              <a:t>.</a:t>
            </a:r>
            <a:endParaRPr lang="en-US" dirty="0"/>
          </a:p>
          <a:p>
            <a:pPr marL="0" indent="0">
              <a:buNone/>
            </a:pPr>
            <a:r>
              <a:rPr lang="en-US" dirty="0"/>
              <a:t>The function is executed when the user double-clicks on the HTML element</a:t>
            </a:r>
            <a:r>
              <a:rPr lang="en-US" dirty="0" smtClean="0"/>
              <a:t>:</a:t>
            </a:r>
          </a:p>
          <a:p>
            <a:pPr marL="0" indent="0">
              <a:buNone/>
            </a:pPr>
            <a:r>
              <a:rPr lang="en-US" dirty="0"/>
              <a:t>$("p").</a:t>
            </a:r>
            <a:r>
              <a:rPr lang="en-US" dirty="0" err="1"/>
              <a:t>dblclick</a:t>
            </a:r>
            <a:r>
              <a:rPr lang="en-US" dirty="0"/>
              <a:t>(function(){</a:t>
            </a:r>
          </a:p>
          <a:p>
            <a:pPr marL="0" indent="0">
              <a:buNone/>
            </a:pPr>
            <a:r>
              <a:rPr lang="en-US" dirty="0"/>
              <a:t>  $(this).hide();</a:t>
            </a:r>
          </a:p>
          <a:p>
            <a:pPr marL="0" indent="0">
              <a:buNone/>
            </a:pPr>
            <a:r>
              <a:rPr lang="en-US" dirty="0" smtClean="0"/>
              <a:t>});</a:t>
            </a:r>
          </a:p>
          <a:p>
            <a:pPr marL="0" indent="0">
              <a:buNone/>
            </a:pPr>
            <a:r>
              <a:rPr lang="en-US" b="1" dirty="0" err="1"/>
              <a:t>mouseenter</a:t>
            </a:r>
            <a:r>
              <a:rPr lang="en-US" b="1" dirty="0" smtClean="0"/>
              <a:t>()</a:t>
            </a:r>
          </a:p>
          <a:p>
            <a:pPr marL="0" indent="0">
              <a:buNone/>
            </a:pPr>
            <a:r>
              <a:rPr lang="en-US" dirty="0"/>
              <a:t>The </a:t>
            </a:r>
            <a:r>
              <a:rPr lang="en-US" dirty="0" err="1"/>
              <a:t>mouseenter</a:t>
            </a:r>
            <a:r>
              <a:rPr lang="en-US" dirty="0"/>
              <a:t>() method attaches an event handler function to an HTML element</a:t>
            </a:r>
            <a:r>
              <a:rPr lang="en-US" dirty="0" smtClean="0"/>
              <a:t>.</a:t>
            </a:r>
            <a:endParaRPr lang="en-US" dirty="0"/>
          </a:p>
          <a:p>
            <a:pPr marL="0" indent="0">
              <a:buNone/>
            </a:pPr>
            <a:r>
              <a:rPr lang="en-US" dirty="0"/>
              <a:t>The function is executed when the mouse pointer enters the HTML element</a:t>
            </a:r>
            <a:r>
              <a:rPr lang="en-US" dirty="0" smtClean="0"/>
              <a:t>:</a:t>
            </a:r>
          </a:p>
          <a:p>
            <a:pPr marL="0" indent="0">
              <a:buNone/>
            </a:pPr>
            <a:r>
              <a:rPr lang="en-US" dirty="0"/>
              <a:t>$("#p1").</a:t>
            </a:r>
            <a:r>
              <a:rPr lang="en-US" dirty="0" err="1"/>
              <a:t>mouseenter</a:t>
            </a:r>
            <a:r>
              <a:rPr lang="en-US" dirty="0"/>
              <a:t>(function(){</a:t>
            </a:r>
          </a:p>
          <a:p>
            <a:pPr marL="0" indent="0">
              <a:buNone/>
            </a:pPr>
            <a:r>
              <a:rPr lang="en-US" dirty="0"/>
              <a:t>  alert("You entered p1!");</a:t>
            </a:r>
          </a:p>
          <a:p>
            <a:pPr marL="0" indent="0">
              <a:buNone/>
            </a:pPr>
            <a:r>
              <a:rPr lang="en-US" dirty="0"/>
              <a:t>});</a:t>
            </a:r>
          </a:p>
        </p:txBody>
      </p:sp>
    </p:spTree>
    <p:extLst>
      <p:ext uri="{BB962C8B-B14F-4D97-AF65-F5344CB8AC3E}">
        <p14:creationId xmlns:p14="http://schemas.microsoft.com/office/powerpoint/2010/main" val="4115254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511628" y="639080"/>
            <a:ext cx="10776858" cy="5424261"/>
          </a:xfrm>
        </p:spPr>
        <p:txBody>
          <a:bodyPr>
            <a:normAutofit fontScale="62500" lnSpcReduction="20000"/>
          </a:bodyPr>
          <a:lstStyle/>
          <a:p>
            <a:pPr marL="0" indent="0">
              <a:buNone/>
            </a:pPr>
            <a:r>
              <a:rPr lang="en-US" b="1" dirty="0" err="1"/>
              <a:t>mouseleave</a:t>
            </a:r>
            <a:r>
              <a:rPr lang="en-US" b="1" dirty="0"/>
              <a:t>() </a:t>
            </a:r>
            <a:endParaRPr lang="en-US" b="1" dirty="0" smtClean="0"/>
          </a:p>
          <a:p>
            <a:pPr marL="0" indent="0">
              <a:buNone/>
            </a:pPr>
            <a:r>
              <a:rPr lang="en-US" sz="2900" dirty="0"/>
              <a:t>The </a:t>
            </a:r>
            <a:r>
              <a:rPr lang="en-US" sz="2900" dirty="0" err="1"/>
              <a:t>mouseleave</a:t>
            </a:r>
            <a:r>
              <a:rPr lang="en-US" sz="2900" dirty="0"/>
              <a:t>() method attaches an event handler function to an HTML element.</a:t>
            </a:r>
          </a:p>
          <a:p>
            <a:pPr marL="0" indent="0">
              <a:buNone/>
            </a:pPr>
            <a:r>
              <a:rPr lang="en-US" sz="2900" dirty="0"/>
              <a:t>The function is executed when the mouse pointer leaves the HTML element:</a:t>
            </a:r>
          </a:p>
          <a:p>
            <a:pPr marL="0" indent="0">
              <a:buNone/>
            </a:pPr>
            <a:r>
              <a:rPr lang="en-US" dirty="0"/>
              <a:t>$("#p1").</a:t>
            </a:r>
            <a:r>
              <a:rPr lang="en-US" dirty="0" err="1"/>
              <a:t>mouseleave</a:t>
            </a:r>
            <a:r>
              <a:rPr lang="en-US" dirty="0"/>
              <a:t>(function(){</a:t>
            </a:r>
            <a:br>
              <a:rPr lang="en-US" dirty="0"/>
            </a:br>
            <a:r>
              <a:rPr lang="en-US" dirty="0"/>
              <a:t>  alert("Bye! You now leave p1!");</a:t>
            </a:r>
            <a:br>
              <a:rPr lang="en-US" dirty="0"/>
            </a:br>
            <a:r>
              <a:rPr lang="en-US" dirty="0" smtClean="0"/>
              <a:t>});</a:t>
            </a:r>
          </a:p>
          <a:p>
            <a:pPr marL="0" indent="0">
              <a:buNone/>
            </a:pPr>
            <a:r>
              <a:rPr lang="en-US" b="1" dirty="0" err="1"/>
              <a:t>mousedown</a:t>
            </a:r>
            <a:r>
              <a:rPr lang="en-US" b="1" dirty="0" smtClean="0"/>
              <a:t>()</a:t>
            </a:r>
          </a:p>
          <a:p>
            <a:pPr marL="0" indent="0">
              <a:buNone/>
            </a:pPr>
            <a:r>
              <a:rPr lang="en-US" dirty="0"/>
              <a:t>The </a:t>
            </a:r>
            <a:r>
              <a:rPr lang="en-US" dirty="0" err="1"/>
              <a:t>mousedown</a:t>
            </a:r>
            <a:r>
              <a:rPr lang="en-US" dirty="0"/>
              <a:t>() method attaches an event handler function to an HTML element</a:t>
            </a:r>
            <a:r>
              <a:rPr lang="en-US" dirty="0" smtClean="0"/>
              <a:t>.</a:t>
            </a:r>
            <a:endParaRPr lang="en-US" dirty="0"/>
          </a:p>
          <a:p>
            <a:pPr marL="0" indent="0">
              <a:buNone/>
            </a:pPr>
            <a:r>
              <a:rPr lang="en-US" dirty="0"/>
              <a:t>The function is executed, when the left, middle or right mouse button is pressed down, while the mouse is over the HTML element</a:t>
            </a:r>
            <a:r>
              <a:rPr lang="en-US" dirty="0" smtClean="0"/>
              <a:t>:</a:t>
            </a:r>
          </a:p>
          <a:p>
            <a:pPr marL="0" indent="0">
              <a:buNone/>
            </a:pPr>
            <a:r>
              <a:rPr lang="en-US" dirty="0"/>
              <a:t>$("#p1").</a:t>
            </a:r>
            <a:r>
              <a:rPr lang="en-US" dirty="0" err="1"/>
              <a:t>mousedown</a:t>
            </a:r>
            <a:r>
              <a:rPr lang="en-US" dirty="0"/>
              <a:t>(function(){</a:t>
            </a:r>
            <a:br>
              <a:rPr lang="en-US" dirty="0"/>
            </a:br>
            <a:r>
              <a:rPr lang="en-US" dirty="0"/>
              <a:t>  alert("Mouse down over p1!");</a:t>
            </a:r>
            <a:br>
              <a:rPr lang="en-US" dirty="0"/>
            </a:br>
            <a:r>
              <a:rPr lang="en-US" dirty="0" smtClean="0"/>
              <a:t>});</a:t>
            </a:r>
          </a:p>
          <a:p>
            <a:pPr marL="0" indent="0">
              <a:buNone/>
            </a:pPr>
            <a:r>
              <a:rPr lang="en-US" b="1" dirty="0" err="1"/>
              <a:t>mouseup</a:t>
            </a:r>
            <a:r>
              <a:rPr lang="en-US" b="1" dirty="0" smtClean="0"/>
              <a:t>()</a:t>
            </a:r>
          </a:p>
          <a:p>
            <a:pPr marL="0" indent="0">
              <a:buNone/>
            </a:pPr>
            <a:r>
              <a:rPr lang="en-US" dirty="0"/>
              <a:t>The </a:t>
            </a:r>
            <a:r>
              <a:rPr lang="en-US" dirty="0" err="1"/>
              <a:t>mouseup</a:t>
            </a:r>
            <a:r>
              <a:rPr lang="en-US" dirty="0"/>
              <a:t>() method attaches an event handler function to an HTML element</a:t>
            </a:r>
            <a:r>
              <a:rPr lang="en-US" dirty="0" smtClean="0"/>
              <a:t>.</a:t>
            </a:r>
            <a:endParaRPr lang="en-US" dirty="0"/>
          </a:p>
          <a:p>
            <a:pPr marL="0" indent="0">
              <a:buNone/>
            </a:pPr>
            <a:r>
              <a:rPr lang="en-US" dirty="0"/>
              <a:t>The function is executed, when the left, middle or right mouse button is released, while the mouse is over the HTML element</a:t>
            </a:r>
            <a:r>
              <a:rPr lang="en-US" dirty="0" smtClean="0"/>
              <a:t>:</a:t>
            </a:r>
          </a:p>
          <a:p>
            <a:pPr marL="0" indent="0">
              <a:buNone/>
            </a:pPr>
            <a:r>
              <a:rPr lang="en-US" dirty="0"/>
              <a:t>$("#p1").</a:t>
            </a:r>
            <a:r>
              <a:rPr lang="en-US" dirty="0" err="1"/>
              <a:t>mouseup</a:t>
            </a:r>
            <a:r>
              <a:rPr lang="en-US" dirty="0"/>
              <a:t>(function(){</a:t>
            </a:r>
            <a:br>
              <a:rPr lang="en-US" dirty="0"/>
            </a:br>
            <a:r>
              <a:rPr lang="en-US" dirty="0"/>
              <a:t>  alert("Mouse up over p1!");</a:t>
            </a:r>
            <a:br>
              <a:rPr lang="en-US" dirty="0"/>
            </a:br>
            <a:r>
              <a:rPr lang="en-US" dirty="0"/>
              <a:t>});</a:t>
            </a:r>
          </a:p>
        </p:txBody>
      </p:sp>
    </p:spTree>
    <p:extLst>
      <p:ext uri="{BB962C8B-B14F-4D97-AF65-F5344CB8AC3E}">
        <p14:creationId xmlns:p14="http://schemas.microsoft.com/office/powerpoint/2010/main" val="2345669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75795"/>
            <a:ext cx="10744200" cy="5794375"/>
          </a:xfrm>
        </p:spPr>
        <p:txBody>
          <a:bodyPr>
            <a:normAutofit fontScale="92500"/>
          </a:bodyPr>
          <a:lstStyle/>
          <a:p>
            <a:pPr marL="0" indent="0">
              <a:buNone/>
            </a:pPr>
            <a:r>
              <a:rPr lang="en-US" b="1" dirty="0"/>
              <a:t>hover</a:t>
            </a:r>
            <a:r>
              <a:rPr lang="en-US" b="1" dirty="0" smtClean="0"/>
              <a:t>()</a:t>
            </a:r>
            <a:endParaRPr lang="en-US" dirty="0"/>
          </a:p>
          <a:p>
            <a:pPr marL="0" indent="0">
              <a:buNone/>
            </a:pPr>
            <a:r>
              <a:rPr lang="en-US" dirty="0"/>
              <a:t>The hover() method takes two functions and is a combination of the </a:t>
            </a:r>
            <a:r>
              <a:rPr lang="en-US" dirty="0" err="1"/>
              <a:t>mouseenter</a:t>
            </a:r>
            <a:r>
              <a:rPr lang="en-US" dirty="0"/>
              <a:t>() and </a:t>
            </a:r>
            <a:r>
              <a:rPr lang="en-US" dirty="0" err="1"/>
              <a:t>mouseleave</a:t>
            </a:r>
            <a:r>
              <a:rPr lang="en-US" dirty="0"/>
              <a:t>() </a:t>
            </a:r>
            <a:r>
              <a:rPr lang="en-US" dirty="0" smtClean="0"/>
              <a:t>methods</a:t>
            </a:r>
          </a:p>
          <a:p>
            <a:pPr marL="0" indent="0">
              <a:buNone/>
            </a:pPr>
            <a:r>
              <a:rPr lang="en-US" dirty="0"/>
              <a:t>$("#p1").hover(function(){</a:t>
            </a:r>
            <a:br>
              <a:rPr lang="en-US" dirty="0"/>
            </a:br>
            <a:r>
              <a:rPr lang="en-US" dirty="0"/>
              <a:t>  alert("You entered p1!");</a:t>
            </a:r>
            <a:br>
              <a:rPr lang="en-US" dirty="0"/>
            </a:br>
            <a:r>
              <a:rPr lang="en-US" dirty="0"/>
              <a:t>},</a:t>
            </a:r>
            <a:br>
              <a:rPr lang="en-US" dirty="0"/>
            </a:br>
            <a:r>
              <a:rPr lang="en-US" dirty="0"/>
              <a:t>function(){</a:t>
            </a:r>
            <a:br>
              <a:rPr lang="en-US" dirty="0"/>
            </a:br>
            <a:r>
              <a:rPr lang="en-US" dirty="0"/>
              <a:t>  alert("Bye! You now leave p1!");</a:t>
            </a:r>
            <a:br>
              <a:rPr lang="en-US" dirty="0"/>
            </a:br>
            <a:r>
              <a:rPr lang="en-US" dirty="0" smtClean="0"/>
              <a:t>});</a:t>
            </a:r>
          </a:p>
          <a:p>
            <a:pPr marL="0" indent="0">
              <a:buNone/>
            </a:pPr>
            <a:r>
              <a:rPr lang="en-US" b="1" dirty="0"/>
              <a:t>focus</a:t>
            </a:r>
            <a:r>
              <a:rPr lang="en-US" b="1" dirty="0" smtClean="0"/>
              <a:t>()</a:t>
            </a:r>
            <a:endParaRPr lang="en-US" b="1" dirty="0"/>
          </a:p>
          <a:p>
            <a:pPr marL="0" indent="0">
              <a:buNone/>
            </a:pPr>
            <a:r>
              <a:rPr lang="en-US" dirty="0"/>
              <a:t>The focus() method attaches an event handler function to an HTML form </a:t>
            </a:r>
            <a:r>
              <a:rPr lang="en-US" dirty="0" smtClean="0"/>
              <a:t>field.</a:t>
            </a:r>
          </a:p>
          <a:p>
            <a:pPr marL="0" indent="0">
              <a:buNone/>
            </a:pPr>
            <a:r>
              <a:rPr lang="en-US" dirty="0"/>
              <a:t>$("input").focus(function(){</a:t>
            </a:r>
            <a:br>
              <a:rPr lang="en-US" dirty="0"/>
            </a:br>
            <a:r>
              <a:rPr lang="en-US" dirty="0"/>
              <a:t>  $(this).</a:t>
            </a:r>
            <a:r>
              <a:rPr lang="en-US" dirty="0" err="1"/>
              <a:t>css</a:t>
            </a:r>
            <a:r>
              <a:rPr lang="en-US" dirty="0"/>
              <a:t>("background-color", "#</a:t>
            </a:r>
            <a:r>
              <a:rPr lang="en-US" dirty="0" err="1"/>
              <a:t>cccccc</a:t>
            </a:r>
            <a:r>
              <a:rPr lang="en-US" dirty="0"/>
              <a:t>");</a:t>
            </a:r>
            <a:br>
              <a:rPr lang="en-US" dirty="0"/>
            </a:br>
            <a:r>
              <a:rPr lang="en-US" dirty="0" smtClean="0"/>
              <a:t>});</a:t>
            </a:r>
          </a:p>
          <a:p>
            <a:pPr marL="0" indent="0">
              <a:buNone/>
            </a:pPr>
            <a:endParaRPr lang="en-US" dirty="0"/>
          </a:p>
        </p:txBody>
      </p:sp>
    </p:spTree>
    <p:extLst>
      <p:ext uri="{BB962C8B-B14F-4D97-AF65-F5344CB8AC3E}">
        <p14:creationId xmlns:p14="http://schemas.microsoft.com/office/powerpoint/2010/main" val="613616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JQuery</a:t>
            </a:r>
            <a:r>
              <a:rPr lang="en-US" dirty="0" smtClean="0"/>
              <a:t> </a:t>
            </a:r>
            <a:r>
              <a:rPr lang="en-US" dirty="0"/>
              <a:t>is a lightweight, "write less, do more", JavaScript library.</a:t>
            </a:r>
          </a:p>
          <a:p>
            <a:r>
              <a:rPr lang="en-US" dirty="0"/>
              <a:t>The purpose of </a:t>
            </a:r>
            <a:r>
              <a:rPr lang="en-US" dirty="0" err="1"/>
              <a:t>jQuery</a:t>
            </a:r>
            <a:r>
              <a:rPr lang="en-US" dirty="0"/>
              <a:t> is to make it much easier to use JavaScript on your website.</a:t>
            </a:r>
          </a:p>
          <a:p>
            <a:r>
              <a:rPr lang="en-US" dirty="0" err="1"/>
              <a:t>jQuery</a:t>
            </a:r>
            <a:r>
              <a:rPr lang="en-US" dirty="0"/>
              <a:t> takes a lot of common tasks that require many lines of JavaScript code to accomplish, and wraps them into methods that you can call with a single line of code.</a:t>
            </a:r>
          </a:p>
          <a:p>
            <a:r>
              <a:rPr lang="en-US" dirty="0" err="1"/>
              <a:t>jQuery</a:t>
            </a:r>
            <a:r>
              <a:rPr lang="en-US" dirty="0"/>
              <a:t> also simplifies a lot of the complicated things from JavaScript, like AJAX calls and DOM manipulation.</a:t>
            </a:r>
          </a:p>
          <a:p>
            <a:r>
              <a:rPr lang="en-US" dirty="0"/>
              <a:t>The </a:t>
            </a:r>
            <a:r>
              <a:rPr lang="en-US" dirty="0" err="1"/>
              <a:t>jQuery</a:t>
            </a:r>
            <a:r>
              <a:rPr lang="en-US" dirty="0"/>
              <a:t> library contains the following features:</a:t>
            </a:r>
          </a:p>
          <a:p>
            <a:r>
              <a:rPr lang="en-US" dirty="0" smtClean="0"/>
              <a:t>HTML/DOM manipulation</a:t>
            </a:r>
          </a:p>
          <a:p>
            <a:r>
              <a:rPr lang="en-US" dirty="0" smtClean="0"/>
              <a:t>CSS manipulation</a:t>
            </a:r>
          </a:p>
          <a:p>
            <a:r>
              <a:rPr lang="en-US" dirty="0" smtClean="0"/>
              <a:t>HTML </a:t>
            </a:r>
            <a:r>
              <a:rPr lang="en-US" dirty="0"/>
              <a:t>event methods</a:t>
            </a:r>
          </a:p>
          <a:p>
            <a:r>
              <a:rPr lang="en-US" dirty="0"/>
              <a:t>Effects and animations</a:t>
            </a:r>
          </a:p>
          <a:p>
            <a:r>
              <a:rPr lang="en-US" dirty="0" smtClean="0"/>
              <a:t>AJAX (</a:t>
            </a:r>
            <a:r>
              <a:rPr lang="en-US" dirty="0"/>
              <a:t>Asynchronous JavaScript and </a:t>
            </a:r>
            <a:r>
              <a:rPr lang="en-US" dirty="0" smtClean="0"/>
              <a:t>XML</a:t>
            </a:r>
            <a:endParaRPr lang="en-US" dirty="0"/>
          </a:p>
        </p:txBody>
      </p:sp>
    </p:spTree>
    <p:extLst>
      <p:ext uri="{BB962C8B-B14F-4D97-AF65-F5344CB8AC3E}">
        <p14:creationId xmlns:p14="http://schemas.microsoft.com/office/powerpoint/2010/main" val="1885661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75795"/>
            <a:ext cx="10744200" cy="5794375"/>
          </a:xfrm>
        </p:spPr>
        <p:txBody>
          <a:bodyPr>
            <a:normAutofit fontScale="92500" lnSpcReduction="10000"/>
          </a:bodyPr>
          <a:lstStyle/>
          <a:p>
            <a:pPr marL="0" indent="0">
              <a:buNone/>
            </a:pPr>
            <a:r>
              <a:rPr lang="en-US" b="1" dirty="0"/>
              <a:t>blur()</a:t>
            </a:r>
            <a:endParaRPr lang="en-US" dirty="0"/>
          </a:p>
          <a:p>
            <a:pPr marL="0" indent="0">
              <a:buNone/>
            </a:pPr>
            <a:r>
              <a:rPr lang="en-US" dirty="0"/>
              <a:t>he blur() method attaches an event handler function to an HTML form field</a:t>
            </a:r>
            <a:r>
              <a:rPr lang="en-US" dirty="0" smtClean="0"/>
              <a:t>.</a:t>
            </a:r>
          </a:p>
          <a:p>
            <a:pPr marL="0" indent="0">
              <a:buNone/>
            </a:pPr>
            <a:r>
              <a:rPr lang="en-US" dirty="0"/>
              <a:t>$("input").blur(function(){</a:t>
            </a:r>
            <a:br>
              <a:rPr lang="en-US" dirty="0"/>
            </a:br>
            <a:r>
              <a:rPr lang="en-US" dirty="0"/>
              <a:t>  $(this).</a:t>
            </a:r>
            <a:r>
              <a:rPr lang="en-US" dirty="0" err="1"/>
              <a:t>css</a:t>
            </a:r>
            <a:r>
              <a:rPr lang="en-US" dirty="0"/>
              <a:t>("background-color", "#</a:t>
            </a:r>
            <a:r>
              <a:rPr lang="en-US" dirty="0" err="1"/>
              <a:t>ffffff</a:t>
            </a:r>
            <a:r>
              <a:rPr lang="en-US" dirty="0"/>
              <a:t>");</a:t>
            </a:r>
            <a:br>
              <a:rPr lang="en-US" dirty="0"/>
            </a:br>
            <a:r>
              <a:rPr lang="en-US" dirty="0"/>
              <a:t>});</a:t>
            </a:r>
            <a:endParaRPr lang="en-US" dirty="0" smtClean="0"/>
          </a:p>
          <a:p>
            <a:pPr marL="0" indent="0">
              <a:buNone/>
            </a:pPr>
            <a:r>
              <a:rPr lang="en-US" b="1" dirty="0"/>
              <a:t>The on() Method</a:t>
            </a:r>
          </a:p>
          <a:p>
            <a:pPr marL="0" indent="0">
              <a:buNone/>
            </a:pPr>
            <a:r>
              <a:rPr lang="en-US" dirty="0"/>
              <a:t>The on() method attaches one or more event handlers for the selected elements</a:t>
            </a:r>
            <a:r>
              <a:rPr lang="en-US" dirty="0" smtClean="0"/>
              <a:t>.</a:t>
            </a:r>
          </a:p>
          <a:p>
            <a:pPr marL="0" indent="0">
              <a:buNone/>
            </a:pPr>
            <a:r>
              <a:rPr lang="en-US" dirty="0" smtClean="0"/>
              <a:t>$("p").on("click", function(){</a:t>
            </a:r>
            <a:br>
              <a:rPr lang="en-US" dirty="0" smtClean="0"/>
            </a:br>
            <a:r>
              <a:rPr lang="en-US" dirty="0" smtClean="0"/>
              <a:t>  $(this).hide();</a:t>
            </a:r>
            <a:br>
              <a:rPr lang="en-US" dirty="0" smtClean="0"/>
            </a:br>
            <a:r>
              <a:rPr lang="en-US" dirty="0" smtClean="0"/>
              <a:t>}); </a:t>
            </a:r>
          </a:p>
          <a:p>
            <a:pPr marL="0" indent="0">
              <a:buNone/>
            </a:pPr>
            <a:endParaRPr lang="en-US" dirty="0"/>
          </a:p>
          <a:p>
            <a:pPr marL="0" indent="0">
              <a:buNone/>
            </a:pPr>
            <a:endParaRPr lang="en-US" dirty="0" smtClean="0"/>
          </a:p>
          <a:p>
            <a:pPr marL="0" indent="0">
              <a:buNone/>
            </a:pPr>
            <a:r>
              <a:rPr lang="en-US" dirty="0" smtClean="0"/>
              <a:t>  </a:t>
            </a:r>
            <a:endParaRPr lang="en-US" dirty="0"/>
          </a:p>
        </p:txBody>
      </p:sp>
      <p:sp>
        <p:nvSpPr>
          <p:cNvPr id="5" name="TextBox 4"/>
          <p:cNvSpPr txBox="1"/>
          <p:nvPr/>
        </p:nvSpPr>
        <p:spPr>
          <a:xfrm>
            <a:off x="4985657" y="3396343"/>
            <a:ext cx="6716486" cy="3139321"/>
          </a:xfrm>
          <a:prstGeom prst="rect">
            <a:avLst/>
          </a:prstGeom>
          <a:noFill/>
        </p:spPr>
        <p:txBody>
          <a:bodyPr wrap="square" rtlCol="0">
            <a:spAutoFit/>
          </a:bodyPr>
          <a:lstStyle/>
          <a:p>
            <a:r>
              <a:rPr lang="en-US" b="1" dirty="0"/>
              <a:t>$("p</a:t>
            </a:r>
            <a:r>
              <a:rPr lang="en-US" b="1" dirty="0" smtClean="0"/>
              <a:t>").on({</a:t>
            </a:r>
            <a:endParaRPr lang="en-US" b="1" dirty="0"/>
          </a:p>
          <a:p>
            <a:r>
              <a:rPr lang="en-US" b="1" dirty="0" err="1" smtClean="0"/>
              <a:t>mouseenter</a:t>
            </a:r>
            <a:r>
              <a:rPr lang="en-US" b="1" dirty="0" smtClean="0"/>
              <a:t>: function(){</a:t>
            </a:r>
          </a:p>
          <a:p>
            <a:r>
              <a:rPr lang="en-US" b="1" dirty="0" smtClean="0"/>
              <a:t>    $(this).</a:t>
            </a:r>
            <a:r>
              <a:rPr lang="en-US" b="1" dirty="0" err="1" smtClean="0"/>
              <a:t>css</a:t>
            </a:r>
            <a:r>
              <a:rPr lang="en-US" b="1" dirty="0" smtClean="0"/>
              <a:t>("background-color", "</a:t>
            </a:r>
            <a:r>
              <a:rPr lang="en-US" b="1" dirty="0" err="1" smtClean="0"/>
              <a:t>lightgray</a:t>
            </a:r>
            <a:r>
              <a:rPr lang="en-US" b="1" dirty="0" smtClean="0"/>
              <a:t>");</a:t>
            </a:r>
          </a:p>
          <a:p>
            <a:r>
              <a:rPr lang="en-US" b="1" dirty="0" smtClean="0"/>
              <a:t>  </a:t>
            </a:r>
            <a:r>
              <a:rPr lang="en-US" b="1" dirty="0"/>
              <a:t>}, </a:t>
            </a:r>
          </a:p>
          <a:p>
            <a:r>
              <a:rPr lang="en-US" b="1" dirty="0"/>
              <a:t>  </a:t>
            </a:r>
            <a:r>
              <a:rPr lang="en-US" b="1" dirty="0" err="1"/>
              <a:t>mouseleave</a:t>
            </a:r>
            <a:r>
              <a:rPr lang="en-US" b="1" dirty="0"/>
              <a:t>: function(){</a:t>
            </a:r>
          </a:p>
          <a:p>
            <a:r>
              <a:rPr lang="en-US" b="1" dirty="0"/>
              <a:t>    $(this).</a:t>
            </a:r>
            <a:r>
              <a:rPr lang="en-US" b="1" dirty="0" err="1"/>
              <a:t>css</a:t>
            </a:r>
            <a:r>
              <a:rPr lang="en-US" b="1" dirty="0"/>
              <a:t>("background-color", "</a:t>
            </a:r>
            <a:r>
              <a:rPr lang="en-US" b="1" dirty="0" err="1"/>
              <a:t>lightblue</a:t>
            </a:r>
            <a:r>
              <a:rPr lang="en-US" b="1" dirty="0"/>
              <a:t>");</a:t>
            </a:r>
          </a:p>
          <a:p>
            <a:r>
              <a:rPr lang="en-US" b="1" dirty="0"/>
              <a:t>  }, </a:t>
            </a:r>
          </a:p>
          <a:p>
            <a:r>
              <a:rPr lang="en-US" b="1" dirty="0"/>
              <a:t>  click: function(){</a:t>
            </a:r>
          </a:p>
          <a:p>
            <a:r>
              <a:rPr lang="en-US" b="1" dirty="0"/>
              <a:t>    $(this).</a:t>
            </a:r>
            <a:r>
              <a:rPr lang="en-US" b="1" dirty="0" err="1"/>
              <a:t>css</a:t>
            </a:r>
            <a:r>
              <a:rPr lang="en-US" b="1" dirty="0"/>
              <a:t>("background-color", "yellow");</a:t>
            </a:r>
          </a:p>
          <a:p>
            <a:r>
              <a:rPr lang="en-US" b="1" dirty="0"/>
              <a:t>  } </a:t>
            </a:r>
          </a:p>
          <a:p>
            <a:r>
              <a:rPr lang="en-US" dirty="0"/>
              <a:t>});</a:t>
            </a:r>
          </a:p>
        </p:txBody>
      </p:sp>
    </p:spTree>
    <p:extLst>
      <p:ext uri="{BB962C8B-B14F-4D97-AF65-F5344CB8AC3E}">
        <p14:creationId xmlns:p14="http://schemas.microsoft.com/office/powerpoint/2010/main" val="5274665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hide() and show()</a:t>
            </a:r>
            <a:br>
              <a:rPr lang="en-US" dirty="0"/>
            </a:br>
            <a:endParaRPr lang="en-US" dirty="0"/>
          </a:p>
        </p:txBody>
      </p:sp>
      <p:sp>
        <p:nvSpPr>
          <p:cNvPr id="3" name="Content Placeholder 2"/>
          <p:cNvSpPr>
            <a:spLocks noGrp="1"/>
          </p:cNvSpPr>
          <p:nvPr>
            <p:ph idx="1"/>
          </p:nvPr>
        </p:nvSpPr>
        <p:spPr>
          <a:xfrm>
            <a:off x="2645229" y="1422853"/>
            <a:ext cx="10515600" cy="4351338"/>
          </a:xfrm>
        </p:spPr>
        <p:txBody>
          <a:bodyPr>
            <a:noAutofit/>
          </a:bodyPr>
          <a:lstStyle/>
          <a:p>
            <a:pPr marL="0" indent="0">
              <a:buNone/>
            </a:pPr>
            <a:r>
              <a:rPr lang="en-US" sz="2000" b="1" dirty="0" smtClean="0"/>
              <a:t>&lt;</a:t>
            </a:r>
            <a:r>
              <a:rPr lang="en-US" sz="2000" b="1" dirty="0"/>
              <a:t>script&gt;</a:t>
            </a:r>
          </a:p>
          <a:p>
            <a:pPr marL="0" indent="0">
              <a:buNone/>
            </a:pPr>
            <a:r>
              <a:rPr lang="en-US" sz="2000" b="1" dirty="0"/>
              <a:t>$(document).ready(function(){</a:t>
            </a:r>
          </a:p>
          <a:p>
            <a:pPr marL="0" indent="0">
              <a:buNone/>
            </a:pPr>
            <a:r>
              <a:rPr lang="en-US" sz="2000" b="1" dirty="0"/>
              <a:t>  $("#hide").click(function(){</a:t>
            </a:r>
          </a:p>
          <a:p>
            <a:pPr marL="0" indent="0">
              <a:buNone/>
            </a:pPr>
            <a:r>
              <a:rPr lang="en-US" sz="2000" b="1" dirty="0"/>
              <a:t>    $("p").hide();</a:t>
            </a:r>
          </a:p>
          <a:p>
            <a:pPr marL="0" indent="0">
              <a:buNone/>
            </a:pPr>
            <a:r>
              <a:rPr lang="en-US" sz="2000" b="1" dirty="0"/>
              <a:t>  });</a:t>
            </a:r>
          </a:p>
          <a:p>
            <a:pPr marL="0" indent="0">
              <a:buNone/>
            </a:pPr>
            <a:r>
              <a:rPr lang="en-US" sz="2000" b="1" dirty="0"/>
              <a:t> $("#show").click(function(){</a:t>
            </a:r>
          </a:p>
          <a:p>
            <a:pPr marL="0" indent="0">
              <a:buNone/>
            </a:pPr>
            <a:r>
              <a:rPr lang="en-US" sz="2000" b="1" dirty="0"/>
              <a:t>    $("p").show();</a:t>
            </a:r>
          </a:p>
          <a:p>
            <a:pPr marL="0" indent="0">
              <a:buNone/>
            </a:pPr>
            <a:r>
              <a:rPr lang="en-US" sz="2000" b="1" dirty="0"/>
              <a:t>  });</a:t>
            </a:r>
          </a:p>
          <a:p>
            <a:pPr marL="0" indent="0">
              <a:buNone/>
            </a:pPr>
            <a:r>
              <a:rPr lang="en-US" sz="2000" b="1" dirty="0"/>
              <a:t>});</a:t>
            </a:r>
          </a:p>
          <a:p>
            <a:pPr marL="0" indent="0">
              <a:buNone/>
            </a:pPr>
            <a:r>
              <a:rPr lang="en-US" sz="2000" b="1" dirty="0"/>
              <a:t>&lt;/script&gt;</a:t>
            </a:r>
          </a:p>
          <a:p>
            <a:pPr marL="0" indent="0">
              <a:buNone/>
            </a:pPr>
            <a:r>
              <a:rPr lang="en-US" sz="2000" b="1" dirty="0" smtClean="0"/>
              <a:t>&lt;</a:t>
            </a:r>
            <a:r>
              <a:rPr lang="en-US" sz="2000" b="1" dirty="0"/>
              <a:t>p&gt;If you click on the "Hide" button, I will disappear.&lt;/p</a:t>
            </a:r>
            <a:r>
              <a:rPr lang="en-US" sz="2000" b="1" dirty="0" smtClean="0"/>
              <a:t>&gt;</a:t>
            </a:r>
            <a:endParaRPr lang="en-US" sz="2000" b="1" dirty="0"/>
          </a:p>
          <a:p>
            <a:pPr marL="0" indent="0">
              <a:buNone/>
            </a:pPr>
            <a:r>
              <a:rPr lang="en-US" sz="2000" b="1" dirty="0"/>
              <a:t>&lt;button id="hide"&gt;Hide&lt;/button&gt;</a:t>
            </a:r>
          </a:p>
          <a:p>
            <a:pPr marL="0" indent="0">
              <a:buNone/>
            </a:pPr>
            <a:r>
              <a:rPr lang="en-US" sz="2000" b="1" dirty="0"/>
              <a:t>&lt;button id="show"&gt;Show&lt;/button&gt;</a:t>
            </a:r>
          </a:p>
          <a:p>
            <a:pPr marL="0" indent="0">
              <a:buNone/>
            </a:pPr>
            <a:endParaRPr lang="en-US" sz="2000" b="1" dirty="0"/>
          </a:p>
        </p:txBody>
      </p:sp>
    </p:spTree>
    <p:extLst>
      <p:ext uri="{BB962C8B-B14F-4D97-AF65-F5344CB8AC3E}">
        <p14:creationId xmlns:p14="http://schemas.microsoft.com/office/powerpoint/2010/main" val="1738979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optional speed parameter specifies the speed of the hiding/showing, and can take the following values: "slow", "fast", or </a:t>
            </a:r>
            <a:r>
              <a:rPr lang="en-US" dirty="0" smtClean="0"/>
              <a:t>milliseconds</a:t>
            </a:r>
          </a:p>
          <a:p>
            <a:pPr marL="0" indent="0">
              <a:buNone/>
            </a:pPr>
            <a:r>
              <a:rPr lang="en-US" dirty="0"/>
              <a:t>$("button").click(function(){</a:t>
            </a:r>
            <a:br>
              <a:rPr lang="en-US" dirty="0"/>
            </a:br>
            <a:r>
              <a:rPr lang="en-US" dirty="0"/>
              <a:t>  $("p").</a:t>
            </a:r>
            <a:r>
              <a:rPr lang="en-US" dirty="0" smtClean="0"/>
              <a:t>hide(3000);</a:t>
            </a:r>
            <a:r>
              <a:rPr lang="en-US" dirty="0"/>
              <a:t/>
            </a:r>
            <a:br>
              <a:rPr lang="en-US" dirty="0"/>
            </a:br>
            <a:r>
              <a:rPr lang="en-US" dirty="0"/>
              <a:t>});</a:t>
            </a:r>
          </a:p>
        </p:txBody>
      </p:sp>
    </p:spTree>
    <p:extLst>
      <p:ext uri="{BB962C8B-B14F-4D97-AF65-F5344CB8AC3E}">
        <p14:creationId xmlns:p14="http://schemas.microsoft.com/office/powerpoint/2010/main" val="23599775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a:t>
            </a:r>
            <a:r>
              <a:rPr lang="en-US" dirty="0" err="1"/>
              <a:t>fadeIn</a:t>
            </a:r>
            <a:r>
              <a:rPr lang="en-US" dirty="0"/>
              <a:t>() Method</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a:t>
            </a:r>
            <a:r>
              <a:rPr lang="en-US" i="1" dirty="0"/>
              <a:t>selector</a:t>
            </a:r>
            <a:r>
              <a:rPr lang="en-US" dirty="0"/>
              <a:t>).</a:t>
            </a:r>
            <a:r>
              <a:rPr lang="en-US" dirty="0" err="1" smtClean="0"/>
              <a:t>fadeIn</a:t>
            </a:r>
            <a:r>
              <a:rPr lang="en-US" dirty="0" smtClean="0"/>
              <a:t>(</a:t>
            </a:r>
            <a:r>
              <a:rPr lang="en-US" i="1" dirty="0" smtClean="0"/>
              <a:t>speed</a:t>
            </a:r>
            <a:r>
              <a:rPr lang="en-US" i="1" dirty="0"/>
              <a:t>, callback</a:t>
            </a:r>
            <a:r>
              <a:rPr lang="en-US" dirty="0" smtClean="0"/>
              <a:t>);</a:t>
            </a:r>
          </a:p>
          <a:p>
            <a:pPr marL="0" indent="0">
              <a:buNone/>
            </a:pPr>
            <a:r>
              <a:rPr lang="en-US" dirty="0"/>
              <a:t>$(</a:t>
            </a:r>
            <a:r>
              <a:rPr lang="en-US" i="1" dirty="0"/>
              <a:t>selector</a:t>
            </a:r>
            <a:r>
              <a:rPr lang="en-US" dirty="0"/>
              <a:t>).</a:t>
            </a:r>
            <a:r>
              <a:rPr lang="en-US" dirty="0" err="1"/>
              <a:t>fadeOut</a:t>
            </a:r>
            <a:r>
              <a:rPr lang="en-US" dirty="0"/>
              <a:t>(</a:t>
            </a:r>
            <a:r>
              <a:rPr lang="en-US" i="1" dirty="0" err="1"/>
              <a:t>speed,callback</a:t>
            </a:r>
            <a:r>
              <a:rPr lang="en-US" dirty="0" smtClean="0"/>
              <a:t>);</a:t>
            </a:r>
          </a:p>
          <a:p>
            <a:pPr marL="0" indent="0">
              <a:buNone/>
            </a:pPr>
            <a:r>
              <a:rPr lang="en-US" dirty="0"/>
              <a:t>$(</a:t>
            </a:r>
            <a:r>
              <a:rPr lang="en-US" i="1" dirty="0"/>
              <a:t>selector</a:t>
            </a:r>
            <a:r>
              <a:rPr lang="en-US" dirty="0"/>
              <a:t>).</a:t>
            </a:r>
            <a:r>
              <a:rPr lang="en-US" dirty="0" err="1"/>
              <a:t>fadeToggle</a:t>
            </a:r>
            <a:r>
              <a:rPr lang="en-US" dirty="0"/>
              <a:t>(</a:t>
            </a:r>
            <a:r>
              <a:rPr lang="en-US" i="1" dirty="0" err="1"/>
              <a:t>speed,callback</a:t>
            </a:r>
            <a:r>
              <a:rPr lang="en-US" dirty="0" smtClean="0"/>
              <a:t>);</a:t>
            </a:r>
          </a:p>
          <a:p>
            <a:pPr marL="0" indent="0">
              <a:buNone/>
            </a:pPr>
            <a:r>
              <a:rPr lang="en-US" dirty="0"/>
              <a:t>$(</a:t>
            </a:r>
            <a:r>
              <a:rPr lang="en-US" i="1" dirty="0"/>
              <a:t>selector</a:t>
            </a:r>
            <a:r>
              <a:rPr lang="en-US" dirty="0"/>
              <a:t>).</a:t>
            </a:r>
            <a:r>
              <a:rPr lang="en-US" dirty="0" err="1" smtClean="0"/>
              <a:t>fadeTo</a:t>
            </a:r>
            <a:r>
              <a:rPr lang="en-US" dirty="0" smtClean="0"/>
              <a:t>(</a:t>
            </a:r>
            <a:r>
              <a:rPr lang="en-US" i="1" dirty="0" err="1" smtClean="0"/>
              <a:t>speed,opacity,callback</a:t>
            </a:r>
            <a:r>
              <a:rPr lang="en-US" dirty="0"/>
              <a:t>);</a:t>
            </a:r>
            <a:endParaRPr lang="en-US" dirty="0" smtClean="0"/>
          </a:p>
          <a:p>
            <a:pPr marL="0" indent="0">
              <a:buNone/>
            </a:pPr>
            <a:r>
              <a:rPr lang="en-US" dirty="0"/>
              <a:t>$("button").</a:t>
            </a:r>
            <a:r>
              <a:rPr lang="en-US" dirty="0" smtClean="0"/>
              <a:t>click(function</a:t>
            </a:r>
            <a:r>
              <a:rPr lang="en-US" dirty="0"/>
              <a:t>(){</a:t>
            </a:r>
            <a:br>
              <a:rPr lang="en-US" dirty="0"/>
            </a:br>
            <a:r>
              <a:rPr lang="en-US" dirty="0"/>
              <a:t>  $("#div1").</a:t>
            </a:r>
            <a:r>
              <a:rPr lang="en-US" dirty="0" err="1"/>
              <a:t>fadeTo</a:t>
            </a:r>
            <a:r>
              <a:rPr lang="en-US" dirty="0"/>
              <a:t>("slow", 0.15);</a:t>
            </a:r>
            <a:br>
              <a:rPr lang="en-US" dirty="0"/>
            </a:br>
            <a:r>
              <a:rPr lang="en-US" dirty="0"/>
              <a:t>  $("#div2").</a:t>
            </a:r>
            <a:r>
              <a:rPr lang="en-US" dirty="0" err="1"/>
              <a:t>fadeTo</a:t>
            </a:r>
            <a:r>
              <a:rPr lang="en-US" dirty="0"/>
              <a:t>("slow", 0.4);</a:t>
            </a:r>
            <a:br>
              <a:rPr lang="en-US" dirty="0"/>
            </a:br>
            <a:r>
              <a:rPr lang="en-US" dirty="0"/>
              <a:t>  $("#div3").</a:t>
            </a:r>
            <a:r>
              <a:rPr lang="en-US" dirty="0" err="1"/>
              <a:t>fadeTo</a:t>
            </a:r>
            <a:r>
              <a:rPr lang="en-US" dirty="0"/>
              <a:t>("slow", 0.7);</a:t>
            </a:r>
            <a:br>
              <a:rPr lang="en-US" dirty="0"/>
            </a:br>
            <a:r>
              <a:rPr lang="en-US" dirty="0"/>
              <a:t>});</a:t>
            </a:r>
          </a:p>
        </p:txBody>
      </p:sp>
    </p:spTree>
    <p:extLst>
      <p:ext uri="{BB962C8B-B14F-4D97-AF65-F5344CB8AC3E}">
        <p14:creationId xmlns:p14="http://schemas.microsoft.com/office/powerpoint/2010/main" val="3166905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Sliding Methods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With </a:t>
            </a:r>
            <a:r>
              <a:rPr lang="en-US" dirty="0" err="1"/>
              <a:t>jQuery</a:t>
            </a:r>
            <a:r>
              <a:rPr lang="en-US" dirty="0"/>
              <a:t> you can create a sliding effect on elements.</a:t>
            </a:r>
          </a:p>
          <a:p>
            <a:pPr marL="0" indent="0">
              <a:buNone/>
            </a:pPr>
            <a:endParaRPr lang="en-US" dirty="0"/>
          </a:p>
          <a:p>
            <a:pPr marL="0" indent="0">
              <a:buNone/>
            </a:pPr>
            <a:r>
              <a:rPr lang="en-US" dirty="0" err="1"/>
              <a:t>jQuery</a:t>
            </a:r>
            <a:r>
              <a:rPr lang="en-US" dirty="0"/>
              <a:t> has the following slide methods:</a:t>
            </a:r>
          </a:p>
          <a:p>
            <a:pPr marL="0" indent="0">
              <a:buNone/>
            </a:pPr>
            <a:endParaRPr lang="en-US" dirty="0"/>
          </a:p>
          <a:p>
            <a:pPr marL="0" indent="0">
              <a:buNone/>
            </a:pPr>
            <a:r>
              <a:rPr lang="en-US" dirty="0" err="1"/>
              <a:t>slideDown</a:t>
            </a:r>
            <a:r>
              <a:rPr lang="en-US" dirty="0"/>
              <a:t>()</a:t>
            </a:r>
          </a:p>
          <a:p>
            <a:pPr marL="0" indent="0">
              <a:buNone/>
            </a:pPr>
            <a:r>
              <a:rPr lang="en-US" dirty="0" err="1"/>
              <a:t>slideUp</a:t>
            </a:r>
            <a:r>
              <a:rPr lang="en-US" dirty="0"/>
              <a:t>()</a:t>
            </a:r>
          </a:p>
          <a:p>
            <a:pPr marL="0" indent="0">
              <a:buNone/>
            </a:pPr>
            <a:r>
              <a:rPr lang="en-US" dirty="0" err="1"/>
              <a:t>slideToggle</a:t>
            </a:r>
            <a:r>
              <a:rPr lang="en-US" dirty="0"/>
              <a:t>()</a:t>
            </a:r>
          </a:p>
        </p:txBody>
      </p:sp>
    </p:spTree>
    <p:extLst>
      <p:ext uri="{BB962C8B-B14F-4D97-AF65-F5344CB8AC3E}">
        <p14:creationId xmlns:p14="http://schemas.microsoft.com/office/powerpoint/2010/main" val="30057812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886" y="889454"/>
            <a:ext cx="10515600" cy="4351338"/>
          </a:xfrm>
        </p:spPr>
        <p:txBody>
          <a:bodyPr/>
          <a:lstStyle/>
          <a:p>
            <a:pPr marL="0" indent="0">
              <a:buNone/>
            </a:pPr>
            <a:r>
              <a:rPr lang="en-US" dirty="0"/>
              <a:t>$(</a:t>
            </a:r>
            <a:r>
              <a:rPr lang="en-US" i="1" dirty="0"/>
              <a:t>selector</a:t>
            </a:r>
            <a:r>
              <a:rPr lang="en-US" dirty="0"/>
              <a:t>).</a:t>
            </a:r>
            <a:r>
              <a:rPr lang="en-US" dirty="0" err="1"/>
              <a:t>slideDown</a:t>
            </a:r>
            <a:r>
              <a:rPr lang="en-US" dirty="0"/>
              <a:t>(</a:t>
            </a:r>
            <a:r>
              <a:rPr lang="en-US" i="1" dirty="0" err="1"/>
              <a:t>speed,callback</a:t>
            </a:r>
            <a:r>
              <a:rPr lang="en-US" dirty="0" smtClean="0"/>
              <a:t>);</a:t>
            </a:r>
          </a:p>
          <a:p>
            <a:r>
              <a:rPr lang="en-US" dirty="0"/>
              <a:t>The optional speed parameter specifies the duration of the effect. It can take the following values: "slow", "fast", or milliseconds.</a:t>
            </a:r>
          </a:p>
          <a:p>
            <a:r>
              <a:rPr lang="en-US" dirty="0"/>
              <a:t>The optional callback parameter is a function to be executed after the sliding completes.</a:t>
            </a:r>
          </a:p>
          <a:p>
            <a:pPr marL="0" indent="0">
              <a:buNone/>
            </a:pPr>
            <a:endParaRPr lang="en-US" dirty="0"/>
          </a:p>
        </p:txBody>
      </p:sp>
    </p:spTree>
    <p:extLst>
      <p:ext uri="{BB962C8B-B14F-4D97-AF65-F5344CB8AC3E}">
        <p14:creationId xmlns:p14="http://schemas.microsoft.com/office/powerpoint/2010/main" val="4332229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Animations - The animate() Method</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a:t>
            </a:r>
            <a:r>
              <a:rPr lang="en-US" i="1" dirty="0"/>
              <a:t>selector</a:t>
            </a:r>
            <a:r>
              <a:rPr lang="en-US" dirty="0"/>
              <a:t>).animate({</a:t>
            </a:r>
            <a:r>
              <a:rPr lang="en-US" i="1" dirty="0" err="1"/>
              <a:t>params</a:t>
            </a:r>
            <a:r>
              <a:rPr lang="en-US" dirty="0"/>
              <a:t>}</a:t>
            </a:r>
            <a:r>
              <a:rPr lang="en-US" i="1" dirty="0"/>
              <a:t>,</a:t>
            </a:r>
            <a:r>
              <a:rPr lang="en-US" i="1" dirty="0" err="1"/>
              <a:t>speed,callback</a:t>
            </a:r>
            <a:r>
              <a:rPr lang="en-US" dirty="0" smtClean="0"/>
              <a:t>);</a:t>
            </a:r>
          </a:p>
          <a:p>
            <a:r>
              <a:rPr lang="en-US" dirty="0"/>
              <a:t>The required </a:t>
            </a:r>
            <a:r>
              <a:rPr lang="en-US" dirty="0" err="1"/>
              <a:t>params</a:t>
            </a:r>
            <a:r>
              <a:rPr lang="en-US" dirty="0"/>
              <a:t> parameter defines the CSS properties to be animated.</a:t>
            </a:r>
          </a:p>
          <a:p>
            <a:r>
              <a:rPr lang="en-US" dirty="0"/>
              <a:t>The optional speed parameter specifies the duration of the effect. It can take the following values: "slow", "fast", or milliseconds.</a:t>
            </a:r>
          </a:p>
          <a:p>
            <a:r>
              <a:rPr lang="en-US" dirty="0"/>
              <a:t>The optional callback parameter is a function to be executed after the animation completes.</a:t>
            </a:r>
          </a:p>
          <a:p>
            <a:pPr marL="0" indent="0">
              <a:buNone/>
            </a:pPr>
            <a:r>
              <a:rPr lang="en-US" dirty="0"/>
              <a:t>$("button").click(function(){</a:t>
            </a:r>
            <a:br>
              <a:rPr lang="en-US" dirty="0"/>
            </a:br>
            <a:r>
              <a:rPr lang="en-US" dirty="0"/>
              <a:t>  $("div").animate({left: '250px</a:t>
            </a:r>
            <a:r>
              <a:rPr lang="en-US" dirty="0" smtClean="0"/>
              <a:t>'}, “”);</a:t>
            </a:r>
            <a:r>
              <a:rPr lang="en-US" dirty="0"/>
              <a:t/>
            </a:r>
            <a:br>
              <a:rPr lang="en-US" dirty="0"/>
            </a:br>
            <a:r>
              <a:rPr lang="en-US" dirty="0"/>
              <a:t>}); </a:t>
            </a:r>
          </a:p>
        </p:txBody>
      </p:sp>
    </p:spTree>
    <p:extLst>
      <p:ext uri="{BB962C8B-B14F-4D97-AF65-F5344CB8AC3E}">
        <p14:creationId xmlns:p14="http://schemas.microsoft.com/office/powerpoint/2010/main" val="605900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solidFill>
                  <a:srgbClr val="FF0000"/>
                </a:solidFill>
              </a:rPr>
              <a:t>By default, all HTML elements have a static position, and cannot be moved. To manipulate the position, remember to first set the CSS position property of the element to relative, fixed, or absolute!</a:t>
            </a:r>
          </a:p>
        </p:txBody>
      </p:sp>
    </p:spTree>
    <p:extLst>
      <p:ext uri="{BB962C8B-B14F-4D97-AF65-F5344CB8AC3E}">
        <p14:creationId xmlns:p14="http://schemas.microsoft.com/office/powerpoint/2010/main" val="26655058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animate() - Uses Queue Functionality</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This means that if you write multiple animate() calls after each other, </a:t>
            </a:r>
            <a:r>
              <a:rPr lang="en-US" dirty="0" err="1"/>
              <a:t>jQuery</a:t>
            </a:r>
            <a:r>
              <a:rPr lang="en-US" dirty="0"/>
              <a:t> creates an "internal" queue with these method calls. Then it runs the </a:t>
            </a:r>
            <a:r>
              <a:rPr lang="en-US" dirty="0" smtClean="0"/>
              <a:t>animate </a:t>
            </a:r>
            <a:r>
              <a:rPr lang="en-US" dirty="0"/>
              <a:t>calls ONE by ONE</a:t>
            </a:r>
            <a:r>
              <a:rPr lang="en-US" dirty="0" smtClean="0"/>
              <a:t>.</a:t>
            </a:r>
          </a:p>
          <a:p>
            <a:pPr marL="0" indent="0">
              <a:buNone/>
            </a:pPr>
            <a:r>
              <a:rPr lang="en-US" dirty="0"/>
              <a:t>$("button").click(function(){</a:t>
            </a:r>
            <a:br>
              <a:rPr lang="en-US" dirty="0"/>
            </a:br>
            <a:r>
              <a:rPr lang="en-US" dirty="0"/>
              <a:t>  </a:t>
            </a:r>
            <a:r>
              <a:rPr lang="en-US" dirty="0" err="1"/>
              <a:t>var</a:t>
            </a:r>
            <a:r>
              <a:rPr lang="en-US" dirty="0"/>
              <a:t> div = $("div");</a:t>
            </a:r>
            <a:br>
              <a:rPr lang="en-US" dirty="0"/>
            </a:br>
            <a:r>
              <a:rPr lang="en-US" dirty="0"/>
              <a:t>  </a:t>
            </a:r>
            <a:r>
              <a:rPr lang="en-US" dirty="0" err="1"/>
              <a:t>div.animate</a:t>
            </a:r>
            <a:r>
              <a:rPr lang="en-US" dirty="0"/>
              <a:t>({height: '300px', opacity: '0.4'}, </a:t>
            </a:r>
            <a:r>
              <a:rPr lang="en-US" dirty="0" smtClean="0"/>
              <a:t>“slow");</a:t>
            </a:r>
            <a:r>
              <a:rPr lang="en-US" dirty="0"/>
              <a:t/>
            </a:r>
            <a:br>
              <a:rPr lang="en-US" dirty="0"/>
            </a:br>
            <a:r>
              <a:rPr lang="en-US" dirty="0"/>
              <a:t>  </a:t>
            </a:r>
            <a:r>
              <a:rPr lang="en-US" dirty="0" err="1"/>
              <a:t>div.animate</a:t>
            </a:r>
            <a:r>
              <a:rPr lang="en-US" dirty="0"/>
              <a:t>({width: '300px', opacity: '0.8'}, "slow");</a:t>
            </a:r>
            <a:br>
              <a:rPr lang="en-US" dirty="0"/>
            </a:br>
            <a:r>
              <a:rPr lang="en-US" dirty="0"/>
              <a:t>  </a:t>
            </a:r>
            <a:r>
              <a:rPr lang="en-US" dirty="0" err="1"/>
              <a:t>div.animate</a:t>
            </a:r>
            <a:r>
              <a:rPr lang="en-US" dirty="0"/>
              <a:t>({height: '100px', opacity: '0.4'}, "slow");</a:t>
            </a:r>
            <a:br>
              <a:rPr lang="en-US" dirty="0"/>
            </a:br>
            <a:r>
              <a:rPr lang="en-US" dirty="0"/>
              <a:t>  </a:t>
            </a:r>
            <a:r>
              <a:rPr lang="en-US" dirty="0" err="1"/>
              <a:t>div.animate</a:t>
            </a:r>
            <a:r>
              <a:rPr lang="en-US" dirty="0"/>
              <a:t>({width: '100px', opacity: '0.8'}, "slow");</a:t>
            </a:r>
            <a:br>
              <a:rPr lang="en-US" dirty="0"/>
            </a:br>
            <a:r>
              <a:rPr lang="en-US" dirty="0"/>
              <a:t>}); </a:t>
            </a:r>
          </a:p>
        </p:txBody>
      </p:sp>
    </p:spTree>
    <p:extLst>
      <p:ext uri="{BB962C8B-B14F-4D97-AF65-F5344CB8AC3E}">
        <p14:creationId xmlns:p14="http://schemas.microsoft.com/office/powerpoint/2010/main" val="2285009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Callback Functions</a:t>
            </a:r>
            <a:br>
              <a:rPr lang="en-US" dirty="0"/>
            </a:br>
            <a:endParaRPr lang="en-US" dirty="0"/>
          </a:p>
        </p:txBody>
      </p:sp>
      <p:sp>
        <p:nvSpPr>
          <p:cNvPr id="3" name="Content Placeholder 2"/>
          <p:cNvSpPr>
            <a:spLocks noGrp="1"/>
          </p:cNvSpPr>
          <p:nvPr>
            <p:ph idx="1"/>
          </p:nvPr>
        </p:nvSpPr>
        <p:spPr/>
        <p:txBody>
          <a:bodyPr/>
          <a:lstStyle/>
          <a:p>
            <a:r>
              <a:rPr lang="en-US" dirty="0" smtClean="0"/>
              <a:t>JavaScript </a:t>
            </a:r>
            <a:r>
              <a:rPr lang="en-US" dirty="0"/>
              <a:t>statements are executed line by line. However, with effects, the next line of code can be run even though the effect is not finished. This can create errors.</a:t>
            </a:r>
          </a:p>
          <a:p>
            <a:r>
              <a:rPr lang="en-US" dirty="0"/>
              <a:t>To prevent this, you can create a callback function.</a:t>
            </a:r>
          </a:p>
          <a:p>
            <a:r>
              <a:rPr lang="en-US" dirty="0"/>
              <a:t>A callback function is executed after the current effect is finished.</a:t>
            </a:r>
          </a:p>
          <a:p>
            <a:pPr marL="0" indent="0">
              <a:buNone/>
            </a:pPr>
            <a:r>
              <a:rPr lang="en-US" dirty="0"/>
              <a:t>$("button").click(function(){</a:t>
            </a:r>
            <a:br>
              <a:rPr lang="en-US" dirty="0"/>
            </a:br>
            <a:r>
              <a:rPr lang="en-US" dirty="0"/>
              <a:t>  $("p</a:t>
            </a:r>
            <a:r>
              <a:rPr lang="en-US" dirty="0" smtClean="0"/>
              <a:t>").hide("slow“,</a:t>
            </a:r>
            <a:r>
              <a:rPr lang="en-US" dirty="0"/>
              <a:t> function(){</a:t>
            </a:r>
            <a:br>
              <a:rPr lang="en-US" dirty="0"/>
            </a:br>
            <a:r>
              <a:rPr lang="en-US" dirty="0"/>
              <a:t>    alert("The paragraph is now hidden");</a:t>
            </a:r>
            <a:br>
              <a:rPr lang="en-US" dirty="0"/>
            </a:br>
            <a:r>
              <a:rPr lang="en-US" dirty="0"/>
              <a:t>  });</a:t>
            </a:r>
            <a:br>
              <a:rPr lang="en-US" dirty="0"/>
            </a:br>
            <a:r>
              <a:rPr lang="en-US" dirty="0"/>
              <a:t>});</a:t>
            </a:r>
          </a:p>
        </p:txBody>
      </p:sp>
    </p:spTree>
    <p:extLst>
      <p:ext uri="{BB962C8B-B14F-4D97-AF65-F5344CB8AC3E}">
        <p14:creationId xmlns:p14="http://schemas.microsoft.com/office/powerpoint/2010/main" val="2940546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a:t>
            </a:r>
            <a:r>
              <a:rPr lang="en-US" dirty="0" err="1"/>
              <a:t>jQuery</a:t>
            </a:r>
            <a:r>
              <a:rPr lang="en-US" dirty="0"/>
              <a:t> to Your Web Pages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There are several ways to start using </a:t>
            </a:r>
            <a:r>
              <a:rPr lang="en-US" dirty="0" err="1"/>
              <a:t>jQuery</a:t>
            </a:r>
            <a:r>
              <a:rPr lang="en-US" dirty="0"/>
              <a:t> on your web site. You can:</a:t>
            </a:r>
          </a:p>
          <a:p>
            <a:r>
              <a:rPr lang="en-US" dirty="0"/>
              <a:t>Download the </a:t>
            </a:r>
            <a:r>
              <a:rPr lang="en-US" dirty="0" err="1"/>
              <a:t>jQuery</a:t>
            </a:r>
            <a:r>
              <a:rPr lang="en-US" dirty="0"/>
              <a:t> library from jQuery.com</a:t>
            </a:r>
          </a:p>
          <a:p>
            <a:r>
              <a:rPr lang="en-US" dirty="0"/>
              <a:t>Include jQuery from a CDN, like </a:t>
            </a:r>
            <a:r>
              <a:rPr lang="en-US" dirty="0" smtClean="0"/>
              <a:t>Google</a:t>
            </a:r>
          </a:p>
          <a:p>
            <a:pPr marL="0" indent="0">
              <a:buNone/>
            </a:pPr>
            <a:r>
              <a:rPr lang="en-US" dirty="0"/>
              <a:t>A content delivery network (</a:t>
            </a:r>
            <a:r>
              <a:rPr lang="en-US" b="1" dirty="0"/>
              <a:t>CDN</a:t>
            </a:r>
            <a:r>
              <a:rPr lang="en-US" dirty="0"/>
              <a:t>) is a system of distributed servers (network) that deliver pages and other web content to a user, based on the geographic locations of the user, the origin of the webpage and the content delivery server</a:t>
            </a:r>
          </a:p>
          <a:p>
            <a:pPr marL="0" indent="0">
              <a:buNone/>
            </a:pPr>
            <a:endParaRPr lang="en-US" dirty="0"/>
          </a:p>
        </p:txBody>
      </p:sp>
    </p:spTree>
    <p:extLst>
      <p:ext uri="{BB962C8B-B14F-4D97-AF65-F5344CB8AC3E}">
        <p14:creationId xmlns:p14="http://schemas.microsoft.com/office/powerpoint/2010/main" val="25722901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 Add </a:t>
            </a:r>
            <a:r>
              <a:rPr lang="en-US" dirty="0" smtClean="0"/>
              <a:t>Elements</a:t>
            </a:r>
            <a:endParaRPr lang="en-US" dirty="0"/>
          </a:p>
        </p:txBody>
      </p:sp>
      <p:sp>
        <p:nvSpPr>
          <p:cNvPr id="3" name="Content Placeholder 2"/>
          <p:cNvSpPr>
            <a:spLocks noGrp="1"/>
          </p:cNvSpPr>
          <p:nvPr>
            <p:ph idx="1"/>
          </p:nvPr>
        </p:nvSpPr>
        <p:spPr/>
        <p:txBody>
          <a:bodyPr/>
          <a:lstStyle/>
          <a:p>
            <a:pPr marL="0" indent="0">
              <a:buNone/>
            </a:pPr>
            <a:r>
              <a:rPr lang="en-US" dirty="0"/>
              <a:t>Add New HTML Content</a:t>
            </a:r>
          </a:p>
          <a:p>
            <a:pPr marL="0" indent="0">
              <a:buNone/>
            </a:pPr>
            <a:r>
              <a:rPr lang="en-US" dirty="0"/>
              <a:t>We will look at four jQuery methods that are used to add new content:</a:t>
            </a:r>
          </a:p>
          <a:p>
            <a:pPr marL="0" indent="0">
              <a:buNone/>
            </a:pPr>
            <a:endParaRPr lang="en-US" dirty="0"/>
          </a:p>
          <a:p>
            <a:pPr marL="0" indent="0">
              <a:buNone/>
            </a:pPr>
            <a:r>
              <a:rPr lang="en-US" dirty="0"/>
              <a:t>append() - Inserts content at the end of the selected elements</a:t>
            </a:r>
          </a:p>
          <a:p>
            <a:pPr marL="0" indent="0">
              <a:buNone/>
            </a:pPr>
            <a:r>
              <a:rPr lang="en-US" dirty="0"/>
              <a:t>prepend() - Inserts content at the beginning of the selected elements</a:t>
            </a:r>
          </a:p>
          <a:p>
            <a:pPr marL="0" indent="0">
              <a:buNone/>
            </a:pPr>
            <a:r>
              <a:rPr lang="en-US" dirty="0"/>
              <a:t>after() - Inserts content after the selected elements</a:t>
            </a:r>
          </a:p>
          <a:p>
            <a:pPr marL="0" indent="0">
              <a:buNone/>
            </a:pPr>
            <a:r>
              <a:rPr lang="en-US" dirty="0"/>
              <a:t>before() - Inserts content before the selected </a:t>
            </a:r>
            <a:r>
              <a:rPr lang="en-US" dirty="0" smtClean="0"/>
              <a:t>elements</a:t>
            </a:r>
          </a:p>
          <a:p>
            <a:pPr marL="0" indent="0">
              <a:buNone/>
            </a:pPr>
            <a:endParaRPr lang="en-US" dirty="0"/>
          </a:p>
        </p:txBody>
      </p:sp>
    </p:spTree>
    <p:extLst>
      <p:ext uri="{BB962C8B-B14F-4D97-AF65-F5344CB8AC3E}">
        <p14:creationId xmlns:p14="http://schemas.microsoft.com/office/powerpoint/2010/main" val="36416800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9343" y="541111"/>
            <a:ext cx="4615543" cy="6033860"/>
          </a:xfrm>
        </p:spPr>
        <p:txBody>
          <a:bodyPr>
            <a:normAutofit fontScale="70000" lnSpcReduction="20000"/>
          </a:bodyPr>
          <a:lstStyle/>
          <a:p>
            <a:pPr marL="0" indent="0">
              <a:buNone/>
            </a:pPr>
            <a:r>
              <a:rPr lang="en-US" dirty="0"/>
              <a:t>&lt;!DOCTYPE html&gt;</a:t>
            </a:r>
          </a:p>
          <a:p>
            <a:pPr marL="0" indent="0">
              <a:buNone/>
            </a:pPr>
            <a:r>
              <a:rPr lang="en-US" dirty="0"/>
              <a:t>&lt;html&gt;</a:t>
            </a:r>
          </a:p>
          <a:p>
            <a:pPr marL="0" indent="0">
              <a:buNone/>
            </a:pPr>
            <a:r>
              <a:rPr lang="en-US" dirty="0"/>
              <a:t>&lt;head&gt;</a:t>
            </a:r>
          </a:p>
          <a:p>
            <a:pPr marL="0" indent="0">
              <a:buNone/>
            </a:pPr>
            <a:r>
              <a:rPr lang="en-US" dirty="0"/>
              <a:t>&lt;script </a:t>
            </a:r>
            <a:r>
              <a:rPr lang="en-US" dirty="0" err="1"/>
              <a:t>src</a:t>
            </a:r>
            <a:r>
              <a:rPr lang="en-US" dirty="0"/>
              <a:t>="https://ajax.googleapis.com/</a:t>
            </a:r>
            <a:r>
              <a:rPr lang="en-US" dirty="0" err="1"/>
              <a:t>ajax</a:t>
            </a:r>
            <a:r>
              <a:rPr lang="en-US" dirty="0"/>
              <a:t>/libs/</a:t>
            </a:r>
            <a:r>
              <a:rPr lang="en-US" dirty="0" err="1"/>
              <a:t>jquery</a:t>
            </a:r>
            <a:r>
              <a:rPr lang="en-US" dirty="0"/>
              <a:t>/3.4.1/jquery.min.js"&gt;&lt;/script&gt;</a:t>
            </a:r>
          </a:p>
          <a:p>
            <a:pPr marL="0" indent="0">
              <a:buNone/>
            </a:pPr>
            <a:r>
              <a:rPr lang="en-US" dirty="0"/>
              <a:t>&lt;script&gt;</a:t>
            </a:r>
          </a:p>
          <a:p>
            <a:pPr marL="0" indent="0">
              <a:buNone/>
            </a:pPr>
            <a:r>
              <a:rPr lang="en-US" dirty="0"/>
              <a:t>$(document).ready(function(){</a:t>
            </a:r>
          </a:p>
          <a:p>
            <a:pPr marL="0" indent="0">
              <a:buNone/>
            </a:pPr>
            <a:r>
              <a:rPr lang="en-US" dirty="0"/>
              <a:t>  $("#btn1").click(function(){</a:t>
            </a:r>
          </a:p>
          <a:p>
            <a:pPr marL="0" indent="0">
              <a:buNone/>
            </a:pPr>
            <a:r>
              <a:rPr lang="en-US" dirty="0"/>
              <a:t>    $("</a:t>
            </a:r>
            <a:r>
              <a:rPr lang="en-US" dirty="0" err="1"/>
              <a:t>img</a:t>
            </a:r>
            <a:r>
              <a:rPr lang="en-US" dirty="0"/>
              <a:t>").before</a:t>
            </a:r>
            <a:r>
              <a:rPr lang="en-US" dirty="0" smtClean="0"/>
              <a:t>("&lt;</a:t>
            </a:r>
            <a:r>
              <a:rPr lang="en-US" dirty="0"/>
              <a:t>p</a:t>
            </a:r>
            <a:r>
              <a:rPr lang="en-US" dirty="0" smtClean="0"/>
              <a:t>&gt;</a:t>
            </a:r>
            <a:r>
              <a:rPr lang="en-US" dirty="0" err="1" smtClean="0"/>
              <a:t>Brfore</a:t>
            </a:r>
            <a:r>
              <a:rPr lang="en-US" dirty="0" smtClean="0"/>
              <a:t>&lt;/p&gt;");</a:t>
            </a:r>
            <a:endParaRPr lang="en-US" dirty="0"/>
          </a:p>
          <a:p>
            <a:pPr marL="0" indent="0">
              <a:buNone/>
            </a:pPr>
            <a:r>
              <a:rPr lang="en-US" dirty="0"/>
              <a:t>  });</a:t>
            </a:r>
          </a:p>
          <a:p>
            <a:pPr marL="0" indent="0">
              <a:buNone/>
            </a:pPr>
            <a:endParaRPr lang="en-US" dirty="0"/>
          </a:p>
          <a:p>
            <a:pPr marL="0" indent="0">
              <a:buNone/>
            </a:pPr>
            <a:r>
              <a:rPr lang="en-US" dirty="0"/>
              <a:t>  $("#btn2").click(function(){</a:t>
            </a:r>
          </a:p>
          <a:p>
            <a:pPr marL="0" indent="0">
              <a:buNone/>
            </a:pPr>
            <a:r>
              <a:rPr lang="en-US" dirty="0"/>
              <a:t>    $("</a:t>
            </a:r>
            <a:r>
              <a:rPr lang="en-US" dirty="0" err="1"/>
              <a:t>img</a:t>
            </a:r>
            <a:r>
              <a:rPr lang="en-US" dirty="0"/>
              <a:t>").after</a:t>
            </a:r>
            <a:r>
              <a:rPr lang="en-US" dirty="0" smtClean="0"/>
              <a:t>("&lt;h1&gt;After&lt;/h1&gt;");</a:t>
            </a:r>
            <a:endParaRPr lang="en-US" dirty="0"/>
          </a:p>
          <a:p>
            <a:pPr marL="0" indent="0">
              <a:buNone/>
            </a:pPr>
            <a:r>
              <a:rPr lang="en-US" dirty="0"/>
              <a:t>  });</a:t>
            </a:r>
          </a:p>
          <a:p>
            <a:pPr marL="0" indent="0">
              <a:buNone/>
            </a:pPr>
            <a:r>
              <a:rPr lang="en-US" dirty="0"/>
              <a:t>});</a:t>
            </a:r>
          </a:p>
          <a:p>
            <a:pPr marL="0" indent="0">
              <a:buNone/>
            </a:pPr>
            <a:r>
              <a:rPr lang="en-US" dirty="0"/>
              <a:t>&lt;/script&gt;</a:t>
            </a:r>
          </a:p>
          <a:p>
            <a:pPr marL="0" indent="0">
              <a:buNone/>
            </a:pPr>
            <a:r>
              <a:rPr lang="en-US" dirty="0"/>
              <a:t>&lt;/head&gt;</a:t>
            </a:r>
          </a:p>
          <a:p>
            <a:pPr marL="0" indent="0">
              <a:buNone/>
            </a:pPr>
            <a:endParaRPr lang="en-US" dirty="0"/>
          </a:p>
        </p:txBody>
      </p:sp>
      <p:sp>
        <p:nvSpPr>
          <p:cNvPr id="4" name="Rectangle 3"/>
          <p:cNvSpPr/>
          <p:nvPr/>
        </p:nvSpPr>
        <p:spPr>
          <a:xfrm>
            <a:off x="6825343" y="1605953"/>
            <a:ext cx="6096000" cy="2862322"/>
          </a:xfrm>
          <a:prstGeom prst="rect">
            <a:avLst/>
          </a:prstGeom>
        </p:spPr>
        <p:txBody>
          <a:bodyPr>
            <a:spAutoFit/>
          </a:bodyPr>
          <a:lstStyle/>
          <a:p>
            <a:r>
              <a:rPr lang="en-US" dirty="0"/>
              <a:t>&lt;body&gt;</a:t>
            </a:r>
          </a:p>
          <a:p>
            <a:endParaRPr lang="en-US" dirty="0"/>
          </a:p>
          <a:p>
            <a:r>
              <a:rPr lang="en-US" dirty="0"/>
              <a:t>&lt;</a:t>
            </a:r>
            <a:r>
              <a:rPr lang="en-US" dirty="0" err="1"/>
              <a:t>img</a:t>
            </a:r>
            <a:r>
              <a:rPr lang="en-US" dirty="0"/>
              <a:t> </a:t>
            </a:r>
            <a:r>
              <a:rPr lang="en-US" dirty="0" err="1"/>
              <a:t>src</a:t>
            </a:r>
            <a:r>
              <a:rPr lang="en-US" dirty="0"/>
              <a:t>="/images/w3jquery.gif" alt="jQuery" width="100" height="140"&gt;&lt;</a:t>
            </a:r>
            <a:r>
              <a:rPr lang="en-US" dirty="0" err="1"/>
              <a:t>br</a:t>
            </a:r>
            <a:r>
              <a:rPr lang="en-US" dirty="0"/>
              <a:t>&gt;&lt;</a:t>
            </a:r>
            <a:r>
              <a:rPr lang="en-US" dirty="0" err="1"/>
              <a:t>br</a:t>
            </a:r>
            <a:r>
              <a:rPr lang="en-US" dirty="0"/>
              <a:t>&gt;</a:t>
            </a:r>
          </a:p>
          <a:p>
            <a:endParaRPr lang="en-US" dirty="0"/>
          </a:p>
          <a:p>
            <a:r>
              <a:rPr lang="en-US" dirty="0"/>
              <a:t>&lt;button id="btn1"&gt;Insert before&lt;/button&gt;</a:t>
            </a:r>
          </a:p>
          <a:p>
            <a:r>
              <a:rPr lang="en-US" dirty="0"/>
              <a:t>&lt;button id="btn2"&gt;Insert after&lt;/button&gt;</a:t>
            </a:r>
          </a:p>
          <a:p>
            <a:endParaRPr lang="en-US" dirty="0"/>
          </a:p>
          <a:p>
            <a:r>
              <a:rPr lang="en-US" dirty="0"/>
              <a:t>&lt;/body&gt;</a:t>
            </a:r>
          </a:p>
          <a:p>
            <a:r>
              <a:rPr lang="en-US" dirty="0"/>
              <a:t>&lt;/html&gt;</a:t>
            </a:r>
          </a:p>
        </p:txBody>
      </p:sp>
    </p:spTree>
    <p:extLst>
      <p:ext uri="{BB962C8B-B14F-4D97-AF65-F5344CB8AC3E}">
        <p14:creationId xmlns:p14="http://schemas.microsoft.com/office/powerpoint/2010/main" val="33122331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Add </a:t>
            </a:r>
            <a:r>
              <a:rPr lang="en-US" b="1" dirty="0"/>
              <a:t>a list elements within an unordered list element</a:t>
            </a:r>
            <a:br>
              <a:rPr lang="en-US" b="1" dirty="0"/>
            </a:br>
            <a:endParaRPr lang="en-US" dirty="0"/>
          </a:p>
        </p:txBody>
      </p:sp>
      <p:sp>
        <p:nvSpPr>
          <p:cNvPr id="3" name="Content Placeholder 2"/>
          <p:cNvSpPr>
            <a:spLocks noGrp="1"/>
          </p:cNvSpPr>
          <p:nvPr>
            <p:ph idx="1"/>
          </p:nvPr>
        </p:nvSpPr>
        <p:spPr/>
        <p:txBody>
          <a:bodyPr/>
          <a:lstStyle/>
          <a:p>
            <a:pPr marL="0" indent="0">
              <a:buNone/>
            </a:pPr>
            <a:r>
              <a:rPr lang="en-US" dirty="0"/>
              <a:t>&lt;input type="button" value="Click to add new li element" </a:t>
            </a:r>
            <a:r>
              <a:rPr lang="en-US" dirty="0" err="1"/>
              <a:t>onclick</a:t>
            </a:r>
            <a:r>
              <a:rPr lang="en-US" dirty="0"/>
              <a:t>="</a:t>
            </a:r>
            <a:r>
              <a:rPr lang="en-US" dirty="0" err="1"/>
              <a:t>new_element</a:t>
            </a:r>
            <a:r>
              <a:rPr lang="en-US" dirty="0"/>
              <a:t>()" </a:t>
            </a:r>
            <a:r>
              <a:rPr lang="en-US" dirty="0" smtClean="0"/>
              <a:t>/&gt;</a:t>
            </a:r>
          </a:p>
          <a:p>
            <a:pPr marL="0" indent="0">
              <a:buNone/>
            </a:pPr>
            <a:r>
              <a:rPr lang="en-US" dirty="0"/>
              <a:t>function </a:t>
            </a:r>
            <a:r>
              <a:rPr lang="en-US" dirty="0" err="1"/>
              <a:t>new_element</a:t>
            </a:r>
            <a:r>
              <a:rPr lang="en-US" dirty="0" smtClean="0"/>
              <a:t>(){ </a:t>
            </a:r>
          </a:p>
          <a:p>
            <a:pPr marL="0" indent="0">
              <a:buNone/>
            </a:pPr>
            <a:r>
              <a:rPr lang="en-US" dirty="0" smtClean="0"/>
              <a:t>$("#</a:t>
            </a:r>
            <a:r>
              <a:rPr lang="en-US" dirty="0"/>
              <a:t>header </a:t>
            </a:r>
            <a:r>
              <a:rPr lang="en-US" dirty="0" err="1"/>
              <a:t>ul</a:t>
            </a:r>
            <a:r>
              <a:rPr lang="en-US" dirty="0"/>
              <a:t>").append('&lt;li&gt;Java&lt;/li</a:t>
            </a:r>
            <a:r>
              <a:rPr lang="en-US" dirty="0" smtClean="0"/>
              <a:t>&gt;');</a:t>
            </a:r>
          </a:p>
          <a:p>
            <a:pPr marL="0" indent="0">
              <a:buNone/>
            </a:pPr>
            <a:r>
              <a:rPr lang="en-US" dirty="0" smtClean="0"/>
              <a:t> }</a:t>
            </a:r>
          </a:p>
          <a:p>
            <a:pPr marL="0" indent="0">
              <a:buNone/>
            </a:pPr>
            <a:endParaRPr lang="en-US" dirty="0" smtClean="0"/>
          </a:p>
        </p:txBody>
      </p:sp>
    </p:spTree>
    <p:extLst>
      <p:ext uri="{BB962C8B-B14F-4D97-AF65-F5344CB8AC3E}">
        <p14:creationId xmlns:p14="http://schemas.microsoft.com/office/powerpoint/2010/main" val="40433664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 Remove Elements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Remove Elements/Content</a:t>
            </a:r>
          </a:p>
          <a:p>
            <a:pPr marL="0" indent="0">
              <a:buNone/>
            </a:pPr>
            <a:r>
              <a:rPr lang="en-US" dirty="0"/>
              <a:t>To remove elements and content, there are mainly two jQuery methods:</a:t>
            </a:r>
          </a:p>
          <a:p>
            <a:pPr marL="0" indent="0">
              <a:buNone/>
            </a:pPr>
            <a:endParaRPr lang="en-US" dirty="0"/>
          </a:p>
          <a:p>
            <a:pPr marL="0" indent="0">
              <a:buNone/>
            </a:pPr>
            <a:r>
              <a:rPr lang="en-US" dirty="0"/>
              <a:t>remove() - Removes the selected element (and its child elements)</a:t>
            </a:r>
          </a:p>
          <a:p>
            <a:pPr marL="0" indent="0">
              <a:buNone/>
            </a:pPr>
            <a:r>
              <a:rPr lang="en-US" dirty="0"/>
              <a:t>empty() - Removes the child elements from the selected element</a:t>
            </a:r>
          </a:p>
        </p:txBody>
      </p:sp>
    </p:spTree>
    <p:extLst>
      <p:ext uri="{BB962C8B-B14F-4D97-AF65-F5344CB8AC3E}">
        <p14:creationId xmlns:p14="http://schemas.microsoft.com/office/powerpoint/2010/main" val="41697045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&lt;script&gt;</a:t>
            </a:r>
          </a:p>
          <a:p>
            <a:pPr marL="0" indent="0">
              <a:buNone/>
            </a:pPr>
            <a:r>
              <a:rPr lang="en-US" dirty="0"/>
              <a:t>$(document).ready(function(){</a:t>
            </a:r>
          </a:p>
          <a:p>
            <a:pPr marL="0" indent="0">
              <a:buNone/>
            </a:pPr>
            <a:r>
              <a:rPr lang="en-US" dirty="0"/>
              <a:t>  $("button").click(function(){</a:t>
            </a:r>
          </a:p>
          <a:p>
            <a:pPr marL="0" indent="0">
              <a:buNone/>
            </a:pPr>
            <a:r>
              <a:rPr lang="en-US" dirty="0"/>
              <a:t>    $("#div1").remove();</a:t>
            </a:r>
          </a:p>
          <a:p>
            <a:pPr marL="0" indent="0">
              <a:buNone/>
            </a:pPr>
            <a:r>
              <a:rPr lang="en-US" dirty="0"/>
              <a:t>  });</a:t>
            </a:r>
          </a:p>
          <a:p>
            <a:pPr marL="0" indent="0">
              <a:buNone/>
            </a:pPr>
            <a:r>
              <a:rPr lang="en-US" dirty="0"/>
              <a:t>});</a:t>
            </a:r>
          </a:p>
          <a:p>
            <a:pPr marL="0" indent="0">
              <a:buNone/>
            </a:pPr>
            <a:r>
              <a:rPr lang="en-US" dirty="0"/>
              <a:t>&lt;/script&gt;</a:t>
            </a:r>
          </a:p>
        </p:txBody>
      </p:sp>
    </p:spTree>
    <p:extLst>
      <p:ext uri="{BB962C8B-B14F-4D97-AF65-F5344CB8AC3E}">
        <p14:creationId xmlns:p14="http://schemas.microsoft.com/office/powerpoint/2010/main" val="18933196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following example removes all &lt;p&gt; elements with class="test": </a:t>
            </a:r>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a:t>
            </a:r>
            <a:r>
              <a:rPr lang="en-US" dirty="0"/>
              <a:t>p").remove(".test");</a:t>
            </a:r>
          </a:p>
        </p:txBody>
      </p:sp>
    </p:spTree>
    <p:extLst>
      <p:ext uri="{BB962C8B-B14F-4D97-AF65-F5344CB8AC3E}">
        <p14:creationId xmlns:p14="http://schemas.microsoft.com/office/powerpoint/2010/main" val="4214645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example removes all &lt;p&gt; elements with class="test" or class="demo": </a:t>
            </a:r>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$(“p").remove(".</a:t>
            </a:r>
            <a:r>
              <a:rPr lang="en-US" dirty="0"/>
              <a:t>test, .demo");</a:t>
            </a:r>
          </a:p>
        </p:txBody>
      </p:sp>
    </p:spTree>
    <p:extLst>
      <p:ext uri="{BB962C8B-B14F-4D97-AF65-F5344CB8AC3E}">
        <p14:creationId xmlns:p14="http://schemas.microsoft.com/office/powerpoint/2010/main" val="31034604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 </a:t>
            </a:r>
            <a:r>
              <a:rPr lang="en-US" dirty="0" err="1"/>
              <a:t>css</a:t>
            </a:r>
            <a:r>
              <a:rPr lang="en-US" dirty="0"/>
              <a:t>() Method</a:t>
            </a:r>
            <a:br>
              <a:rPr lang="en-US" dirty="0"/>
            </a:br>
            <a:endParaRPr lang="en-US" dirty="0"/>
          </a:p>
        </p:txBody>
      </p:sp>
      <p:sp>
        <p:nvSpPr>
          <p:cNvPr id="3" name="Content Placeholder 2"/>
          <p:cNvSpPr>
            <a:spLocks noGrp="1"/>
          </p:cNvSpPr>
          <p:nvPr>
            <p:ph idx="1"/>
          </p:nvPr>
        </p:nvSpPr>
        <p:spPr/>
        <p:txBody>
          <a:bodyPr/>
          <a:lstStyle/>
          <a:p>
            <a:r>
              <a:rPr lang="en-US" dirty="0"/>
              <a:t>The </a:t>
            </a:r>
            <a:r>
              <a:rPr lang="en-US" dirty="0" err="1"/>
              <a:t>css</a:t>
            </a:r>
            <a:r>
              <a:rPr lang="en-US" dirty="0"/>
              <a:t>() method sets or returns one or more style properties for the selected elements</a:t>
            </a:r>
            <a:r>
              <a:rPr lang="en-US" dirty="0" smtClean="0"/>
              <a:t>.</a:t>
            </a:r>
          </a:p>
          <a:p>
            <a:pPr marL="0" indent="0">
              <a:buNone/>
            </a:pPr>
            <a:r>
              <a:rPr lang="en-US" dirty="0"/>
              <a:t>The following example will return the background-color value of the FIRST matched element:</a:t>
            </a:r>
            <a:endParaRPr lang="en-US" dirty="0" smtClean="0"/>
          </a:p>
          <a:p>
            <a:pPr marL="0" indent="0">
              <a:buNone/>
            </a:pPr>
            <a:r>
              <a:rPr lang="en-US" dirty="0"/>
              <a:t>$("p").</a:t>
            </a:r>
            <a:r>
              <a:rPr lang="en-US" dirty="0" err="1"/>
              <a:t>css</a:t>
            </a:r>
            <a:r>
              <a:rPr lang="en-US" dirty="0"/>
              <a:t>("background-color</a:t>
            </a:r>
            <a:r>
              <a:rPr lang="en-US" dirty="0" smtClean="0"/>
              <a:t>");</a:t>
            </a:r>
          </a:p>
          <a:p>
            <a:pPr marL="0" indent="0">
              <a:buNone/>
            </a:pPr>
            <a:r>
              <a:rPr lang="en-US" dirty="0"/>
              <a:t>The following example will set the background-color value for ALL matched elements</a:t>
            </a:r>
            <a:r>
              <a:rPr lang="en-US" dirty="0" smtClean="0"/>
              <a:t>:</a:t>
            </a:r>
          </a:p>
          <a:p>
            <a:pPr marL="0" indent="0">
              <a:buNone/>
            </a:pPr>
            <a:r>
              <a:rPr lang="en-US" dirty="0"/>
              <a:t>$("p").</a:t>
            </a:r>
            <a:r>
              <a:rPr lang="en-US" dirty="0" err="1"/>
              <a:t>css</a:t>
            </a:r>
            <a:r>
              <a:rPr lang="en-US" dirty="0"/>
              <a:t>("background-color", "yellow");</a:t>
            </a:r>
            <a:endParaRPr lang="en-US" dirty="0" smtClean="0"/>
          </a:p>
        </p:txBody>
      </p:sp>
    </p:spTree>
    <p:extLst>
      <p:ext uri="{BB962C8B-B14F-4D97-AF65-F5344CB8AC3E}">
        <p14:creationId xmlns:p14="http://schemas.microsoft.com/office/powerpoint/2010/main" val="159515855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Multiple CSS Properties</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following example will set a background-color and a font-size for ALL matched elements:</a:t>
            </a:r>
          </a:p>
          <a:p>
            <a:pPr marL="0" indent="0">
              <a:buNone/>
            </a:pPr>
            <a:r>
              <a:rPr lang="en-US" dirty="0"/>
              <a:t>Example</a:t>
            </a:r>
          </a:p>
          <a:p>
            <a:pPr marL="0" indent="0">
              <a:buNone/>
            </a:pPr>
            <a:r>
              <a:rPr lang="en-US" dirty="0"/>
              <a:t>$("p").</a:t>
            </a:r>
            <a:r>
              <a:rPr lang="en-US" dirty="0" err="1"/>
              <a:t>css</a:t>
            </a:r>
            <a:r>
              <a:rPr lang="en-US" dirty="0"/>
              <a:t>({"background-color": "yellow", "font-size": "200</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34088261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Traversing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Three </a:t>
            </a:r>
            <a:r>
              <a:rPr lang="en-US" dirty="0"/>
              <a:t>useful jQuery methods for traversing up the DOM tree are:</a:t>
            </a:r>
          </a:p>
          <a:p>
            <a:pPr marL="0" indent="0">
              <a:buNone/>
            </a:pPr>
            <a:endParaRPr lang="en-US" dirty="0"/>
          </a:p>
          <a:p>
            <a:pPr marL="0" indent="0">
              <a:buNone/>
            </a:pPr>
            <a:r>
              <a:rPr lang="en-US" dirty="0"/>
              <a:t>parent()</a:t>
            </a:r>
          </a:p>
          <a:p>
            <a:pPr marL="0" indent="0">
              <a:buNone/>
            </a:pPr>
            <a:r>
              <a:rPr lang="en-US" dirty="0"/>
              <a:t>parents()</a:t>
            </a:r>
          </a:p>
          <a:p>
            <a:pPr marL="0" indent="0">
              <a:buNone/>
            </a:pPr>
            <a:r>
              <a:rPr lang="en-US" dirty="0" err="1"/>
              <a:t>parentsUntil</a:t>
            </a:r>
            <a:r>
              <a:rPr lang="en-US" dirty="0"/>
              <a:t>()</a:t>
            </a:r>
          </a:p>
        </p:txBody>
      </p:sp>
    </p:spTree>
    <p:extLst>
      <p:ext uri="{BB962C8B-B14F-4D97-AF65-F5344CB8AC3E}">
        <p14:creationId xmlns:p14="http://schemas.microsoft.com/office/powerpoint/2010/main" val="2128735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Downloading </a:t>
            </a:r>
            <a:r>
              <a:rPr lang="en-US" dirty="0" err="1"/>
              <a:t>jQuery</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There are two versions of </a:t>
            </a:r>
            <a:r>
              <a:rPr lang="en-US" dirty="0" err="1"/>
              <a:t>jQuery</a:t>
            </a:r>
            <a:r>
              <a:rPr lang="en-US" dirty="0"/>
              <a:t> available for downloading:</a:t>
            </a:r>
          </a:p>
          <a:p>
            <a:r>
              <a:rPr lang="en-US" dirty="0"/>
              <a:t>Production version - this is for your live website because it has been minified and compressed</a:t>
            </a:r>
          </a:p>
          <a:p>
            <a:r>
              <a:rPr lang="en-US" dirty="0"/>
              <a:t>Development version - this is for testing and development (uncompressed and readable code)</a:t>
            </a:r>
          </a:p>
          <a:p>
            <a:pPr marL="0" indent="0">
              <a:buNone/>
            </a:pPr>
            <a:r>
              <a:rPr lang="en-US" dirty="0" smtClean="0"/>
              <a:t>The </a:t>
            </a:r>
            <a:r>
              <a:rPr lang="en-US" dirty="0" err="1" smtClean="0"/>
              <a:t>jQuery</a:t>
            </a:r>
            <a:r>
              <a:rPr lang="en-US" dirty="0" smtClean="0"/>
              <a:t> library is a single JavaScript file, and you reference it with the HTML &lt;script&gt; tag (notice that the &lt;script&gt; tag should be inside the &lt;head&gt; section):</a:t>
            </a:r>
          </a:p>
          <a:p>
            <a:pPr marL="0" indent="0">
              <a:buNone/>
            </a:pPr>
            <a:r>
              <a:rPr lang="en-US" dirty="0"/>
              <a:t>&lt;head&gt;</a:t>
            </a:r>
            <a:r>
              <a:rPr lang="en-US" dirty="0" smtClean="0"/>
              <a:t/>
            </a:r>
            <a:br>
              <a:rPr lang="en-US" dirty="0" smtClean="0"/>
            </a:br>
            <a:r>
              <a:rPr lang="en-US" dirty="0"/>
              <a:t>&lt;script </a:t>
            </a:r>
            <a:r>
              <a:rPr lang="en-US" dirty="0" err="1"/>
              <a:t>src</a:t>
            </a:r>
            <a:r>
              <a:rPr lang="en-US" dirty="0"/>
              <a:t>="jquery-3.3.1.min.js"&gt;&lt;/script</a:t>
            </a:r>
            <a:r>
              <a:rPr lang="en-US" dirty="0" smtClean="0"/>
              <a:t>&gt;</a:t>
            </a:r>
          </a:p>
          <a:p>
            <a:pPr marL="0" indent="0">
              <a:buNone/>
            </a:pPr>
            <a:r>
              <a:rPr lang="en-US" dirty="0" smtClean="0"/>
              <a:t>&lt;script&gt;</a:t>
            </a:r>
          </a:p>
          <a:p>
            <a:pPr marL="0" indent="0">
              <a:buNone/>
            </a:pPr>
            <a:r>
              <a:rPr lang="en-US" dirty="0" smtClean="0"/>
              <a:t>$(“p”).hide();</a:t>
            </a:r>
          </a:p>
          <a:p>
            <a:pPr marL="0" indent="0">
              <a:buNone/>
            </a:pPr>
            <a:r>
              <a:rPr lang="en-US" dirty="0" smtClean="0"/>
              <a:t>&lt;/script&gt;</a:t>
            </a:r>
            <a:br>
              <a:rPr lang="en-US" dirty="0" smtClean="0"/>
            </a:br>
            <a:r>
              <a:rPr lang="en-US" dirty="0"/>
              <a:t>&lt;/head&gt;</a:t>
            </a:r>
          </a:p>
        </p:txBody>
      </p:sp>
    </p:spTree>
    <p:extLst>
      <p:ext uri="{BB962C8B-B14F-4D97-AF65-F5344CB8AC3E}">
        <p14:creationId xmlns:p14="http://schemas.microsoft.com/office/powerpoint/2010/main" val="15690631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parent() Method</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parent() method returns the direct parent element of the selected element.</a:t>
            </a:r>
          </a:p>
          <a:p>
            <a:pPr marL="0" indent="0">
              <a:buNone/>
            </a:pPr>
            <a:endParaRPr lang="en-US" dirty="0"/>
          </a:p>
          <a:p>
            <a:pPr marL="0" indent="0">
              <a:buNone/>
            </a:pPr>
            <a:r>
              <a:rPr lang="en-US" dirty="0"/>
              <a:t>This method only traverse a single level up the DOM tree.</a:t>
            </a:r>
          </a:p>
          <a:p>
            <a:pPr marL="0" indent="0">
              <a:buNone/>
            </a:pPr>
            <a:endParaRPr lang="en-US" dirty="0"/>
          </a:p>
          <a:p>
            <a:pPr marL="0" indent="0">
              <a:buNone/>
            </a:pPr>
            <a:r>
              <a:rPr lang="en-US" dirty="0"/>
              <a:t>The following example returns the direct parent element of each &lt;span&gt; elements</a:t>
            </a:r>
            <a:r>
              <a:rPr lang="en-US" dirty="0" smtClean="0"/>
              <a:t>:</a:t>
            </a:r>
          </a:p>
          <a:p>
            <a:pPr marL="0" indent="0">
              <a:buNone/>
            </a:pPr>
            <a:r>
              <a:rPr lang="en-US" dirty="0"/>
              <a:t>$(document).ready(function(){</a:t>
            </a:r>
            <a:br>
              <a:rPr lang="en-US" dirty="0"/>
            </a:br>
            <a:r>
              <a:rPr lang="en-US" dirty="0"/>
              <a:t>  </a:t>
            </a:r>
            <a:r>
              <a:rPr lang="en-US" dirty="0" smtClean="0"/>
              <a:t>$(“div").</a:t>
            </a:r>
            <a:r>
              <a:rPr lang="en-US" dirty="0"/>
              <a:t>parent</a:t>
            </a:r>
            <a:r>
              <a:rPr lang="en-US" dirty="0" smtClean="0"/>
              <a:t>();</a:t>
            </a:r>
            <a:r>
              <a:rPr lang="en-US" dirty="0"/>
              <a:t/>
            </a:r>
            <a:br>
              <a:rPr lang="en-US" dirty="0"/>
            </a:br>
            <a:r>
              <a:rPr lang="en-US" dirty="0"/>
              <a:t>});</a:t>
            </a:r>
          </a:p>
        </p:txBody>
      </p:sp>
    </p:spTree>
    <p:extLst>
      <p:ext uri="{BB962C8B-B14F-4D97-AF65-F5344CB8AC3E}">
        <p14:creationId xmlns:p14="http://schemas.microsoft.com/office/powerpoint/2010/main" val="33793475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parents() Method</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parents() method returns all ancestor elements of the selected element, all the way up to the document's root element (&lt;html&gt;).</a:t>
            </a:r>
          </a:p>
          <a:p>
            <a:pPr marL="0" indent="0">
              <a:buNone/>
            </a:pPr>
            <a:endParaRPr lang="en-US" dirty="0"/>
          </a:p>
          <a:p>
            <a:pPr marL="0" indent="0">
              <a:buNone/>
            </a:pPr>
            <a:r>
              <a:rPr lang="en-US" dirty="0"/>
              <a:t>The following example returns all ancestors of all &lt;span&gt; elements</a:t>
            </a:r>
            <a:r>
              <a:rPr lang="en-US" dirty="0" smtClean="0"/>
              <a:t>:</a:t>
            </a:r>
          </a:p>
          <a:p>
            <a:pPr marL="0" indent="0">
              <a:buNone/>
            </a:pPr>
            <a:r>
              <a:rPr lang="en-US" dirty="0"/>
              <a:t>$(document).ready(function(){</a:t>
            </a:r>
            <a:br>
              <a:rPr lang="en-US" dirty="0"/>
            </a:br>
            <a:r>
              <a:rPr lang="en-US" dirty="0"/>
              <a:t>  </a:t>
            </a:r>
            <a:r>
              <a:rPr lang="en-US" dirty="0" smtClean="0"/>
              <a:t>$(“p").parents();</a:t>
            </a:r>
            <a:r>
              <a:rPr lang="en-US" dirty="0"/>
              <a:t/>
            </a:r>
            <a:br>
              <a:rPr lang="en-US" dirty="0"/>
            </a:br>
            <a:r>
              <a:rPr lang="en-US" dirty="0" smtClean="0"/>
              <a:t>});</a:t>
            </a:r>
          </a:p>
        </p:txBody>
      </p:sp>
    </p:spTree>
    <p:extLst>
      <p:ext uri="{BB962C8B-B14F-4D97-AF65-F5344CB8AC3E}">
        <p14:creationId xmlns:p14="http://schemas.microsoft.com/office/powerpoint/2010/main" val="23686145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following example returns all ancestors of all &lt;span&gt; elements that are &lt;</a:t>
            </a:r>
            <a:r>
              <a:rPr lang="en-US" dirty="0" err="1"/>
              <a:t>ul</a:t>
            </a:r>
            <a:r>
              <a:rPr lang="en-US" dirty="0"/>
              <a:t>&gt; elements</a:t>
            </a:r>
            <a:r>
              <a:rPr lang="en-US" dirty="0" smtClean="0"/>
              <a:t>:</a:t>
            </a:r>
          </a:p>
          <a:p>
            <a:pPr marL="0" indent="0">
              <a:buNone/>
            </a:pPr>
            <a:endParaRPr lang="en-US" dirty="0"/>
          </a:p>
          <a:p>
            <a:pPr marL="0" indent="0">
              <a:buNone/>
            </a:pPr>
            <a:r>
              <a:rPr lang="en-US" dirty="0"/>
              <a:t>$(document).ready(function(){</a:t>
            </a:r>
            <a:br>
              <a:rPr lang="en-US" dirty="0"/>
            </a:br>
            <a:r>
              <a:rPr lang="en-US" dirty="0"/>
              <a:t>  </a:t>
            </a:r>
            <a:r>
              <a:rPr lang="en-US" dirty="0" smtClean="0"/>
              <a:t>$(“p").</a:t>
            </a:r>
            <a:r>
              <a:rPr lang="en-US" dirty="0"/>
              <a:t>parents("</a:t>
            </a:r>
            <a:r>
              <a:rPr lang="en-US" dirty="0" err="1"/>
              <a:t>ul</a:t>
            </a:r>
            <a:r>
              <a:rPr lang="en-US" dirty="0"/>
              <a:t>");</a:t>
            </a:r>
            <a:br>
              <a:rPr lang="en-US" dirty="0"/>
            </a:br>
            <a:r>
              <a:rPr lang="en-US" dirty="0"/>
              <a:t>});</a:t>
            </a:r>
          </a:p>
        </p:txBody>
      </p:sp>
    </p:spTree>
    <p:extLst>
      <p:ext uri="{BB962C8B-B14F-4D97-AF65-F5344CB8AC3E}">
        <p14:creationId xmlns:p14="http://schemas.microsoft.com/office/powerpoint/2010/main" val="18114449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a:t>
            </a:r>
            <a:r>
              <a:rPr lang="en-US" dirty="0" err="1"/>
              <a:t>parentsUntil</a:t>
            </a:r>
            <a:r>
              <a:rPr lang="en-US" dirty="0"/>
              <a:t>() Method</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err="1"/>
              <a:t>parentsUntil</a:t>
            </a:r>
            <a:r>
              <a:rPr lang="en-US" dirty="0"/>
              <a:t>() method returns all ancestor elements between two given arguments.</a:t>
            </a:r>
          </a:p>
          <a:p>
            <a:pPr marL="0" indent="0">
              <a:buNone/>
            </a:pPr>
            <a:endParaRPr lang="en-US" dirty="0"/>
          </a:p>
          <a:p>
            <a:pPr marL="0" indent="0">
              <a:buNone/>
            </a:pPr>
            <a:r>
              <a:rPr lang="en-US" dirty="0"/>
              <a:t>The following example returns all ancestor elements between a &lt;span&gt; and a &lt;div&gt; element</a:t>
            </a:r>
            <a:r>
              <a:rPr lang="en-US" dirty="0" smtClean="0"/>
              <a:t>:</a:t>
            </a:r>
          </a:p>
          <a:p>
            <a:pPr marL="0" indent="0">
              <a:buNone/>
            </a:pPr>
            <a:r>
              <a:rPr lang="en-US" dirty="0"/>
              <a:t>$(document).ready(function(){</a:t>
            </a:r>
            <a:br>
              <a:rPr lang="en-US" dirty="0"/>
            </a:br>
            <a:r>
              <a:rPr lang="en-US" dirty="0"/>
              <a:t>  </a:t>
            </a:r>
            <a:r>
              <a:rPr lang="en-US" dirty="0" smtClean="0"/>
              <a:t>$(“p").</a:t>
            </a:r>
            <a:r>
              <a:rPr lang="en-US" dirty="0" err="1"/>
              <a:t>parentsUntil</a:t>
            </a:r>
            <a:r>
              <a:rPr lang="en-US" dirty="0" smtClean="0"/>
              <a:t>("div");</a:t>
            </a:r>
            <a:r>
              <a:rPr lang="en-US" dirty="0"/>
              <a:t/>
            </a:r>
            <a:br>
              <a:rPr lang="en-US" dirty="0"/>
            </a:br>
            <a:r>
              <a:rPr lang="en-US" dirty="0"/>
              <a:t>});</a:t>
            </a:r>
          </a:p>
        </p:txBody>
      </p:sp>
    </p:spTree>
    <p:extLst>
      <p:ext uri="{BB962C8B-B14F-4D97-AF65-F5344CB8AC3E}">
        <p14:creationId xmlns:p14="http://schemas.microsoft.com/office/powerpoint/2010/main" val="12030737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Traversing - </a:t>
            </a:r>
            <a:r>
              <a:rPr lang="en-US" dirty="0" smtClean="0"/>
              <a:t>Descendants</a:t>
            </a:r>
            <a:endParaRPr lang="en-US" dirty="0"/>
          </a:p>
        </p:txBody>
      </p:sp>
      <p:sp>
        <p:nvSpPr>
          <p:cNvPr id="3" name="Content Placeholder 2"/>
          <p:cNvSpPr>
            <a:spLocks noGrp="1"/>
          </p:cNvSpPr>
          <p:nvPr>
            <p:ph idx="1"/>
          </p:nvPr>
        </p:nvSpPr>
        <p:spPr/>
        <p:txBody>
          <a:bodyPr/>
          <a:lstStyle/>
          <a:p>
            <a:pPr marL="0" indent="0">
              <a:buNone/>
            </a:pPr>
            <a:r>
              <a:rPr lang="en-US" dirty="0"/>
              <a:t>Traversing Down the DOM Tree</a:t>
            </a:r>
          </a:p>
          <a:p>
            <a:pPr marL="0" indent="0">
              <a:buNone/>
            </a:pPr>
            <a:r>
              <a:rPr lang="en-US" dirty="0"/>
              <a:t>Two useful jQuery methods for traversing down the DOM tree are:</a:t>
            </a:r>
          </a:p>
          <a:p>
            <a:pPr marL="0" indent="0">
              <a:buNone/>
            </a:pPr>
            <a:endParaRPr lang="en-US" dirty="0"/>
          </a:p>
          <a:p>
            <a:pPr marL="0" indent="0">
              <a:buNone/>
            </a:pPr>
            <a:r>
              <a:rPr lang="en-US" dirty="0"/>
              <a:t>children()</a:t>
            </a:r>
          </a:p>
          <a:p>
            <a:pPr marL="0" indent="0">
              <a:buNone/>
            </a:pPr>
            <a:r>
              <a:rPr lang="en-US" dirty="0"/>
              <a:t>find()</a:t>
            </a:r>
          </a:p>
        </p:txBody>
      </p:sp>
    </p:spTree>
    <p:extLst>
      <p:ext uri="{BB962C8B-B14F-4D97-AF65-F5344CB8AC3E}">
        <p14:creationId xmlns:p14="http://schemas.microsoft.com/office/powerpoint/2010/main" val="30692959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children() Method</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children() method returns all direct children of the selected element.</a:t>
            </a:r>
          </a:p>
          <a:p>
            <a:pPr marL="0" indent="0">
              <a:buNone/>
            </a:pPr>
            <a:endParaRPr lang="en-US" dirty="0"/>
          </a:p>
          <a:p>
            <a:pPr marL="0" indent="0">
              <a:buNone/>
            </a:pPr>
            <a:r>
              <a:rPr lang="en-US" dirty="0"/>
              <a:t>This method only traverses a single level down the DOM tree.</a:t>
            </a:r>
          </a:p>
          <a:p>
            <a:pPr marL="0" indent="0">
              <a:buNone/>
            </a:pPr>
            <a:endParaRPr lang="en-US" dirty="0"/>
          </a:p>
          <a:p>
            <a:pPr marL="0" indent="0">
              <a:buNone/>
            </a:pPr>
            <a:r>
              <a:rPr lang="en-US" dirty="0"/>
              <a:t>The following example returns all elements that are direct children of each &lt;div&gt; elements</a:t>
            </a:r>
            <a:r>
              <a:rPr lang="en-US" dirty="0" smtClean="0"/>
              <a:t>:</a:t>
            </a:r>
          </a:p>
          <a:p>
            <a:pPr marL="0" indent="0">
              <a:buNone/>
            </a:pPr>
            <a:r>
              <a:rPr lang="en-US" dirty="0"/>
              <a:t>$(document).ready(function(){</a:t>
            </a:r>
            <a:br>
              <a:rPr lang="en-US" dirty="0"/>
            </a:br>
            <a:r>
              <a:rPr lang="en-US" dirty="0"/>
              <a:t>  $("div").children();</a:t>
            </a:r>
            <a:br>
              <a:rPr lang="en-US" dirty="0"/>
            </a:br>
            <a:r>
              <a:rPr lang="en-US" dirty="0"/>
              <a:t>});</a:t>
            </a:r>
          </a:p>
        </p:txBody>
      </p:sp>
    </p:spTree>
    <p:extLst>
      <p:ext uri="{BB962C8B-B14F-4D97-AF65-F5344CB8AC3E}">
        <p14:creationId xmlns:p14="http://schemas.microsoft.com/office/powerpoint/2010/main" val="40756111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you </a:t>
            </a:r>
            <a:r>
              <a:rPr lang="en-US" dirty="0"/>
              <a:t>can also use an optional parameter to filter the search for children.</a:t>
            </a:r>
          </a:p>
          <a:p>
            <a:pPr marL="0" indent="0">
              <a:buNone/>
            </a:pPr>
            <a:endParaRPr lang="en-US" dirty="0"/>
          </a:p>
          <a:p>
            <a:pPr marL="0" indent="0">
              <a:buNone/>
            </a:pPr>
            <a:r>
              <a:rPr lang="en-US" dirty="0"/>
              <a:t>The following example returns all &lt;p&gt; elements with the class name "first", that are direct children of &lt;div</a:t>
            </a:r>
            <a:r>
              <a:rPr lang="en-US" dirty="0" smtClean="0"/>
              <a:t>&gt;:</a:t>
            </a:r>
          </a:p>
          <a:p>
            <a:pPr marL="0" indent="0">
              <a:buNone/>
            </a:pPr>
            <a:r>
              <a:rPr lang="en-US" dirty="0"/>
              <a:t>$(document).ready(function(){</a:t>
            </a:r>
            <a:br>
              <a:rPr lang="en-US" dirty="0"/>
            </a:br>
            <a:r>
              <a:rPr lang="en-US" dirty="0"/>
              <a:t>  $("div").children</a:t>
            </a:r>
            <a:r>
              <a:rPr lang="en-US" dirty="0" smtClean="0"/>
              <a:t>(“</a:t>
            </a:r>
            <a:r>
              <a:rPr lang="en-US" dirty="0" err="1" smtClean="0"/>
              <a:t>p.first</a:t>
            </a:r>
            <a:r>
              <a:rPr lang="en-US" dirty="0" smtClean="0"/>
              <a:t>");</a:t>
            </a:r>
            <a:r>
              <a:rPr lang="en-US" dirty="0"/>
              <a:t/>
            </a:r>
            <a:br>
              <a:rPr lang="en-US" dirty="0"/>
            </a:br>
            <a:r>
              <a:rPr lang="en-US" dirty="0"/>
              <a:t>});</a:t>
            </a:r>
          </a:p>
        </p:txBody>
      </p:sp>
    </p:spTree>
    <p:extLst>
      <p:ext uri="{BB962C8B-B14F-4D97-AF65-F5344CB8AC3E}">
        <p14:creationId xmlns:p14="http://schemas.microsoft.com/office/powerpoint/2010/main" val="42489437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find() </a:t>
            </a:r>
            <a:r>
              <a:rPr lang="en-US" dirty="0" smtClean="0"/>
              <a:t>Method</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find() method returns descendant elements of the selected element, all the way down to the last descendant.</a:t>
            </a:r>
          </a:p>
          <a:p>
            <a:pPr marL="0" indent="0">
              <a:buNone/>
            </a:pPr>
            <a:endParaRPr lang="en-US" dirty="0"/>
          </a:p>
          <a:p>
            <a:pPr marL="0" indent="0">
              <a:buNone/>
            </a:pPr>
            <a:r>
              <a:rPr lang="en-US" dirty="0"/>
              <a:t>The following example returns all &lt;span&gt; elements that are descendants of &lt;div</a:t>
            </a:r>
            <a:r>
              <a:rPr lang="en-US" dirty="0" smtClean="0"/>
              <a:t>&gt;:</a:t>
            </a:r>
          </a:p>
          <a:p>
            <a:pPr marL="0" indent="0">
              <a:buNone/>
            </a:pPr>
            <a:r>
              <a:rPr lang="en-US" dirty="0"/>
              <a:t>$(document).ready(function(){</a:t>
            </a:r>
            <a:br>
              <a:rPr lang="en-US" dirty="0"/>
            </a:br>
            <a:r>
              <a:rPr lang="en-US" dirty="0"/>
              <a:t>  $("div").</a:t>
            </a:r>
            <a:r>
              <a:rPr lang="en-US"/>
              <a:t>find</a:t>
            </a:r>
            <a:r>
              <a:rPr lang="en-US" smtClean="0"/>
              <a:t>(“p");</a:t>
            </a:r>
            <a:r>
              <a:rPr lang="en-US" dirty="0"/>
              <a:t/>
            </a:r>
            <a:br>
              <a:rPr lang="en-US" dirty="0"/>
            </a:br>
            <a:r>
              <a:rPr lang="en-US" dirty="0"/>
              <a:t>});</a:t>
            </a:r>
          </a:p>
        </p:txBody>
      </p:sp>
    </p:spTree>
    <p:extLst>
      <p:ext uri="{BB962C8B-B14F-4D97-AF65-F5344CB8AC3E}">
        <p14:creationId xmlns:p14="http://schemas.microsoft.com/office/powerpoint/2010/main" val="26477221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a:t>The following example returns all descendants of &lt;div</a:t>
            </a:r>
            <a:r>
              <a:rPr lang="en-US" dirty="0" smtClean="0"/>
              <a:t>&gt;:</a:t>
            </a:r>
          </a:p>
          <a:p>
            <a:pPr marL="0" indent="0">
              <a:buNone/>
            </a:pPr>
            <a:r>
              <a:rPr lang="en-US" dirty="0"/>
              <a:t>$(document).ready(function(){</a:t>
            </a:r>
            <a:br>
              <a:rPr lang="en-US" dirty="0"/>
            </a:br>
            <a:r>
              <a:rPr lang="en-US" dirty="0"/>
              <a:t>  $("div").find("*");</a:t>
            </a:r>
            <a:br>
              <a:rPr lang="en-US" dirty="0"/>
            </a:br>
            <a:r>
              <a:rPr lang="en-US" dirty="0" smtClean="0"/>
              <a:t>});</a:t>
            </a:r>
          </a:p>
          <a:p>
            <a:pPr marL="0" indent="0">
              <a:buNone/>
            </a:pPr>
            <a:endParaRPr lang="en-US" dirty="0"/>
          </a:p>
          <a:p>
            <a:pPr marL="0" indent="0">
              <a:buNone/>
            </a:pPr>
            <a:r>
              <a:rPr lang="en-US" dirty="0" smtClean="0"/>
              <a:t>$(“div”).</a:t>
            </a:r>
            <a:r>
              <a:rPr lang="en-US" dirty="0" err="1" smtClean="0"/>
              <a:t>nextUntil</a:t>
            </a:r>
            <a:r>
              <a:rPr lang="en-US" dirty="0" smtClean="0"/>
              <a:t>(“p”);</a:t>
            </a:r>
            <a:endParaRPr lang="en-US" dirty="0" smtClean="0"/>
          </a:p>
        </p:txBody>
      </p:sp>
    </p:spTree>
    <p:extLst>
      <p:ext uri="{BB962C8B-B14F-4D97-AF65-F5344CB8AC3E}">
        <p14:creationId xmlns:p14="http://schemas.microsoft.com/office/powerpoint/2010/main" val="26105384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Query Traversing - Siblings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Traversing </a:t>
            </a:r>
            <a:r>
              <a:rPr lang="en-US" dirty="0"/>
              <a:t>Sideways in The DOM Tree</a:t>
            </a:r>
          </a:p>
          <a:p>
            <a:pPr marL="0" indent="0">
              <a:buNone/>
            </a:pPr>
            <a:r>
              <a:rPr lang="en-US" dirty="0"/>
              <a:t>There are many useful jQuery methods for traversing sideways in the DOM tree:</a:t>
            </a:r>
          </a:p>
          <a:p>
            <a:pPr marL="0" indent="0">
              <a:buNone/>
            </a:pPr>
            <a:endParaRPr lang="en-US" dirty="0"/>
          </a:p>
          <a:p>
            <a:pPr marL="0" indent="0">
              <a:buNone/>
            </a:pPr>
            <a:r>
              <a:rPr lang="en-US" dirty="0"/>
              <a:t>siblings</a:t>
            </a:r>
            <a:r>
              <a:rPr lang="en-US" dirty="0" smtClean="0"/>
              <a:t>()    </a:t>
            </a:r>
            <a:r>
              <a:rPr lang="en-US" dirty="0"/>
              <a:t>returns all sibling elements of the selected element.</a:t>
            </a:r>
          </a:p>
          <a:p>
            <a:pPr marL="0" indent="0">
              <a:buNone/>
            </a:pPr>
            <a:r>
              <a:rPr lang="en-US" dirty="0"/>
              <a:t>next</a:t>
            </a:r>
            <a:r>
              <a:rPr lang="en-US" dirty="0" smtClean="0"/>
              <a:t>() returns </a:t>
            </a:r>
            <a:r>
              <a:rPr lang="en-US" dirty="0"/>
              <a:t>the next sibling element of the selected element.</a:t>
            </a:r>
          </a:p>
          <a:p>
            <a:pPr marL="0" indent="0">
              <a:buNone/>
            </a:pPr>
            <a:r>
              <a:rPr lang="en-US" dirty="0" err="1"/>
              <a:t>nextAll</a:t>
            </a:r>
            <a:r>
              <a:rPr lang="en-US" dirty="0" smtClean="0"/>
              <a:t>() returns </a:t>
            </a:r>
            <a:r>
              <a:rPr lang="en-US" dirty="0"/>
              <a:t>all next sibling elements of the selected element.</a:t>
            </a:r>
          </a:p>
          <a:p>
            <a:pPr marL="0" indent="0">
              <a:buNone/>
            </a:pPr>
            <a:r>
              <a:rPr lang="en-US" dirty="0" err="1"/>
              <a:t>nextUntil</a:t>
            </a:r>
            <a:r>
              <a:rPr lang="en-US" dirty="0" smtClean="0"/>
              <a:t>() </a:t>
            </a:r>
            <a:r>
              <a:rPr lang="en-US" dirty="0"/>
              <a:t>returns all next sibling elements between two given arguments.</a:t>
            </a:r>
          </a:p>
          <a:p>
            <a:pPr marL="0" indent="0">
              <a:buNone/>
            </a:pPr>
            <a:r>
              <a:rPr lang="en-US" dirty="0" err="1"/>
              <a:t>prev</a:t>
            </a:r>
            <a:r>
              <a:rPr lang="en-US" dirty="0" smtClean="0"/>
              <a:t>() </a:t>
            </a:r>
            <a:endParaRPr lang="en-US" dirty="0"/>
          </a:p>
          <a:p>
            <a:pPr marL="0" indent="0">
              <a:buNone/>
            </a:pPr>
            <a:r>
              <a:rPr lang="en-US" dirty="0" err="1"/>
              <a:t>prevAll</a:t>
            </a:r>
            <a:r>
              <a:rPr lang="en-US" dirty="0"/>
              <a:t>()</a:t>
            </a:r>
          </a:p>
          <a:p>
            <a:pPr marL="0" indent="0">
              <a:buNone/>
            </a:pPr>
            <a:r>
              <a:rPr lang="en-US" dirty="0" err="1"/>
              <a:t>prevUntil</a:t>
            </a:r>
            <a:r>
              <a:rPr lang="en-US" dirty="0"/>
              <a:t>()</a:t>
            </a:r>
          </a:p>
        </p:txBody>
      </p:sp>
    </p:spTree>
    <p:extLst>
      <p:ext uri="{BB962C8B-B14F-4D97-AF65-F5344CB8AC3E}">
        <p14:creationId xmlns:p14="http://schemas.microsoft.com/office/powerpoint/2010/main" val="2801804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Syntax</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a:t>
            </a:r>
            <a:r>
              <a:rPr lang="en-US" dirty="0" err="1"/>
              <a:t>jQuery</a:t>
            </a:r>
            <a:r>
              <a:rPr lang="en-US" dirty="0"/>
              <a:t> syntax is tailor-made for </a:t>
            </a:r>
            <a:r>
              <a:rPr lang="en-US" b="1" dirty="0"/>
              <a:t>selecting</a:t>
            </a:r>
            <a:r>
              <a:rPr lang="en-US" dirty="0"/>
              <a:t> HTML elements and performing some </a:t>
            </a:r>
            <a:r>
              <a:rPr lang="en-US" b="1" dirty="0"/>
              <a:t>action</a:t>
            </a:r>
            <a:r>
              <a:rPr lang="en-US" dirty="0"/>
              <a:t> on the element(s</a:t>
            </a:r>
            <a:r>
              <a:rPr lang="en-US" dirty="0" smtClean="0"/>
              <a:t>).</a:t>
            </a:r>
          </a:p>
          <a:p>
            <a:pPr marL="0" indent="0">
              <a:buNone/>
            </a:pPr>
            <a:r>
              <a:rPr lang="en-US" dirty="0" smtClean="0"/>
              <a:t>Basic syntax is: </a:t>
            </a:r>
            <a:r>
              <a:rPr lang="en-US" sz="3600" b="1" dirty="0" smtClean="0"/>
              <a:t>$(selector).action()</a:t>
            </a:r>
          </a:p>
          <a:p>
            <a:pPr marL="0" indent="0">
              <a:buNone/>
            </a:pPr>
            <a:endParaRPr lang="en-US" dirty="0" smtClean="0"/>
          </a:p>
          <a:p>
            <a:pPr marL="0" indent="0">
              <a:buNone/>
            </a:pPr>
            <a:r>
              <a:rPr lang="en-US" dirty="0" smtClean="0"/>
              <a:t>A $ sign to define/access </a:t>
            </a:r>
            <a:r>
              <a:rPr lang="en-US" dirty="0" err="1" smtClean="0"/>
              <a:t>jQuery</a:t>
            </a:r>
            <a:endParaRPr lang="en-US" dirty="0" smtClean="0"/>
          </a:p>
          <a:p>
            <a:pPr marL="0" indent="0">
              <a:buNone/>
            </a:pPr>
            <a:r>
              <a:rPr lang="en-US" dirty="0" smtClean="0"/>
              <a:t>A (selector) to "query (or find)" HTML elements</a:t>
            </a:r>
          </a:p>
          <a:p>
            <a:pPr marL="0" indent="0">
              <a:buNone/>
            </a:pPr>
            <a:r>
              <a:rPr lang="en-US" dirty="0" smtClean="0"/>
              <a:t>A </a:t>
            </a:r>
            <a:r>
              <a:rPr lang="en-US" dirty="0" err="1" smtClean="0"/>
              <a:t>jQuery</a:t>
            </a:r>
            <a:r>
              <a:rPr lang="en-US" dirty="0" smtClean="0"/>
              <a:t> action() to be performed on the element(s)</a:t>
            </a:r>
          </a:p>
          <a:p>
            <a:pPr marL="0" indent="0">
              <a:buNone/>
            </a:pPr>
            <a:r>
              <a:rPr lang="en-US" dirty="0" smtClean="0"/>
              <a:t>Examples:</a:t>
            </a:r>
          </a:p>
          <a:p>
            <a:pPr marL="0" indent="0">
              <a:buNone/>
            </a:pPr>
            <a:r>
              <a:rPr lang="en-US" dirty="0" smtClean="0"/>
              <a:t>$(this).hide() - hides the current element.</a:t>
            </a:r>
          </a:p>
          <a:p>
            <a:pPr marL="0" indent="0">
              <a:buNone/>
            </a:pPr>
            <a:r>
              <a:rPr lang="en-US" dirty="0" smtClean="0"/>
              <a:t>$("p").hide() - hides all &lt;p&gt; elements.</a:t>
            </a:r>
          </a:p>
          <a:p>
            <a:pPr marL="0" indent="0">
              <a:buNone/>
            </a:pPr>
            <a:r>
              <a:rPr lang="en-US" dirty="0" smtClean="0"/>
              <a:t>$(".test").hide() - hides all elements with class="test".</a:t>
            </a:r>
          </a:p>
          <a:p>
            <a:pPr marL="0" indent="0">
              <a:buNone/>
            </a:pPr>
            <a:r>
              <a:rPr lang="en-US" dirty="0" smtClean="0"/>
              <a:t>$("#test").hide() - hides the element with id="test".</a:t>
            </a:r>
            <a:endParaRPr lang="en-US" dirty="0"/>
          </a:p>
        </p:txBody>
      </p:sp>
    </p:spTree>
    <p:extLst>
      <p:ext uri="{BB962C8B-B14F-4D97-AF65-F5344CB8AC3E}">
        <p14:creationId xmlns:p14="http://schemas.microsoft.com/office/powerpoint/2010/main" val="861792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Traversing - Filtering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The first(), last(), </a:t>
            </a:r>
            <a:r>
              <a:rPr lang="en-US" dirty="0" err="1"/>
              <a:t>eq</a:t>
            </a:r>
            <a:r>
              <a:rPr lang="en-US" dirty="0"/>
              <a:t>(), filter() and not() Methods</a:t>
            </a:r>
          </a:p>
          <a:p>
            <a:pPr marL="0" indent="0">
              <a:buNone/>
            </a:pPr>
            <a:r>
              <a:rPr lang="en-US" dirty="0"/>
              <a:t>The most basic filtering methods are first(), last() and </a:t>
            </a:r>
            <a:r>
              <a:rPr lang="en-US" dirty="0" err="1"/>
              <a:t>eq</a:t>
            </a:r>
            <a:r>
              <a:rPr lang="en-US" dirty="0"/>
              <a:t>(), which allow you to select a specific element based on its position in a group of elements.</a:t>
            </a:r>
          </a:p>
          <a:p>
            <a:pPr marL="0" indent="0">
              <a:buNone/>
            </a:pPr>
            <a:endParaRPr lang="en-US" dirty="0"/>
          </a:p>
          <a:p>
            <a:pPr marL="0" indent="0">
              <a:buNone/>
            </a:pPr>
            <a:r>
              <a:rPr lang="en-US" dirty="0"/>
              <a:t>Other filtering methods, like filter() and not() allow you to select elements that match, or do not match, a certain criteria.</a:t>
            </a:r>
          </a:p>
        </p:txBody>
      </p:sp>
    </p:spTree>
    <p:extLst>
      <p:ext uri="{BB962C8B-B14F-4D97-AF65-F5344CB8AC3E}">
        <p14:creationId xmlns:p14="http://schemas.microsoft.com/office/powerpoint/2010/main" val="6681066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first() Method</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first() method returns the first element of the specified elements.</a:t>
            </a:r>
          </a:p>
          <a:p>
            <a:pPr marL="0" indent="0">
              <a:buNone/>
            </a:pPr>
            <a:endParaRPr lang="en-US" dirty="0"/>
          </a:p>
          <a:p>
            <a:pPr marL="0" indent="0">
              <a:buNone/>
            </a:pPr>
            <a:r>
              <a:rPr lang="en-US" dirty="0"/>
              <a:t>The following example selects the first &lt;div&gt; element</a:t>
            </a:r>
            <a:r>
              <a:rPr lang="en-US" dirty="0" smtClean="0"/>
              <a:t>:</a:t>
            </a:r>
          </a:p>
          <a:p>
            <a:pPr marL="0" indent="0">
              <a:buNone/>
            </a:pPr>
            <a:r>
              <a:rPr lang="en-US" dirty="0"/>
              <a:t>$(document).ready(function(){</a:t>
            </a:r>
            <a:br>
              <a:rPr lang="en-US" dirty="0"/>
            </a:br>
            <a:r>
              <a:rPr lang="en-US" dirty="0"/>
              <a:t>  </a:t>
            </a:r>
            <a:r>
              <a:rPr lang="en-US" dirty="0" smtClean="0"/>
              <a:t>$("div").</a:t>
            </a:r>
            <a:r>
              <a:rPr lang="en-US" dirty="0"/>
              <a:t>first();</a:t>
            </a:r>
            <a:br>
              <a:rPr lang="en-US" dirty="0"/>
            </a:br>
            <a:r>
              <a:rPr lang="en-US" dirty="0" smtClean="0"/>
              <a:t>});</a:t>
            </a:r>
          </a:p>
          <a:p>
            <a:pPr marL="0" indent="0">
              <a:buNone/>
            </a:pPr>
            <a:endParaRPr lang="en-US" dirty="0"/>
          </a:p>
        </p:txBody>
      </p:sp>
    </p:spTree>
    <p:extLst>
      <p:ext uri="{BB962C8B-B14F-4D97-AF65-F5344CB8AC3E}">
        <p14:creationId xmlns:p14="http://schemas.microsoft.com/office/powerpoint/2010/main" val="17463537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a:t>
            </a:r>
            <a:r>
              <a:rPr lang="en-US" dirty="0" err="1" smtClean="0"/>
              <a:t>eq</a:t>
            </a:r>
            <a:r>
              <a:rPr lang="en-US" dirty="0" smtClean="0"/>
              <a:t>() </a:t>
            </a:r>
            <a:r>
              <a:rPr lang="en-US" dirty="0"/>
              <a:t>method</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The </a:t>
            </a:r>
            <a:r>
              <a:rPr lang="en-US" dirty="0" err="1"/>
              <a:t>eq</a:t>
            </a:r>
            <a:r>
              <a:rPr lang="en-US" dirty="0"/>
              <a:t>() method returns an element with a specific index number of the selected elements.</a:t>
            </a:r>
          </a:p>
          <a:p>
            <a:pPr marL="0" indent="0">
              <a:buNone/>
            </a:pPr>
            <a:endParaRPr lang="en-US" dirty="0"/>
          </a:p>
          <a:p>
            <a:pPr marL="0" indent="0">
              <a:buNone/>
            </a:pPr>
            <a:r>
              <a:rPr lang="en-US" dirty="0"/>
              <a:t>The index numbers start at 0, so the first element will have the index number 0 and not 1. The following example selects the second &lt;p&gt; element (index number 1</a:t>
            </a:r>
            <a:r>
              <a:rPr lang="en-US" dirty="0" smtClean="0"/>
              <a:t>):</a:t>
            </a:r>
          </a:p>
          <a:p>
            <a:pPr marL="0" indent="0">
              <a:buNone/>
            </a:pPr>
            <a:r>
              <a:rPr lang="en-US" dirty="0"/>
              <a:t>  $(document).ready(function(){</a:t>
            </a:r>
            <a:br>
              <a:rPr lang="en-US" dirty="0"/>
            </a:br>
            <a:r>
              <a:rPr lang="en-US" dirty="0"/>
              <a:t>  $("p").</a:t>
            </a:r>
            <a:r>
              <a:rPr lang="en-US" dirty="0" err="1" smtClean="0"/>
              <a:t>eq</a:t>
            </a:r>
            <a:r>
              <a:rPr lang="en-US" dirty="0" smtClean="0"/>
              <a:t>(6);</a:t>
            </a:r>
            <a:r>
              <a:rPr lang="en-US" dirty="0"/>
              <a:t/>
            </a:r>
            <a:br>
              <a:rPr lang="en-US" dirty="0"/>
            </a:br>
            <a:r>
              <a:rPr lang="en-US" dirty="0"/>
              <a:t>});</a:t>
            </a:r>
          </a:p>
        </p:txBody>
      </p:sp>
    </p:spTree>
    <p:extLst>
      <p:ext uri="{BB962C8B-B14F-4D97-AF65-F5344CB8AC3E}">
        <p14:creationId xmlns:p14="http://schemas.microsoft.com/office/powerpoint/2010/main" val="1948943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filter() Method</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filter() method lets you specify a criteria. Elements that do not match the criteria are removed from the selection, and those that match will be returned.</a:t>
            </a:r>
          </a:p>
          <a:p>
            <a:pPr marL="0" indent="0">
              <a:buNone/>
            </a:pPr>
            <a:endParaRPr lang="en-US" dirty="0"/>
          </a:p>
          <a:p>
            <a:pPr marL="0" indent="0">
              <a:buNone/>
            </a:pPr>
            <a:r>
              <a:rPr lang="en-US" dirty="0"/>
              <a:t>The following example returns all &lt;p&gt; elements with class name "</a:t>
            </a:r>
            <a:r>
              <a:rPr lang="en-US" dirty="0" smtClean="0"/>
              <a:t>intro“</a:t>
            </a:r>
          </a:p>
          <a:p>
            <a:pPr marL="0" indent="0">
              <a:buNone/>
            </a:pPr>
            <a:r>
              <a:rPr lang="en-US" dirty="0"/>
              <a:t>$(document).ready(function(){</a:t>
            </a:r>
            <a:br>
              <a:rPr lang="en-US" dirty="0"/>
            </a:br>
            <a:r>
              <a:rPr lang="en-US" dirty="0"/>
              <a:t>  $("</a:t>
            </a:r>
            <a:r>
              <a:rPr lang="en-US" dirty="0" smtClean="0"/>
              <a:t>p").</a:t>
            </a:r>
            <a:r>
              <a:rPr lang="en-US" dirty="0"/>
              <a:t>filter</a:t>
            </a:r>
            <a:r>
              <a:rPr lang="en-US" dirty="0" smtClean="0"/>
              <a:t>(“.intro</a:t>
            </a:r>
            <a:r>
              <a:rPr lang="en-US" dirty="0"/>
              <a:t>");</a:t>
            </a:r>
            <a:br>
              <a:rPr lang="en-US" dirty="0"/>
            </a:br>
            <a:r>
              <a:rPr lang="en-US" dirty="0"/>
              <a:t>});</a:t>
            </a:r>
          </a:p>
        </p:txBody>
      </p:sp>
    </p:spTree>
    <p:extLst>
      <p:ext uri="{BB962C8B-B14F-4D97-AF65-F5344CB8AC3E}">
        <p14:creationId xmlns:p14="http://schemas.microsoft.com/office/powerpoint/2010/main" val="8842889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jQuery not() Method</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a:t>
            </a:r>
            <a:r>
              <a:rPr lang="en-US" dirty="0"/>
              <a:t>not() method returns all elements that do not match the criteria.</a:t>
            </a:r>
          </a:p>
          <a:p>
            <a:pPr marL="0" indent="0">
              <a:buNone/>
            </a:pPr>
            <a:endParaRPr lang="en-US" dirty="0"/>
          </a:p>
          <a:p>
            <a:pPr marL="0" indent="0">
              <a:buNone/>
            </a:pPr>
            <a:r>
              <a:rPr lang="en-US" dirty="0"/>
              <a:t>Tip: The not() method is the opposite of filter().</a:t>
            </a:r>
          </a:p>
          <a:p>
            <a:pPr marL="0" indent="0">
              <a:buNone/>
            </a:pPr>
            <a:endParaRPr lang="en-US" dirty="0"/>
          </a:p>
          <a:p>
            <a:pPr marL="0" indent="0">
              <a:buNone/>
            </a:pPr>
            <a:r>
              <a:rPr lang="en-US" dirty="0"/>
              <a:t>The following example returns all &lt;p&gt; elements that do not have class name "intro</a:t>
            </a:r>
            <a:r>
              <a:rPr lang="en-US" dirty="0" smtClean="0"/>
              <a:t>":</a:t>
            </a:r>
          </a:p>
          <a:p>
            <a:pPr marL="0" indent="0">
              <a:buNone/>
            </a:pPr>
            <a:r>
              <a:rPr lang="en-US" dirty="0"/>
              <a:t>$(document).ready(function(){</a:t>
            </a:r>
            <a:br>
              <a:rPr lang="en-US" dirty="0"/>
            </a:br>
            <a:r>
              <a:rPr lang="en-US" dirty="0"/>
              <a:t>  $("p").not(".intro");</a:t>
            </a:r>
            <a:br>
              <a:rPr lang="en-US" dirty="0"/>
            </a:br>
            <a:r>
              <a:rPr lang="en-US" dirty="0" smtClean="0"/>
              <a:t>});</a:t>
            </a:r>
            <a:r>
              <a:rPr lang="en-US" dirty="0"/>
              <a:t/>
            </a:r>
            <a:br>
              <a:rPr lang="en-US" dirty="0"/>
            </a:br>
            <a:endParaRPr lang="en-US" dirty="0"/>
          </a:p>
        </p:txBody>
      </p:sp>
    </p:spTree>
    <p:extLst>
      <p:ext uri="{BB962C8B-B14F-4D97-AF65-F5344CB8AC3E}">
        <p14:creationId xmlns:p14="http://schemas.microsoft.com/office/powerpoint/2010/main" val="3094583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Document Ready Event</a:t>
            </a:r>
            <a:br>
              <a:rPr lang="en-US" dirty="0"/>
            </a:br>
            <a:endParaRPr lang="en-US" dirty="0"/>
          </a:p>
        </p:txBody>
      </p:sp>
      <p:sp>
        <p:nvSpPr>
          <p:cNvPr id="3" name="Content Placeholder 2"/>
          <p:cNvSpPr>
            <a:spLocks noGrp="1"/>
          </p:cNvSpPr>
          <p:nvPr>
            <p:ph idx="1"/>
          </p:nvPr>
        </p:nvSpPr>
        <p:spPr>
          <a:xfrm>
            <a:off x="1077686" y="1690688"/>
            <a:ext cx="10515600" cy="4351338"/>
          </a:xfrm>
        </p:spPr>
        <p:txBody>
          <a:bodyPr>
            <a:normAutofit fontScale="85000" lnSpcReduction="20000"/>
          </a:bodyPr>
          <a:lstStyle/>
          <a:p>
            <a:pPr marL="0" indent="0">
              <a:buNone/>
            </a:pPr>
            <a:r>
              <a:rPr lang="en-US" dirty="0" smtClean="0"/>
              <a:t>$(document).ready(function</a:t>
            </a:r>
            <a:r>
              <a:rPr lang="en-US" dirty="0"/>
              <a:t>(){</a:t>
            </a:r>
            <a:r>
              <a:rPr lang="en-US" dirty="0" smtClean="0"/>
              <a:t/>
            </a:r>
            <a:br>
              <a:rPr lang="en-US" dirty="0" smtClean="0"/>
            </a:br>
            <a:r>
              <a:rPr lang="en-US" dirty="0" smtClean="0"/>
              <a:t/>
            </a:r>
            <a:br>
              <a:rPr lang="en-US" dirty="0" smtClean="0"/>
            </a:br>
            <a:r>
              <a:rPr lang="en-US" dirty="0"/>
              <a:t>  </a:t>
            </a:r>
            <a:r>
              <a:rPr lang="en-US" i="1" dirty="0"/>
              <a:t>// jQuery methods go here...</a:t>
            </a:r>
            <a:r>
              <a:rPr lang="en-US" dirty="0" smtClean="0"/>
              <a:t/>
            </a:r>
            <a:br>
              <a:rPr lang="en-US" dirty="0" smtClean="0"/>
            </a:br>
            <a:r>
              <a:rPr lang="en-US" dirty="0" smtClean="0"/>
              <a:t/>
            </a:r>
            <a:br>
              <a:rPr lang="en-US" dirty="0" smtClean="0"/>
            </a:br>
            <a:r>
              <a:rPr lang="en-US" dirty="0" smtClean="0"/>
              <a:t>});</a:t>
            </a:r>
          </a:p>
          <a:p>
            <a:r>
              <a:rPr lang="en-US" dirty="0"/>
              <a:t>This is to prevent any </a:t>
            </a:r>
            <a:r>
              <a:rPr lang="en-US" dirty="0" err="1"/>
              <a:t>jQuery</a:t>
            </a:r>
            <a:r>
              <a:rPr lang="en-US" dirty="0"/>
              <a:t> code from running before the document is finished loading (is ready).</a:t>
            </a:r>
          </a:p>
          <a:p>
            <a:r>
              <a:rPr lang="en-US" dirty="0"/>
              <a:t>It is good practice to wait for the document to be fully loaded and ready before working with it. This also allows you to have your JavaScript code before the body of your document, in the head section.</a:t>
            </a:r>
          </a:p>
          <a:p>
            <a:r>
              <a:rPr lang="en-US" dirty="0"/>
              <a:t>Here are some examples of actions that can fail if methods are run before the document is fully loaded:</a:t>
            </a:r>
          </a:p>
          <a:p>
            <a:r>
              <a:rPr lang="en-US" dirty="0"/>
              <a:t>Trying to hide an element that is not created yet</a:t>
            </a:r>
          </a:p>
          <a:p>
            <a:r>
              <a:rPr lang="en-US" dirty="0"/>
              <a:t>Trying to get the size of an image that is not loaded yet</a:t>
            </a:r>
          </a:p>
          <a:p>
            <a:pPr marL="0" indent="0">
              <a:buNone/>
            </a:pPr>
            <a:endParaRPr lang="en-US" dirty="0"/>
          </a:p>
        </p:txBody>
      </p:sp>
    </p:spTree>
    <p:extLst>
      <p:ext uri="{BB962C8B-B14F-4D97-AF65-F5344CB8AC3E}">
        <p14:creationId xmlns:p14="http://schemas.microsoft.com/office/powerpoint/2010/main" val="409255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jQuery</a:t>
            </a:r>
            <a:r>
              <a:rPr lang="en-US" dirty="0"/>
              <a:t> Selectors</a:t>
            </a:r>
            <a:br>
              <a:rPr lang="en-US" dirty="0"/>
            </a:br>
            <a:endParaRPr lang="en-US" dirty="0"/>
          </a:p>
        </p:txBody>
      </p:sp>
      <p:sp>
        <p:nvSpPr>
          <p:cNvPr id="3" name="Content Placeholder 2"/>
          <p:cNvSpPr>
            <a:spLocks noGrp="1"/>
          </p:cNvSpPr>
          <p:nvPr>
            <p:ph idx="1"/>
          </p:nvPr>
        </p:nvSpPr>
        <p:spPr/>
        <p:txBody>
          <a:bodyPr/>
          <a:lstStyle/>
          <a:p>
            <a:r>
              <a:rPr lang="en-US" dirty="0" err="1"/>
              <a:t>j</a:t>
            </a:r>
            <a:r>
              <a:rPr lang="en-US" dirty="0" err="1" smtClean="0"/>
              <a:t>Query</a:t>
            </a:r>
            <a:r>
              <a:rPr lang="en-US" dirty="0" smtClean="0"/>
              <a:t> </a:t>
            </a:r>
            <a:r>
              <a:rPr lang="en-US" dirty="0"/>
              <a:t>selectors allow you to select and manipulate HTML element(s).</a:t>
            </a:r>
          </a:p>
          <a:p>
            <a:r>
              <a:rPr lang="en-US" dirty="0" err="1"/>
              <a:t>jQuery</a:t>
            </a:r>
            <a:r>
              <a:rPr lang="en-US" dirty="0"/>
              <a:t> selectors are used to "find" (or select) HTML elements based on their name, id, classes, types, attributes, values of attributes and much more. It's based on the existing </a:t>
            </a:r>
            <a:r>
              <a:rPr lang="en-US" dirty="0">
                <a:hlinkClick r:id="rId2"/>
              </a:rPr>
              <a:t>CSS Selectors</a:t>
            </a:r>
            <a:r>
              <a:rPr lang="en-US" dirty="0"/>
              <a:t>, and in addition, it has some own custom selectors.</a:t>
            </a:r>
          </a:p>
          <a:p>
            <a:r>
              <a:rPr lang="en-US" dirty="0"/>
              <a:t>All selectors in </a:t>
            </a:r>
            <a:r>
              <a:rPr lang="en-US" dirty="0" err="1"/>
              <a:t>jQuery</a:t>
            </a:r>
            <a:r>
              <a:rPr lang="en-US" dirty="0"/>
              <a:t> start with the dollar sign and parentheses: $().</a:t>
            </a:r>
          </a:p>
          <a:p>
            <a:pPr marL="0" indent="0">
              <a:buNone/>
            </a:pPr>
            <a:endParaRPr lang="en-US" dirty="0"/>
          </a:p>
        </p:txBody>
      </p:sp>
    </p:spTree>
    <p:extLst>
      <p:ext uri="{BB962C8B-B14F-4D97-AF65-F5344CB8AC3E}">
        <p14:creationId xmlns:p14="http://schemas.microsoft.com/office/powerpoint/2010/main" val="2151794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element Selector</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The </a:t>
            </a:r>
            <a:r>
              <a:rPr lang="en-US" dirty="0" err="1"/>
              <a:t>jQuery</a:t>
            </a:r>
            <a:r>
              <a:rPr lang="en-US" dirty="0"/>
              <a:t> element selector selects elements based on the element name</a:t>
            </a:r>
            <a:r>
              <a:rPr lang="en-US" dirty="0" smtClean="0"/>
              <a:t>.</a:t>
            </a:r>
            <a:endParaRPr lang="en-US" dirty="0"/>
          </a:p>
          <a:p>
            <a:pPr marL="0" indent="0">
              <a:buNone/>
            </a:pPr>
            <a:r>
              <a:rPr lang="en-US" dirty="0"/>
              <a:t>You can select all &lt;p&gt; elements on a page like this</a:t>
            </a:r>
            <a:r>
              <a:rPr lang="en-US" dirty="0" smtClean="0"/>
              <a:t>:</a:t>
            </a:r>
          </a:p>
          <a:p>
            <a:pPr marL="0" indent="0">
              <a:buNone/>
            </a:pPr>
            <a:r>
              <a:rPr lang="en-US" dirty="0"/>
              <a:t>$("p</a:t>
            </a:r>
            <a:r>
              <a:rPr lang="en-US" dirty="0" smtClean="0"/>
              <a:t>")</a:t>
            </a:r>
          </a:p>
          <a:p>
            <a:pPr marL="0" indent="0">
              <a:buNone/>
            </a:pPr>
            <a:r>
              <a:rPr lang="en-US" dirty="0" smtClean="0"/>
              <a:t>$(document).ready(function</a:t>
            </a:r>
            <a:r>
              <a:rPr lang="en-US" dirty="0"/>
              <a:t>(){</a:t>
            </a:r>
            <a:br>
              <a:rPr lang="en-US" dirty="0"/>
            </a:br>
            <a:r>
              <a:rPr lang="en-US" dirty="0"/>
              <a:t>  $("button").click(function(){</a:t>
            </a:r>
            <a:br>
              <a:rPr lang="en-US" dirty="0"/>
            </a:br>
            <a:r>
              <a:rPr lang="en-US" dirty="0"/>
              <a:t>    $("p").hide</a:t>
            </a:r>
            <a:r>
              <a:rPr lang="en-US" dirty="0" smtClean="0"/>
              <a:t>();</a:t>
            </a:r>
            <a:r>
              <a:rPr lang="en-US" dirty="0"/>
              <a:t/>
            </a:r>
            <a:br>
              <a:rPr lang="en-US" dirty="0"/>
            </a:br>
            <a:r>
              <a:rPr lang="en-US" dirty="0"/>
              <a:t>  });</a:t>
            </a:r>
            <a:br>
              <a:rPr lang="en-US" dirty="0"/>
            </a:br>
            <a:r>
              <a:rPr lang="en-US" dirty="0"/>
              <a:t>});</a:t>
            </a:r>
          </a:p>
        </p:txBody>
      </p:sp>
    </p:spTree>
    <p:extLst>
      <p:ext uri="{BB962C8B-B14F-4D97-AF65-F5344CB8AC3E}">
        <p14:creationId xmlns:p14="http://schemas.microsoft.com/office/powerpoint/2010/main" val="3226146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#id Selector</a:t>
            </a:r>
            <a:br>
              <a:rPr lang="en-US" dirty="0"/>
            </a:br>
            <a:endParaRPr lang="en-US" dirty="0"/>
          </a:p>
        </p:txBody>
      </p:sp>
      <p:sp>
        <p:nvSpPr>
          <p:cNvPr id="3" name="Content Placeholder 2"/>
          <p:cNvSpPr>
            <a:spLocks noGrp="1"/>
          </p:cNvSpPr>
          <p:nvPr>
            <p:ph idx="1"/>
          </p:nvPr>
        </p:nvSpPr>
        <p:spPr>
          <a:xfrm>
            <a:off x="838200" y="1825625"/>
            <a:ext cx="8403771" cy="3203575"/>
          </a:xfrm>
        </p:spPr>
        <p:txBody>
          <a:bodyPr>
            <a:normAutofit fontScale="85000" lnSpcReduction="20000"/>
          </a:bodyPr>
          <a:lstStyle/>
          <a:p>
            <a:pPr marL="0" indent="0">
              <a:buNone/>
            </a:pPr>
            <a:r>
              <a:rPr lang="en-US" dirty="0" smtClean="0"/>
              <a:t>The jQuery #id selector uses the id attribute of an HTML tag to find the specific element.</a:t>
            </a:r>
          </a:p>
          <a:p>
            <a:pPr marL="0" indent="0">
              <a:buNone/>
            </a:pPr>
            <a:endParaRPr lang="en-US" dirty="0" smtClean="0"/>
          </a:p>
          <a:p>
            <a:pPr marL="0" indent="0">
              <a:buNone/>
            </a:pPr>
            <a:r>
              <a:rPr lang="en-US" dirty="0" smtClean="0"/>
              <a:t>An id should be unique within a page, so you should use the #id selector when you want to find a single, unique element.</a:t>
            </a:r>
          </a:p>
          <a:p>
            <a:pPr marL="0" indent="0">
              <a:buNone/>
            </a:pPr>
            <a:endParaRPr lang="en-US" dirty="0" smtClean="0"/>
          </a:p>
          <a:p>
            <a:pPr marL="0" indent="0">
              <a:buNone/>
            </a:pPr>
            <a:r>
              <a:rPr lang="en-US" dirty="0" smtClean="0"/>
              <a:t>To find an element with a specific id, write a hash character, followed by the id of the HTML element:</a:t>
            </a:r>
          </a:p>
          <a:p>
            <a:pPr marL="0" indent="0">
              <a:buNone/>
            </a:pPr>
            <a:r>
              <a:rPr lang="en-US" dirty="0" smtClean="0"/>
              <a:t>$("#test")</a:t>
            </a:r>
            <a:endParaRPr lang="en-US" dirty="0"/>
          </a:p>
        </p:txBody>
      </p:sp>
      <p:sp>
        <p:nvSpPr>
          <p:cNvPr id="5" name="Rectangle 4"/>
          <p:cNvSpPr/>
          <p:nvPr/>
        </p:nvSpPr>
        <p:spPr>
          <a:xfrm>
            <a:off x="4332514" y="4551792"/>
            <a:ext cx="6096000" cy="1938992"/>
          </a:xfrm>
          <a:prstGeom prst="rect">
            <a:avLst/>
          </a:prstGeom>
        </p:spPr>
        <p:txBody>
          <a:bodyPr>
            <a:spAutoFit/>
          </a:bodyPr>
          <a:lstStyle/>
          <a:p>
            <a:r>
              <a:rPr lang="en-US" sz="2400" dirty="0"/>
              <a:t>$(document).ready(function(){</a:t>
            </a:r>
          </a:p>
          <a:p>
            <a:r>
              <a:rPr lang="en-US" sz="2400" dirty="0"/>
              <a:t>  $("button").click(function(){</a:t>
            </a:r>
          </a:p>
          <a:p>
            <a:r>
              <a:rPr lang="en-US" sz="2400" dirty="0"/>
              <a:t>    $("#test").hide();</a:t>
            </a:r>
          </a:p>
          <a:p>
            <a:r>
              <a:rPr lang="en-US" sz="2400" dirty="0"/>
              <a:t>  });</a:t>
            </a:r>
          </a:p>
          <a:p>
            <a:r>
              <a:rPr lang="en-US" sz="2400" dirty="0"/>
              <a:t>});</a:t>
            </a:r>
          </a:p>
        </p:txBody>
      </p:sp>
    </p:spTree>
    <p:extLst>
      <p:ext uri="{BB962C8B-B14F-4D97-AF65-F5344CB8AC3E}">
        <p14:creationId xmlns:p14="http://schemas.microsoft.com/office/powerpoint/2010/main" val="944427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2813</Words>
  <Application>Microsoft Office PowerPoint</Application>
  <PresentationFormat>Widescreen</PresentationFormat>
  <Paragraphs>406</Paragraphs>
  <Slides>54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54</vt:i4>
      </vt:variant>
    </vt:vector>
  </HeadingPairs>
  <TitlesOfParts>
    <vt:vector size="58" baseType="lpstr">
      <vt:lpstr>Arial</vt:lpstr>
      <vt:lpstr>Calibri</vt:lpstr>
      <vt:lpstr>Calibri Light</vt:lpstr>
      <vt:lpstr>Office Theme</vt:lpstr>
      <vt:lpstr>jQuery</vt:lpstr>
      <vt:lpstr>jQuery </vt:lpstr>
      <vt:lpstr>Adding jQuery to Your Web Pages </vt:lpstr>
      <vt:lpstr>Downloading jQuery </vt:lpstr>
      <vt:lpstr>jQuery Syntax </vt:lpstr>
      <vt:lpstr>The Document Ready Event </vt:lpstr>
      <vt:lpstr>jQuery Selectors </vt:lpstr>
      <vt:lpstr>The element Selector </vt:lpstr>
      <vt:lpstr>The #id Selector </vt:lpstr>
      <vt:lpstr>The .class Selector </vt:lpstr>
      <vt:lpstr>PowerPoint Presentation</vt:lpstr>
      <vt:lpstr>Functions In a Separate File </vt:lpstr>
      <vt:lpstr>jQuery Event Methods </vt:lpstr>
      <vt:lpstr>PowerPoint Presentation</vt:lpstr>
      <vt:lpstr>jQuery Syntax For Event Methods </vt:lpstr>
      <vt:lpstr>Commonly Used jQuery Event Methods </vt:lpstr>
      <vt:lpstr>PowerPoint Presentation</vt:lpstr>
      <vt:lpstr>PowerPoint Presentation</vt:lpstr>
      <vt:lpstr>PowerPoint Presentation</vt:lpstr>
      <vt:lpstr>PowerPoint Presentation</vt:lpstr>
      <vt:lpstr>jQuery hide() and show() </vt:lpstr>
      <vt:lpstr>PowerPoint Presentation</vt:lpstr>
      <vt:lpstr>jQuery fadeIn() Method </vt:lpstr>
      <vt:lpstr>jQuery Sliding Methods </vt:lpstr>
      <vt:lpstr>PowerPoint Presentation</vt:lpstr>
      <vt:lpstr>jQuery Animations - The animate() Method </vt:lpstr>
      <vt:lpstr>PowerPoint Presentation</vt:lpstr>
      <vt:lpstr>jQuery animate() - Uses Queue Functionality </vt:lpstr>
      <vt:lpstr>jQuery Callback Functions </vt:lpstr>
      <vt:lpstr>jQuery - Add Elements</vt:lpstr>
      <vt:lpstr>PowerPoint Presentation</vt:lpstr>
      <vt:lpstr> Add a list elements within an unordered list element </vt:lpstr>
      <vt:lpstr>jQuery - Remove Elements </vt:lpstr>
      <vt:lpstr>PowerPoint Presentation</vt:lpstr>
      <vt:lpstr>The following example removes all &lt;p&gt; elements with class="test": </vt:lpstr>
      <vt:lpstr>This example removes all &lt;p&gt; elements with class="test" or class="demo": </vt:lpstr>
      <vt:lpstr>jQuery - css() Method </vt:lpstr>
      <vt:lpstr>Set Multiple CSS Properties </vt:lpstr>
      <vt:lpstr>jQuery Traversing </vt:lpstr>
      <vt:lpstr>jQuery parent() Method </vt:lpstr>
      <vt:lpstr>jQuery parents() Method </vt:lpstr>
      <vt:lpstr>PowerPoint Presentation</vt:lpstr>
      <vt:lpstr>jQuery parentsUntil() Method </vt:lpstr>
      <vt:lpstr>jQuery Traversing - Descendants</vt:lpstr>
      <vt:lpstr>jQuery children() Method </vt:lpstr>
      <vt:lpstr>PowerPoint Presentation</vt:lpstr>
      <vt:lpstr>jQuery find() Method</vt:lpstr>
      <vt:lpstr>PowerPoint Presentation</vt:lpstr>
      <vt:lpstr>Query Traversing - Siblings </vt:lpstr>
      <vt:lpstr>jQuery Traversing - Filtering </vt:lpstr>
      <vt:lpstr>jQuery first() Method </vt:lpstr>
      <vt:lpstr>jQuery eq() method </vt:lpstr>
      <vt:lpstr>jQuery filter() Method </vt:lpstr>
      <vt:lpstr>jQuery not() Method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jQuery</dc:title>
  <dc:creator>suleman shahzad</dc:creator>
  <cp:lastModifiedBy>suleman shahzad</cp:lastModifiedBy>
  <cp:revision>63</cp:revision>
  <dcterms:created xsi:type="dcterms:W3CDTF">2019-04-16T05:41:46Z</dcterms:created>
  <dcterms:modified xsi:type="dcterms:W3CDTF">2020-04-10T07:21:16Z</dcterms:modified>
</cp:coreProperties>
</file>