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3" r:id="rId6"/>
    <p:sldId id="258" r:id="rId7"/>
    <p:sldId id="261" r:id="rId8"/>
    <p:sldId id="259" r:id="rId9"/>
    <p:sldId id="264" r:id="rId10"/>
    <p:sldId id="265" r:id="rId11"/>
    <p:sldId id="266" r:id="rId12"/>
    <p:sldId id="267" r:id="rId13"/>
    <p:sldId id="268" r:id="rId14"/>
    <p:sldId id="278" r:id="rId15"/>
    <p:sldId id="269" r:id="rId16"/>
    <p:sldId id="270" r:id="rId17"/>
    <p:sldId id="272" r:id="rId18"/>
    <p:sldId id="274" r:id="rId19"/>
    <p:sldId id="275" r:id="rId20"/>
    <p:sldId id="279"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7799B1-8393-4FAD-91DB-E3907DF14459}"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20380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7799B1-8393-4FAD-91DB-E3907DF14459}"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229349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7799B1-8393-4FAD-91DB-E3907DF14459}"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415563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7799B1-8393-4FAD-91DB-E3907DF14459}"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242002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7799B1-8393-4FAD-91DB-E3907DF14459}"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15737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7799B1-8393-4FAD-91DB-E3907DF14459}"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4181455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7799B1-8393-4FAD-91DB-E3907DF14459}"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3704479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7799B1-8393-4FAD-91DB-E3907DF14459}"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5112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7799B1-8393-4FAD-91DB-E3907DF14459}"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984126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7799B1-8393-4FAD-91DB-E3907DF14459}"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1398899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7799B1-8393-4FAD-91DB-E3907DF14459}"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DA827-6B23-4DEE-976D-49D8ABAB5299}" type="slidenum">
              <a:rPr lang="en-US" smtClean="0"/>
              <a:t>‹#›</a:t>
            </a:fld>
            <a:endParaRPr lang="en-US"/>
          </a:p>
        </p:txBody>
      </p:sp>
    </p:spTree>
    <p:extLst>
      <p:ext uri="{BB962C8B-B14F-4D97-AF65-F5344CB8AC3E}">
        <p14:creationId xmlns:p14="http://schemas.microsoft.com/office/powerpoint/2010/main" val="2559243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799B1-8393-4FAD-91DB-E3907DF14459}" type="datetimeFigureOut">
              <a:rPr lang="en-US" smtClean="0"/>
              <a:t>3/29/2019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DA827-6B23-4DEE-976D-49D8ABAB5299}" type="slidenum">
              <a:rPr lang="en-US" smtClean="0"/>
              <a:t>‹#›</a:t>
            </a:fld>
            <a:endParaRPr lang="en-US"/>
          </a:p>
        </p:txBody>
      </p:sp>
    </p:spTree>
    <p:extLst>
      <p:ext uri="{BB962C8B-B14F-4D97-AF65-F5344CB8AC3E}">
        <p14:creationId xmlns:p14="http://schemas.microsoft.com/office/powerpoint/2010/main" val="721866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m.wikipedia.org/wiki/Altitude_sickness" TargetMode="External"/><Relationship Id="rId7" Type="http://schemas.openxmlformats.org/officeDocument/2006/relationships/hyperlink" Target="https://en.m.wikipedia.org/wiki/HACE" TargetMode="External"/><Relationship Id="rId2" Type="http://schemas.openxmlformats.org/officeDocument/2006/relationships/hyperlink" Target="https://en.m.wikipedia.org/wiki/High_altitude" TargetMode="External"/><Relationship Id="rId1" Type="http://schemas.openxmlformats.org/officeDocument/2006/relationships/slideLayout" Target="../slideLayouts/slideLayout2.xml"/><Relationship Id="rId6" Type="http://schemas.openxmlformats.org/officeDocument/2006/relationships/hyperlink" Target="https://en.m.wikipedia.org/wiki/High_altitude_cerebral_edema" TargetMode="External"/><Relationship Id="rId5" Type="http://schemas.openxmlformats.org/officeDocument/2006/relationships/hyperlink" Target="https://en.m.wikipedia.org/wiki/HAPE" TargetMode="External"/><Relationship Id="rId4" Type="http://schemas.openxmlformats.org/officeDocument/2006/relationships/hyperlink" Target="https://en.m.wikipedia.org/wiki/High_altitude_pulmonary_edem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19january2017snapshot.epa.gov/climate-impacts/climate-impacts-human-health_.html" TargetMode="External"/><Relationship Id="rId2" Type="http://schemas.openxmlformats.org/officeDocument/2006/relationships/hyperlink" Target="https://www.ncbi.nlm.nih.gov/pmc/articles/PMC3976701/" TargetMode="External"/><Relationship Id="rId1" Type="http://schemas.openxmlformats.org/officeDocument/2006/relationships/slideLayout" Target="../slideLayouts/slideLayout2.xml"/><Relationship Id="rId6" Type="http://schemas.openxmlformats.org/officeDocument/2006/relationships/hyperlink" Target="https://www.greenfacts.org/en/ecosystems/millennium-assessment-3/3-human-wellbeing-poverty.htm" TargetMode="External"/><Relationship Id="rId5" Type="http://schemas.openxmlformats.org/officeDocument/2006/relationships/hyperlink" Target="https://www.ncbi.nlm.nih.gov/pmc/articles/PMC3839693/" TargetMode="External"/><Relationship Id="rId4" Type="http://schemas.openxmlformats.org/officeDocument/2006/relationships/hyperlink" Target="https://www.preventionweb.net/publications/view/202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Factors affecting Patterns of Health and Disease</a:t>
            </a:r>
            <a:endParaRPr lang="en-US" b="1" dirty="0"/>
          </a:p>
        </p:txBody>
      </p:sp>
      <p:sp>
        <p:nvSpPr>
          <p:cNvPr id="3" name="Subtitle 2"/>
          <p:cNvSpPr>
            <a:spLocks noGrp="1"/>
          </p:cNvSpPr>
          <p:nvPr>
            <p:ph type="subTitle" idx="1"/>
          </p:nvPr>
        </p:nvSpPr>
        <p:spPr/>
        <p:txBody>
          <a:bodyPr/>
          <a:lstStyle/>
          <a:p>
            <a:r>
              <a:rPr lang="en-US" b="1" dirty="0" smtClean="0"/>
              <a:t>Medical Geography</a:t>
            </a:r>
            <a:endParaRPr lang="en-US" b="1" dirty="0"/>
          </a:p>
        </p:txBody>
      </p:sp>
    </p:spTree>
    <p:extLst>
      <p:ext uri="{BB962C8B-B14F-4D97-AF65-F5344CB8AC3E}">
        <p14:creationId xmlns:p14="http://schemas.microsoft.com/office/powerpoint/2010/main" val="1498793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Altitude</a:t>
            </a:r>
            <a:endParaRPr lang="en-US" b="1" dirty="0"/>
          </a:p>
        </p:txBody>
      </p:sp>
      <p:sp>
        <p:nvSpPr>
          <p:cNvPr id="3" name="Content Placeholder 2"/>
          <p:cNvSpPr>
            <a:spLocks noGrp="1"/>
          </p:cNvSpPr>
          <p:nvPr>
            <p:ph idx="1"/>
          </p:nvPr>
        </p:nvSpPr>
        <p:spPr>
          <a:xfrm>
            <a:off x="304800" y="1219200"/>
            <a:ext cx="8382000" cy="5334000"/>
          </a:xfrm>
        </p:spPr>
        <p:txBody>
          <a:bodyPr>
            <a:normAutofit fontScale="70000" lnSpcReduction="20000"/>
          </a:bodyPr>
          <a:lstStyle/>
          <a:p>
            <a:pPr algn="just"/>
            <a:r>
              <a:rPr lang="en-US" dirty="0" smtClean="0"/>
              <a:t>Altitude or Elevation has a great impact on the health and disease pattern.</a:t>
            </a:r>
          </a:p>
          <a:p>
            <a:pPr algn="just"/>
            <a:r>
              <a:rPr lang="en-US" dirty="0" smtClean="0"/>
              <a:t> </a:t>
            </a:r>
            <a:r>
              <a:rPr lang="en-US" dirty="0"/>
              <a:t>W</a:t>
            </a:r>
            <a:r>
              <a:rPr lang="en-US" dirty="0" smtClean="0"/>
              <a:t>ith increasing elevation many vector borne diseases diminish such as Malaria is not a disease of Mountain tops because mosquitoes cannot breed at an elevation of 2000 meters above mean sea level </a:t>
            </a:r>
          </a:p>
          <a:p>
            <a:pPr algn="just"/>
            <a:r>
              <a:rPr lang="en-US" dirty="0">
                <a:latin typeface="+mj-lt"/>
              </a:rPr>
              <a:t>living at higher altitudes can induce hypoxia related events. </a:t>
            </a:r>
            <a:r>
              <a:rPr lang="en-US" dirty="0" smtClean="0">
                <a:latin typeface="+mj-lt"/>
              </a:rPr>
              <a:t>(Hypoxia is the deficiency </a:t>
            </a:r>
            <a:r>
              <a:rPr lang="en-US" dirty="0">
                <a:latin typeface="+mj-lt"/>
              </a:rPr>
              <a:t>in the amount of oxygen reaching the </a:t>
            </a:r>
            <a:r>
              <a:rPr lang="en-US" dirty="0" smtClean="0">
                <a:latin typeface="+mj-lt"/>
              </a:rPr>
              <a:t>tissues). Generalized </a:t>
            </a:r>
            <a:r>
              <a:rPr lang="en-US" dirty="0">
                <a:latin typeface="+mj-lt"/>
              </a:rPr>
              <a:t>hypoxia occurs in healthy people when they ascend to </a:t>
            </a:r>
            <a:r>
              <a:rPr lang="en-US" dirty="0">
                <a:latin typeface="+mj-lt"/>
                <a:hlinkClick r:id="rId2" tooltip="High altitude"/>
              </a:rPr>
              <a:t>high altitude</a:t>
            </a:r>
            <a:r>
              <a:rPr lang="en-US" dirty="0">
                <a:latin typeface="+mj-lt"/>
              </a:rPr>
              <a:t>, where it causes </a:t>
            </a:r>
            <a:r>
              <a:rPr lang="en-US" dirty="0">
                <a:latin typeface="+mj-lt"/>
                <a:hlinkClick r:id="rId3" tooltip="Altitude sickness"/>
              </a:rPr>
              <a:t>altitude sickness</a:t>
            </a:r>
            <a:r>
              <a:rPr lang="en-US" dirty="0">
                <a:latin typeface="+mj-lt"/>
              </a:rPr>
              <a:t> leading to potentially fatal complications: </a:t>
            </a:r>
            <a:r>
              <a:rPr lang="en-US" dirty="0">
                <a:latin typeface="+mj-lt"/>
                <a:hlinkClick r:id="rId4" tooltip="High altitude pulmonary edema"/>
              </a:rPr>
              <a:t>high altitude pulmonary edema</a:t>
            </a:r>
            <a:r>
              <a:rPr lang="en-US" dirty="0">
                <a:latin typeface="+mj-lt"/>
              </a:rPr>
              <a:t> (</a:t>
            </a:r>
            <a:r>
              <a:rPr lang="en-US" dirty="0">
                <a:latin typeface="+mj-lt"/>
                <a:hlinkClick r:id="rId5" tooltip="HAPE"/>
              </a:rPr>
              <a:t>HAPE</a:t>
            </a:r>
            <a:r>
              <a:rPr lang="en-US" dirty="0">
                <a:latin typeface="+mj-lt"/>
              </a:rPr>
              <a:t>) and </a:t>
            </a:r>
            <a:r>
              <a:rPr lang="en-US" dirty="0">
                <a:latin typeface="+mj-lt"/>
                <a:hlinkClick r:id="rId6" tooltip="High altitude cerebral edema"/>
              </a:rPr>
              <a:t>high altitude cerebral edema</a:t>
            </a:r>
            <a:r>
              <a:rPr lang="en-US" dirty="0">
                <a:latin typeface="+mj-lt"/>
              </a:rPr>
              <a:t> (</a:t>
            </a:r>
            <a:r>
              <a:rPr lang="en-US" dirty="0">
                <a:latin typeface="+mj-lt"/>
                <a:hlinkClick r:id="rId7" tooltip="HACE"/>
              </a:rPr>
              <a:t>HACE</a:t>
            </a:r>
            <a:r>
              <a:rPr lang="en-US" dirty="0">
                <a:latin typeface="+mj-lt"/>
              </a:rPr>
              <a:t>)</a:t>
            </a:r>
            <a:endParaRPr lang="en-US" dirty="0" smtClean="0">
              <a:latin typeface="+mj-lt"/>
            </a:endParaRPr>
          </a:p>
          <a:p>
            <a:pPr algn="just"/>
            <a:r>
              <a:rPr lang="en-US" dirty="0" smtClean="0"/>
              <a:t>Moreover, researches have shown that </a:t>
            </a:r>
            <a:r>
              <a:rPr lang="en-US" dirty="0"/>
              <a:t>high altitudes, in excess of 6000 ft, are associated with a significant reduction in mortality risk. </a:t>
            </a:r>
            <a:endParaRPr lang="en-US" dirty="0" smtClean="0"/>
          </a:p>
          <a:p>
            <a:pPr algn="just"/>
            <a:r>
              <a:rPr lang="en-US" dirty="0" smtClean="0"/>
              <a:t>A great association of Red blood cells with altitude is observed for example 4-5 million red cells per  ml of  blood survival in human at sea level, and 8 million are required at  about 4000meters. </a:t>
            </a:r>
            <a:r>
              <a:rPr lang="en-US" dirty="0"/>
              <a:t>A</a:t>
            </a:r>
            <a:r>
              <a:rPr lang="en-US" dirty="0" smtClean="0"/>
              <a:t>t sea-level, such an access of  red blood cells is detrimental and is manifested as a disease called erythrocythemia.</a:t>
            </a:r>
          </a:p>
          <a:p>
            <a:pPr algn="just"/>
            <a:endParaRPr lang="en-US" dirty="0" smtClean="0"/>
          </a:p>
          <a:p>
            <a:pPr marL="0" indent="0">
              <a:buNone/>
            </a:pPr>
            <a:endParaRPr lang="en-US" dirty="0"/>
          </a:p>
        </p:txBody>
      </p:sp>
    </p:spTree>
    <p:extLst>
      <p:ext uri="{BB962C8B-B14F-4D97-AF65-F5344CB8AC3E}">
        <p14:creationId xmlns:p14="http://schemas.microsoft.com/office/powerpoint/2010/main" val="2039674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Absolute Location</a:t>
            </a:r>
            <a:br>
              <a:rPr lang="en-US" b="1" dirty="0" smtClean="0"/>
            </a:br>
            <a:r>
              <a:rPr lang="en-US" b="1" dirty="0" smtClean="0"/>
              <a:t>(Latitudinal Location)</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location and place also has a great influence on the pattern of disease. Since the temperature distribution and seasonal change is greatly associated with latitudinal position and therefore, areas closer to Equator experience longer and intense summers as compared to polar regions </a:t>
            </a:r>
          </a:p>
          <a:p>
            <a:pPr algn="just"/>
            <a:r>
              <a:rPr lang="en-US" dirty="0" smtClean="0"/>
              <a:t>Consequently, endemic diseases also vary in this way due to change in the natural environment  and so on.</a:t>
            </a:r>
          </a:p>
          <a:p>
            <a:pPr algn="just"/>
            <a:r>
              <a:rPr lang="en-US" dirty="0" smtClean="0"/>
              <a:t>For instance, Equatorial and tropical regions possess hot and humid environment and most common diseases found there are vector-borne such as:</a:t>
            </a:r>
          </a:p>
          <a:p>
            <a:pPr algn="just"/>
            <a:r>
              <a:rPr lang="en-US" dirty="0" smtClean="0"/>
              <a:t>Dengue, Malaria, Chagas disease, Yellow fever, Leishmaniosis etc.</a:t>
            </a:r>
          </a:p>
          <a:p>
            <a:pPr marL="0" indent="0" algn="just">
              <a:buNone/>
            </a:pPr>
            <a:endParaRPr lang="en-US" dirty="0"/>
          </a:p>
        </p:txBody>
      </p:sp>
    </p:spTree>
    <p:extLst>
      <p:ext uri="{BB962C8B-B14F-4D97-AF65-F5344CB8AC3E}">
        <p14:creationId xmlns:p14="http://schemas.microsoft.com/office/powerpoint/2010/main" val="1693960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Relative Location</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smtClean="0"/>
              <a:t>Relative location refers to the surroundings where human beings live and the presence of any water body, forest, industrial activity, transport activity or any such phenomenon  near by human residences has a great effect on the health and disease pattern</a:t>
            </a:r>
          </a:p>
          <a:p>
            <a:pPr algn="just"/>
            <a:r>
              <a:rPr lang="en-US" dirty="0" smtClean="0"/>
              <a:t>Deteriorated environmental surroundings with poor air quality or high Noise levels or contaminated water supplies can result in certain infectious diseases and long term exposure to harmful substances  released from nearby such activities may result in many non-communicable disease like cancer, hearing loss, stress and other psychological disorders and so on.</a:t>
            </a:r>
          </a:p>
          <a:p>
            <a:pPr marL="0" indent="0" algn="just">
              <a:buNone/>
            </a:pPr>
            <a:r>
              <a:rPr lang="en-US" dirty="0" smtClean="0"/>
              <a:t> </a:t>
            </a:r>
            <a:endParaRPr lang="en-US" dirty="0"/>
          </a:p>
        </p:txBody>
      </p:sp>
    </p:spTree>
    <p:extLst>
      <p:ext uri="{BB962C8B-B14F-4D97-AF65-F5344CB8AC3E}">
        <p14:creationId xmlns:p14="http://schemas.microsoft.com/office/powerpoint/2010/main" val="479734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Weather &amp; Climate</a:t>
            </a:r>
            <a:endParaRPr lang="en-US" b="1" dirty="0"/>
          </a:p>
        </p:txBody>
      </p:sp>
      <p:sp>
        <p:nvSpPr>
          <p:cNvPr id="3" name="Content Placeholder 2"/>
          <p:cNvSpPr>
            <a:spLocks noGrp="1"/>
          </p:cNvSpPr>
          <p:nvPr>
            <p:ph idx="1"/>
          </p:nvPr>
        </p:nvSpPr>
        <p:spPr>
          <a:xfrm>
            <a:off x="304800" y="1295400"/>
            <a:ext cx="8686800" cy="5410200"/>
          </a:xfrm>
        </p:spPr>
        <p:txBody>
          <a:bodyPr>
            <a:normAutofit fontScale="70000" lnSpcReduction="20000"/>
          </a:bodyPr>
          <a:lstStyle/>
          <a:p>
            <a:pPr algn="just"/>
            <a:r>
              <a:rPr lang="en-US" dirty="0" smtClean="0"/>
              <a:t>Weather and climate greatly affect the human health in many ways.</a:t>
            </a:r>
          </a:p>
          <a:p>
            <a:pPr algn="just"/>
            <a:r>
              <a:rPr lang="en-US" dirty="0" smtClean="0"/>
              <a:t>High temperatures of tropical climates can depress body functions, lower general vitality  and predispose man to infectious diseases</a:t>
            </a:r>
          </a:p>
          <a:p>
            <a:pPr algn="just"/>
            <a:r>
              <a:rPr lang="en-US" dirty="0" smtClean="0"/>
              <a:t>High temperatures also affect metabolic rate as minimum metabolism is observed  between 20 </a:t>
            </a:r>
            <a:r>
              <a:rPr lang="en-US" dirty="0" smtClean="0">
                <a:solidFill>
                  <a:prstClr val="black"/>
                </a:solidFill>
              </a:rPr>
              <a:t>° C </a:t>
            </a:r>
            <a:r>
              <a:rPr lang="en-US" dirty="0" smtClean="0"/>
              <a:t>to 25 °C  and above 25</a:t>
            </a:r>
            <a:r>
              <a:rPr lang="en-US" dirty="0">
                <a:solidFill>
                  <a:prstClr val="black"/>
                </a:solidFill>
              </a:rPr>
              <a:t> </a:t>
            </a:r>
            <a:r>
              <a:rPr lang="en-US" dirty="0" smtClean="0">
                <a:solidFill>
                  <a:prstClr val="black"/>
                </a:solidFill>
              </a:rPr>
              <a:t>° C there is a tendency to increased metabolic rate.</a:t>
            </a:r>
          </a:p>
          <a:p>
            <a:pPr algn="just"/>
            <a:r>
              <a:rPr lang="en-US" dirty="0" smtClean="0"/>
              <a:t>Extreme heat and cold i.e. excessive thermal stresses are definitely harmful as moderately hot conditions increase susceptibility  to intestinal diseases and moderately cold conditions increase susceptibility to  respiratory diseases.</a:t>
            </a:r>
          </a:p>
          <a:p>
            <a:pPr algn="just"/>
            <a:r>
              <a:rPr lang="en-US" dirty="0" smtClean="0">
                <a:solidFill>
                  <a:prstClr val="black"/>
                </a:solidFill>
              </a:rPr>
              <a:t>Examples are asthma, bronchitis, rhinitis, rheumatic diseases, heart diseases ( particularly myocardial infarction and angina pectoris) stroke, certain  eye diseases,  and vascular disorders.</a:t>
            </a:r>
          </a:p>
          <a:p>
            <a:pPr algn="just"/>
            <a:r>
              <a:rPr lang="en-US" dirty="0" smtClean="0">
                <a:solidFill>
                  <a:prstClr val="black"/>
                </a:solidFill>
              </a:rPr>
              <a:t>Injury produced by excessive heat includes fainting, sweat gland disorders( prickly heat), heat exhaustion and heat stroke, most in humid tropics.</a:t>
            </a:r>
          </a:p>
          <a:p>
            <a:pPr algn="just"/>
            <a:r>
              <a:rPr lang="en-US" dirty="0" smtClean="0">
                <a:solidFill>
                  <a:prstClr val="black"/>
                </a:solidFill>
              </a:rPr>
              <a:t>Cold injury includes chilblains, frost-bite,  and hypothermia.</a:t>
            </a:r>
          </a:p>
          <a:p>
            <a:pPr algn="just"/>
            <a:endParaRPr lang="en-US" dirty="0">
              <a:solidFill>
                <a:prstClr val="black"/>
              </a:solidFill>
            </a:endParaRPr>
          </a:p>
        </p:txBody>
      </p:sp>
    </p:spTree>
    <p:extLst>
      <p:ext uri="{BB962C8B-B14F-4D97-AF65-F5344CB8AC3E}">
        <p14:creationId xmlns:p14="http://schemas.microsoft.com/office/powerpoint/2010/main" val="976951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735879526"/>
              </p:ext>
            </p:extLst>
          </p:nvPr>
        </p:nvGraphicFramePr>
        <p:xfrm>
          <a:off x="76200" y="838200"/>
          <a:ext cx="8915400" cy="5861714"/>
        </p:xfrm>
        <a:graphic>
          <a:graphicData uri="http://schemas.openxmlformats.org/drawingml/2006/table">
            <a:tbl>
              <a:tblPr firstRow="1" firstCol="1" bandRow="1"/>
              <a:tblGrid>
                <a:gridCol w="2971800"/>
                <a:gridCol w="2971800"/>
                <a:gridCol w="2971800"/>
              </a:tblGrid>
              <a:tr h="374160">
                <a:tc>
                  <a:txBody>
                    <a:bodyPr/>
                    <a:lstStyle/>
                    <a:p>
                      <a:endParaRPr lang="en-US" sz="2000" b="1"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ts val="1965"/>
                        </a:lnSpc>
                        <a:spcBef>
                          <a:spcPts val="1660"/>
                        </a:spcBef>
                        <a:spcAft>
                          <a:spcPts val="1660"/>
                        </a:spcAft>
                      </a:pPr>
                      <a:r>
                        <a:rPr lang="en-US" sz="1600" b="1" dirty="0">
                          <a:effectLst/>
                          <a:latin typeface="Calibri"/>
                          <a:ea typeface="Times New Roman"/>
                          <a:cs typeface="Times New Roman"/>
                        </a:rPr>
                        <a:t>Climate-sensitive diseases</a:t>
                      </a:r>
                      <a:endParaRPr lang="en-US" sz="2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23960">
                <a:tc>
                  <a:txBody>
                    <a:bodyPr/>
                    <a:lstStyle/>
                    <a:p>
                      <a:pPr marL="0" marR="0">
                        <a:lnSpc>
                          <a:spcPct val="115000"/>
                        </a:lnSpc>
                        <a:spcBef>
                          <a:spcPts val="0"/>
                        </a:spcBef>
                        <a:spcAft>
                          <a:spcPts val="0"/>
                        </a:spcAft>
                      </a:pPr>
                      <a:r>
                        <a:rPr lang="en-US" sz="1600" b="1" dirty="0">
                          <a:effectLst/>
                          <a:latin typeface="Calibri"/>
                          <a:ea typeface="Times New Roman"/>
                          <a:cs typeface="Times New Roman"/>
                        </a:rPr>
                        <a:t>Infective agents</a:t>
                      </a:r>
                      <a:endParaRPr lang="en-US" sz="2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Calibri"/>
                          <a:ea typeface="Times New Roman"/>
                          <a:cs typeface="Times New Roman"/>
                        </a:rPr>
                        <a:t>Tropics</a:t>
                      </a:r>
                      <a:endParaRPr lang="en-US" sz="2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Calibri"/>
                          <a:ea typeface="Times New Roman"/>
                          <a:cs typeface="Times New Roman"/>
                        </a:rPr>
                        <a:t>Arctic</a:t>
                      </a:r>
                      <a:endParaRPr lang="en-US" sz="2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42">
                <a:tc>
                  <a:txBody>
                    <a:bodyPr/>
                    <a:lstStyle/>
                    <a:p>
                      <a:pPr marL="0" marR="0">
                        <a:lnSpc>
                          <a:spcPct val="115000"/>
                        </a:lnSpc>
                        <a:spcBef>
                          <a:spcPts val="0"/>
                        </a:spcBef>
                        <a:spcAft>
                          <a:spcPts val="0"/>
                        </a:spcAft>
                      </a:pPr>
                      <a:r>
                        <a:rPr lang="en-US" sz="1200" dirty="0">
                          <a:effectLst/>
                          <a:latin typeface="Calibri"/>
                          <a:ea typeface="Times New Roman"/>
                          <a:cs typeface="Times New Roman"/>
                        </a:rPr>
                        <a:t>Parasite</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Malaria</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Giardiasis</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Leishmaniasis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Cryptosporidiosis</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Schistosomiasis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Echinococcosis multilocularis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Trypanosomiasis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Toxoplasmosis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42">
                <a:tc>
                  <a:txBody>
                    <a:bodyPr/>
                    <a:lstStyle/>
                    <a:p>
                      <a:pPr marL="0" marR="0">
                        <a:lnSpc>
                          <a:spcPct val="115000"/>
                        </a:lnSpc>
                        <a:spcBef>
                          <a:spcPts val="0"/>
                        </a:spcBef>
                        <a:spcAft>
                          <a:spcPts val="0"/>
                        </a:spcAft>
                      </a:pPr>
                      <a:r>
                        <a:rPr lang="en-US" sz="1200" dirty="0">
                          <a:effectLst/>
                          <a:latin typeface="Calibri"/>
                          <a:ea typeface="Times New Roman"/>
                          <a:cs typeface="Times New Roman"/>
                        </a:rPr>
                        <a:t>Bacteria</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Meningococcal meningitis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Lyme borreliosis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Relapsing fever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Tularaemia</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i="1">
                          <a:effectLst/>
                          <a:latin typeface="Calibri"/>
                          <a:ea typeface="Times New Roman"/>
                          <a:cs typeface="Times New Roman"/>
                        </a:rPr>
                        <a:t>Vibrio parahemolyticus</a:t>
                      </a:r>
                      <a:r>
                        <a:rPr lang="en-US" sz="1200">
                          <a:effectLst/>
                          <a:latin typeface="Calibri"/>
                          <a:ea typeface="Times New Roman"/>
                          <a:cs typeface="Times New Roman"/>
                        </a:rPr>
                        <a:t> infections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Brucellosis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Multi-resistant </a:t>
                      </a:r>
                      <a:r>
                        <a:rPr lang="en-US" sz="1200" i="1">
                          <a:effectLst/>
                          <a:latin typeface="Calibri"/>
                          <a:ea typeface="Times New Roman"/>
                          <a:cs typeface="Times New Roman"/>
                        </a:rPr>
                        <a:t>Staphylococcus aureus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284">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i="1">
                          <a:effectLst/>
                          <a:latin typeface="Calibri"/>
                          <a:ea typeface="Times New Roman"/>
                          <a:cs typeface="Times New Roman"/>
                        </a:rPr>
                        <a:t>Haemophilus influenza</a:t>
                      </a:r>
                      <a:r>
                        <a:rPr lang="en-US" sz="1200">
                          <a:effectLst/>
                          <a:latin typeface="Calibri"/>
                          <a:ea typeface="Times New Roman"/>
                          <a:cs typeface="Times New Roman"/>
                        </a:rPr>
                        <a:t>, </a:t>
                      </a:r>
                      <a:r>
                        <a:rPr lang="en-US" sz="1200" i="1">
                          <a:effectLst/>
                          <a:latin typeface="Calibri"/>
                          <a:ea typeface="Times New Roman"/>
                          <a:cs typeface="Times New Roman"/>
                        </a:rPr>
                        <a:t>Streptococcus pneumoniae</a:t>
                      </a:r>
                      <a:r>
                        <a:rPr lang="en-US" sz="1200">
                          <a:effectLst/>
                          <a:latin typeface="Calibri"/>
                          <a:ea typeface="Times New Roman"/>
                          <a:cs typeface="Times New Roman"/>
                        </a:rPr>
                        <a:t> and </a:t>
                      </a:r>
                      <a:r>
                        <a:rPr lang="en-US" sz="1200" i="1">
                          <a:effectLst/>
                          <a:latin typeface="Calibri"/>
                          <a:ea typeface="Times New Roman"/>
                          <a:cs typeface="Times New Roman"/>
                        </a:rPr>
                        <a:t>Mycobacterium tuberculosis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284">
                <a:tc>
                  <a:txBody>
                    <a:bodyPr/>
                    <a:lstStyle/>
                    <a:p>
                      <a:pPr marL="0" marR="0">
                        <a:lnSpc>
                          <a:spcPct val="115000"/>
                        </a:lnSpc>
                        <a:spcBef>
                          <a:spcPts val="0"/>
                        </a:spcBef>
                        <a:spcAft>
                          <a:spcPts val="0"/>
                        </a:spcAft>
                      </a:pPr>
                      <a:r>
                        <a:rPr lang="en-US" sz="1200">
                          <a:effectLst/>
                          <a:latin typeface="Calibri"/>
                          <a:ea typeface="Times New Roman"/>
                          <a:cs typeface="Times New Roman"/>
                        </a:rPr>
                        <a:t>Rickettsia</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Rocky mountain spotted fever, South African tick typhus, Queensland tick typhus and more</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Mediterranean spotted fever</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42">
                <a:tc>
                  <a:txBody>
                    <a:bodyPr/>
                    <a:lstStyle/>
                    <a:p>
                      <a:pPr marL="0" marR="0">
                        <a:lnSpc>
                          <a:spcPct val="115000"/>
                        </a:lnSpc>
                        <a:spcBef>
                          <a:spcPts val="0"/>
                        </a:spcBef>
                        <a:spcAft>
                          <a:spcPts val="0"/>
                        </a:spcAft>
                      </a:pPr>
                      <a:r>
                        <a:rPr lang="en-US" sz="1200">
                          <a:effectLst/>
                          <a:latin typeface="Calibri"/>
                          <a:ea typeface="Times New Roman"/>
                          <a:cs typeface="Times New Roman"/>
                        </a:rPr>
                        <a:t>Virus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Dengue fever</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err="1">
                          <a:effectLst/>
                          <a:latin typeface="Calibri"/>
                          <a:ea typeface="Times New Roman"/>
                          <a:cs typeface="Times New Roman"/>
                        </a:rPr>
                        <a:t>Nephropathia</a:t>
                      </a:r>
                      <a:r>
                        <a:rPr lang="en-US" sz="1200" dirty="0">
                          <a:effectLst/>
                          <a:latin typeface="Calibri"/>
                          <a:ea typeface="Times New Roman"/>
                          <a:cs typeface="Times New Roman"/>
                        </a:rPr>
                        <a:t> </a:t>
                      </a:r>
                      <a:r>
                        <a:rPr lang="en-US" sz="1200" dirty="0" err="1">
                          <a:effectLst/>
                          <a:latin typeface="Calibri"/>
                          <a:ea typeface="Times New Roman"/>
                          <a:cs typeface="Times New Roman"/>
                        </a:rPr>
                        <a:t>epidemica</a:t>
                      </a:r>
                      <a:r>
                        <a:rPr lang="en-US" sz="1200" dirty="0">
                          <a:effectLst/>
                          <a:latin typeface="Calibri"/>
                          <a:ea typeface="Times New Roman"/>
                          <a:cs typeface="Times New Roman"/>
                        </a:rPr>
                        <a:t> (</a:t>
                      </a:r>
                      <a:r>
                        <a:rPr lang="en-US" sz="1200" dirty="0" err="1">
                          <a:effectLst/>
                          <a:latin typeface="Calibri"/>
                          <a:ea typeface="Times New Roman"/>
                          <a:cs typeface="Times New Roman"/>
                        </a:rPr>
                        <a:t>Puumala</a:t>
                      </a:r>
                      <a:r>
                        <a:rPr lang="en-US" sz="1200" dirty="0">
                          <a:effectLst/>
                          <a:latin typeface="Calibri"/>
                          <a:ea typeface="Times New Roman"/>
                          <a:cs typeface="Times New Roman"/>
                        </a:rPr>
                        <a:t> virus)</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Yellow fever</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Tick-borne encephalitis</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Rift Valley fever</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Russian summer and spring encephalitis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West Nile fever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West Nile fever</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Hantavirus cardio-pulmonary syndrome</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Chikungunya</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Ross river virus fever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Dengue fever</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Chikungunya</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Rabies</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59">
                <a:tc>
                  <a:txBody>
                    <a:bodyPr/>
                    <a:lstStyle/>
                    <a:p>
                      <a:endParaRPr lang="en-US" sz="16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Times New Roman"/>
                          <a:cs typeface="Times New Roman"/>
                        </a:rPr>
                        <a:t>Crimean-Congo haemorrhagic fever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Times New Roman"/>
                          <a:cs typeface="Times New Roman"/>
                        </a:rPr>
                        <a:t>Hepatitis A</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a:spLocks noChangeArrowheads="1"/>
          </p:cNvSpPr>
          <p:nvPr/>
        </p:nvSpPr>
        <p:spPr bwMode="auto">
          <a:xfrm>
            <a:off x="505692" y="152400"/>
            <a:ext cx="800100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Climate-sensitive infectious diseases in Arctic's and tropics by type of pathogen</a:t>
            </a:r>
            <a:endParaRPr kumimoji="0" lang="en-US" alt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03844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Natural Disasters</a:t>
            </a:r>
            <a:endParaRPr lang="en-US" b="1" dirty="0"/>
          </a:p>
        </p:txBody>
      </p:sp>
      <p:sp>
        <p:nvSpPr>
          <p:cNvPr id="3" name="Content Placeholder 2"/>
          <p:cNvSpPr>
            <a:spLocks noGrp="1"/>
          </p:cNvSpPr>
          <p:nvPr>
            <p:ph idx="1"/>
          </p:nvPr>
        </p:nvSpPr>
        <p:spPr/>
        <p:txBody>
          <a:bodyPr>
            <a:normAutofit fontScale="70000" lnSpcReduction="20000"/>
          </a:bodyPr>
          <a:lstStyle/>
          <a:p>
            <a:pPr algn="just"/>
            <a:r>
              <a:rPr lang="en-US" dirty="0"/>
              <a:t>Natural and man made disasters have the direct and indirect impact on the health of the </a:t>
            </a:r>
            <a:r>
              <a:rPr lang="en-US" dirty="0" smtClean="0"/>
              <a:t>population.</a:t>
            </a:r>
          </a:p>
          <a:p>
            <a:pPr algn="just"/>
            <a:r>
              <a:rPr lang="en-US" dirty="0" smtClean="0"/>
              <a:t>Each year, approximately 300 natural disasters occur world wide, exacting a human toll of  nearly 250,000 lives.</a:t>
            </a:r>
          </a:p>
          <a:p>
            <a:pPr algn="just"/>
            <a:r>
              <a:rPr lang="en-US" dirty="0" smtClean="0"/>
              <a:t>In the  past 20 years, natural disasters have clamed the lives of  about 3 million people and have negatively affect the life of nearly 800 million people.</a:t>
            </a:r>
          </a:p>
          <a:p>
            <a:pPr algn="just"/>
            <a:r>
              <a:rPr lang="en-US" dirty="0" smtClean="0"/>
              <a:t>Among these disasters, Earth quakes and Flooding (Tsunami, flash flooding) are most disastrous.</a:t>
            </a:r>
          </a:p>
          <a:p>
            <a:pPr algn="just"/>
            <a:r>
              <a:rPr lang="en-US" dirty="0" smtClean="0"/>
              <a:t>Natural disasters result </a:t>
            </a:r>
            <a:r>
              <a:rPr lang="en-US" dirty="0"/>
              <a:t>in physical trauma, acute </a:t>
            </a:r>
            <a:r>
              <a:rPr lang="en-US" dirty="0" smtClean="0"/>
              <a:t>diseases </a:t>
            </a:r>
            <a:r>
              <a:rPr lang="en-US" dirty="0"/>
              <a:t>and emotional trauma along with increase in the morbidity and mortality associated with chronic diseases</a:t>
            </a:r>
            <a:r>
              <a:rPr lang="en-US" dirty="0" smtClean="0"/>
              <a:t>.</a:t>
            </a:r>
          </a:p>
          <a:p>
            <a:pPr algn="just"/>
            <a:r>
              <a:rPr lang="en-US" dirty="0" smtClean="0"/>
              <a:t>Their  impact usually is in the form of severe injuries, outbreak of epidemics, casualties (deaths), damage to health care facilities etc.</a:t>
            </a:r>
            <a:endParaRPr lang="en-US" dirty="0"/>
          </a:p>
        </p:txBody>
      </p:sp>
    </p:spTree>
    <p:extLst>
      <p:ext uri="{BB962C8B-B14F-4D97-AF65-F5344CB8AC3E}">
        <p14:creationId xmlns:p14="http://schemas.microsoft.com/office/powerpoint/2010/main" val="2438016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Prevailing Ecosystems and Habitats</a:t>
            </a:r>
            <a:endParaRPr lang="en-US" b="1" dirty="0"/>
          </a:p>
        </p:txBody>
      </p:sp>
      <p:sp>
        <p:nvSpPr>
          <p:cNvPr id="3" name="Content Placeholder 2"/>
          <p:cNvSpPr>
            <a:spLocks noGrp="1"/>
          </p:cNvSpPr>
          <p:nvPr>
            <p:ph idx="1"/>
          </p:nvPr>
        </p:nvSpPr>
        <p:spPr>
          <a:xfrm>
            <a:off x="381000" y="1219200"/>
            <a:ext cx="8458200" cy="5486400"/>
          </a:xfrm>
        </p:spPr>
        <p:txBody>
          <a:bodyPr>
            <a:normAutofit fontScale="70000" lnSpcReduction="20000"/>
          </a:bodyPr>
          <a:lstStyle/>
          <a:p>
            <a:pPr algn="just"/>
            <a:r>
              <a:rPr lang="en-US" dirty="0" smtClean="0"/>
              <a:t>Alteration of Eco system  has resulted into many indirect and indirect health impacts upon human beings as </a:t>
            </a:r>
            <a:r>
              <a:rPr lang="en-US" dirty="0" smtClean="0"/>
              <a:t>increased deforestation  lead to increased malaria exposure, loss of access to wild foods  etc.</a:t>
            </a:r>
            <a:endParaRPr lang="en-US" dirty="0" smtClean="0"/>
          </a:p>
          <a:p>
            <a:pPr algn="just"/>
            <a:r>
              <a:rPr lang="en-US" dirty="0" smtClean="0"/>
              <a:t>Habitat </a:t>
            </a:r>
            <a:r>
              <a:rPr lang="en-US" dirty="0" smtClean="0"/>
              <a:t>relates to man’s surroundings of air, land and water.</a:t>
            </a:r>
          </a:p>
          <a:p>
            <a:pPr algn="just"/>
            <a:r>
              <a:rPr lang="en-US" dirty="0" smtClean="0"/>
              <a:t>The atmosphere at most places is  polluted with particulate matter ( dust, smoke and fumes), Sulphur oxides, carbon monoxide, hydrocarbons, nitrogen oxides, lead and a host of other contaminants</a:t>
            </a:r>
          </a:p>
          <a:p>
            <a:pPr algn="just"/>
            <a:r>
              <a:rPr lang="en-US" dirty="0" smtClean="0"/>
              <a:t>Sources of such pollution include motor vehicles, manufacturing industry, power plants, space heating for houses, offices, stores, restaurants, hospitals, schools, hotels, etc. and refuse disposal.</a:t>
            </a:r>
          </a:p>
          <a:p>
            <a:pPr algn="just"/>
            <a:r>
              <a:rPr lang="en-US" dirty="0" smtClean="0"/>
              <a:t>Somehow, the lasting effects of such pollution on man’s well being are still not fully known or understood.</a:t>
            </a:r>
          </a:p>
          <a:p>
            <a:pPr algn="just"/>
            <a:r>
              <a:rPr lang="en-US" dirty="0" smtClean="0"/>
              <a:t>Diseases and disorders commonly associated with atmospheric pollutants and aggravated by them include many such as chronic bronchitis, lung cancer, asbestosis etc.</a:t>
            </a:r>
          </a:p>
          <a:p>
            <a:pPr algn="just"/>
            <a:r>
              <a:rPr lang="en-US" dirty="0" smtClean="0"/>
              <a:t>Moreover, other than community pollution, gases and particles from cigarette, cigar, and pipe smoking, house hold sprays are also responsible for health hazards and so on.</a:t>
            </a:r>
            <a:endParaRPr lang="en-US" dirty="0"/>
          </a:p>
        </p:txBody>
      </p:sp>
    </p:spTree>
    <p:extLst>
      <p:ext uri="{BB962C8B-B14F-4D97-AF65-F5344CB8AC3E}">
        <p14:creationId xmlns:p14="http://schemas.microsoft.com/office/powerpoint/2010/main" val="978461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Pollution and Pollutants</a:t>
            </a:r>
            <a:endParaRPr lang="en-US" b="1" dirty="0"/>
          </a:p>
        </p:txBody>
      </p:sp>
      <p:sp>
        <p:nvSpPr>
          <p:cNvPr id="3" name="Content Placeholder 2"/>
          <p:cNvSpPr>
            <a:spLocks noGrp="1"/>
          </p:cNvSpPr>
          <p:nvPr>
            <p:ph idx="1"/>
          </p:nvPr>
        </p:nvSpPr>
        <p:spPr/>
        <p:txBody>
          <a:bodyPr>
            <a:normAutofit fontScale="70000" lnSpcReduction="20000"/>
          </a:bodyPr>
          <a:lstStyle/>
          <a:p>
            <a:pPr algn="just"/>
            <a:r>
              <a:rPr lang="en-US" dirty="0" smtClean="0"/>
              <a:t>Health Problems related to noise pollution include insomnia, psychoneurotic issues among people  living near airports, railways stations, industrial region or other noisy places.</a:t>
            </a:r>
          </a:p>
          <a:p>
            <a:pPr algn="just"/>
            <a:r>
              <a:rPr lang="en-US" dirty="0" smtClean="0"/>
              <a:t>Excessive noise  produces deafness, ear damage and other hear impairments. </a:t>
            </a:r>
            <a:endParaRPr lang="en-US" dirty="0"/>
          </a:p>
          <a:p>
            <a:pPr algn="just"/>
            <a:r>
              <a:rPr lang="en-US" dirty="0" smtClean="0"/>
              <a:t>Moreover, undue noise in factories impairs efficiency  and performance, increases liability to accidents.</a:t>
            </a:r>
          </a:p>
          <a:p>
            <a:pPr algn="just"/>
            <a:r>
              <a:rPr lang="en-US" dirty="0" smtClean="0"/>
              <a:t>People who are sensitive to low frequency noise vibrations having developing certain illnesses  ranging from simple sickness to brain tumors</a:t>
            </a:r>
            <a:r>
              <a:rPr lang="en-US" dirty="0" smtClean="0"/>
              <a:t>.</a:t>
            </a:r>
          </a:p>
          <a:p>
            <a:pPr algn="just"/>
            <a:r>
              <a:rPr lang="en-US" dirty="0" smtClean="0"/>
              <a:t>Water polluted  by domestic sewage, industrial effluents, run-off from farms, fertilizers, mining activities and so on can predispose many health issues  which vary with the type </a:t>
            </a:r>
            <a:r>
              <a:rPr lang="en-US" smtClean="0"/>
              <a:t>of pollutants.</a:t>
            </a:r>
            <a:endParaRPr lang="en-US" dirty="0" smtClean="0"/>
          </a:p>
          <a:p>
            <a:pPr algn="just"/>
            <a:endParaRPr lang="en-US" dirty="0"/>
          </a:p>
        </p:txBody>
      </p:sp>
    </p:spTree>
    <p:extLst>
      <p:ext uri="{BB962C8B-B14F-4D97-AF65-F5344CB8AC3E}">
        <p14:creationId xmlns:p14="http://schemas.microsoft.com/office/powerpoint/2010/main" val="2869557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Technological </a:t>
            </a:r>
            <a:r>
              <a:rPr lang="en-US" b="1" dirty="0" smtClean="0"/>
              <a:t>disasters</a:t>
            </a:r>
            <a:endParaRPr lang="en-US" b="1" dirty="0"/>
          </a:p>
        </p:txBody>
      </p:sp>
      <p:sp>
        <p:nvSpPr>
          <p:cNvPr id="3" name="Content Placeholder 2"/>
          <p:cNvSpPr>
            <a:spLocks noGrp="1"/>
          </p:cNvSpPr>
          <p:nvPr>
            <p:ph idx="1"/>
          </p:nvPr>
        </p:nvSpPr>
        <p:spPr>
          <a:xfrm>
            <a:off x="304800" y="1371600"/>
            <a:ext cx="8610600" cy="5334000"/>
          </a:xfrm>
        </p:spPr>
        <p:txBody>
          <a:bodyPr>
            <a:normAutofit fontScale="77500" lnSpcReduction="20000"/>
          </a:bodyPr>
          <a:lstStyle/>
          <a:p>
            <a:pPr algn="just"/>
            <a:r>
              <a:rPr lang="en-US" dirty="0" smtClean="0"/>
              <a:t>In order to fulfill the increasing energy demands and reducing fossil fuel resources the use of nuclear energy has increased. </a:t>
            </a:r>
          </a:p>
          <a:p>
            <a:pPr algn="just"/>
            <a:r>
              <a:rPr lang="en-US" dirty="0" smtClean="0"/>
              <a:t>It is though clean fuel as it produces none of the conventional harmful gases and aerosols but it contaminates  the environment  more insidiously with radio active radiation.</a:t>
            </a:r>
          </a:p>
          <a:p>
            <a:pPr algn="just"/>
            <a:r>
              <a:rPr lang="en-US" dirty="0" smtClean="0"/>
              <a:t>Acute or short term effects of radio active pollution  are radiation burns, nausea, changes in blood, intestinal disorders, and central nervous system disorders.</a:t>
            </a:r>
          </a:p>
          <a:p>
            <a:pPr algn="just"/>
            <a:r>
              <a:rPr lang="en-US" dirty="0"/>
              <a:t> </a:t>
            </a:r>
            <a:r>
              <a:rPr lang="en-US" dirty="0" smtClean="0"/>
              <a:t>chronic or long term effects include a variety of cancers, impairment of growth and development, shortening of life span, and genetic disorders</a:t>
            </a:r>
          </a:p>
          <a:p>
            <a:pPr algn="just"/>
            <a:r>
              <a:rPr lang="en-US" dirty="0" smtClean="0"/>
              <a:t>In terms of their adverse effects on  man the radio-nuclides such as iodine 131, strontium 90, cesium 137, and carbon 14 give cause for the greatest concern.</a:t>
            </a:r>
            <a:endParaRPr lang="en-US" dirty="0"/>
          </a:p>
        </p:txBody>
      </p:sp>
    </p:spTree>
    <p:extLst>
      <p:ext uri="{BB962C8B-B14F-4D97-AF65-F5344CB8AC3E}">
        <p14:creationId xmlns:p14="http://schemas.microsoft.com/office/powerpoint/2010/main" val="3548646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Climate </a:t>
            </a:r>
            <a:r>
              <a:rPr lang="en-US" b="1" dirty="0" smtClean="0"/>
              <a:t>Change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The impacts of climate change include warming temperatures, changes in precipitation, increases in the frequency or intensity of some extreme weather events, and rising sea levels. </a:t>
            </a:r>
            <a:endParaRPr lang="en-US" dirty="0" smtClean="0"/>
          </a:p>
          <a:p>
            <a:pPr algn="just"/>
            <a:r>
              <a:rPr lang="en-US" dirty="0" smtClean="0"/>
              <a:t>These </a:t>
            </a:r>
            <a:r>
              <a:rPr lang="en-US" dirty="0"/>
              <a:t>impacts threaten our health by affecting the food we eat, the water we drink, the air we breathe, and the weather we experience</a:t>
            </a:r>
            <a:r>
              <a:rPr lang="en-US" dirty="0" smtClean="0"/>
              <a:t>.</a:t>
            </a:r>
          </a:p>
          <a:p>
            <a:pPr algn="just"/>
            <a:r>
              <a:rPr lang="en-US" dirty="0"/>
              <a:t>People in developing countries may be the most vulnerable to health risks globally, but climate change poses significant threats to health even in wealthy nations such as the United States. </a:t>
            </a:r>
            <a:endParaRPr lang="en-US" dirty="0" smtClean="0"/>
          </a:p>
          <a:p>
            <a:pPr algn="just"/>
            <a:r>
              <a:rPr lang="en-US" dirty="0" smtClean="0"/>
              <a:t>Certain </a:t>
            </a:r>
            <a:r>
              <a:rPr lang="en-US" dirty="0"/>
              <a:t>populations, such as children, pregnant women, older adults, and people with low incomes, face increased </a:t>
            </a:r>
            <a:r>
              <a:rPr lang="en-US" dirty="0" smtClean="0"/>
              <a:t>risks.</a:t>
            </a:r>
          </a:p>
          <a:p>
            <a:pPr marL="0" indent="0" algn="just">
              <a:buNone/>
            </a:pPr>
            <a:endParaRPr lang="en-US" dirty="0"/>
          </a:p>
        </p:txBody>
      </p:sp>
    </p:spTree>
    <p:extLst>
      <p:ext uri="{BB962C8B-B14F-4D97-AF65-F5344CB8AC3E}">
        <p14:creationId xmlns:p14="http://schemas.microsoft.com/office/powerpoint/2010/main" val="4036121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sz="3500" dirty="0" smtClean="0"/>
              <a:t>Health has always been a fundamental social concern, but apprehension over health issues has escalated in recent years due to: </a:t>
            </a:r>
          </a:p>
          <a:p>
            <a:pPr algn="just"/>
            <a:r>
              <a:rPr lang="en-US" sz="3500" dirty="0"/>
              <a:t>E</a:t>
            </a:r>
            <a:r>
              <a:rPr lang="en-US" sz="3500" dirty="0" smtClean="0"/>
              <a:t>xtensive media coverage of disease outbreaks</a:t>
            </a:r>
          </a:p>
          <a:p>
            <a:pPr algn="just"/>
            <a:r>
              <a:rPr lang="en-US" sz="3500" dirty="0"/>
              <a:t>R</a:t>
            </a:r>
            <a:r>
              <a:rPr lang="en-US" sz="3500" dirty="0" smtClean="0"/>
              <a:t>apid spread of infectious diseases around the world</a:t>
            </a:r>
          </a:p>
          <a:p>
            <a:pPr algn="just"/>
            <a:r>
              <a:rPr lang="en-US" sz="3500" dirty="0"/>
              <a:t>G</a:t>
            </a:r>
            <a:r>
              <a:rPr lang="en-US" sz="3500" dirty="0" smtClean="0"/>
              <a:t>rowing evidence of the health impacts of exposure to the by-products of industrialization</a:t>
            </a:r>
          </a:p>
          <a:p>
            <a:pPr algn="just"/>
            <a:r>
              <a:rPr lang="en-US" sz="3500" dirty="0"/>
              <a:t>A</a:t>
            </a:r>
            <a:r>
              <a:rPr lang="en-US" sz="3500" dirty="0" smtClean="0"/>
              <a:t>nxieties about the availability and affordability of health care and many more</a:t>
            </a:r>
            <a:r>
              <a:rPr lang="en-US" dirty="0" smtClean="0"/>
              <a:t>.</a:t>
            </a:r>
            <a:endParaRPr lang="en-US" dirty="0"/>
          </a:p>
        </p:txBody>
      </p:sp>
    </p:spTree>
    <p:extLst>
      <p:ext uri="{BB962C8B-B14F-4D97-AF65-F5344CB8AC3E}">
        <p14:creationId xmlns:p14="http://schemas.microsoft.com/office/powerpoint/2010/main" val="3285606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381000" y="1219200"/>
            <a:ext cx="8610600" cy="5486400"/>
          </a:xfrm>
        </p:spPr>
        <p:txBody>
          <a:bodyPr>
            <a:normAutofit fontScale="62500" lnSpcReduction="20000"/>
          </a:bodyPr>
          <a:lstStyle/>
          <a:p>
            <a:pPr algn="just">
              <a:buFont typeface="Arial"/>
              <a:buChar char="•"/>
            </a:pPr>
            <a:r>
              <a:rPr lang="en-US" dirty="0">
                <a:solidFill>
                  <a:srgbClr val="212121"/>
                </a:solidFill>
                <a:latin typeface="Source Sans Pro"/>
              </a:rPr>
              <a:t>Children are vulnerable to many health risks due to biological sensitivities and more opportunities for exposure (due to activities such as playing outdoors). Pregnant women are vulnerable to heat waves and other extreme events, like flooding</a:t>
            </a:r>
            <a:r>
              <a:rPr lang="en-US" dirty="0" smtClean="0">
                <a:solidFill>
                  <a:srgbClr val="212121"/>
                </a:solidFill>
                <a:latin typeface="Source Sans Pro"/>
              </a:rPr>
              <a:t>.</a:t>
            </a:r>
            <a:endParaRPr lang="en-US" dirty="0">
              <a:solidFill>
                <a:srgbClr val="212121"/>
              </a:solidFill>
              <a:latin typeface="Source Sans Pro"/>
            </a:endParaRPr>
          </a:p>
          <a:p>
            <a:pPr algn="just">
              <a:buFont typeface="Arial"/>
              <a:buChar char="•"/>
            </a:pPr>
            <a:r>
              <a:rPr lang="en-US" dirty="0">
                <a:solidFill>
                  <a:srgbClr val="212121"/>
                </a:solidFill>
                <a:latin typeface="Source Sans Pro"/>
              </a:rPr>
              <a:t>Older adults are vulnerable to many of the impacts of climate change. They may have greater sensitivity to heat and contaminants, a higher prevalence of disability or preexisting medical conditions, or limited financial resources that make it difficult to adapt to impacts</a:t>
            </a:r>
            <a:r>
              <a:rPr lang="en-US" dirty="0" smtClean="0">
                <a:solidFill>
                  <a:srgbClr val="212121"/>
                </a:solidFill>
                <a:latin typeface="Source Sans Pro"/>
              </a:rPr>
              <a:t>.</a:t>
            </a:r>
            <a:endParaRPr lang="en-US" dirty="0">
              <a:solidFill>
                <a:srgbClr val="212121"/>
              </a:solidFill>
              <a:latin typeface="Source Sans Pro"/>
            </a:endParaRPr>
          </a:p>
          <a:p>
            <a:pPr algn="just">
              <a:buFont typeface="Arial"/>
              <a:buChar char="•"/>
            </a:pPr>
            <a:r>
              <a:rPr lang="en-US" dirty="0">
                <a:solidFill>
                  <a:srgbClr val="212121"/>
                </a:solidFill>
                <a:latin typeface="Source Sans Pro"/>
              </a:rPr>
              <a:t>Occupational groups, such as outdoor workers, paramedics, firefighters, and transportation workers, as well as workers in hot indoor work environments, will be especially vulnerable to extreme heat and exposure to </a:t>
            </a:r>
            <a:r>
              <a:rPr lang="en-US" dirty="0" smtClean="0">
                <a:solidFill>
                  <a:srgbClr val="212121"/>
                </a:solidFill>
                <a:latin typeface="Source Sans Pro"/>
              </a:rPr>
              <a:t>vector borne </a:t>
            </a:r>
            <a:r>
              <a:rPr lang="en-US" dirty="0">
                <a:solidFill>
                  <a:srgbClr val="212121"/>
                </a:solidFill>
                <a:latin typeface="Source Sans Pro"/>
              </a:rPr>
              <a:t>diseases</a:t>
            </a:r>
            <a:r>
              <a:rPr lang="en-US" dirty="0" smtClean="0">
                <a:solidFill>
                  <a:srgbClr val="212121"/>
                </a:solidFill>
                <a:latin typeface="Source Sans Pro"/>
              </a:rPr>
              <a:t>.</a:t>
            </a:r>
            <a:endParaRPr lang="en-US" dirty="0">
              <a:solidFill>
                <a:srgbClr val="212121"/>
              </a:solidFill>
              <a:latin typeface="Source Sans Pro"/>
            </a:endParaRPr>
          </a:p>
          <a:p>
            <a:pPr algn="just">
              <a:buFont typeface="Arial"/>
              <a:buChar char="•"/>
            </a:pPr>
            <a:r>
              <a:rPr lang="en-US" dirty="0">
                <a:solidFill>
                  <a:srgbClr val="212121"/>
                </a:solidFill>
                <a:latin typeface="Source Sans Pro"/>
              </a:rPr>
              <a:t>People with disabilities can be very vulnerable during extreme weather events, unless communities ensure that their emergency response plans specifically accommodate them.</a:t>
            </a:r>
          </a:p>
          <a:p>
            <a:pPr algn="just">
              <a:buFont typeface="Arial"/>
              <a:buChar char="•"/>
            </a:pPr>
            <a:r>
              <a:rPr lang="en-US" dirty="0">
                <a:solidFill>
                  <a:srgbClr val="212121"/>
                </a:solidFill>
                <a:latin typeface="Source Sans Pro"/>
              </a:rPr>
              <a:t>People with chronic medical conditions are typically vulnerable to extreme heat, especially if they are taking medications that make it difficult to regulate body </a:t>
            </a:r>
            <a:r>
              <a:rPr lang="en-US" dirty="0" smtClean="0">
                <a:solidFill>
                  <a:srgbClr val="212121"/>
                </a:solidFill>
                <a:latin typeface="Source Sans Pro"/>
              </a:rPr>
              <a:t>temperature. Power </a:t>
            </a:r>
            <a:r>
              <a:rPr lang="en-US" dirty="0">
                <a:solidFill>
                  <a:srgbClr val="212121"/>
                </a:solidFill>
                <a:latin typeface="Source Sans Pro"/>
              </a:rPr>
              <a:t>outages can be particularly threatening for people reliant on certain medical equipment.</a:t>
            </a:r>
          </a:p>
          <a:p>
            <a:pPr algn="just"/>
            <a:endParaRPr lang="en-US" dirty="0"/>
          </a:p>
        </p:txBody>
      </p:sp>
    </p:spTree>
    <p:extLst>
      <p:ext uri="{BB962C8B-B14F-4D97-AF65-F5344CB8AC3E}">
        <p14:creationId xmlns:p14="http://schemas.microsoft.com/office/powerpoint/2010/main" val="4015190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Links </a:t>
            </a:r>
            <a:endParaRPr lang="en-US" dirty="0"/>
          </a:p>
        </p:txBody>
      </p:sp>
      <p:sp>
        <p:nvSpPr>
          <p:cNvPr id="3" name="Content Placeholder 2"/>
          <p:cNvSpPr>
            <a:spLocks noGrp="1"/>
          </p:cNvSpPr>
          <p:nvPr>
            <p:ph idx="1"/>
          </p:nvPr>
        </p:nvSpPr>
        <p:spPr>
          <a:xfrm>
            <a:off x="381000" y="1143000"/>
            <a:ext cx="8458200" cy="5486400"/>
          </a:xfrm>
        </p:spPr>
        <p:txBody>
          <a:bodyPr>
            <a:normAutofit fontScale="92500"/>
          </a:bodyPr>
          <a:lstStyle/>
          <a:p>
            <a:r>
              <a:rPr lang="en-US" dirty="0" smtClean="0">
                <a:hlinkClick r:id="rId2"/>
              </a:rPr>
              <a:t>https://www.ncbi.nlm.nih.gov/pmc/articles/PMC3976701/</a:t>
            </a:r>
            <a:endParaRPr lang="en-US" dirty="0" smtClean="0"/>
          </a:p>
          <a:p>
            <a:r>
              <a:rPr lang="en-US" dirty="0" smtClean="0">
                <a:hlinkClick r:id="rId3"/>
              </a:rPr>
              <a:t>https://19january2017snapshot.epa.gov/climate-impacts/climate-impacts-human-health_.html</a:t>
            </a:r>
            <a:endParaRPr lang="en-US" dirty="0" smtClean="0"/>
          </a:p>
          <a:p>
            <a:r>
              <a:rPr lang="en-US" dirty="0" smtClean="0">
                <a:hlinkClick r:id="rId4"/>
              </a:rPr>
              <a:t>https://www.preventionweb.net/publications/view/2026</a:t>
            </a:r>
            <a:endParaRPr lang="en-US" dirty="0" smtClean="0"/>
          </a:p>
          <a:p>
            <a:r>
              <a:rPr lang="en-US" dirty="0" smtClean="0">
                <a:hlinkClick r:id="rId5"/>
              </a:rPr>
              <a:t>https://www.ncbi.nlm.nih.gov/pmc/articles/PMC3839693/</a:t>
            </a:r>
            <a:endParaRPr lang="en-US" dirty="0" smtClean="0"/>
          </a:p>
          <a:p>
            <a:r>
              <a:rPr lang="en-US" dirty="0">
                <a:hlinkClick r:id="rId6"/>
              </a:rPr>
              <a:t>https://</a:t>
            </a:r>
            <a:r>
              <a:rPr lang="en-US" dirty="0" smtClean="0">
                <a:hlinkClick r:id="rId6"/>
              </a:rPr>
              <a:t>www.greenfacts.org/en/ecosystems/millennium-assessment-3/3-human-wellbeing-poverty.htm</a:t>
            </a:r>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200164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Contd.</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Health is outcome of many things and there are certain determinants of Health</a:t>
            </a:r>
          </a:p>
          <a:p>
            <a:pPr algn="just"/>
            <a:r>
              <a:rPr lang="en-US" dirty="0" smtClean="0"/>
              <a:t>Geographical investigations of the spatial variation of diseases provide important insights into what contributes to disease outcomes and options for disease prevention.</a:t>
            </a:r>
          </a:p>
          <a:p>
            <a:pPr algn="just"/>
            <a:r>
              <a:rPr lang="en-US" dirty="0" smtClean="0"/>
              <a:t>When diseases occur in some places but not in others, or when disease rates vary from place to place, the characteristics that differentiate those places provide clues to etiology. </a:t>
            </a:r>
            <a:endParaRPr lang="en-US" dirty="0"/>
          </a:p>
        </p:txBody>
      </p:sp>
    </p:spTree>
    <p:extLst>
      <p:ext uri="{BB962C8B-B14F-4D97-AF65-F5344CB8AC3E}">
        <p14:creationId xmlns:p14="http://schemas.microsoft.com/office/powerpoint/2010/main" val="2821818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Contd.</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When the number of cases of a disease changes across time periods, spatiotemporal analysis can reveal the direction and speed that the disease has spread.</a:t>
            </a:r>
          </a:p>
          <a:p>
            <a:r>
              <a:rPr lang="en-US" dirty="0"/>
              <a:t>D</a:t>
            </a:r>
            <a:r>
              <a:rPr lang="en-US" dirty="0" smtClean="0"/>
              <a:t>eclining disease rates may indicate the effect of preventative actions or development of immunity. </a:t>
            </a:r>
          </a:p>
          <a:p>
            <a:r>
              <a:rPr lang="en-US" dirty="0">
                <a:ea typeface="Calibri"/>
                <a:cs typeface="Times New Roman"/>
              </a:rPr>
              <a:t>Preventative actions include vaccinations, early detection and treatment, quarantine, reduction in exposure </a:t>
            </a:r>
            <a:endParaRPr lang="en-US" dirty="0"/>
          </a:p>
        </p:txBody>
      </p:sp>
    </p:spTree>
    <p:extLst>
      <p:ext uri="{BB962C8B-B14F-4D97-AF65-F5344CB8AC3E}">
        <p14:creationId xmlns:p14="http://schemas.microsoft.com/office/powerpoint/2010/main" val="199436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Contd.</a:t>
            </a:r>
            <a:endParaRPr lang="en-US" b="1" dirty="0"/>
          </a:p>
        </p:txBody>
      </p:sp>
      <p:sp>
        <p:nvSpPr>
          <p:cNvPr id="3" name="Content Placeholder 2"/>
          <p:cNvSpPr>
            <a:spLocks noGrp="1"/>
          </p:cNvSpPr>
          <p:nvPr>
            <p:ph idx="1"/>
          </p:nvPr>
        </p:nvSpPr>
        <p:spPr/>
        <p:txBody>
          <a:bodyPr>
            <a:normAutofit/>
          </a:bodyPr>
          <a:lstStyle/>
          <a:p>
            <a:pPr lvl="0" algn="just"/>
            <a:r>
              <a:rPr lang="en-US" sz="2500" dirty="0">
                <a:solidFill>
                  <a:prstClr val="black"/>
                </a:solidFill>
              </a:rPr>
              <a:t>Each of these can also vary by location—thus having an impact on the local patterns of health or illness. </a:t>
            </a:r>
            <a:endParaRPr lang="en-US" sz="2500" dirty="0" smtClean="0">
              <a:solidFill>
                <a:prstClr val="black"/>
              </a:solidFill>
            </a:endParaRPr>
          </a:p>
          <a:p>
            <a:pPr lvl="0" algn="just"/>
            <a:r>
              <a:rPr lang="en-US" sz="2500" dirty="0">
                <a:solidFill>
                  <a:prstClr val="black"/>
                </a:solidFill>
              </a:rPr>
              <a:t>Diseases vary dramatically, so investigations of the causal factors that lead to them are likewise varied</a:t>
            </a:r>
            <a:r>
              <a:rPr lang="en-US" sz="2500" dirty="0" smtClean="0">
                <a:solidFill>
                  <a:prstClr val="black"/>
                </a:solidFill>
              </a:rPr>
              <a:t>.</a:t>
            </a:r>
            <a:endParaRPr lang="en-US" sz="2500" dirty="0">
              <a:solidFill>
                <a:prstClr val="black"/>
              </a:solidFill>
            </a:endParaRPr>
          </a:p>
          <a:p>
            <a:pPr lvl="0" algn="just"/>
            <a:r>
              <a:rPr lang="en-US" sz="2500" dirty="0" smtClean="0">
                <a:solidFill>
                  <a:prstClr val="black"/>
                </a:solidFill>
              </a:rPr>
              <a:t>Broadly speaking, </a:t>
            </a:r>
            <a:r>
              <a:rPr lang="en-US" sz="2500" dirty="0">
                <a:solidFill>
                  <a:prstClr val="black"/>
                </a:solidFill>
              </a:rPr>
              <a:t>there are many factors which not affect the health of human populations but also play an important role in creating spatial variations in the distribution of disease  over the globe.</a:t>
            </a:r>
          </a:p>
          <a:p>
            <a:endParaRPr lang="en-US" dirty="0"/>
          </a:p>
        </p:txBody>
      </p:sp>
    </p:spTree>
    <p:extLst>
      <p:ext uri="{BB962C8B-B14F-4D97-AF65-F5344CB8AC3E}">
        <p14:creationId xmlns:p14="http://schemas.microsoft.com/office/powerpoint/2010/main" val="2149799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Which Factors effect health and Diseases?</a:t>
            </a:r>
            <a:endParaRPr lang="en-US" b="1" dirty="0"/>
          </a:p>
        </p:txBody>
      </p:sp>
      <p:sp>
        <p:nvSpPr>
          <p:cNvPr id="3" name="Content Placeholder 2"/>
          <p:cNvSpPr>
            <a:spLocks noGrp="1"/>
          </p:cNvSpPr>
          <p:nvPr>
            <p:ph idx="1"/>
          </p:nvPr>
        </p:nvSpPr>
        <p:spPr/>
        <p:txBody>
          <a:bodyPr/>
          <a:lstStyle/>
          <a:p>
            <a:r>
              <a:rPr lang="en-US" dirty="0" smtClean="0"/>
              <a:t>Geographical and Environmental Factors</a:t>
            </a:r>
          </a:p>
          <a:p>
            <a:r>
              <a:rPr lang="en-US" dirty="0" smtClean="0"/>
              <a:t>Socio-Economic Factors</a:t>
            </a:r>
          </a:p>
          <a:p>
            <a:r>
              <a:rPr lang="en-US" dirty="0" smtClean="0"/>
              <a:t>Cultural Factors</a:t>
            </a:r>
          </a:p>
          <a:p>
            <a:r>
              <a:rPr lang="en-US" dirty="0" smtClean="0"/>
              <a:t>Political Factors</a:t>
            </a:r>
          </a:p>
          <a:p>
            <a:endParaRPr lang="en-US" dirty="0"/>
          </a:p>
        </p:txBody>
      </p:sp>
    </p:spTree>
    <p:extLst>
      <p:ext uri="{BB962C8B-B14F-4D97-AF65-F5344CB8AC3E}">
        <p14:creationId xmlns:p14="http://schemas.microsoft.com/office/powerpoint/2010/main" val="1484981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Geographical and Environmental Factors</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n-US" dirty="0" smtClean="0"/>
              <a:t>Medically speaking, Man is the product of  mostly his environment than of his genetic make up.</a:t>
            </a:r>
          </a:p>
          <a:p>
            <a:pPr algn="just"/>
            <a:r>
              <a:rPr lang="en-US" dirty="0" smtClean="0"/>
              <a:t>The health of human beings is determined not by heredity but by the conditions under which they live.</a:t>
            </a:r>
          </a:p>
          <a:p>
            <a:pPr algn="just"/>
            <a:r>
              <a:rPr lang="en-US" dirty="0" smtClean="0"/>
              <a:t>The natural environment is under constant interference by man who is constantly disrupting the ecological equilibrium through his rapidly developing scientific and technological knowledge.</a:t>
            </a:r>
          </a:p>
          <a:p>
            <a:pPr algn="just"/>
            <a:r>
              <a:rPr lang="en-US" dirty="0" smtClean="0"/>
              <a:t>Health and disease pattern is influenced by  a number of  </a:t>
            </a:r>
            <a:r>
              <a:rPr lang="en-US" smtClean="0"/>
              <a:t>geographical factors.</a:t>
            </a:r>
            <a:endParaRPr lang="en-US" dirty="0"/>
          </a:p>
        </p:txBody>
      </p:sp>
    </p:spTree>
    <p:extLst>
      <p:ext uri="{BB962C8B-B14F-4D97-AF65-F5344CB8AC3E}">
        <p14:creationId xmlns:p14="http://schemas.microsoft.com/office/powerpoint/2010/main" val="38912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smtClean="0"/>
              <a:t>Some Notable Geographical and Environmental Factors</a:t>
            </a:r>
            <a:br>
              <a:rPr lang="en-US" b="1" dirty="0" smtClean="0"/>
            </a:br>
            <a:endParaRPr lang="en-US" b="1" dirty="0"/>
          </a:p>
        </p:txBody>
      </p:sp>
      <p:sp>
        <p:nvSpPr>
          <p:cNvPr id="3" name="Content Placeholder 2"/>
          <p:cNvSpPr>
            <a:spLocks noGrp="1"/>
          </p:cNvSpPr>
          <p:nvPr>
            <p:ph idx="1"/>
          </p:nvPr>
        </p:nvSpPr>
        <p:spPr/>
        <p:txBody>
          <a:bodyPr/>
          <a:lstStyle/>
          <a:p>
            <a:r>
              <a:rPr lang="en-US" dirty="0" smtClean="0"/>
              <a:t>Altitude</a:t>
            </a:r>
          </a:p>
          <a:p>
            <a:r>
              <a:rPr lang="en-US" dirty="0" smtClean="0"/>
              <a:t>Absolute Location</a:t>
            </a:r>
          </a:p>
          <a:p>
            <a:r>
              <a:rPr lang="en-US" dirty="0" smtClean="0"/>
              <a:t>Relative Location</a:t>
            </a:r>
          </a:p>
          <a:p>
            <a:r>
              <a:rPr lang="en-US" dirty="0" smtClean="0"/>
              <a:t>Weather and Climate</a:t>
            </a:r>
          </a:p>
          <a:p>
            <a:r>
              <a:rPr lang="en-US" dirty="0" smtClean="0"/>
              <a:t>Natural Disasters</a:t>
            </a:r>
          </a:p>
          <a:p>
            <a:r>
              <a:rPr lang="en-US" dirty="0" smtClean="0"/>
              <a:t>Prevailing eco system and habitats</a:t>
            </a:r>
          </a:p>
          <a:p>
            <a:endParaRPr lang="en-US" dirty="0" smtClean="0"/>
          </a:p>
          <a:p>
            <a:endParaRPr lang="en-US" dirty="0"/>
          </a:p>
        </p:txBody>
      </p:sp>
    </p:spTree>
    <p:extLst>
      <p:ext uri="{BB962C8B-B14F-4D97-AF65-F5344CB8AC3E}">
        <p14:creationId xmlns:p14="http://schemas.microsoft.com/office/powerpoint/2010/main" val="644943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Contd.</a:t>
            </a:r>
            <a:endParaRPr lang="en-US" b="1" dirty="0"/>
          </a:p>
        </p:txBody>
      </p:sp>
      <p:sp>
        <p:nvSpPr>
          <p:cNvPr id="3" name="Content Placeholder 2"/>
          <p:cNvSpPr>
            <a:spLocks noGrp="1"/>
          </p:cNvSpPr>
          <p:nvPr>
            <p:ph idx="1"/>
          </p:nvPr>
        </p:nvSpPr>
        <p:spPr/>
        <p:txBody>
          <a:bodyPr/>
          <a:lstStyle/>
          <a:p>
            <a:r>
              <a:rPr lang="en-US" dirty="0" smtClean="0"/>
              <a:t>Built environment</a:t>
            </a:r>
          </a:p>
          <a:p>
            <a:r>
              <a:rPr lang="en-US" dirty="0"/>
              <a:t>Pollution and Pollutants</a:t>
            </a:r>
          </a:p>
          <a:p>
            <a:r>
              <a:rPr lang="en-US" dirty="0"/>
              <a:t>Exposure to hazardous substances in the air, water, soil, and food</a:t>
            </a:r>
            <a:endParaRPr lang="en-US" dirty="0" smtClean="0"/>
          </a:p>
          <a:p>
            <a:r>
              <a:rPr lang="en-US" dirty="0" smtClean="0"/>
              <a:t>Technological disasters</a:t>
            </a:r>
          </a:p>
          <a:p>
            <a:r>
              <a:rPr lang="en-US" dirty="0" smtClean="0"/>
              <a:t>Climate Change</a:t>
            </a:r>
          </a:p>
          <a:p>
            <a:endParaRPr lang="en-US" dirty="0"/>
          </a:p>
        </p:txBody>
      </p:sp>
    </p:spTree>
    <p:extLst>
      <p:ext uri="{BB962C8B-B14F-4D97-AF65-F5344CB8AC3E}">
        <p14:creationId xmlns:p14="http://schemas.microsoft.com/office/powerpoint/2010/main" val="1033276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1885</Words>
  <Application>Microsoft Office PowerPoint</Application>
  <PresentationFormat>On-screen Show (4:3)</PresentationFormat>
  <Paragraphs>156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Factors affecting Patterns of Health and Disease</vt:lpstr>
      <vt:lpstr>Introduction</vt:lpstr>
      <vt:lpstr>Contd.</vt:lpstr>
      <vt:lpstr>Contd.</vt:lpstr>
      <vt:lpstr>Contd.</vt:lpstr>
      <vt:lpstr>Which Factors effect health and Diseases?</vt:lpstr>
      <vt:lpstr>Geographical and Environmental Factors</vt:lpstr>
      <vt:lpstr>Some Notable Geographical and Environmental Factors </vt:lpstr>
      <vt:lpstr>Contd.</vt:lpstr>
      <vt:lpstr>Altitude</vt:lpstr>
      <vt:lpstr>Absolute Location (Latitudinal Location)</vt:lpstr>
      <vt:lpstr>Relative Location</vt:lpstr>
      <vt:lpstr>Weather &amp; Climate</vt:lpstr>
      <vt:lpstr>PowerPoint Presentation</vt:lpstr>
      <vt:lpstr>Natural Disasters</vt:lpstr>
      <vt:lpstr>Prevailing Ecosystems and Habitats</vt:lpstr>
      <vt:lpstr>Pollution and Pollutants</vt:lpstr>
      <vt:lpstr>Technological disasters</vt:lpstr>
      <vt:lpstr>Climate Change</vt:lpstr>
      <vt:lpstr>Contd.</vt:lpstr>
      <vt:lpstr>Important Links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Patterns of Health and Disease</dc:title>
  <dc:creator>dell i7</dc:creator>
  <cp:lastModifiedBy>dell i7</cp:lastModifiedBy>
  <cp:revision>59</cp:revision>
  <dcterms:created xsi:type="dcterms:W3CDTF">2019-03-22T01:21:09Z</dcterms:created>
  <dcterms:modified xsi:type="dcterms:W3CDTF">2019-03-29T03:54:20Z</dcterms:modified>
</cp:coreProperties>
</file>