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40"/>
  </p:notesMasterIdLst>
  <p:handoutMasterIdLst>
    <p:handoutMasterId r:id="rId41"/>
  </p:handoutMasterIdLst>
  <p:sldIdLst>
    <p:sldId id="287" r:id="rId4"/>
    <p:sldId id="288" r:id="rId5"/>
    <p:sldId id="290" r:id="rId6"/>
    <p:sldId id="291" r:id="rId7"/>
    <p:sldId id="310" r:id="rId8"/>
    <p:sldId id="289"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278" r:id="rId24"/>
    <p:sldId id="279" r:id="rId25"/>
    <p:sldId id="283" r:id="rId26"/>
    <p:sldId id="284" r:id="rId27"/>
    <p:sldId id="286" r:id="rId28"/>
    <p:sldId id="311" r:id="rId29"/>
    <p:sldId id="341" r:id="rId30"/>
    <p:sldId id="344" r:id="rId31"/>
    <p:sldId id="345" r:id="rId32"/>
    <p:sldId id="346" r:id="rId33"/>
    <p:sldId id="347" r:id="rId34"/>
    <p:sldId id="350" r:id="rId35"/>
    <p:sldId id="351" r:id="rId36"/>
    <p:sldId id="352" r:id="rId37"/>
    <p:sldId id="348" r:id="rId38"/>
    <p:sldId id="309"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p:cViewPr varScale="1">
        <p:scale>
          <a:sx n="69" d="100"/>
          <a:sy n="69" d="100"/>
        </p:scale>
        <p:origin x="660" y="66"/>
      </p:cViewPr>
      <p:guideLst>
        <p:guide orient="horz" pos="2160"/>
        <p:guide pos="3840"/>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319" cy="76319"/>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222257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3124184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AutoShape 1"/>
          <p:cNvSpPr>
            <a:spLocks noChangeArrowheads="1"/>
          </p:cNvSpPr>
          <p:nvPr/>
        </p:nvSpPr>
        <p:spPr bwMode="auto">
          <a:xfrm>
            <a:off x="1400175" y="914400"/>
            <a:ext cx="4056063" cy="3133725"/>
          </a:xfrm>
          <a:prstGeom prst="roundRect">
            <a:avLst>
              <a:gd name="adj" fmla="val 42"/>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493" tIns="43247" rIns="86493" bIns="43247" anchor="ct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28675" name="Rectangle 2"/>
          <p:cNvSpPr>
            <a:spLocks noGrp="1" noChangeArrowheads="1"/>
          </p:cNvSpPr>
          <p:nvPr>
            <p:ph type="body"/>
          </p:nvPr>
        </p:nvSpPr>
        <p:spPr>
          <a:xfrm>
            <a:off x="685800" y="4341813"/>
            <a:ext cx="5470525" cy="410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056" tIns="41028" rIns="82056" bIns="41028"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26512B1-94BE-483C-8E39-7B3CC01D7E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C9981C-9EE8-4B9A-BAB0-F6B74E1B9831}"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3" name="Rectangle 2">
            <a:extLst>
              <a:ext uri="{FF2B5EF4-FFF2-40B4-BE49-F238E27FC236}">
                <a16:creationId xmlns:a16="http://schemas.microsoft.com/office/drawing/2014/main" id="{E70B7544-2E87-4A9D-9D37-59721F56F98A}"/>
              </a:ext>
            </a:extLst>
          </p:cNvPr>
          <p:cNvSpPr>
            <a:spLocks noChangeArrowheads="1" noTextEdit="1"/>
          </p:cNvSpPr>
          <p:nvPr>
            <p:ph type="sldImg"/>
          </p:nvPr>
        </p:nvSpPr>
        <p:spPr>
          <a:ln/>
        </p:spPr>
      </p:sp>
      <p:sp>
        <p:nvSpPr>
          <p:cNvPr id="30724" name="Rectangle 3">
            <a:extLst>
              <a:ext uri="{FF2B5EF4-FFF2-40B4-BE49-F238E27FC236}">
                <a16:creationId xmlns:a16="http://schemas.microsoft.com/office/drawing/2014/main" id="{FBF0249E-668C-4B0A-8B71-2E4654B811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FD916B1-483F-4D10-932D-C1A3494A62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C9981BC-0E0A-4DD8-BCF1-7110B73ECBC7}"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7" name="Rectangle 2">
            <a:extLst>
              <a:ext uri="{FF2B5EF4-FFF2-40B4-BE49-F238E27FC236}">
                <a16:creationId xmlns:a16="http://schemas.microsoft.com/office/drawing/2014/main" id="{FFA764A5-F458-4B7A-A611-AB0E2EB2FE03}"/>
              </a:ext>
            </a:extLst>
          </p:cNvPr>
          <p:cNvSpPr>
            <a:spLocks noChangeArrowheads="1" noTextEdit="1"/>
          </p:cNvSpPr>
          <p:nvPr>
            <p:ph type="sldImg"/>
          </p:nvPr>
        </p:nvSpPr>
        <p:spPr>
          <a:ln/>
        </p:spPr>
      </p:sp>
      <p:sp>
        <p:nvSpPr>
          <p:cNvPr id="31748" name="Rectangle 3">
            <a:extLst>
              <a:ext uri="{FF2B5EF4-FFF2-40B4-BE49-F238E27FC236}">
                <a16:creationId xmlns:a16="http://schemas.microsoft.com/office/drawing/2014/main" id="{CAF29768-6C50-421C-B034-51FEABCB34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563AAFA-C15E-4561-8A98-BC8664B94676}" type="slidenum">
              <a:rPr lang="en-US" sz="1200">
                <a:solidFill>
                  <a:prstClr val="black"/>
                </a:solidFill>
              </a:rPr>
              <a:pPr/>
              <a:t>9</a:t>
            </a:fld>
            <a:endParaRPr lang="en-US" sz="1200">
              <a:solidFill>
                <a:prstClr val="black"/>
              </a:solidFill>
            </a:endParaRPr>
          </a:p>
        </p:txBody>
      </p:sp>
      <p:sp>
        <p:nvSpPr>
          <p:cNvPr id="29699" name="Rectangle 2"/>
          <p:cNvSpPr>
            <a:spLocks noGrp="1" noRot="1" noChangeAspect="1" noChangeArrowheads="1" noTextEdit="1"/>
          </p:cNvSpPr>
          <p:nvPr>
            <p:ph type="sldImg"/>
          </p:nvPr>
        </p:nvSpPr>
        <p:spPr>
          <a:xfrm>
            <a:off x="381000" y="685800"/>
            <a:ext cx="6096000" cy="3429000"/>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8389B27-250B-4853-85F4-DD641FCFCA1D}" type="slidenum">
              <a:rPr lang="en-US" sz="1200">
                <a:solidFill>
                  <a:prstClr val="black"/>
                </a:solidFill>
              </a:rPr>
              <a:pPr/>
              <a:t>10</a:t>
            </a:fld>
            <a:endParaRPr lang="en-US" sz="1200">
              <a:solidFill>
                <a:prstClr val="black"/>
              </a:solidFill>
            </a:endParaRPr>
          </a:p>
        </p:txBody>
      </p:sp>
      <p:sp>
        <p:nvSpPr>
          <p:cNvPr id="30723" name="Rectangle 2"/>
          <p:cNvSpPr>
            <a:spLocks noGrp="1" noRot="1" noChangeAspect="1" noChangeArrowheads="1" noTextEdit="1"/>
          </p:cNvSpPr>
          <p:nvPr>
            <p:ph type="sldImg"/>
          </p:nvPr>
        </p:nvSpPr>
        <p:spPr>
          <a:xfrm>
            <a:off x="381000" y="685800"/>
            <a:ext cx="6096000" cy="3429000"/>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9F1DF8B-4F80-431A-A63E-DABC2BC0E826}" type="slidenum">
              <a:rPr lang="en-US" sz="1200">
                <a:solidFill>
                  <a:prstClr val="black"/>
                </a:solidFill>
              </a:rPr>
              <a:pPr/>
              <a:t>20</a:t>
            </a:fld>
            <a:endParaRPr lang="en-US" sz="1200">
              <a:solidFill>
                <a:prstClr val="black"/>
              </a:solidFill>
            </a:endParaRPr>
          </a:p>
        </p:txBody>
      </p:sp>
      <p:sp>
        <p:nvSpPr>
          <p:cNvPr id="31747" name="Rectangle 2"/>
          <p:cNvSpPr>
            <a:spLocks noGrp="1" noRot="1" noChangeAspect="1" noChangeArrowheads="1" noTextEdit="1"/>
          </p:cNvSpPr>
          <p:nvPr>
            <p:ph type="sldImg"/>
          </p:nvPr>
        </p:nvSpPr>
        <p:spPr>
          <a:xfrm>
            <a:off x="381000" y="685800"/>
            <a:ext cx="6096000" cy="3429000"/>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CE440C5-1099-40E7-8265-5DD1C93C95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7E0C6BB1-8A3B-4000-A927-F1389576DA66}"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603" name="Rectangle 2">
            <a:extLst>
              <a:ext uri="{FF2B5EF4-FFF2-40B4-BE49-F238E27FC236}">
                <a16:creationId xmlns:a16="http://schemas.microsoft.com/office/drawing/2014/main" id="{04CF0EED-0270-4F39-BFC7-F80875FFF91E}"/>
              </a:ext>
            </a:extLst>
          </p:cNvPr>
          <p:cNvSpPr>
            <a:spLocks noChangeArrowheads="1" noTextEdit="1"/>
          </p:cNvSpPr>
          <p:nvPr>
            <p:ph type="sldImg"/>
          </p:nvPr>
        </p:nvSpPr>
        <p:spPr>
          <a:ln/>
        </p:spPr>
      </p:sp>
      <p:sp>
        <p:nvSpPr>
          <p:cNvPr id="25604" name="Rectangle 3">
            <a:extLst>
              <a:ext uri="{FF2B5EF4-FFF2-40B4-BE49-F238E27FC236}">
                <a16:creationId xmlns:a16="http://schemas.microsoft.com/office/drawing/2014/main" id="{68FAD2AA-4AED-40CD-BCD4-02D7E7325D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7D3CC658-59F3-489E-B142-3E665DAC83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95D0DFA-FA9B-4A40-9752-E1BDE58C6BFF}"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6627" name="Rectangle 2">
            <a:extLst>
              <a:ext uri="{FF2B5EF4-FFF2-40B4-BE49-F238E27FC236}">
                <a16:creationId xmlns:a16="http://schemas.microsoft.com/office/drawing/2014/main" id="{D20D5E18-849E-47C8-9315-9F84B4499D1B}"/>
              </a:ext>
            </a:extLst>
          </p:cNvPr>
          <p:cNvSpPr>
            <a:spLocks noChangeArrowheads="1" noTextEdit="1"/>
          </p:cNvSpPr>
          <p:nvPr>
            <p:ph type="sldImg"/>
          </p:nvPr>
        </p:nvSpPr>
        <p:spPr>
          <a:ln/>
        </p:spPr>
      </p:sp>
      <p:sp>
        <p:nvSpPr>
          <p:cNvPr id="26628" name="Rectangle 3">
            <a:extLst>
              <a:ext uri="{FF2B5EF4-FFF2-40B4-BE49-F238E27FC236}">
                <a16:creationId xmlns:a16="http://schemas.microsoft.com/office/drawing/2014/main" id="{8A93268C-14F0-482B-89D5-9AAD1A02C5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FFC37BF4-1341-4C8B-8458-D478FF30A4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F6FD609-0991-400B-B03A-6E3CB803D124}"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7651" name="Rectangle 2">
            <a:extLst>
              <a:ext uri="{FF2B5EF4-FFF2-40B4-BE49-F238E27FC236}">
                <a16:creationId xmlns:a16="http://schemas.microsoft.com/office/drawing/2014/main" id="{C291E753-76EE-4238-8630-5AC776F7D6C4}"/>
              </a:ext>
            </a:extLst>
          </p:cNvPr>
          <p:cNvSpPr>
            <a:spLocks noChangeArrowheads="1" noTextEdit="1"/>
          </p:cNvSpPr>
          <p:nvPr>
            <p:ph type="sldImg"/>
          </p:nvPr>
        </p:nvSpPr>
        <p:spPr>
          <a:ln/>
        </p:spPr>
      </p:sp>
      <p:sp>
        <p:nvSpPr>
          <p:cNvPr id="27652" name="Rectangle 3">
            <a:extLst>
              <a:ext uri="{FF2B5EF4-FFF2-40B4-BE49-F238E27FC236}">
                <a16:creationId xmlns:a16="http://schemas.microsoft.com/office/drawing/2014/main" id="{23CFDAB5-E5A8-462A-9CEB-93AC737332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64083B39-3D7A-40C6-A4B4-044CE2FCC6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90840B9-8822-46BF-AA50-1DC628679028}"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8675" name="Rectangle 2">
            <a:extLst>
              <a:ext uri="{FF2B5EF4-FFF2-40B4-BE49-F238E27FC236}">
                <a16:creationId xmlns:a16="http://schemas.microsoft.com/office/drawing/2014/main" id="{7142208F-AE72-42D0-B2F2-B45221023746}"/>
              </a:ext>
            </a:extLst>
          </p:cNvPr>
          <p:cNvSpPr>
            <a:spLocks noChangeArrowheads="1" noTextEdit="1"/>
          </p:cNvSpPr>
          <p:nvPr>
            <p:ph type="sldImg"/>
          </p:nvPr>
        </p:nvSpPr>
        <p:spPr>
          <a:ln/>
        </p:spPr>
      </p:sp>
      <p:sp>
        <p:nvSpPr>
          <p:cNvPr id="28676" name="Rectangle 3">
            <a:extLst>
              <a:ext uri="{FF2B5EF4-FFF2-40B4-BE49-F238E27FC236}">
                <a16:creationId xmlns:a16="http://schemas.microsoft.com/office/drawing/2014/main" id="{26E1537C-EB29-4106-8E40-675BE2A644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CC585B9-FFE7-48BC-ADA3-6AB10A382D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5EC9C718-B529-41F6-B525-E3AEAE84A2E8}" type="slidenum">
              <a:rPr kumimoji="0" lang="en-US" altLang="en-PK"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altLang="en-PK"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699" name="Rectangle 2">
            <a:extLst>
              <a:ext uri="{FF2B5EF4-FFF2-40B4-BE49-F238E27FC236}">
                <a16:creationId xmlns:a16="http://schemas.microsoft.com/office/drawing/2014/main" id="{CFE3C97D-AB17-4426-8204-12494DCC2446}"/>
              </a:ext>
            </a:extLst>
          </p:cNvPr>
          <p:cNvSpPr>
            <a:spLocks noChangeArrowheads="1" noTextEdit="1"/>
          </p:cNvSpPr>
          <p:nvPr>
            <p:ph type="sldImg"/>
          </p:nvPr>
        </p:nvSpPr>
        <p:spPr>
          <a:ln/>
        </p:spPr>
      </p:sp>
      <p:sp>
        <p:nvSpPr>
          <p:cNvPr id="29700" name="Rectangle 3">
            <a:extLst>
              <a:ext uri="{FF2B5EF4-FFF2-40B4-BE49-F238E27FC236}">
                <a16:creationId xmlns:a16="http://schemas.microsoft.com/office/drawing/2014/main" id="{696C2872-56A3-45B9-93FD-AE85FD7E63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P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7057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609600" y="2514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14690" name="Rectangle 2"/>
          <p:cNvSpPr>
            <a:spLocks noGrp="1" noChangeArrowheads="1"/>
          </p:cNvSpPr>
          <p:nvPr>
            <p:ph type="ctrTitle"/>
          </p:nvPr>
        </p:nvSpPr>
        <p:spPr>
          <a:xfrm>
            <a:off x="1219201" y="533400"/>
            <a:ext cx="10295467" cy="1905000"/>
          </a:xfrm>
        </p:spPr>
        <p:txBody>
          <a:bodyPr/>
          <a:lstStyle>
            <a:lvl1pPr>
              <a:defRPr/>
            </a:lvl1pPr>
          </a:lstStyle>
          <a:p>
            <a:r>
              <a:rPr lang="en-GB"/>
              <a:t>Click to edit Master title style</a:t>
            </a:r>
          </a:p>
        </p:txBody>
      </p:sp>
      <p:sp>
        <p:nvSpPr>
          <p:cNvPr id="114691" name="Rectangle 3"/>
          <p:cNvSpPr>
            <a:spLocks noGrp="1" noChangeArrowheads="1"/>
          </p:cNvSpPr>
          <p:nvPr>
            <p:ph type="subTitle" idx="1"/>
          </p:nvPr>
        </p:nvSpPr>
        <p:spPr>
          <a:xfrm>
            <a:off x="1219200" y="3028950"/>
            <a:ext cx="8534400" cy="1771650"/>
          </a:xfrm>
        </p:spPr>
        <p:txBody>
          <a:bodyPr/>
          <a:lstStyle>
            <a:lvl1pPr marL="0" indent="0">
              <a:buFontTx/>
              <a:buNone/>
              <a:defRPr>
                <a:latin typeface="Arial Black" pitchFamily="34" charset="0"/>
              </a:defRPr>
            </a:lvl1pPr>
          </a:lstStyle>
          <a:p>
            <a:r>
              <a:rPr lang="en-GB"/>
              <a:t>Click to edit Master subtitle style</a:t>
            </a:r>
          </a:p>
        </p:txBody>
      </p:sp>
      <p:sp>
        <p:nvSpPr>
          <p:cNvPr id="5" name="Date Placeholder 4"/>
          <p:cNvSpPr>
            <a:spLocks noGrp="1" noChangeArrowheads="1"/>
          </p:cNvSpPr>
          <p:nvPr>
            <p:ph type="dt" sz="half" idx="10"/>
          </p:nvPr>
        </p:nvSpPr>
        <p:spPr bwMode="auto">
          <a:xfrm>
            <a:off x="948268" y="6229350"/>
            <a:ext cx="25738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defRPr>
            </a:lvl1pPr>
          </a:lstStyle>
          <a:p>
            <a:pPr eaLnBrk="0" fontAlgn="base" hangingPunct="0">
              <a:spcAft>
                <a:spcPct val="0"/>
              </a:spcAft>
              <a:defRPr/>
            </a:pPr>
            <a:endParaRPr lang="en-GB"/>
          </a:p>
        </p:txBody>
      </p:sp>
      <p:sp>
        <p:nvSpPr>
          <p:cNvPr id="6" name="Footer Placeholder 5"/>
          <p:cNvSpPr>
            <a:spLocks noGrp="1" noChangeArrowheads="1"/>
          </p:cNvSpPr>
          <p:nvPr>
            <p:ph type="ftr" sz="quarter" idx="11"/>
          </p:nvPr>
        </p:nvSpPr>
        <p:spPr bwMode="auto">
          <a:xfrm>
            <a:off x="4199468" y="6229350"/>
            <a:ext cx="37930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a:solidFill>
                  <a:srgbClr val="5E574E"/>
                </a:solidFill>
                <a:latin typeface="Arial" charset="0"/>
              </a:defRPr>
            </a:lvl1pPr>
          </a:lstStyle>
          <a:p>
            <a:pPr eaLnBrk="0" fontAlgn="base" hangingPunct="0">
              <a:spcAft>
                <a:spcPct val="0"/>
              </a:spcAft>
              <a:defRPr/>
            </a:pPr>
            <a:endParaRPr lang="en-GB"/>
          </a:p>
        </p:txBody>
      </p:sp>
      <p:sp>
        <p:nvSpPr>
          <p:cNvPr id="7" name="Slide Number Placeholder 6"/>
          <p:cNvSpPr>
            <a:spLocks noGrp="1" noChangeArrowheads="1"/>
          </p:cNvSpPr>
          <p:nvPr>
            <p:ph type="sldNum" sz="quarter" idx="12"/>
          </p:nvPr>
        </p:nvSpPr>
        <p:spPr bwMode="auto">
          <a:xfrm>
            <a:off x="8805333" y="6229350"/>
            <a:ext cx="2438400"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rgbClr val="5E574E"/>
                </a:solidFill>
                <a:latin typeface="Arial" charset="0"/>
              </a:defRPr>
            </a:lvl1pPr>
          </a:lstStyle>
          <a:p>
            <a:pPr eaLnBrk="0" fontAlgn="base" hangingPunct="0">
              <a:spcAft>
                <a:spcPct val="0"/>
              </a:spcAft>
              <a:defRPr/>
            </a:pPr>
            <a:fld id="{30967C3E-E400-40DD-A057-E7B3F5AE3F76}" type="slidenum">
              <a:rPr lang="en-GB"/>
              <a:pPr eaLnBrk="0" fontAlgn="base" hangingPunct="0">
                <a:spcAft>
                  <a:spcPct val="0"/>
                </a:spcAft>
                <a:defRPr/>
              </a:pPr>
              <a:t>‹#›</a:t>
            </a:fld>
            <a:endParaRPr lang="en-GB"/>
          </a:p>
        </p:txBody>
      </p:sp>
    </p:spTree>
    <p:extLst>
      <p:ext uri="{BB962C8B-B14F-4D97-AF65-F5344CB8AC3E}">
        <p14:creationId xmlns:p14="http://schemas.microsoft.com/office/powerpoint/2010/main" val="1322643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3460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94951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3735"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299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006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78574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8861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4876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26385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0277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152400"/>
            <a:ext cx="274320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1867" y="152400"/>
            <a:ext cx="802640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3644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985" y="274544"/>
            <a:ext cx="10954712" cy="1131794"/>
          </a:xfrm>
        </p:spPr>
        <p:txBody>
          <a:bodyPr/>
          <a:lstStyle/>
          <a:p>
            <a:r>
              <a:rPr lang="en-US"/>
              <a:t>Click to edit Master title style</a:t>
            </a:r>
          </a:p>
        </p:txBody>
      </p:sp>
      <p:sp>
        <p:nvSpPr>
          <p:cNvPr id="3" name="Rectangle 3"/>
          <p:cNvSpPr>
            <a:spLocks noGrp="1" noChangeArrowheads="1"/>
          </p:cNvSpPr>
          <p:nvPr>
            <p:ph type="dt" idx="10"/>
          </p:nvPr>
        </p:nvSpPr>
        <p:spPr>
          <a:xfrm>
            <a:off x="609601" y="6245225"/>
            <a:ext cx="2827867" cy="465138"/>
          </a:xfrm>
          <a:prstGeom prst="rect">
            <a:avLst/>
          </a:prstGeom>
        </p:spPr>
        <p:txBody>
          <a:bodyPr lIns="82058" tIns="41029" rIns="82058" bIns="41029"/>
          <a:lstStyle>
            <a:lvl1pPr>
              <a:defRPr/>
            </a:lvl1pPr>
          </a:lstStyle>
          <a:p>
            <a:pPr eaLnBrk="0" fontAlgn="base" hangingPunct="0">
              <a:spcBef>
                <a:spcPct val="0"/>
              </a:spcBef>
              <a:spcAft>
                <a:spcPct val="0"/>
              </a:spcAft>
              <a:defRPr/>
            </a:pPr>
            <a:endParaRPr lang="en-GB" sz="2400">
              <a:solidFill>
                <a:srgbClr val="000000"/>
              </a:solidFill>
              <a:latin typeface="Times New Roman" pitchFamily="18" charset="0"/>
            </a:endParaRPr>
          </a:p>
        </p:txBody>
      </p:sp>
      <p:sp>
        <p:nvSpPr>
          <p:cNvPr id="4" name="Rectangle 4"/>
          <p:cNvSpPr>
            <a:spLocks noGrp="1" noChangeArrowheads="1"/>
          </p:cNvSpPr>
          <p:nvPr>
            <p:ph type="ftr" idx="11"/>
          </p:nvPr>
        </p:nvSpPr>
        <p:spPr>
          <a:xfrm>
            <a:off x="4165601" y="6245225"/>
            <a:ext cx="3843867" cy="465138"/>
          </a:xfrm>
          <a:prstGeom prst="rect">
            <a:avLst/>
          </a:prstGeom>
        </p:spPr>
        <p:txBody>
          <a:bodyPr lIns="82058" tIns="41029" rIns="82058" bIns="41029"/>
          <a:lstStyle>
            <a:lvl1pPr>
              <a:defRPr/>
            </a:lvl1pPr>
          </a:lstStyle>
          <a:p>
            <a:pPr eaLnBrk="0" fontAlgn="base" hangingPunct="0">
              <a:spcBef>
                <a:spcPct val="0"/>
              </a:spcBef>
              <a:spcAft>
                <a:spcPct val="0"/>
              </a:spcAft>
              <a:defRPr/>
            </a:pPr>
            <a:endParaRPr lang="en-GB" sz="2400">
              <a:solidFill>
                <a:srgbClr val="000000"/>
              </a:solidFill>
              <a:latin typeface="Times New Roman" pitchFamily="18" charset="0"/>
            </a:endParaRPr>
          </a:p>
        </p:txBody>
      </p:sp>
      <p:sp>
        <p:nvSpPr>
          <p:cNvPr id="5" name="Rectangle 5"/>
          <p:cNvSpPr>
            <a:spLocks noGrp="1" noChangeArrowheads="1"/>
          </p:cNvSpPr>
          <p:nvPr>
            <p:ph type="sldNum" idx="12"/>
          </p:nvPr>
        </p:nvSpPr>
        <p:spPr>
          <a:xfrm>
            <a:off x="8737601" y="6245225"/>
            <a:ext cx="2827867" cy="465138"/>
          </a:xfrm>
          <a:prstGeom prst="rect">
            <a:avLst/>
          </a:prstGeom>
        </p:spPr>
        <p:txBody>
          <a:bodyPr lIns="82058" tIns="41029" rIns="82058" bIns="41029"/>
          <a:lstStyle>
            <a:lvl1pPr>
              <a:defRPr/>
            </a:lvl1pPr>
          </a:lstStyle>
          <a:p>
            <a:pPr eaLnBrk="0" fontAlgn="base" hangingPunct="0">
              <a:spcBef>
                <a:spcPct val="0"/>
              </a:spcBef>
              <a:spcAft>
                <a:spcPct val="0"/>
              </a:spcAft>
              <a:defRPr/>
            </a:pPr>
            <a:fld id="{B1A48B76-3377-42EC-936A-C33B648C4F7F}" type="slidenum">
              <a:rPr lang="en-GB" sz="2400">
                <a:solidFill>
                  <a:srgbClr val="000000"/>
                </a:solidFill>
                <a:latin typeface="Times New Roman" pitchFamily="18" charset="0"/>
              </a:rPr>
              <a:pPr eaLnBrk="0" fontAlgn="base" hangingPunct="0">
                <a:spcBef>
                  <a:spcPct val="0"/>
                </a:spcBef>
                <a:spcAft>
                  <a:spcPct val="0"/>
                </a:spcAft>
                <a:defRPr/>
              </a:pPr>
              <a:t>‹#›</a:t>
            </a:fld>
            <a:endParaRPr lang="en-GB" sz="2400" dirty="0">
              <a:solidFill>
                <a:srgbClr val="000000"/>
              </a:solidFill>
              <a:latin typeface="Times New Roman" pitchFamily="18" charset="0"/>
            </a:endParaRPr>
          </a:p>
        </p:txBody>
      </p:sp>
    </p:spTree>
    <p:extLst>
      <p:ext uri="{BB962C8B-B14F-4D97-AF65-F5344CB8AC3E}">
        <p14:creationId xmlns:p14="http://schemas.microsoft.com/office/powerpoint/2010/main" val="3927554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a:extLst>
              <a:ext uri="{FF2B5EF4-FFF2-40B4-BE49-F238E27FC236}">
                <a16:creationId xmlns:a16="http://schemas.microsoft.com/office/drawing/2014/main" id="{D3A8664E-7540-4C7E-9A68-601A0DD09E06}"/>
              </a:ext>
            </a:extLst>
          </p:cNvPr>
          <p:cNvSpPr>
            <a:spLocks noChangeShapeType="1"/>
          </p:cNvSpPr>
          <p:nvPr/>
        </p:nvSpPr>
        <p:spPr bwMode="auto">
          <a:xfrm>
            <a:off x="609600" y="2514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PK" sz="1800"/>
          </a:p>
        </p:txBody>
      </p:sp>
      <p:sp>
        <p:nvSpPr>
          <p:cNvPr id="114690" name="Rectangle 2"/>
          <p:cNvSpPr>
            <a:spLocks noGrp="1" noChangeArrowheads="1"/>
          </p:cNvSpPr>
          <p:nvPr>
            <p:ph type="ctrTitle"/>
          </p:nvPr>
        </p:nvSpPr>
        <p:spPr>
          <a:xfrm>
            <a:off x="1219200" y="533400"/>
            <a:ext cx="10295467" cy="1905000"/>
          </a:xfrm>
        </p:spPr>
        <p:txBody>
          <a:bodyPr/>
          <a:lstStyle>
            <a:lvl1pPr>
              <a:defRPr/>
            </a:lvl1pPr>
          </a:lstStyle>
          <a:p>
            <a:r>
              <a:rPr lang="en-GB"/>
              <a:t>Click to edit Master title style</a:t>
            </a:r>
          </a:p>
        </p:txBody>
      </p:sp>
      <p:sp>
        <p:nvSpPr>
          <p:cNvPr id="114691" name="Rectangle 3"/>
          <p:cNvSpPr>
            <a:spLocks noGrp="1" noChangeArrowheads="1"/>
          </p:cNvSpPr>
          <p:nvPr>
            <p:ph type="subTitle" idx="1"/>
          </p:nvPr>
        </p:nvSpPr>
        <p:spPr>
          <a:xfrm>
            <a:off x="1219200" y="3028950"/>
            <a:ext cx="8534400" cy="1771650"/>
          </a:xfrm>
        </p:spPr>
        <p:txBody>
          <a:bodyPr/>
          <a:lstStyle>
            <a:lvl1pPr marL="0" indent="0">
              <a:buFontTx/>
              <a:buNone/>
              <a:defRPr>
                <a:latin typeface="Arial Black" pitchFamily="34" charset="0"/>
              </a:defRPr>
            </a:lvl1pPr>
          </a:lstStyle>
          <a:p>
            <a:r>
              <a:rPr lang="en-GB"/>
              <a:t>Click to edit Master subtitle style</a:t>
            </a:r>
          </a:p>
        </p:txBody>
      </p:sp>
      <p:sp>
        <p:nvSpPr>
          <p:cNvPr id="5" name="Date Placeholder 4">
            <a:extLst>
              <a:ext uri="{FF2B5EF4-FFF2-40B4-BE49-F238E27FC236}">
                <a16:creationId xmlns:a16="http://schemas.microsoft.com/office/drawing/2014/main" id="{246C555B-11D2-488B-8DBF-A05331DC3405}"/>
              </a:ext>
            </a:extLst>
          </p:cNvPr>
          <p:cNvSpPr>
            <a:spLocks noGrp="1" noChangeArrowheads="1"/>
          </p:cNvSpPr>
          <p:nvPr>
            <p:ph type="dt" sz="half" idx="10"/>
          </p:nvPr>
        </p:nvSpPr>
        <p:spPr bwMode="auto">
          <a:xfrm>
            <a:off x="948267" y="6229350"/>
            <a:ext cx="25738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defRPr>
            </a:lvl1pPr>
          </a:lstStyle>
          <a:p>
            <a:pPr>
              <a:defRPr/>
            </a:pPr>
            <a:endParaRPr lang="en-GB"/>
          </a:p>
        </p:txBody>
      </p:sp>
      <p:sp>
        <p:nvSpPr>
          <p:cNvPr id="6" name="Footer Placeholder 5">
            <a:extLst>
              <a:ext uri="{FF2B5EF4-FFF2-40B4-BE49-F238E27FC236}">
                <a16:creationId xmlns:a16="http://schemas.microsoft.com/office/drawing/2014/main" id="{B609A45A-9E53-4735-A9B1-461225C9012A}"/>
              </a:ext>
            </a:extLst>
          </p:cNvPr>
          <p:cNvSpPr>
            <a:spLocks noGrp="1" noChangeArrowheads="1"/>
          </p:cNvSpPr>
          <p:nvPr>
            <p:ph type="ftr" sz="quarter" idx="11"/>
          </p:nvPr>
        </p:nvSpPr>
        <p:spPr bwMode="auto">
          <a:xfrm>
            <a:off x="4199467" y="6229350"/>
            <a:ext cx="37930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a:solidFill>
                  <a:srgbClr val="5E574E"/>
                </a:solidFill>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587CE117-55E1-4917-B6C0-015997A6B65C}"/>
              </a:ext>
            </a:extLst>
          </p:cNvPr>
          <p:cNvSpPr>
            <a:spLocks noGrp="1" noChangeArrowheads="1"/>
          </p:cNvSpPr>
          <p:nvPr>
            <p:ph type="sldNum" sz="quarter" idx="12"/>
          </p:nvPr>
        </p:nvSpPr>
        <p:spPr bwMode="auto">
          <a:xfrm>
            <a:off x="8805333" y="6229350"/>
            <a:ext cx="2438400"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rgbClr val="5E574E"/>
                </a:solidFill>
                <a:latin typeface="Arial" panose="020B0604020202020204" pitchFamily="34" charset="0"/>
              </a:defRPr>
            </a:lvl1pPr>
          </a:lstStyle>
          <a:p>
            <a:fld id="{D6A0531E-8D47-4545-9B69-ED240F593CDF}" type="slidenum">
              <a:rPr lang="en-GB" altLang="en-PK"/>
              <a:pPr/>
              <a:t>‹#›</a:t>
            </a:fld>
            <a:endParaRPr lang="en-GB" altLang="en-PK"/>
          </a:p>
        </p:txBody>
      </p:sp>
    </p:spTree>
    <p:extLst>
      <p:ext uri="{BB962C8B-B14F-4D97-AF65-F5344CB8AC3E}">
        <p14:creationId xmlns:p14="http://schemas.microsoft.com/office/powerpoint/2010/main" val="960833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48371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31911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3734"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85109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87934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8567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73167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77742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274824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7954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152400"/>
            <a:ext cx="274320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1867" y="152400"/>
            <a:ext cx="802640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44284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985" y="274544"/>
            <a:ext cx="10954712" cy="1131794"/>
          </a:xfrm>
        </p:spPr>
        <p:txBody>
          <a:bodyPr/>
          <a:lstStyle/>
          <a:p>
            <a:r>
              <a:rPr lang="en-US"/>
              <a:t>Click to edit Master title style</a:t>
            </a:r>
          </a:p>
        </p:txBody>
      </p:sp>
      <p:sp>
        <p:nvSpPr>
          <p:cNvPr id="3" name="Rectangle 3">
            <a:extLst>
              <a:ext uri="{FF2B5EF4-FFF2-40B4-BE49-F238E27FC236}">
                <a16:creationId xmlns:a16="http://schemas.microsoft.com/office/drawing/2014/main" id="{13E4C1E8-E557-4E86-B41B-56772CA05171}"/>
              </a:ext>
            </a:extLst>
          </p:cNvPr>
          <p:cNvSpPr>
            <a:spLocks noGrp="1" noChangeArrowheads="1"/>
          </p:cNvSpPr>
          <p:nvPr>
            <p:ph type="dt" idx="10"/>
          </p:nvPr>
        </p:nvSpPr>
        <p:spPr>
          <a:xfrm>
            <a:off x="609600" y="6245225"/>
            <a:ext cx="2827867" cy="465138"/>
          </a:xfrm>
          <a:prstGeom prst="rect">
            <a:avLst/>
          </a:prstGeom>
        </p:spPr>
        <p:txBody>
          <a:bodyPr lIns="82058" tIns="41029" rIns="82058" bIns="41029"/>
          <a:lstStyle>
            <a:lvl1pPr>
              <a:defRPr/>
            </a:lvl1pPr>
          </a:lstStyle>
          <a:p>
            <a:pPr>
              <a:defRPr/>
            </a:pPr>
            <a:endParaRPr lang="en-GB"/>
          </a:p>
        </p:txBody>
      </p:sp>
      <p:sp>
        <p:nvSpPr>
          <p:cNvPr id="4" name="Rectangle 4">
            <a:extLst>
              <a:ext uri="{FF2B5EF4-FFF2-40B4-BE49-F238E27FC236}">
                <a16:creationId xmlns:a16="http://schemas.microsoft.com/office/drawing/2014/main" id="{F303346B-717F-4685-B97A-F31DECA4992B}"/>
              </a:ext>
            </a:extLst>
          </p:cNvPr>
          <p:cNvSpPr>
            <a:spLocks noGrp="1" noChangeArrowheads="1"/>
          </p:cNvSpPr>
          <p:nvPr>
            <p:ph type="ftr" idx="11"/>
          </p:nvPr>
        </p:nvSpPr>
        <p:spPr>
          <a:xfrm>
            <a:off x="4165600" y="6245225"/>
            <a:ext cx="3843867" cy="465138"/>
          </a:xfrm>
          <a:prstGeom prst="rect">
            <a:avLst/>
          </a:prstGeom>
        </p:spPr>
        <p:txBody>
          <a:bodyPr lIns="82058" tIns="41029" rIns="82058" bIns="41029"/>
          <a:lstStyle>
            <a:lvl1pPr>
              <a:defRPr/>
            </a:lvl1pPr>
          </a:lstStyle>
          <a:p>
            <a:pPr>
              <a:defRPr/>
            </a:pPr>
            <a:endParaRPr lang="en-GB"/>
          </a:p>
        </p:txBody>
      </p:sp>
      <p:sp>
        <p:nvSpPr>
          <p:cNvPr id="5" name="Rectangle 5">
            <a:extLst>
              <a:ext uri="{FF2B5EF4-FFF2-40B4-BE49-F238E27FC236}">
                <a16:creationId xmlns:a16="http://schemas.microsoft.com/office/drawing/2014/main" id="{CA02292D-7F4D-477A-ADDF-F16C221B19B9}"/>
              </a:ext>
            </a:extLst>
          </p:cNvPr>
          <p:cNvSpPr>
            <a:spLocks noGrp="1" noChangeArrowheads="1"/>
          </p:cNvSpPr>
          <p:nvPr>
            <p:ph type="sldNum" idx="12"/>
          </p:nvPr>
        </p:nvSpPr>
        <p:spPr>
          <a:xfrm>
            <a:off x="8737600" y="6245225"/>
            <a:ext cx="2827867" cy="465138"/>
          </a:xfrm>
          <a:prstGeom prst="rect">
            <a:avLst/>
          </a:prstGeom>
        </p:spPr>
        <p:txBody>
          <a:bodyPr vert="horz" wrap="square" lIns="82058" tIns="41029" rIns="82058" bIns="41029" numCol="1" anchor="t" anchorCtr="0" compatLnSpc="1">
            <a:prstTxWarp prst="textNoShape">
              <a:avLst/>
            </a:prstTxWarp>
          </a:bodyPr>
          <a:lstStyle>
            <a:lvl1pPr>
              <a:defRPr/>
            </a:lvl1pPr>
          </a:lstStyle>
          <a:p>
            <a:fld id="{A5270945-A20B-41F0-9A81-33F357570CF9}" type="slidenum">
              <a:rPr lang="en-GB" altLang="en-PK"/>
              <a:pPr/>
              <a:t>‹#›</a:t>
            </a:fld>
            <a:endParaRPr lang="en-GB" altLang="en-PK"/>
          </a:p>
        </p:txBody>
      </p:sp>
    </p:spTree>
    <p:extLst>
      <p:ext uri="{BB962C8B-B14F-4D97-AF65-F5344CB8AC3E}">
        <p14:creationId xmlns:p14="http://schemas.microsoft.com/office/powerpoint/2010/main" val="316540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5728" y="1600202"/>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ransition>
    <p:fade thruBlk="1"/>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609600" y="274638"/>
            <a:ext cx="10972800" cy="1143000"/>
          </a:xfrm>
          <a:prstGeom prst="rect">
            <a:avLst/>
          </a:prstGeom>
          <a:noFill/>
          <a:ln w="9525">
            <a:noFill/>
            <a:miter/>
          </a:ln>
        </p:spPr>
        <p:txBody>
          <a:bodyPr anchor="ctr"/>
          <a:lstStyle/>
          <a:p>
            <a:pPr lvl="0"/>
            <a:r>
              <a:t>Click to edit Master title style</a:t>
            </a:r>
          </a:p>
        </p:txBody>
      </p:sp>
      <p:sp>
        <p:nvSpPr>
          <p:cNvPr id="1027" name="Text Placeholder 1026"/>
          <p:cNvSpPr>
            <a:spLocks noGrp="1"/>
          </p:cNvSpPr>
          <p:nvPr>
            <p:ph type="body" idx="1"/>
          </p:nvPr>
        </p:nvSpPr>
        <p:spPr>
          <a:xfrm>
            <a:off x="609600" y="1600202"/>
            <a:ext cx="10972800" cy="4525963"/>
          </a:xfrm>
          <a:prstGeom prst="rect">
            <a:avLst/>
          </a:prstGeom>
          <a:noFill/>
          <a:ln w="9525">
            <a:noFill/>
            <a:miter/>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609600" y="6245225"/>
            <a:ext cx="2844800" cy="476250"/>
          </a:xfrm>
          <a:prstGeom prst="rect">
            <a:avLst/>
          </a:prstGeom>
          <a:noFill/>
          <a:ln w="9525">
            <a:noFill/>
            <a:miter/>
          </a:ln>
        </p:spPr>
        <p:txBody>
          <a:bodyPr/>
          <a:lstStyle>
            <a:lvl1pPr>
              <a:defRPr sz="1400"/>
            </a:lvl1pPr>
          </a:lstStyle>
          <a:p>
            <a:endParaRPr lang="en-US"/>
          </a:p>
        </p:txBody>
      </p:sp>
      <p:sp>
        <p:nvSpPr>
          <p:cNvPr id="1029" name="Footer Placeholder 1028"/>
          <p:cNvSpPr>
            <a:spLocks noGrp="1"/>
          </p:cNvSpPr>
          <p:nvPr>
            <p:ph type="ftr" sz="quarter" idx="3"/>
          </p:nvPr>
        </p:nvSpPr>
        <p:spPr>
          <a:xfrm>
            <a:off x="4165600" y="6245225"/>
            <a:ext cx="3860800" cy="476250"/>
          </a:xfrm>
          <a:prstGeom prst="rect">
            <a:avLst/>
          </a:prstGeom>
          <a:noFill/>
          <a:ln w="9525">
            <a:noFill/>
            <a:miter/>
          </a:ln>
        </p:spPr>
        <p:txBody>
          <a:bodyPr/>
          <a:lstStyle>
            <a:lvl1pPr algn="ctr">
              <a:defRPr sz="1400"/>
            </a:lvl1pPr>
          </a:lstStyle>
          <a:p>
            <a:endParaRPr lang="en-US"/>
          </a:p>
        </p:txBody>
      </p:sp>
      <p:sp>
        <p:nvSpPr>
          <p:cNvPr id="1030" name="Slide Number Placeholder 1029"/>
          <p:cNvSpPr>
            <a:spLocks noGrp="1"/>
          </p:cNvSpPr>
          <p:nvPr>
            <p:ph type="sldNum" sz="quarter" idx="4"/>
          </p:nvPr>
        </p:nvSpPr>
        <p:spPr>
          <a:xfrm>
            <a:off x="8737600" y="6245225"/>
            <a:ext cx="2844800" cy="476250"/>
          </a:xfrm>
          <a:prstGeom prst="rect">
            <a:avLst/>
          </a:prstGeom>
          <a:noFill/>
          <a:ln w="9525">
            <a:noFill/>
            <a:miter/>
          </a:ln>
        </p:spPr>
        <p:txBody>
          <a:bodyPr/>
          <a:lstStyle>
            <a:lvl1pPr algn="r">
              <a:defRPr sz="1400"/>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charset="0"/>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1868" y="152400"/>
            <a:ext cx="1093893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09601" y="1066800"/>
            <a:ext cx="10905067"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Line 4"/>
          <p:cNvSpPr>
            <a:spLocks noChangeShapeType="1"/>
          </p:cNvSpPr>
          <p:nvPr/>
        </p:nvSpPr>
        <p:spPr bwMode="auto">
          <a:xfrm>
            <a:off x="609600" y="990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Tree>
    <p:extLst>
      <p:ext uri="{BB962C8B-B14F-4D97-AF65-F5344CB8AC3E}">
        <p14:creationId xmlns:p14="http://schemas.microsoft.com/office/powerpoint/2010/main" val="2432732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Black" pitchFamily="34" charset="0"/>
        </a:defRPr>
      </a:lvl2pPr>
      <a:lvl3pPr algn="l" rtl="0" eaLnBrk="0" fontAlgn="base" hangingPunct="0">
        <a:spcBef>
          <a:spcPct val="0"/>
        </a:spcBef>
        <a:spcAft>
          <a:spcPct val="0"/>
        </a:spcAft>
        <a:defRPr kumimoji="1" sz="2800">
          <a:solidFill>
            <a:schemeClr val="tx2"/>
          </a:solidFill>
          <a:latin typeface="Arial Black" pitchFamily="34" charset="0"/>
        </a:defRPr>
      </a:lvl3pPr>
      <a:lvl4pPr algn="l" rtl="0" eaLnBrk="0" fontAlgn="base" hangingPunct="0">
        <a:spcBef>
          <a:spcPct val="0"/>
        </a:spcBef>
        <a:spcAft>
          <a:spcPct val="0"/>
        </a:spcAft>
        <a:defRPr kumimoji="1" sz="2800">
          <a:solidFill>
            <a:schemeClr val="tx2"/>
          </a:solidFill>
          <a:latin typeface="Arial Black" pitchFamily="34" charset="0"/>
        </a:defRPr>
      </a:lvl4pPr>
      <a:lvl5pPr algn="l" rtl="0" eaLnBrk="0" fontAlgn="base" hangingPunct="0">
        <a:spcBef>
          <a:spcPct val="0"/>
        </a:spcBef>
        <a:spcAft>
          <a:spcPct val="0"/>
        </a:spcAft>
        <a:defRPr kumimoji="1" sz="2800">
          <a:solidFill>
            <a:schemeClr val="tx2"/>
          </a:solidFill>
          <a:latin typeface="Arial Black" pitchFamily="34" charset="0"/>
        </a:defRPr>
      </a:lvl5pPr>
      <a:lvl6pPr marL="457200" algn="l" rtl="0" eaLnBrk="0" fontAlgn="base" hangingPunct="0">
        <a:spcBef>
          <a:spcPct val="0"/>
        </a:spcBef>
        <a:spcAft>
          <a:spcPct val="0"/>
        </a:spcAft>
        <a:defRPr kumimoji="1" sz="2800">
          <a:solidFill>
            <a:schemeClr val="tx2"/>
          </a:solidFill>
          <a:latin typeface="Arial Black" pitchFamily="34" charset="0"/>
        </a:defRPr>
      </a:lvl6pPr>
      <a:lvl7pPr marL="914400" algn="l" rtl="0" eaLnBrk="0" fontAlgn="base" hangingPunct="0">
        <a:spcBef>
          <a:spcPct val="0"/>
        </a:spcBef>
        <a:spcAft>
          <a:spcPct val="0"/>
        </a:spcAft>
        <a:defRPr kumimoji="1" sz="2800">
          <a:solidFill>
            <a:schemeClr val="tx2"/>
          </a:solidFill>
          <a:latin typeface="Arial Black" pitchFamily="34" charset="0"/>
        </a:defRPr>
      </a:lvl7pPr>
      <a:lvl8pPr marL="1371600" algn="l" rtl="0" eaLnBrk="0" fontAlgn="base" hangingPunct="0">
        <a:spcBef>
          <a:spcPct val="0"/>
        </a:spcBef>
        <a:spcAft>
          <a:spcPct val="0"/>
        </a:spcAft>
        <a:defRPr kumimoji="1" sz="2800">
          <a:solidFill>
            <a:schemeClr val="tx2"/>
          </a:solidFill>
          <a:latin typeface="Arial Black" pitchFamily="34" charset="0"/>
        </a:defRPr>
      </a:lvl8pPr>
      <a:lvl9pPr marL="1828800" algn="l" rtl="0" eaLnBrk="0" fontAlgn="base" hangingPunct="0">
        <a:spcBef>
          <a:spcPct val="0"/>
        </a:spcBef>
        <a:spcAft>
          <a:spcPct val="0"/>
        </a:spcAft>
        <a:defRPr kumimoji="1" sz="28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rgbClr val="FF0000"/>
        </a:buClr>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Char char="—"/>
        <a:defRPr kumimoji="1" sz="2400">
          <a:solidFill>
            <a:schemeClr val="tx1"/>
          </a:solidFill>
          <a:latin typeface="+mn-lt"/>
        </a:defRPr>
      </a:lvl2pPr>
      <a:lvl3pPr marL="1143000" indent="-228600" algn="l" rtl="0" eaLnBrk="0" fontAlgn="base" hangingPunct="0">
        <a:spcBef>
          <a:spcPct val="20000"/>
        </a:spcBef>
        <a:spcAft>
          <a:spcPct val="0"/>
        </a:spcAft>
        <a:buClr>
          <a:srgbClr val="FF0000"/>
        </a:buClr>
        <a:buChar char="–"/>
        <a:defRPr kumimoji="1" sz="2000">
          <a:solidFill>
            <a:schemeClr val="tx1"/>
          </a:solidFill>
          <a:latin typeface="+mn-lt"/>
        </a:defRPr>
      </a:lvl3pPr>
      <a:lvl4pPr marL="1600200" indent="-228600" algn="l" rtl="0" eaLnBrk="0" fontAlgn="base" hangingPunct="0">
        <a:spcBef>
          <a:spcPct val="20000"/>
        </a:spcBef>
        <a:spcAft>
          <a:spcPct val="0"/>
        </a:spcAft>
        <a:buClr>
          <a:srgbClr val="FF0000"/>
        </a:buClr>
        <a:buChar char="+"/>
        <a:defRPr kumimoji="1" sz="2000">
          <a:solidFill>
            <a:schemeClr val="tx1"/>
          </a:solidFill>
          <a:latin typeface="+mn-lt"/>
        </a:defRPr>
      </a:lvl4pPr>
      <a:lvl5pPr marL="2057400" indent="-228600" algn="l" rtl="0" eaLnBrk="0" fontAlgn="base" hangingPunct="0">
        <a:spcBef>
          <a:spcPct val="20000"/>
        </a:spcBef>
        <a:spcAft>
          <a:spcPct val="0"/>
        </a:spcAft>
        <a:buClr>
          <a:srgbClr val="FF0000"/>
        </a:buClr>
        <a:buChar char="o"/>
        <a:defRPr kumimoji="1" sz="2000">
          <a:solidFill>
            <a:schemeClr val="tx1"/>
          </a:solidFill>
          <a:latin typeface="+mn-lt"/>
        </a:defRPr>
      </a:lvl5pPr>
      <a:lvl6pPr marL="2514600" indent="-228600" algn="l" rtl="0" eaLnBrk="0" fontAlgn="base" hangingPunct="0">
        <a:spcBef>
          <a:spcPct val="20000"/>
        </a:spcBef>
        <a:spcAft>
          <a:spcPct val="0"/>
        </a:spcAft>
        <a:buClr>
          <a:srgbClr val="FF0000"/>
        </a:buClr>
        <a:buChar char="o"/>
        <a:defRPr kumimoji="1">
          <a:solidFill>
            <a:schemeClr val="tx1"/>
          </a:solidFill>
          <a:latin typeface="+mn-lt"/>
        </a:defRPr>
      </a:lvl6pPr>
      <a:lvl7pPr marL="2971800" indent="-228600" algn="l" rtl="0" eaLnBrk="0" fontAlgn="base" hangingPunct="0">
        <a:spcBef>
          <a:spcPct val="20000"/>
        </a:spcBef>
        <a:spcAft>
          <a:spcPct val="0"/>
        </a:spcAft>
        <a:buClr>
          <a:srgbClr val="FF0000"/>
        </a:buClr>
        <a:buChar char="o"/>
        <a:defRPr kumimoji="1">
          <a:solidFill>
            <a:schemeClr val="tx1"/>
          </a:solidFill>
          <a:latin typeface="+mn-lt"/>
        </a:defRPr>
      </a:lvl7pPr>
      <a:lvl8pPr marL="3429000" indent="-228600" algn="l" rtl="0" eaLnBrk="0" fontAlgn="base" hangingPunct="0">
        <a:spcBef>
          <a:spcPct val="20000"/>
        </a:spcBef>
        <a:spcAft>
          <a:spcPct val="0"/>
        </a:spcAft>
        <a:buClr>
          <a:srgbClr val="FF0000"/>
        </a:buClr>
        <a:buChar char="o"/>
        <a:defRPr kumimoji="1">
          <a:solidFill>
            <a:schemeClr val="tx1"/>
          </a:solidFill>
          <a:latin typeface="+mn-lt"/>
        </a:defRPr>
      </a:lvl8pPr>
      <a:lvl9pPr marL="3886200" indent="-228600" algn="l" rtl="0" eaLnBrk="0" fontAlgn="base" hangingPunct="0">
        <a:spcBef>
          <a:spcPct val="20000"/>
        </a:spcBef>
        <a:spcAft>
          <a:spcPct val="0"/>
        </a:spcAft>
        <a:buClr>
          <a:srgbClr val="FF0000"/>
        </a:buClr>
        <a:buChar char="o"/>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61F9C86-5884-4E71-BA76-CD8BFEB2AD4B}"/>
              </a:ext>
            </a:extLst>
          </p:cNvPr>
          <p:cNvSpPr>
            <a:spLocks noGrp="1" noChangeArrowheads="1"/>
          </p:cNvSpPr>
          <p:nvPr>
            <p:ph type="title"/>
          </p:nvPr>
        </p:nvSpPr>
        <p:spPr bwMode="auto">
          <a:xfrm>
            <a:off x="541867" y="152400"/>
            <a:ext cx="1093893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PK"/>
              <a:t>Click to edit Master title style</a:t>
            </a:r>
          </a:p>
        </p:txBody>
      </p:sp>
      <p:sp>
        <p:nvSpPr>
          <p:cNvPr id="1027" name="Rectangle 3">
            <a:extLst>
              <a:ext uri="{FF2B5EF4-FFF2-40B4-BE49-F238E27FC236}">
                <a16:creationId xmlns:a16="http://schemas.microsoft.com/office/drawing/2014/main" id="{2D944719-ABA6-486A-B8BB-A87541912AE3}"/>
              </a:ext>
            </a:extLst>
          </p:cNvPr>
          <p:cNvSpPr>
            <a:spLocks noGrp="1" noChangeArrowheads="1"/>
          </p:cNvSpPr>
          <p:nvPr>
            <p:ph type="body" idx="1"/>
          </p:nvPr>
        </p:nvSpPr>
        <p:spPr bwMode="auto">
          <a:xfrm>
            <a:off x="609600" y="1066800"/>
            <a:ext cx="10905067"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PK"/>
              <a:t>Click to edit Master text styles</a:t>
            </a:r>
          </a:p>
          <a:p>
            <a:pPr lvl="1"/>
            <a:r>
              <a:rPr lang="en-GB" altLang="en-PK"/>
              <a:t>Second level</a:t>
            </a:r>
          </a:p>
          <a:p>
            <a:pPr lvl="2"/>
            <a:r>
              <a:rPr lang="en-GB" altLang="en-PK"/>
              <a:t>Third level</a:t>
            </a:r>
          </a:p>
          <a:p>
            <a:pPr lvl="3"/>
            <a:r>
              <a:rPr lang="en-GB" altLang="en-PK"/>
              <a:t>Fourth level</a:t>
            </a:r>
          </a:p>
          <a:p>
            <a:pPr lvl="4"/>
            <a:r>
              <a:rPr lang="en-GB" altLang="en-PK"/>
              <a:t>Fifth level</a:t>
            </a:r>
          </a:p>
        </p:txBody>
      </p:sp>
      <p:sp>
        <p:nvSpPr>
          <p:cNvPr id="1028" name="Line 4">
            <a:extLst>
              <a:ext uri="{FF2B5EF4-FFF2-40B4-BE49-F238E27FC236}">
                <a16:creationId xmlns:a16="http://schemas.microsoft.com/office/drawing/2014/main" id="{2CB4649F-5006-41E2-BD94-6D96A3FB26E7}"/>
              </a:ext>
            </a:extLst>
          </p:cNvPr>
          <p:cNvSpPr>
            <a:spLocks noChangeShapeType="1"/>
          </p:cNvSpPr>
          <p:nvPr/>
        </p:nvSpPr>
        <p:spPr bwMode="auto">
          <a:xfrm>
            <a:off x="609600" y="990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PK" sz="1800"/>
          </a:p>
        </p:txBody>
      </p:sp>
    </p:spTree>
    <p:extLst>
      <p:ext uri="{BB962C8B-B14F-4D97-AF65-F5344CB8AC3E}">
        <p14:creationId xmlns:p14="http://schemas.microsoft.com/office/powerpoint/2010/main" val="79860369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Black" pitchFamily="34" charset="0"/>
        </a:defRPr>
      </a:lvl2pPr>
      <a:lvl3pPr algn="l" rtl="0" eaLnBrk="0" fontAlgn="base" hangingPunct="0">
        <a:spcBef>
          <a:spcPct val="0"/>
        </a:spcBef>
        <a:spcAft>
          <a:spcPct val="0"/>
        </a:spcAft>
        <a:defRPr kumimoji="1" sz="2800">
          <a:solidFill>
            <a:schemeClr val="tx2"/>
          </a:solidFill>
          <a:latin typeface="Arial Black" pitchFamily="34" charset="0"/>
        </a:defRPr>
      </a:lvl3pPr>
      <a:lvl4pPr algn="l" rtl="0" eaLnBrk="0" fontAlgn="base" hangingPunct="0">
        <a:spcBef>
          <a:spcPct val="0"/>
        </a:spcBef>
        <a:spcAft>
          <a:spcPct val="0"/>
        </a:spcAft>
        <a:defRPr kumimoji="1" sz="2800">
          <a:solidFill>
            <a:schemeClr val="tx2"/>
          </a:solidFill>
          <a:latin typeface="Arial Black" pitchFamily="34" charset="0"/>
        </a:defRPr>
      </a:lvl4pPr>
      <a:lvl5pPr algn="l" rtl="0" eaLnBrk="0" fontAlgn="base" hangingPunct="0">
        <a:spcBef>
          <a:spcPct val="0"/>
        </a:spcBef>
        <a:spcAft>
          <a:spcPct val="0"/>
        </a:spcAft>
        <a:defRPr kumimoji="1" sz="2800">
          <a:solidFill>
            <a:schemeClr val="tx2"/>
          </a:solidFill>
          <a:latin typeface="Arial Black" pitchFamily="34" charset="0"/>
        </a:defRPr>
      </a:lvl5pPr>
      <a:lvl6pPr marL="457200" algn="l" rtl="0" eaLnBrk="0" fontAlgn="base" hangingPunct="0">
        <a:spcBef>
          <a:spcPct val="0"/>
        </a:spcBef>
        <a:spcAft>
          <a:spcPct val="0"/>
        </a:spcAft>
        <a:defRPr kumimoji="1" sz="2800">
          <a:solidFill>
            <a:schemeClr val="tx2"/>
          </a:solidFill>
          <a:latin typeface="Arial Black" pitchFamily="34" charset="0"/>
        </a:defRPr>
      </a:lvl6pPr>
      <a:lvl7pPr marL="914400" algn="l" rtl="0" eaLnBrk="0" fontAlgn="base" hangingPunct="0">
        <a:spcBef>
          <a:spcPct val="0"/>
        </a:spcBef>
        <a:spcAft>
          <a:spcPct val="0"/>
        </a:spcAft>
        <a:defRPr kumimoji="1" sz="2800">
          <a:solidFill>
            <a:schemeClr val="tx2"/>
          </a:solidFill>
          <a:latin typeface="Arial Black" pitchFamily="34" charset="0"/>
        </a:defRPr>
      </a:lvl7pPr>
      <a:lvl8pPr marL="1371600" algn="l" rtl="0" eaLnBrk="0" fontAlgn="base" hangingPunct="0">
        <a:spcBef>
          <a:spcPct val="0"/>
        </a:spcBef>
        <a:spcAft>
          <a:spcPct val="0"/>
        </a:spcAft>
        <a:defRPr kumimoji="1" sz="2800">
          <a:solidFill>
            <a:schemeClr val="tx2"/>
          </a:solidFill>
          <a:latin typeface="Arial Black" pitchFamily="34" charset="0"/>
        </a:defRPr>
      </a:lvl8pPr>
      <a:lvl9pPr marL="1828800" algn="l" rtl="0" eaLnBrk="0" fontAlgn="base" hangingPunct="0">
        <a:spcBef>
          <a:spcPct val="0"/>
        </a:spcBef>
        <a:spcAft>
          <a:spcPct val="0"/>
        </a:spcAft>
        <a:defRPr kumimoji="1" sz="28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rgbClr val="FF0000"/>
        </a:buClr>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Char char="—"/>
        <a:defRPr kumimoji="1" sz="2400">
          <a:solidFill>
            <a:schemeClr val="tx1"/>
          </a:solidFill>
          <a:latin typeface="+mn-lt"/>
        </a:defRPr>
      </a:lvl2pPr>
      <a:lvl3pPr marL="1143000" indent="-228600" algn="l" rtl="0" eaLnBrk="0" fontAlgn="base" hangingPunct="0">
        <a:spcBef>
          <a:spcPct val="20000"/>
        </a:spcBef>
        <a:spcAft>
          <a:spcPct val="0"/>
        </a:spcAft>
        <a:buClr>
          <a:srgbClr val="FF0000"/>
        </a:buClr>
        <a:buChar char="–"/>
        <a:defRPr kumimoji="1" sz="2000">
          <a:solidFill>
            <a:schemeClr val="tx1"/>
          </a:solidFill>
          <a:latin typeface="+mn-lt"/>
        </a:defRPr>
      </a:lvl3pPr>
      <a:lvl4pPr marL="1600200" indent="-228600" algn="l" rtl="0" eaLnBrk="0" fontAlgn="base" hangingPunct="0">
        <a:spcBef>
          <a:spcPct val="20000"/>
        </a:spcBef>
        <a:spcAft>
          <a:spcPct val="0"/>
        </a:spcAft>
        <a:buClr>
          <a:srgbClr val="FF0000"/>
        </a:buClr>
        <a:buChar char="+"/>
        <a:defRPr kumimoji="1" sz="2000">
          <a:solidFill>
            <a:schemeClr val="tx1"/>
          </a:solidFill>
          <a:latin typeface="+mn-lt"/>
        </a:defRPr>
      </a:lvl4pPr>
      <a:lvl5pPr marL="2057400" indent="-228600" algn="l" rtl="0" eaLnBrk="0" fontAlgn="base" hangingPunct="0">
        <a:spcBef>
          <a:spcPct val="20000"/>
        </a:spcBef>
        <a:spcAft>
          <a:spcPct val="0"/>
        </a:spcAft>
        <a:buClr>
          <a:srgbClr val="FF0000"/>
        </a:buClr>
        <a:buChar char="o"/>
        <a:defRPr kumimoji="1" sz="2000">
          <a:solidFill>
            <a:schemeClr val="tx1"/>
          </a:solidFill>
          <a:latin typeface="+mn-lt"/>
        </a:defRPr>
      </a:lvl5pPr>
      <a:lvl6pPr marL="2514600" indent="-228600" algn="l" rtl="0" eaLnBrk="0" fontAlgn="base" hangingPunct="0">
        <a:spcBef>
          <a:spcPct val="20000"/>
        </a:spcBef>
        <a:spcAft>
          <a:spcPct val="0"/>
        </a:spcAft>
        <a:buClr>
          <a:srgbClr val="FF0000"/>
        </a:buClr>
        <a:buChar char="o"/>
        <a:defRPr kumimoji="1">
          <a:solidFill>
            <a:schemeClr val="tx1"/>
          </a:solidFill>
          <a:latin typeface="+mn-lt"/>
        </a:defRPr>
      </a:lvl6pPr>
      <a:lvl7pPr marL="2971800" indent="-228600" algn="l" rtl="0" eaLnBrk="0" fontAlgn="base" hangingPunct="0">
        <a:spcBef>
          <a:spcPct val="20000"/>
        </a:spcBef>
        <a:spcAft>
          <a:spcPct val="0"/>
        </a:spcAft>
        <a:buClr>
          <a:srgbClr val="FF0000"/>
        </a:buClr>
        <a:buChar char="o"/>
        <a:defRPr kumimoji="1">
          <a:solidFill>
            <a:schemeClr val="tx1"/>
          </a:solidFill>
          <a:latin typeface="+mn-lt"/>
        </a:defRPr>
      </a:lvl7pPr>
      <a:lvl8pPr marL="3429000" indent="-228600" algn="l" rtl="0" eaLnBrk="0" fontAlgn="base" hangingPunct="0">
        <a:spcBef>
          <a:spcPct val="20000"/>
        </a:spcBef>
        <a:spcAft>
          <a:spcPct val="0"/>
        </a:spcAft>
        <a:buClr>
          <a:srgbClr val="FF0000"/>
        </a:buClr>
        <a:buChar char="o"/>
        <a:defRPr kumimoji="1">
          <a:solidFill>
            <a:schemeClr val="tx1"/>
          </a:solidFill>
          <a:latin typeface="+mn-lt"/>
        </a:defRPr>
      </a:lvl8pPr>
      <a:lvl9pPr marL="3886200" indent="-228600" algn="l" rtl="0" eaLnBrk="0" fontAlgn="base" hangingPunct="0">
        <a:spcBef>
          <a:spcPct val="20000"/>
        </a:spcBef>
        <a:spcAft>
          <a:spcPct val="0"/>
        </a:spcAft>
        <a:buClr>
          <a:srgbClr val="FF0000"/>
        </a:buClr>
        <a:buChar char="o"/>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370420" y="1295400"/>
            <a:ext cx="11360149" cy="2362200"/>
          </a:xfrm>
        </p:spPr>
        <p:txBody>
          <a:bodyPr lIns="0" tIns="0" rIns="0" bIns="0"/>
          <a:lstStyle/>
          <a:p>
            <a:pPr algn="ctr" eaLnBrk="1" hangingPunct="1">
              <a:tabLst>
                <a:tab pos="0" algn="l"/>
                <a:tab pos="409575" algn="l"/>
                <a:tab pos="819150" algn="l"/>
                <a:tab pos="1230313" algn="l"/>
                <a:tab pos="1639888" algn="l"/>
                <a:tab pos="2051050" algn="l"/>
                <a:tab pos="2460625" algn="l"/>
                <a:tab pos="2871788" algn="l"/>
                <a:tab pos="3281363" algn="l"/>
                <a:tab pos="3692525" algn="l"/>
                <a:tab pos="4102100" algn="l"/>
                <a:tab pos="4511675" algn="l"/>
                <a:tab pos="4922838" algn="l"/>
                <a:tab pos="5332413" algn="l"/>
                <a:tab pos="5743575" algn="l"/>
                <a:tab pos="6153150" algn="l"/>
                <a:tab pos="6564313" algn="l"/>
                <a:tab pos="6973888" algn="l"/>
                <a:tab pos="7385050" algn="l"/>
                <a:tab pos="7794625" algn="l"/>
                <a:tab pos="8205788" algn="l"/>
              </a:tabLst>
            </a:pPr>
            <a:r>
              <a:rPr lang="en-GB" sz="3900" b="1">
                <a:solidFill>
                  <a:schemeClr val="tx1"/>
                </a:solidFill>
              </a:rPr>
              <a:t>       </a:t>
            </a: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chemeClr val="tx1"/>
                </a:solidFill>
              </a:rPr>
            </a:br>
            <a:br>
              <a:rPr lang="en-GB" sz="3900" b="1">
                <a:solidFill>
                  <a:srgbClr val="3333CC"/>
                </a:solidFill>
              </a:rPr>
            </a:br>
            <a:br>
              <a:rPr lang="en-GB" sz="1600" b="1">
                <a:solidFill>
                  <a:schemeClr val="accent2"/>
                </a:solidFill>
              </a:rPr>
            </a:br>
            <a:r>
              <a:rPr lang="en-GB" sz="3900" b="1">
                <a:solidFill>
                  <a:schemeClr val="tx1"/>
                </a:solidFill>
              </a:rPr>
              <a:t>MICROPROCESSOR </a:t>
            </a:r>
            <a:br>
              <a:rPr lang="en-GB" sz="3900" b="1">
                <a:solidFill>
                  <a:schemeClr val="tx1"/>
                </a:solidFill>
              </a:rPr>
            </a:br>
            <a:r>
              <a:rPr lang="en-GB" sz="3900" b="1">
                <a:solidFill>
                  <a:schemeClr val="tx1"/>
                </a:solidFill>
              </a:rPr>
              <a:t>SYSTEMS</a:t>
            </a:r>
            <a:br>
              <a:rPr lang="en-GB" sz="3900" b="1">
                <a:solidFill>
                  <a:srgbClr val="3333CC"/>
                </a:solidFill>
              </a:rPr>
            </a:br>
            <a:r>
              <a:rPr lang="en-GB" sz="3900" b="1">
                <a:solidFill>
                  <a:srgbClr val="3333CC"/>
                </a:solidFill>
              </a:rPr>
              <a:t>                 </a:t>
            </a:r>
            <a:br>
              <a:rPr lang="en-GB" sz="3900" b="1">
                <a:solidFill>
                  <a:srgbClr val="3333CC"/>
                </a:solidFill>
              </a:rPr>
            </a:br>
            <a:r>
              <a:rPr lang="en-GB" sz="3900" b="1">
                <a:solidFill>
                  <a:srgbClr val="3333CC"/>
                </a:solidFill>
              </a:rPr>
              <a:t>Week-1</a:t>
            </a:r>
            <a:endParaRPr lang="en-GB" sz="3900" b="1">
              <a:solidFill>
                <a:schemeClr val="tx1"/>
              </a:solidFill>
            </a:endParaRPr>
          </a:p>
        </p:txBody>
      </p:sp>
      <p:sp>
        <p:nvSpPr>
          <p:cNvPr id="2051" name="Rectangle 2"/>
          <p:cNvSpPr>
            <a:spLocks noGrp="1" noChangeArrowheads="1"/>
          </p:cNvSpPr>
          <p:nvPr>
            <p:ph type="subTitle" idx="4294967295"/>
          </p:nvPr>
        </p:nvSpPr>
        <p:spPr>
          <a:xfrm>
            <a:off x="1754717" y="3268663"/>
            <a:ext cx="9514416" cy="3028950"/>
          </a:xfrm>
        </p:spPr>
        <p:txBody>
          <a:bodyPr lIns="0" tIns="0" rIns="0" bIns="0" anchor="ctr"/>
          <a:lstStyle/>
          <a:p>
            <a:pPr eaLnBrk="1" hangingPunct="1">
              <a:buFont typeface="Wingdings" charset="2"/>
              <a:buNone/>
              <a:defRPr/>
            </a:pPr>
            <a:endParaRPr lang="en-US" sz="2200" b="1" dirty="0">
              <a:solidFill>
                <a:srgbClr val="C00000"/>
              </a:solidFill>
            </a:endParaRPr>
          </a:p>
          <a:p>
            <a:pPr eaLnBrk="1" hangingPunct="1">
              <a:buFont typeface="Wingdings" charset="2"/>
              <a:buNone/>
              <a:defRPr/>
            </a:pPr>
            <a:r>
              <a:rPr lang="en-US" sz="2200" b="1" dirty="0">
                <a:solidFill>
                  <a:srgbClr val="C00000"/>
                </a:solidFill>
              </a:rPr>
              <a:t>Instructor:</a:t>
            </a:r>
          </a:p>
          <a:p>
            <a:pPr marL="0" indent="0" eaLnBrk="1" hangingPunct="1">
              <a:buFontTx/>
              <a:buNone/>
              <a:defRPr/>
            </a:pPr>
            <a:r>
              <a:rPr lang="en-US" sz="2200" b="1" dirty="0"/>
              <a:t>Engr. Yasir Salam</a:t>
            </a:r>
          </a:p>
          <a:p>
            <a:pPr marL="0" indent="0" eaLnBrk="1" hangingPunct="1">
              <a:buFontTx/>
              <a:buNone/>
              <a:defRPr/>
            </a:pPr>
            <a:r>
              <a:rPr lang="en-US" sz="2200" b="1" dirty="0"/>
              <a:t>MS Computer Engineering(UET, Lahore)</a:t>
            </a:r>
          </a:p>
          <a:p>
            <a:pPr marL="444482" lvl="1" indent="0" algn="ctr" eaLnBrk="1" hangingPunct="1">
              <a:lnSpc>
                <a:spcPts val="3231"/>
              </a:lnSpc>
              <a:spcBef>
                <a:spcPct val="0"/>
              </a:spcBef>
              <a:buFontTx/>
              <a:buNone/>
              <a:tabLst>
                <a:tab pos="444482" algn="l"/>
                <a:tab pos="854774" algn="l"/>
                <a:tab pos="1265065" algn="l"/>
                <a:tab pos="1675356" algn="l"/>
                <a:tab pos="2085647" algn="l"/>
                <a:tab pos="2495939" algn="l"/>
                <a:tab pos="2906230" algn="l"/>
                <a:tab pos="3316521" algn="l"/>
                <a:tab pos="3726812" algn="l"/>
                <a:tab pos="4137104" algn="l"/>
                <a:tab pos="4547395" algn="l"/>
                <a:tab pos="4957686" algn="l"/>
                <a:tab pos="5367978" algn="l"/>
                <a:tab pos="5778269" algn="l"/>
                <a:tab pos="6188560" algn="l"/>
                <a:tab pos="6598851" algn="l"/>
                <a:tab pos="7009143" algn="l"/>
                <a:tab pos="7419434" algn="l"/>
                <a:tab pos="7829725" algn="l"/>
                <a:tab pos="8240017" algn="l"/>
                <a:tab pos="8650308" algn="l"/>
              </a:tabLst>
              <a:defRPr/>
            </a:pPr>
            <a:endParaRPr lang="en-GB" sz="2500" dirty="0"/>
          </a:p>
        </p:txBody>
      </p:sp>
    </p:spTree>
    <p:extLst>
      <p:ext uri="{BB962C8B-B14F-4D97-AF65-F5344CB8AC3E}">
        <p14:creationId xmlns:p14="http://schemas.microsoft.com/office/powerpoint/2010/main" val="19082350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2" descr="50%"/>
          <p:cNvSpPr>
            <a:spLocks noChangeArrowheads="1"/>
          </p:cNvSpPr>
          <p:nvPr/>
        </p:nvSpPr>
        <p:spPr bwMode="auto">
          <a:xfrm>
            <a:off x="5314951" y="1700213"/>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algn="ctr" eaLnBrk="0" fontAlgn="base" hangingPunct="0">
              <a:spcBef>
                <a:spcPct val="0"/>
              </a:spcBef>
              <a:spcAft>
                <a:spcPct val="0"/>
              </a:spcAft>
            </a:pPr>
            <a:endParaRPr lang="en-GB" sz="1600">
              <a:solidFill>
                <a:srgbClr val="000000"/>
              </a:solidFill>
              <a:latin typeface="Arial" pitchFamily="34" charset="0"/>
            </a:endParaRPr>
          </a:p>
        </p:txBody>
      </p:sp>
      <p:sp>
        <p:nvSpPr>
          <p:cNvPr id="12291" name="Oval 3"/>
          <p:cNvSpPr>
            <a:spLocks noChangeArrowheads="1"/>
          </p:cNvSpPr>
          <p:nvPr/>
        </p:nvSpPr>
        <p:spPr bwMode="auto">
          <a:xfrm>
            <a:off x="7346951" y="3224213"/>
            <a:ext cx="2032000" cy="15240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2" name="Oval 4"/>
          <p:cNvSpPr>
            <a:spLocks noChangeArrowheads="1"/>
          </p:cNvSpPr>
          <p:nvPr/>
        </p:nvSpPr>
        <p:spPr bwMode="auto">
          <a:xfrm>
            <a:off x="6330951" y="23860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3" name="Rectangle 5"/>
          <p:cNvSpPr>
            <a:spLocks noGrp="1" noChangeArrowheads="1"/>
          </p:cNvSpPr>
          <p:nvPr>
            <p:ph type="title"/>
          </p:nvPr>
        </p:nvSpPr>
        <p:spPr>
          <a:noFill/>
          <a:ln cap="flat">
            <a:solidFill>
              <a:schemeClr val="tx1"/>
            </a:solidFill>
            <a:miter lim="800000"/>
            <a:headEnd/>
            <a:tailEnd/>
          </a:ln>
        </p:spPr>
        <p:txBody>
          <a:bodyPr lIns="90000" tIns="46800" rIns="90000" bIns="46800"/>
          <a:lstStyle/>
          <a:p>
            <a:r>
              <a:rPr lang="en-GB"/>
              <a:t>Computer Structure - Top Level</a:t>
            </a:r>
          </a:p>
        </p:txBody>
      </p:sp>
      <p:sp>
        <p:nvSpPr>
          <p:cNvPr id="12294" name="Oval 6"/>
          <p:cNvSpPr>
            <a:spLocks noChangeArrowheads="1"/>
          </p:cNvSpPr>
          <p:nvPr/>
        </p:nvSpPr>
        <p:spPr bwMode="auto">
          <a:xfrm>
            <a:off x="844551" y="3300413"/>
            <a:ext cx="14224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5" name="Oval 7"/>
          <p:cNvSpPr>
            <a:spLocks noChangeArrowheads="1"/>
          </p:cNvSpPr>
          <p:nvPr/>
        </p:nvSpPr>
        <p:spPr bwMode="auto">
          <a:xfrm>
            <a:off x="8667751" y="23860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6" name="Oval 8"/>
          <p:cNvSpPr>
            <a:spLocks noChangeArrowheads="1"/>
          </p:cNvSpPr>
          <p:nvPr/>
        </p:nvSpPr>
        <p:spPr bwMode="auto">
          <a:xfrm>
            <a:off x="7448551" y="44434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7" name="Text Box 9"/>
          <p:cNvSpPr txBox="1">
            <a:spLocks noChangeArrowheads="1"/>
          </p:cNvSpPr>
          <p:nvPr/>
        </p:nvSpPr>
        <p:spPr bwMode="auto">
          <a:xfrm>
            <a:off x="825501" y="3589339"/>
            <a:ext cx="1149972"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Computer</a:t>
            </a:r>
            <a:endParaRPr lang="en-GB" b="1">
              <a:solidFill>
                <a:srgbClr val="000000"/>
              </a:solidFill>
            </a:endParaRPr>
          </a:p>
        </p:txBody>
      </p:sp>
      <p:sp>
        <p:nvSpPr>
          <p:cNvPr id="12298" name="Text Box 10"/>
          <p:cNvSpPr txBox="1">
            <a:spLocks noChangeArrowheads="1"/>
          </p:cNvSpPr>
          <p:nvPr/>
        </p:nvSpPr>
        <p:spPr bwMode="auto">
          <a:xfrm>
            <a:off x="8972554" y="2690818"/>
            <a:ext cx="923949"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Main </a:t>
            </a:r>
          </a:p>
          <a:p>
            <a:pPr eaLnBrk="0" fontAlgn="base" hangingPunct="0">
              <a:spcBef>
                <a:spcPct val="0"/>
              </a:spcBef>
              <a:spcAft>
                <a:spcPct val="0"/>
              </a:spcAft>
            </a:pPr>
            <a:r>
              <a:rPr lang="en-GB" sz="1600">
                <a:solidFill>
                  <a:srgbClr val="000000"/>
                </a:solidFill>
                <a:latin typeface="Arial" pitchFamily="34" charset="0"/>
              </a:rPr>
              <a:t>Memory</a:t>
            </a:r>
          </a:p>
        </p:txBody>
      </p:sp>
      <p:sp>
        <p:nvSpPr>
          <p:cNvPr id="12299" name="Text Box 11"/>
          <p:cNvSpPr txBox="1">
            <a:spLocks noChangeArrowheads="1"/>
          </p:cNvSpPr>
          <p:nvPr/>
        </p:nvSpPr>
        <p:spPr bwMode="auto">
          <a:xfrm>
            <a:off x="7854951" y="4776793"/>
            <a:ext cx="798914"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Input</a:t>
            </a:r>
          </a:p>
          <a:p>
            <a:pPr eaLnBrk="0" fontAlgn="base" hangingPunct="0">
              <a:spcBef>
                <a:spcPct val="0"/>
              </a:spcBef>
              <a:spcAft>
                <a:spcPct val="0"/>
              </a:spcAft>
            </a:pPr>
            <a:r>
              <a:rPr lang="en-GB" sz="1600">
                <a:solidFill>
                  <a:srgbClr val="000000"/>
                </a:solidFill>
                <a:latin typeface="Arial" pitchFamily="34" charset="0"/>
              </a:rPr>
              <a:t>Output</a:t>
            </a:r>
          </a:p>
        </p:txBody>
      </p:sp>
      <p:sp>
        <p:nvSpPr>
          <p:cNvPr id="12300" name="Text Box 12"/>
          <p:cNvSpPr txBox="1">
            <a:spLocks noChangeArrowheads="1"/>
          </p:cNvSpPr>
          <p:nvPr/>
        </p:nvSpPr>
        <p:spPr bwMode="auto">
          <a:xfrm>
            <a:off x="7346951" y="3709989"/>
            <a:ext cx="1584386"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Systems</a:t>
            </a:r>
          </a:p>
          <a:p>
            <a:pPr eaLnBrk="0" fontAlgn="base" hangingPunct="0">
              <a:spcBef>
                <a:spcPct val="0"/>
              </a:spcBef>
              <a:spcAft>
                <a:spcPct val="0"/>
              </a:spcAft>
            </a:pPr>
            <a:r>
              <a:rPr lang="en-GB" sz="1600">
                <a:solidFill>
                  <a:srgbClr val="000000"/>
                </a:solidFill>
                <a:latin typeface="Arial" pitchFamily="34" charset="0"/>
              </a:rPr>
              <a:t>Interconnection</a:t>
            </a:r>
          </a:p>
        </p:txBody>
      </p:sp>
      <p:sp>
        <p:nvSpPr>
          <p:cNvPr id="12301" name="Line 13"/>
          <p:cNvSpPr>
            <a:spLocks noChangeShapeType="1"/>
          </p:cNvSpPr>
          <p:nvPr/>
        </p:nvSpPr>
        <p:spPr bwMode="auto">
          <a:xfrm flipV="1">
            <a:off x="1555751" y="1852613"/>
            <a:ext cx="5791200" cy="144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2" name="Line 14"/>
          <p:cNvSpPr>
            <a:spLocks noChangeShapeType="1"/>
          </p:cNvSpPr>
          <p:nvPr/>
        </p:nvSpPr>
        <p:spPr bwMode="auto">
          <a:xfrm>
            <a:off x="1555751" y="4367213"/>
            <a:ext cx="558800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3" name="Text Box 15"/>
          <p:cNvSpPr txBox="1">
            <a:spLocks noChangeArrowheads="1"/>
          </p:cNvSpPr>
          <p:nvPr/>
        </p:nvSpPr>
        <p:spPr bwMode="auto">
          <a:xfrm>
            <a:off x="520703" y="1989142"/>
            <a:ext cx="1299051"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Peripherals</a:t>
            </a:r>
          </a:p>
        </p:txBody>
      </p:sp>
      <p:sp>
        <p:nvSpPr>
          <p:cNvPr id="12304" name="Text Box 16"/>
          <p:cNvSpPr txBox="1">
            <a:spLocks noChangeArrowheads="1"/>
          </p:cNvSpPr>
          <p:nvPr/>
        </p:nvSpPr>
        <p:spPr bwMode="auto">
          <a:xfrm>
            <a:off x="317500" y="5265743"/>
            <a:ext cx="173186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Communication</a:t>
            </a:r>
          </a:p>
          <a:p>
            <a:pPr eaLnBrk="0" fontAlgn="base" hangingPunct="0">
              <a:spcBef>
                <a:spcPct val="0"/>
              </a:spcBef>
              <a:spcAft>
                <a:spcPct val="0"/>
              </a:spcAft>
            </a:pPr>
            <a:r>
              <a:rPr lang="en-GB" sz="1600" b="1">
                <a:solidFill>
                  <a:srgbClr val="000000"/>
                </a:solidFill>
                <a:latin typeface="Arial" pitchFamily="34" charset="0"/>
              </a:rPr>
              <a:t>lines</a:t>
            </a:r>
          </a:p>
        </p:txBody>
      </p:sp>
      <p:sp>
        <p:nvSpPr>
          <p:cNvPr id="12305" name="Text Box 17"/>
          <p:cNvSpPr txBox="1">
            <a:spLocks noChangeArrowheads="1"/>
          </p:cNvSpPr>
          <p:nvPr/>
        </p:nvSpPr>
        <p:spPr bwMode="auto">
          <a:xfrm>
            <a:off x="6534151" y="2614613"/>
            <a:ext cx="1252564"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Central</a:t>
            </a:r>
          </a:p>
          <a:p>
            <a:pPr eaLnBrk="0" fontAlgn="base" hangingPunct="0">
              <a:spcBef>
                <a:spcPct val="0"/>
              </a:spcBef>
              <a:spcAft>
                <a:spcPct val="0"/>
              </a:spcAft>
            </a:pPr>
            <a:r>
              <a:rPr lang="en-GB" sz="1600">
                <a:solidFill>
                  <a:srgbClr val="000000"/>
                </a:solidFill>
                <a:latin typeface="Arial" pitchFamily="34" charset="0"/>
              </a:rPr>
              <a:t>Processing </a:t>
            </a:r>
          </a:p>
          <a:p>
            <a:pPr eaLnBrk="0" fontAlgn="base" hangingPunct="0">
              <a:spcBef>
                <a:spcPct val="0"/>
              </a:spcBef>
              <a:spcAft>
                <a:spcPct val="0"/>
              </a:spcAft>
            </a:pPr>
            <a:r>
              <a:rPr lang="en-GB" sz="1600">
                <a:solidFill>
                  <a:srgbClr val="000000"/>
                </a:solidFill>
                <a:latin typeface="Arial" pitchFamily="34" charset="0"/>
              </a:rPr>
              <a:t>Unit</a:t>
            </a:r>
          </a:p>
        </p:txBody>
      </p:sp>
      <p:sp>
        <p:nvSpPr>
          <p:cNvPr id="12306" name="Line 18"/>
          <p:cNvSpPr>
            <a:spLocks noChangeShapeType="1"/>
          </p:cNvSpPr>
          <p:nvPr/>
        </p:nvSpPr>
        <p:spPr bwMode="auto">
          <a:xfrm>
            <a:off x="1352551" y="2386013"/>
            <a:ext cx="0" cy="9144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7" name="Line 19"/>
          <p:cNvSpPr>
            <a:spLocks noChangeShapeType="1"/>
          </p:cNvSpPr>
          <p:nvPr/>
        </p:nvSpPr>
        <p:spPr bwMode="auto">
          <a:xfrm>
            <a:off x="1352551" y="4367213"/>
            <a:ext cx="0" cy="9144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8" name="Text Box 20"/>
          <p:cNvSpPr txBox="1">
            <a:spLocks noChangeArrowheads="1"/>
          </p:cNvSpPr>
          <p:nvPr/>
        </p:nvSpPr>
        <p:spPr bwMode="auto">
          <a:xfrm>
            <a:off x="7771971" y="1897535"/>
            <a:ext cx="1393628"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2000" b="1">
                <a:solidFill>
                  <a:srgbClr val="000000"/>
                </a:solidFill>
                <a:latin typeface="Arial" pitchFamily="34" charset="0"/>
              </a:rPr>
              <a:t>Computer</a:t>
            </a:r>
            <a:endParaRPr lang="en-US" sz="1600" b="1">
              <a:solidFill>
                <a:srgbClr val="000000"/>
              </a:solidFill>
              <a:latin typeface="Arial" pitchFamily="34" charset="0"/>
            </a:endParaRPr>
          </a:p>
        </p:txBody>
      </p:sp>
    </p:spTree>
    <p:extLst>
      <p:ext uri="{BB962C8B-B14F-4D97-AF65-F5344CB8AC3E}">
        <p14:creationId xmlns:p14="http://schemas.microsoft.com/office/powerpoint/2010/main" val="438816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GB"/>
              <a:t>The CPU - </a:t>
            </a:r>
            <a:r>
              <a:rPr lang="en-US"/>
              <a:t>MICROPROCESSOR</a:t>
            </a:r>
          </a:p>
        </p:txBody>
      </p:sp>
      <p:sp>
        <p:nvSpPr>
          <p:cNvPr id="3" name="Content Placeholder 2"/>
          <p:cNvSpPr>
            <a:spLocks noGrp="1"/>
          </p:cNvSpPr>
          <p:nvPr>
            <p:ph idx="1"/>
          </p:nvPr>
        </p:nvSpPr>
        <p:spPr>
          <a:xfrm>
            <a:off x="508001" y="1066800"/>
            <a:ext cx="10905067" cy="5638800"/>
          </a:xfrm>
        </p:spPr>
        <p:txBody>
          <a:bodyPr/>
          <a:lstStyle/>
          <a:p>
            <a:pPr marL="914400" lvl="2" indent="0">
              <a:buFontTx/>
              <a:buNone/>
            </a:pPr>
            <a:r>
              <a:rPr lang="en-US" b="1"/>
              <a:t>DEFINITION:</a:t>
            </a:r>
            <a:r>
              <a:rPr lang="en-US"/>
              <a:t> </a:t>
            </a:r>
            <a:r>
              <a:rPr lang="en-US" i="1"/>
              <a:t>“An integrated circuit which performs arithmetic and logical operations on data, as instructed.”</a:t>
            </a:r>
          </a:p>
        </p:txBody>
      </p:sp>
      <p:sp>
        <p:nvSpPr>
          <p:cNvPr id="13316" name="Oval 20" descr="50%"/>
          <p:cNvSpPr>
            <a:spLocks noChangeArrowheads="1"/>
          </p:cNvSpPr>
          <p:nvPr/>
        </p:nvSpPr>
        <p:spPr bwMode="auto">
          <a:xfrm>
            <a:off x="5429251" y="1885950"/>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algn="ctr" eaLnBrk="0" fontAlgn="base" hangingPunct="0">
              <a:spcBef>
                <a:spcPct val="0"/>
              </a:spcBef>
              <a:spcAft>
                <a:spcPct val="0"/>
              </a:spcAft>
            </a:pPr>
            <a:endParaRPr lang="en-GB" sz="1600">
              <a:solidFill>
                <a:srgbClr val="000000"/>
              </a:solidFill>
              <a:latin typeface="Arial" pitchFamily="34" charset="0"/>
            </a:endParaRPr>
          </a:p>
        </p:txBody>
      </p:sp>
      <p:sp>
        <p:nvSpPr>
          <p:cNvPr id="13317" name="Oval 25"/>
          <p:cNvSpPr>
            <a:spLocks noChangeArrowheads="1"/>
          </p:cNvSpPr>
          <p:nvPr/>
        </p:nvSpPr>
        <p:spPr bwMode="auto">
          <a:xfrm>
            <a:off x="7461251" y="3409950"/>
            <a:ext cx="2032000" cy="15240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18" name="Oval 21"/>
          <p:cNvSpPr>
            <a:spLocks noChangeArrowheads="1"/>
          </p:cNvSpPr>
          <p:nvPr/>
        </p:nvSpPr>
        <p:spPr bwMode="auto">
          <a:xfrm>
            <a:off x="6445251"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19" name="Oval 22"/>
          <p:cNvSpPr>
            <a:spLocks noChangeArrowheads="1"/>
          </p:cNvSpPr>
          <p:nvPr/>
        </p:nvSpPr>
        <p:spPr bwMode="auto">
          <a:xfrm>
            <a:off x="349251" y="2800350"/>
            <a:ext cx="2641600" cy="2057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0" name="Oval 23"/>
          <p:cNvSpPr>
            <a:spLocks noChangeArrowheads="1"/>
          </p:cNvSpPr>
          <p:nvPr/>
        </p:nvSpPr>
        <p:spPr bwMode="auto">
          <a:xfrm>
            <a:off x="8782051"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1" name="Oval 24"/>
          <p:cNvSpPr>
            <a:spLocks noChangeArrowheads="1"/>
          </p:cNvSpPr>
          <p:nvPr/>
        </p:nvSpPr>
        <p:spPr bwMode="auto">
          <a:xfrm>
            <a:off x="7562851" y="46291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2" name="Text Box 26"/>
          <p:cNvSpPr txBox="1">
            <a:spLocks noChangeArrowheads="1"/>
          </p:cNvSpPr>
          <p:nvPr/>
        </p:nvSpPr>
        <p:spPr bwMode="auto">
          <a:xfrm>
            <a:off x="937685" y="2844804"/>
            <a:ext cx="1149972"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Computer</a:t>
            </a:r>
            <a:endParaRPr lang="en-GB" b="1">
              <a:solidFill>
                <a:srgbClr val="000000"/>
              </a:solidFill>
            </a:endParaRPr>
          </a:p>
        </p:txBody>
      </p:sp>
      <p:sp>
        <p:nvSpPr>
          <p:cNvPr id="13323" name="Text Box 27"/>
          <p:cNvSpPr txBox="1">
            <a:spLocks noChangeArrowheads="1"/>
          </p:cNvSpPr>
          <p:nvPr/>
        </p:nvSpPr>
        <p:spPr bwMode="auto">
          <a:xfrm>
            <a:off x="8985254" y="2800350"/>
            <a:ext cx="1093867"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Arithmetic</a:t>
            </a:r>
          </a:p>
          <a:p>
            <a:pPr eaLnBrk="0" fontAlgn="base" hangingPunct="0">
              <a:spcBef>
                <a:spcPct val="0"/>
              </a:spcBef>
              <a:spcAft>
                <a:spcPct val="0"/>
              </a:spcAft>
            </a:pPr>
            <a:r>
              <a:rPr lang="en-GB" sz="1600">
                <a:solidFill>
                  <a:srgbClr val="000000"/>
                </a:solidFill>
                <a:latin typeface="Arial" pitchFamily="34" charset="0"/>
              </a:rPr>
              <a:t>and </a:t>
            </a:r>
          </a:p>
          <a:p>
            <a:pPr eaLnBrk="0" fontAlgn="base" hangingPunct="0">
              <a:spcBef>
                <a:spcPct val="0"/>
              </a:spcBef>
              <a:spcAft>
                <a:spcPct val="0"/>
              </a:spcAft>
            </a:pPr>
            <a:r>
              <a:rPr lang="en-GB" sz="1600">
                <a:solidFill>
                  <a:srgbClr val="000000"/>
                </a:solidFill>
                <a:latin typeface="Arial" pitchFamily="34" charset="0"/>
              </a:rPr>
              <a:t>Logic Unit</a:t>
            </a:r>
          </a:p>
        </p:txBody>
      </p:sp>
      <p:sp>
        <p:nvSpPr>
          <p:cNvPr id="13324" name="Text Box 28"/>
          <p:cNvSpPr txBox="1">
            <a:spLocks noChangeArrowheads="1"/>
          </p:cNvSpPr>
          <p:nvPr/>
        </p:nvSpPr>
        <p:spPr bwMode="auto">
          <a:xfrm>
            <a:off x="7867654" y="4962530"/>
            <a:ext cx="842195"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a:t>
            </a:r>
          </a:p>
          <a:p>
            <a:pPr eaLnBrk="0" fontAlgn="base" hangingPunct="0">
              <a:spcBef>
                <a:spcPct val="0"/>
              </a:spcBef>
              <a:spcAft>
                <a:spcPct val="0"/>
              </a:spcAft>
            </a:pPr>
            <a:r>
              <a:rPr lang="en-GB" sz="1600">
                <a:solidFill>
                  <a:srgbClr val="000000"/>
                </a:solidFill>
                <a:latin typeface="Arial" pitchFamily="34" charset="0"/>
              </a:rPr>
              <a:t>Unit</a:t>
            </a:r>
          </a:p>
        </p:txBody>
      </p:sp>
      <p:sp>
        <p:nvSpPr>
          <p:cNvPr id="13325" name="Text Box 29"/>
          <p:cNvSpPr txBox="1">
            <a:spLocks noChangeArrowheads="1"/>
          </p:cNvSpPr>
          <p:nvPr/>
        </p:nvSpPr>
        <p:spPr bwMode="auto">
          <a:xfrm>
            <a:off x="7461251" y="3895728"/>
            <a:ext cx="1584386"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Internal CPU</a:t>
            </a:r>
          </a:p>
          <a:p>
            <a:pPr eaLnBrk="0" fontAlgn="base" hangingPunct="0">
              <a:spcBef>
                <a:spcPct val="0"/>
              </a:spcBef>
              <a:spcAft>
                <a:spcPct val="0"/>
              </a:spcAft>
            </a:pPr>
            <a:r>
              <a:rPr lang="en-GB" sz="1600">
                <a:solidFill>
                  <a:srgbClr val="000000"/>
                </a:solidFill>
                <a:latin typeface="Arial" pitchFamily="34" charset="0"/>
              </a:rPr>
              <a:t>Interconnection</a:t>
            </a:r>
          </a:p>
        </p:txBody>
      </p:sp>
      <p:sp>
        <p:nvSpPr>
          <p:cNvPr id="13326" name="Line 30"/>
          <p:cNvSpPr>
            <a:spLocks noChangeShapeType="1"/>
          </p:cNvSpPr>
          <p:nvPr/>
        </p:nvSpPr>
        <p:spPr bwMode="auto">
          <a:xfrm flipV="1">
            <a:off x="2279651" y="2038350"/>
            <a:ext cx="51816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3327" name="Line 31"/>
          <p:cNvSpPr>
            <a:spLocks noChangeShapeType="1"/>
          </p:cNvSpPr>
          <p:nvPr/>
        </p:nvSpPr>
        <p:spPr bwMode="auto">
          <a:xfrm>
            <a:off x="2279651" y="4171950"/>
            <a:ext cx="497840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3328" name="Text Box 34"/>
          <p:cNvSpPr txBox="1">
            <a:spLocks noChangeArrowheads="1"/>
          </p:cNvSpPr>
          <p:nvPr/>
        </p:nvSpPr>
        <p:spPr bwMode="auto">
          <a:xfrm>
            <a:off x="6686554" y="2997204"/>
            <a:ext cx="1047379"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Registers</a:t>
            </a:r>
          </a:p>
        </p:txBody>
      </p:sp>
      <p:sp>
        <p:nvSpPr>
          <p:cNvPr id="13329" name="Oval 37"/>
          <p:cNvSpPr>
            <a:spLocks noChangeArrowheads="1"/>
          </p:cNvSpPr>
          <p:nvPr/>
        </p:nvSpPr>
        <p:spPr bwMode="auto">
          <a:xfrm>
            <a:off x="1873251"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0" name="Text Box 38"/>
          <p:cNvSpPr txBox="1">
            <a:spLocks noChangeArrowheads="1"/>
          </p:cNvSpPr>
          <p:nvPr/>
        </p:nvSpPr>
        <p:spPr bwMode="auto">
          <a:xfrm>
            <a:off x="2098835" y="3636279"/>
            <a:ext cx="505564"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CPU</a:t>
            </a:r>
            <a:endParaRPr lang="en-US" sz="1600">
              <a:solidFill>
                <a:srgbClr val="000000"/>
              </a:solidFill>
              <a:latin typeface="Arial" pitchFamily="34" charset="0"/>
            </a:endParaRPr>
          </a:p>
        </p:txBody>
      </p:sp>
      <p:sp>
        <p:nvSpPr>
          <p:cNvPr id="13331" name="Oval 39"/>
          <p:cNvSpPr>
            <a:spLocks noChangeArrowheads="1"/>
          </p:cNvSpPr>
          <p:nvPr/>
        </p:nvSpPr>
        <p:spPr bwMode="auto">
          <a:xfrm>
            <a:off x="654051" y="3105150"/>
            <a:ext cx="8128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algn="ctr" eaLnBrk="0" fontAlgn="base" hangingPunct="0">
              <a:spcBef>
                <a:spcPct val="0"/>
              </a:spcBef>
              <a:spcAft>
                <a:spcPct val="0"/>
              </a:spcAft>
            </a:pPr>
            <a:r>
              <a:rPr lang="en-US" sz="1200">
                <a:solidFill>
                  <a:srgbClr val="000000"/>
                </a:solidFill>
                <a:latin typeface="Arial" pitchFamily="34" charset="0"/>
              </a:rPr>
              <a:t>I/O</a:t>
            </a:r>
            <a:endParaRPr lang="en-US" sz="1600">
              <a:solidFill>
                <a:srgbClr val="000000"/>
              </a:solidFill>
              <a:latin typeface="Arial" pitchFamily="34" charset="0"/>
            </a:endParaRPr>
          </a:p>
        </p:txBody>
      </p:sp>
      <p:sp>
        <p:nvSpPr>
          <p:cNvPr id="13332" name="Oval 40"/>
          <p:cNvSpPr>
            <a:spLocks noChangeArrowheads="1"/>
          </p:cNvSpPr>
          <p:nvPr/>
        </p:nvSpPr>
        <p:spPr bwMode="auto">
          <a:xfrm>
            <a:off x="755651" y="4019550"/>
            <a:ext cx="914400" cy="685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3" name="Oval 41"/>
          <p:cNvSpPr>
            <a:spLocks noChangeArrowheads="1"/>
          </p:cNvSpPr>
          <p:nvPr/>
        </p:nvSpPr>
        <p:spPr bwMode="auto">
          <a:xfrm>
            <a:off x="1060451"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4" name="Text Box 43"/>
          <p:cNvSpPr txBox="1">
            <a:spLocks noChangeArrowheads="1"/>
          </p:cNvSpPr>
          <p:nvPr/>
        </p:nvSpPr>
        <p:spPr bwMode="auto">
          <a:xfrm>
            <a:off x="874290" y="4199843"/>
            <a:ext cx="736397"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Memory</a:t>
            </a:r>
            <a:endParaRPr lang="en-US" sz="1600">
              <a:solidFill>
                <a:srgbClr val="000000"/>
              </a:solidFill>
              <a:latin typeface="Arial" pitchFamily="34" charset="0"/>
            </a:endParaRPr>
          </a:p>
        </p:txBody>
      </p:sp>
      <p:sp>
        <p:nvSpPr>
          <p:cNvPr id="13335" name="Text Box 44"/>
          <p:cNvSpPr txBox="1">
            <a:spLocks noChangeArrowheads="1"/>
          </p:cNvSpPr>
          <p:nvPr/>
        </p:nvSpPr>
        <p:spPr bwMode="auto">
          <a:xfrm>
            <a:off x="1168178" y="3635227"/>
            <a:ext cx="694719"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System</a:t>
            </a:r>
          </a:p>
          <a:p>
            <a:pPr algn="ctr" eaLnBrk="0" fontAlgn="base" hangingPunct="0">
              <a:spcBef>
                <a:spcPct val="0"/>
              </a:spcBef>
              <a:spcAft>
                <a:spcPct val="0"/>
              </a:spcAft>
            </a:pPr>
            <a:r>
              <a:rPr lang="en-US" sz="1200">
                <a:solidFill>
                  <a:srgbClr val="000000"/>
                </a:solidFill>
                <a:latin typeface="Arial" pitchFamily="34" charset="0"/>
              </a:rPr>
              <a:t>Bus</a:t>
            </a:r>
          </a:p>
        </p:txBody>
      </p:sp>
      <p:sp>
        <p:nvSpPr>
          <p:cNvPr id="13336" name="Text Box 46"/>
          <p:cNvSpPr txBox="1">
            <a:spLocks noChangeArrowheads="1"/>
          </p:cNvSpPr>
          <p:nvPr/>
        </p:nvSpPr>
        <p:spPr bwMode="auto">
          <a:xfrm>
            <a:off x="8244838" y="2143597"/>
            <a:ext cx="725176"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2000">
                <a:solidFill>
                  <a:srgbClr val="000000"/>
                </a:solidFill>
                <a:latin typeface="Arial" pitchFamily="34" charset="0"/>
              </a:rPr>
              <a:t>CPU</a:t>
            </a:r>
            <a:endParaRPr lang="en-US" sz="1600">
              <a:solidFill>
                <a:srgbClr val="000000"/>
              </a:solidFill>
              <a:latin typeface="Arial" pitchFamily="34" charset="0"/>
            </a:endParaRPr>
          </a:p>
        </p:txBody>
      </p:sp>
    </p:spTree>
    <p:extLst>
      <p:ext uri="{BB962C8B-B14F-4D97-AF65-F5344CB8AC3E}">
        <p14:creationId xmlns:p14="http://schemas.microsoft.com/office/powerpoint/2010/main" val="23824442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  History</a:t>
            </a:r>
            <a:endParaRPr lang="en-US" sz="3000">
              <a:solidFill>
                <a:schemeClr val="tx1"/>
              </a:solidFill>
            </a:endParaRPr>
          </a:p>
        </p:txBody>
      </p:sp>
      <p:sp>
        <p:nvSpPr>
          <p:cNvPr id="12291"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dirty="0"/>
              <a:t>INTEL 4004(4 bit) in 1971</a:t>
            </a:r>
          </a:p>
          <a:p>
            <a:pPr eaLnBrk="1" hangingPunct="1">
              <a:defRPr/>
            </a:pPr>
            <a:r>
              <a:rPr lang="en-US" sz="2400" dirty="0"/>
              <a:t>740KHz(maximum)</a:t>
            </a:r>
          </a:p>
          <a:p>
            <a:pPr eaLnBrk="1" hangingPunct="1">
              <a:defRPr/>
            </a:pPr>
            <a:r>
              <a:rPr lang="en-US" sz="2400" dirty="0"/>
              <a:t>2300 Transistors</a:t>
            </a:r>
          </a:p>
          <a:p>
            <a:pPr eaLnBrk="1" hangingPunct="1">
              <a:defRPr/>
            </a:pPr>
            <a:r>
              <a:rPr lang="en-US" sz="2400" dirty="0"/>
              <a:t>INTEL 4040</a:t>
            </a:r>
          </a:p>
          <a:p>
            <a:pPr marL="0" indent="0" eaLnBrk="1" hangingPunct="1">
              <a:buFontTx/>
              <a:buNone/>
              <a:defRPr/>
            </a:pPr>
            <a:r>
              <a:rPr lang="en-US" sz="2400" dirty="0"/>
              <a:t>INTEL 8008(8 bit)</a:t>
            </a:r>
          </a:p>
          <a:p>
            <a:pPr eaLnBrk="1" hangingPunct="1">
              <a:defRPr/>
            </a:pPr>
            <a:endParaRPr lang="en-US" sz="2400" i="1" dirty="0">
              <a:latin typeface="Times New Roman" pitchFamily="18" charset="0"/>
              <a:cs typeface="Times New Roman" pitchFamily="18" charset="0"/>
            </a:endParaRPr>
          </a:p>
        </p:txBody>
      </p:sp>
      <p:pic>
        <p:nvPicPr>
          <p:cNvPr id="14340" name="Picture 5" descr="Microprocessor Hist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8400" y="2286000"/>
            <a:ext cx="6443133"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13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6487" y="-134938"/>
            <a:ext cx="11965516" cy="1143001"/>
          </a:xfrm>
        </p:spPr>
        <p:txBody>
          <a:bodyPr/>
          <a:lstStyle/>
          <a:p>
            <a:r>
              <a:rPr lang="en-US" b="1"/>
              <a:t>Generations of Microprocessor</a:t>
            </a:r>
          </a:p>
        </p:txBody>
      </p:sp>
      <p:sp>
        <p:nvSpPr>
          <p:cNvPr id="12291"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b="1" dirty="0"/>
              <a:t>1</a:t>
            </a:r>
            <a:r>
              <a:rPr lang="en-US" sz="2400" b="1" baseline="30000" dirty="0"/>
              <a:t>st</a:t>
            </a:r>
            <a:r>
              <a:rPr lang="en-US" sz="2400" b="1" dirty="0"/>
              <a:t> Generation (4-bit)</a:t>
            </a:r>
          </a:p>
          <a:p>
            <a:pPr eaLnBrk="1" hangingPunct="1">
              <a:defRPr/>
            </a:pPr>
            <a:r>
              <a:rPr lang="en-US" sz="2400" dirty="0"/>
              <a:t>1971 to 1973</a:t>
            </a:r>
          </a:p>
          <a:p>
            <a:pPr eaLnBrk="1" hangingPunct="1">
              <a:defRPr/>
            </a:pPr>
            <a:r>
              <a:rPr lang="en-US" sz="2400" dirty="0"/>
              <a:t>Intel 4004, 8008, IMP-16</a:t>
            </a:r>
          </a:p>
          <a:p>
            <a:pPr marL="0" indent="0" eaLnBrk="1" hangingPunct="1">
              <a:buFontTx/>
              <a:buNone/>
              <a:defRPr/>
            </a:pPr>
            <a:r>
              <a:rPr lang="en-US" sz="2400" b="1" dirty="0"/>
              <a:t>2</a:t>
            </a:r>
            <a:r>
              <a:rPr lang="en-US" sz="2400" b="1" baseline="30000" dirty="0"/>
              <a:t>nd</a:t>
            </a:r>
            <a:r>
              <a:rPr lang="en-US" sz="2400" b="1" dirty="0"/>
              <a:t> Generation (8-bit)</a:t>
            </a:r>
          </a:p>
          <a:p>
            <a:pPr eaLnBrk="1" hangingPunct="1">
              <a:defRPr/>
            </a:pPr>
            <a:r>
              <a:rPr lang="en-US" sz="2400" dirty="0"/>
              <a:t>1973 to 1978 </a:t>
            </a:r>
          </a:p>
          <a:p>
            <a:pPr eaLnBrk="1" hangingPunct="1">
              <a:defRPr/>
            </a:pPr>
            <a:r>
              <a:rPr lang="en-US" sz="2400" dirty="0"/>
              <a:t>Motorola 6800 and 6801, INTEL-8085 and Zilogs-Z80</a:t>
            </a:r>
          </a:p>
          <a:p>
            <a:pPr marL="0" indent="0" eaLnBrk="1" hangingPunct="1">
              <a:buFontTx/>
              <a:buNone/>
              <a:defRPr/>
            </a:pPr>
            <a:r>
              <a:rPr lang="en-US" sz="2400" b="1" dirty="0"/>
              <a:t>3</a:t>
            </a:r>
            <a:r>
              <a:rPr lang="en-US" sz="2400" b="1" baseline="30000" dirty="0"/>
              <a:t>rd</a:t>
            </a:r>
            <a:r>
              <a:rPr lang="en-US" sz="2400" b="1" dirty="0"/>
              <a:t> Generation (16-bit)</a:t>
            </a:r>
          </a:p>
          <a:p>
            <a:pPr eaLnBrk="1" hangingPunct="1">
              <a:defRPr/>
            </a:pPr>
            <a:r>
              <a:rPr lang="en-US" sz="2400" dirty="0"/>
              <a:t>1979 to 1980</a:t>
            </a:r>
          </a:p>
          <a:p>
            <a:pPr eaLnBrk="1" hangingPunct="1">
              <a:defRPr/>
            </a:pPr>
            <a:r>
              <a:rPr lang="en-US" sz="2400" dirty="0"/>
              <a:t>INTEL 8086/80186/80286 and Motorola 68000 and 68010 were developed</a:t>
            </a:r>
          </a:p>
          <a:p>
            <a:pPr eaLnBrk="1" hangingPunct="1">
              <a:defRPr/>
            </a:pPr>
            <a:r>
              <a:rPr lang="en-US" sz="2400" dirty="0"/>
              <a:t>Four times better speed than 2G</a:t>
            </a:r>
          </a:p>
          <a:p>
            <a:pPr marL="0" indent="0" eaLnBrk="1" hangingPunct="1">
              <a:buFontTx/>
              <a:buNone/>
              <a:defRPr/>
            </a:pPr>
            <a:endParaRPr lang="en-US" sz="2400" dirty="0"/>
          </a:p>
        </p:txBody>
      </p:sp>
    </p:spTree>
    <p:extLst>
      <p:ext uri="{BB962C8B-B14F-4D97-AF65-F5344CB8AC3E}">
        <p14:creationId xmlns:p14="http://schemas.microsoft.com/office/powerpoint/2010/main" val="4142713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6487" y="-134938"/>
            <a:ext cx="11965516" cy="1143001"/>
          </a:xfrm>
        </p:spPr>
        <p:txBody>
          <a:bodyPr/>
          <a:lstStyle/>
          <a:p>
            <a:r>
              <a:rPr lang="en-US" b="1"/>
              <a:t>Generation of Microprocessor</a:t>
            </a:r>
          </a:p>
        </p:txBody>
      </p:sp>
      <p:sp>
        <p:nvSpPr>
          <p:cNvPr id="12291" name="Rectangle 3"/>
          <p:cNvSpPr>
            <a:spLocks noGrp="1" noChangeArrowheads="1"/>
          </p:cNvSpPr>
          <p:nvPr>
            <p:ph type="body" idx="1"/>
          </p:nvPr>
        </p:nvSpPr>
        <p:spPr>
          <a:xfrm>
            <a:off x="609601" y="1219200"/>
            <a:ext cx="10676467" cy="5105400"/>
          </a:xfrm>
        </p:spPr>
        <p:txBody>
          <a:bodyPr/>
          <a:lstStyle/>
          <a:p>
            <a:pPr marL="0" indent="0" eaLnBrk="1" hangingPunct="1">
              <a:buFontTx/>
              <a:buNone/>
              <a:defRPr/>
            </a:pPr>
            <a:r>
              <a:rPr lang="en-US" sz="2400" b="1" dirty="0"/>
              <a:t>4</a:t>
            </a:r>
            <a:r>
              <a:rPr lang="en-US" sz="2400" b="1" baseline="30000" dirty="0"/>
              <a:t>th</a:t>
            </a:r>
            <a:r>
              <a:rPr lang="en-US" sz="2400" b="1" dirty="0"/>
              <a:t> Generation (32-bit)</a:t>
            </a:r>
          </a:p>
          <a:p>
            <a:pPr eaLnBrk="1" hangingPunct="1">
              <a:defRPr/>
            </a:pPr>
            <a:r>
              <a:rPr lang="en-US" sz="2400" dirty="0"/>
              <a:t>1981 to 1995</a:t>
            </a:r>
          </a:p>
          <a:p>
            <a:pPr eaLnBrk="1" hangingPunct="1">
              <a:defRPr/>
            </a:pPr>
            <a:r>
              <a:rPr lang="en-US" sz="2400" dirty="0"/>
              <a:t>INTEL-80386 and Motorola’s 68020/68030 were the popular processors</a:t>
            </a:r>
          </a:p>
          <a:p>
            <a:pPr marL="0" indent="0" eaLnBrk="1" hangingPunct="1">
              <a:buFontTx/>
              <a:buNone/>
              <a:defRPr/>
            </a:pPr>
            <a:r>
              <a:rPr lang="en-US" sz="2400" b="1" dirty="0"/>
              <a:t>5</a:t>
            </a:r>
            <a:r>
              <a:rPr lang="en-US" sz="2400" b="1" baseline="30000" dirty="0"/>
              <a:t>th</a:t>
            </a:r>
            <a:r>
              <a:rPr lang="en-US" sz="2400" b="1" dirty="0"/>
              <a:t> Generation (64-bit)</a:t>
            </a:r>
          </a:p>
          <a:p>
            <a:pPr eaLnBrk="1" hangingPunct="1">
              <a:defRPr/>
            </a:pPr>
            <a:r>
              <a:rPr lang="en-US" sz="2400" dirty="0"/>
              <a:t>1995 to until now</a:t>
            </a:r>
          </a:p>
          <a:p>
            <a:pPr eaLnBrk="1" hangingPunct="1">
              <a:defRPr/>
            </a:pPr>
            <a:r>
              <a:rPr lang="en-US" sz="2400" dirty="0"/>
              <a:t>High-performance</a:t>
            </a:r>
          </a:p>
          <a:p>
            <a:pPr eaLnBrk="1" hangingPunct="1">
              <a:defRPr/>
            </a:pPr>
            <a:r>
              <a:rPr lang="en-US" sz="2400" dirty="0"/>
              <a:t>High-speed  </a:t>
            </a:r>
          </a:p>
          <a:p>
            <a:pPr eaLnBrk="1" hangingPunct="1">
              <a:defRPr/>
            </a:pPr>
            <a:r>
              <a:rPr lang="en-US" sz="2400" dirty="0"/>
              <a:t>Pentium, Celeron, Dual and Quad core</a:t>
            </a: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753245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47"/>
          <p:cNvSpPr txBox="1">
            <a:spLocks noChangeArrowheads="1"/>
          </p:cNvSpPr>
          <p:nvPr/>
        </p:nvSpPr>
        <p:spPr bwMode="auto">
          <a:xfrm>
            <a:off x="711200" y="1295400"/>
            <a:ext cx="9652000" cy="33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lvl="2" indent="-285750" eaLnBrk="0" fontAlgn="base" hangingPunct="0">
              <a:spcBef>
                <a:spcPct val="0"/>
              </a:spcBef>
              <a:spcAft>
                <a:spcPct val="0"/>
              </a:spcAft>
              <a:buFont typeface="Arial" pitchFamily="34" charset="0"/>
              <a:buChar char="•"/>
              <a:defRPr/>
            </a:pPr>
            <a:r>
              <a:rPr lang="en-US" sz="2000" b="1" dirty="0">
                <a:solidFill>
                  <a:srgbClr val="000000"/>
                </a:solidFill>
                <a:latin typeface="Tahoma"/>
              </a:rPr>
              <a:t>PURPOSE</a:t>
            </a:r>
          </a:p>
          <a:p>
            <a:pPr marL="0" lvl="2" indent="0" eaLnBrk="0" fontAlgn="base" hangingPunct="0">
              <a:spcBef>
                <a:spcPct val="0"/>
              </a:spcBef>
              <a:spcAft>
                <a:spcPct val="0"/>
              </a:spcAft>
              <a:defRPr/>
            </a:pPr>
            <a:endParaRPr lang="en-US" sz="2000" dirty="0">
              <a:solidFill>
                <a:srgbClr val="000000"/>
              </a:solidFill>
              <a:latin typeface="Tahoma"/>
            </a:endParaRP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GENERAL PURPOSE COMPUTING</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APPLICATION SPECIFIC COMPUTING</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EMBEDDED COMPUTING</a:t>
            </a:r>
          </a:p>
          <a:p>
            <a:pPr lvl="2" eaLnBrk="0" fontAlgn="base" hangingPunct="0">
              <a:spcBef>
                <a:spcPct val="0"/>
              </a:spcBef>
              <a:spcAft>
                <a:spcPct val="0"/>
              </a:spcAft>
              <a:buFont typeface="Arial" pitchFamily="34" charset="0"/>
              <a:buChar char="•"/>
              <a:defRPr/>
            </a:pPr>
            <a:endParaRPr lang="en-US" sz="2000" b="1" dirty="0">
              <a:solidFill>
                <a:srgbClr val="000000"/>
              </a:solidFill>
              <a:latin typeface="Tahoma"/>
            </a:endParaRPr>
          </a:p>
          <a:p>
            <a:pPr marL="285750" lvl="2" indent="-285750" eaLnBrk="0" fontAlgn="base" hangingPunct="0">
              <a:spcBef>
                <a:spcPct val="0"/>
              </a:spcBef>
              <a:spcAft>
                <a:spcPct val="0"/>
              </a:spcAft>
              <a:buFont typeface="Arial" pitchFamily="34" charset="0"/>
              <a:buChar char="•"/>
              <a:defRPr/>
            </a:pPr>
            <a:r>
              <a:rPr lang="en-US" sz="2000" b="1" dirty="0">
                <a:solidFill>
                  <a:srgbClr val="000000"/>
                </a:solidFill>
                <a:latin typeface="Tahoma"/>
              </a:rPr>
              <a:t>ARCHITECTURE </a:t>
            </a:r>
          </a:p>
          <a:p>
            <a:pPr marL="0" lvl="2" indent="0" eaLnBrk="0" fontAlgn="base" hangingPunct="0">
              <a:spcBef>
                <a:spcPct val="0"/>
              </a:spcBef>
              <a:spcAft>
                <a:spcPct val="0"/>
              </a:spcAft>
              <a:defRPr/>
            </a:pPr>
            <a:endParaRPr lang="en-US" sz="2000" b="1" dirty="0">
              <a:solidFill>
                <a:srgbClr val="000000"/>
              </a:solidFill>
              <a:latin typeface="Tahoma"/>
            </a:endParaRP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INSTRUCTION SET</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N-BIT ARCHITECTURE</a:t>
            </a:r>
          </a:p>
          <a:p>
            <a:pPr eaLnBrk="0" fontAlgn="base" hangingPunct="0">
              <a:lnSpc>
                <a:spcPct val="90000"/>
              </a:lnSpc>
              <a:spcBef>
                <a:spcPct val="50000"/>
              </a:spcBef>
              <a:spcAft>
                <a:spcPct val="0"/>
              </a:spcAft>
              <a:defRPr/>
            </a:pPr>
            <a:endParaRPr lang="en-US" sz="2000" b="1" dirty="0">
              <a:solidFill>
                <a:srgbClr val="000000"/>
              </a:solidFill>
              <a:latin typeface="Tahoma"/>
            </a:endParaRPr>
          </a:p>
        </p:txBody>
      </p:sp>
      <p:sp>
        <p:nvSpPr>
          <p:cNvPr id="17411"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TYPES</a:t>
            </a:r>
          </a:p>
        </p:txBody>
      </p:sp>
    </p:spTree>
    <p:extLst>
      <p:ext uri="{BB962C8B-B14F-4D97-AF65-F5344CB8AC3E}">
        <p14:creationId xmlns:p14="http://schemas.microsoft.com/office/powerpoint/2010/main" val="13374715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828803"/>
            <a:ext cx="5791200" cy="3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Control Unit: </a:t>
            </a:r>
            <a:r>
              <a:rPr lang="en-US" sz="1800" dirty="0">
                <a:solidFill>
                  <a:srgbClr val="000000"/>
                </a:solidFill>
                <a:latin typeface="Tahoma"/>
              </a:rPr>
              <a:t>Controls the operations of the CPU and hence   the  computer</a:t>
            </a:r>
          </a:p>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ALU: </a:t>
            </a:r>
            <a:r>
              <a:rPr lang="en-US" sz="1800" dirty="0">
                <a:solidFill>
                  <a:srgbClr val="000000"/>
                </a:solidFill>
                <a:latin typeface="Tahoma"/>
              </a:rPr>
              <a:t>Performs the computer’s data processing  functions</a:t>
            </a:r>
          </a:p>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Registers: </a:t>
            </a:r>
            <a:r>
              <a:rPr lang="en-US" sz="1800" dirty="0">
                <a:solidFill>
                  <a:srgbClr val="000000"/>
                </a:solidFill>
                <a:latin typeface="Tahoma"/>
              </a:rPr>
              <a:t>Provides storage internal to the CPU</a:t>
            </a:r>
          </a:p>
          <a:p>
            <a:pPr eaLnBrk="0" fontAlgn="base" hangingPunct="0">
              <a:lnSpc>
                <a:spcPct val="40000"/>
              </a:lnSpc>
              <a:spcBef>
                <a:spcPct val="50000"/>
              </a:spcBef>
              <a:spcAft>
                <a:spcPct val="0"/>
              </a:spcAft>
              <a:defRPr/>
            </a:pPr>
            <a:endParaRPr lang="en-US" sz="1800" dirty="0">
              <a:solidFill>
                <a:srgbClr val="000000"/>
              </a:solidFill>
              <a:latin typeface="Tahoma"/>
            </a:endParaRPr>
          </a:p>
          <a:p>
            <a:pPr marL="342900" indent="-342900" algn="just" eaLnBrk="0" fontAlgn="base" hangingPunct="0">
              <a:lnSpc>
                <a:spcPct val="40000"/>
              </a:lnSpc>
              <a:spcBef>
                <a:spcPct val="50000"/>
              </a:spcBef>
              <a:spcAft>
                <a:spcPct val="0"/>
              </a:spcAft>
              <a:buFont typeface="Arial" pitchFamily="34" charset="0"/>
              <a:buChar char="•"/>
              <a:defRPr/>
            </a:pPr>
            <a:r>
              <a:rPr lang="en-US" sz="1800" b="1" dirty="0">
                <a:solidFill>
                  <a:srgbClr val="000000"/>
                </a:solidFill>
                <a:latin typeface="Tahoma"/>
              </a:rPr>
              <a:t>CPU Interconnection(BUS):</a:t>
            </a:r>
            <a:r>
              <a:rPr lang="en-US" sz="1800" dirty="0">
                <a:solidFill>
                  <a:srgbClr val="000000"/>
                </a:solidFill>
                <a:latin typeface="Tahoma"/>
              </a:rPr>
              <a:t>Some  </a:t>
            </a:r>
          </a:p>
          <a:p>
            <a:pPr algn="just" eaLnBrk="0" fontAlgn="base" hangingPunct="0">
              <a:lnSpc>
                <a:spcPct val="40000"/>
              </a:lnSpc>
              <a:spcBef>
                <a:spcPct val="50000"/>
              </a:spcBef>
              <a:spcAft>
                <a:spcPct val="0"/>
              </a:spcAft>
              <a:defRPr/>
            </a:pPr>
            <a:r>
              <a:rPr lang="en-US" sz="1800" dirty="0">
                <a:solidFill>
                  <a:srgbClr val="000000"/>
                </a:solidFill>
                <a:latin typeface="Tahoma"/>
              </a:rPr>
              <a:t>     mechanism that provides for  </a:t>
            </a:r>
          </a:p>
          <a:p>
            <a:pPr algn="just" eaLnBrk="0" fontAlgn="base" hangingPunct="0">
              <a:lnSpc>
                <a:spcPct val="40000"/>
              </a:lnSpc>
              <a:spcBef>
                <a:spcPct val="50000"/>
              </a:spcBef>
              <a:spcAft>
                <a:spcPct val="0"/>
              </a:spcAft>
              <a:defRPr/>
            </a:pPr>
            <a:r>
              <a:rPr lang="en-US" sz="1800" dirty="0">
                <a:solidFill>
                  <a:srgbClr val="000000"/>
                </a:solidFill>
                <a:latin typeface="Tahoma"/>
              </a:rPr>
              <a:t>     communication  among the </a:t>
            </a:r>
          </a:p>
          <a:p>
            <a:pPr algn="just" eaLnBrk="0" fontAlgn="base" hangingPunct="0">
              <a:lnSpc>
                <a:spcPct val="40000"/>
              </a:lnSpc>
              <a:spcBef>
                <a:spcPct val="50000"/>
              </a:spcBef>
              <a:spcAft>
                <a:spcPct val="0"/>
              </a:spcAft>
              <a:defRPr/>
            </a:pPr>
            <a:r>
              <a:rPr lang="en-US" sz="1800" dirty="0">
                <a:solidFill>
                  <a:srgbClr val="000000"/>
                </a:solidFill>
                <a:latin typeface="Tahoma"/>
              </a:rPr>
              <a:t>     control unit, ALU, and registers </a:t>
            </a:r>
          </a:p>
          <a:p>
            <a:pPr eaLnBrk="0" fontAlgn="base" hangingPunct="0">
              <a:lnSpc>
                <a:spcPct val="90000"/>
              </a:lnSpc>
              <a:spcBef>
                <a:spcPct val="50000"/>
              </a:spcBef>
              <a:spcAft>
                <a:spcPct val="0"/>
              </a:spcAft>
              <a:defRPr/>
            </a:pPr>
            <a:endParaRPr lang="en-US" sz="1800" dirty="0">
              <a:solidFill>
                <a:srgbClr val="000000"/>
              </a:solidFill>
            </a:endParaRPr>
          </a:p>
        </p:txBody>
      </p:sp>
      <p:pic>
        <p:nvPicPr>
          <p:cNvPr id="28" name="Content Placeholder 3" descr="UP"/>
          <p:cNvPicPr>
            <a:picLocks noGrp="1" noChangeAspect="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6502404" y="1524000"/>
            <a:ext cx="4855633" cy="4267200"/>
          </a:xfrm>
        </p:spPr>
      </p:pic>
    </p:spTree>
    <p:extLst>
      <p:ext uri="{BB962C8B-B14F-4D97-AF65-F5344CB8AC3E}">
        <p14:creationId xmlns:p14="http://schemas.microsoft.com/office/powerpoint/2010/main" val="86862961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4"/>
            <a:ext cx="57912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REGISTERS</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pic>
        <p:nvPicPr>
          <p:cNvPr id="19460" name="Content Placeholder 4" descr="seq24"/>
          <p:cNvPicPr>
            <a:picLocks noGrp="1" noChangeAspect="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4876803" y="1724028"/>
            <a:ext cx="6311900" cy="3838575"/>
          </a:xfrm>
        </p:spPr>
      </p:pic>
    </p:spTree>
    <p:extLst>
      <p:ext uri="{BB962C8B-B14F-4D97-AF65-F5344CB8AC3E}">
        <p14:creationId xmlns:p14="http://schemas.microsoft.com/office/powerpoint/2010/main" val="17548945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7"/>
            <a:ext cx="5791200" cy="637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ALU  (ARITHMETIC AND LOGIC UNIT)</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pic>
        <p:nvPicPr>
          <p:cNvPr id="20484" name="Content Placeholder 7" descr="ALU"/>
          <p:cNvPicPr>
            <a:picLocks noGrp="1" noChangeAspect="1"/>
          </p:cNvPicPr>
          <p:nvPr>
            <p:ph sz="half" idx="4294967295"/>
          </p:nvPr>
        </p:nvPicPr>
        <p:blipFill>
          <a:blip r:embed="rId2">
            <a:extLst>
              <a:ext uri="{28A0092B-C50C-407E-A947-70E740481C1C}">
                <a14:useLocalDpi xmlns:a14="http://schemas.microsoft.com/office/drawing/2010/main" val="0"/>
              </a:ext>
            </a:extLst>
          </a:blip>
          <a:srcRect b="25876"/>
          <a:stretch>
            <a:fillRect/>
          </a:stretch>
        </p:blipFill>
        <p:spPr>
          <a:xfrm>
            <a:off x="2641603" y="2178050"/>
            <a:ext cx="8811684" cy="4070350"/>
          </a:xfrm>
        </p:spPr>
      </p:pic>
    </p:spTree>
    <p:extLst>
      <p:ext uri="{BB962C8B-B14F-4D97-AF65-F5344CB8AC3E}">
        <p14:creationId xmlns:p14="http://schemas.microsoft.com/office/powerpoint/2010/main" val="197603572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8"/>
            <a:ext cx="9448800" cy="318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CPU Interconnection(BUS):</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A collection of wires</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Data , control and address</a:t>
            </a:r>
          </a:p>
          <a:p>
            <a:pPr marL="0" lvl="3" indent="0" eaLnBrk="0" fontAlgn="base" hangingPunct="0">
              <a:spcBef>
                <a:spcPct val="20000"/>
              </a:spcBef>
              <a:spcAft>
                <a:spcPct val="0"/>
              </a:spcAft>
              <a:buClr>
                <a:srgbClr val="FF0000"/>
              </a:buClr>
              <a:defRPr/>
            </a:pPr>
            <a:endParaRPr lang="en-US" sz="1800" b="1" dirty="0">
              <a:solidFill>
                <a:srgbClr val="000000"/>
              </a:solidFill>
              <a:latin typeface="Tahoma"/>
            </a:endParaRPr>
          </a:p>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Control Unit:</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Its finite state machine</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Decode the instruction</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Generate outputs for all other modules according to the instruction</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spTree>
    <p:extLst>
      <p:ext uri="{BB962C8B-B14F-4D97-AF65-F5344CB8AC3E}">
        <p14:creationId xmlns:p14="http://schemas.microsoft.com/office/powerpoint/2010/main" val="21844724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2" name="Table 1"/>
          <p:cNvGraphicFramePr>
            <a:graphicFrameLocks noGrp="1"/>
          </p:cNvGraphicFramePr>
          <p:nvPr/>
        </p:nvGraphicFramePr>
        <p:xfrm>
          <a:off x="1727200" y="2438400"/>
          <a:ext cx="8636000" cy="2286000"/>
        </p:xfrm>
        <a:graphic>
          <a:graphicData uri="http://schemas.openxmlformats.org/drawingml/2006/table">
            <a:tbl>
              <a:tblPr firstRow="1" firstCol="1" bandRow="1">
                <a:tableStyleId>{B301B821-A1FF-4177-AEE7-76D212191A09}</a:tableStyleId>
              </a:tblPr>
              <a:tblGrid>
                <a:gridCol w="2641600">
                  <a:extLst>
                    <a:ext uri="{9D8B030D-6E8A-4147-A177-3AD203B41FA5}">
                      <a16:colId xmlns:a16="http://schemas.microsoft.com/office/drawing/2014/main" val="20000"/>
                    </a:ext>
                  </a:extLst>
                </a:gridCol>
                <a:gridCol w="3532200">
                  <a:extLst>
                    <a:ext uri="{9D8B030D-6E8A-4147-A177-3AD203B41FA5}">
                      <a16:colId xmlns:a16="http://schemas.microsoft.com/office/drawing/2014/main" val="20001"/>
                    </a:ext>
                  </a:extLst>
                </a:gridCol>
                <a:gridCol w="2462200">
                  <a:extLst>
                    <a:ext uri="{9D8B030D-6E8A-4147-A177-3AD203B41FA5}">
                      <a16:colId xmlns:a16="http://schemas.microsoft.com/office/drawing/2014/main" val="20002"/>
                    </a:ext>
                  </a:extLst>
                </a:gridCol>
              </a:tblGrid>
              <a:tr h="1143000">
                <a:tc>
                  <a:txBody>
                    <a:bodyPr/>
                    <a:lstStyle/>
                    <a:p>
                      <a:pPr marL="0" marR="0" algn="ctr">
                        <a:lnSpc>
                          <a:spcPct val="115000"/>
                        </a:lnSpc>
                        <a:spcBef>
                          <a:spcPts val="0"/>
                        </a:spcBef>
                        <a:spcAft>
                          <a:spcPts val="0"/>
                        </a:spcAft>
                      </a:pPr>
                      <a:r>
                        <a:rPr lang="en-US" sz="2000" dirty="0">
                          <a:solidFill>
                            <a:schemeClr val="tx1"/>
                          </a:solidFill>
                          <a:effectLst/>
                        </a:rPr>
                        <a:t>Course Code</a:t>
                      </a:r>
                      <a:endParaRPr lang="en-US" sz="200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dirty="0">
                          <a:solidFill>
                            <a:schemeClr val="tx1"/>
                          </a:solidFill>
                          <a:effectLst/>
                        </a:rPr>
                        <a:t>Course Title</a:t>
                      </a:r>
                      <a:endParaRPr lang="en-US" sz="200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dirty="0">
                          <a:solidFill>
                            <a:schemeClr val="tx1"/>
                          </a:solidFill>
                          <a:effectLst/>
                        </a:rPr>
                        <a:t>Credit hours</a:t>
                      </a:r>
                      <a:endParaRPr lang="en-US" sz="2000" dirty="0">
                        <a:solidFill>
                          <a:schemeClr val="tx1"/>
                        </a:solidFill>
                        <a:effectLst/>
                        <a:latin typeface="Calibri"/>
                        <a:ea typeface="Calibri"/>
                        <a:cs typeface="Times New Roman"/>
                      </a:endParaRPr>
                    </a:p>
                  </a:txBody>
                  <a:tcPr marT="0" marB="0" anchor="ctr"/>
                </a:tc>
                <a:extLst>
                  <a:ext uri="{0D108BD9-81ED-4DB2-BD59-A6C34878D82A}">
                    <a16:rowId xmlns:a16="http://schemas.microsoft.com/office/drawing/2014/main" val="10000"/>
                  </a:ext>
                </a:extLst>
              </a:tr>
              <a:tr h="1143000">
                <a:tc>
                  <a:txBody>
                    <a:bodyPr/>
                    <a:lstStyle/>
                    <a:p>
                      <a:pPr marL="0" marR="0" algn="ctr">
                        <a:lnSpc>
                          <a:spcPct val="115000"/>
                        </a:lnSpc>
                        <a:spcBef>
                          <a:spcPts val="0"/>
                        </a:spcBef>
                        <a:spcAft>
                          <a:spcPts val="0"/>
                        </a:spcAft>
                      </a:pPr>
                      <a:r>
                        <a:rPr lang="en-US" sz="2000" b="0">
                          <a:effectLst/>
                        </a:rPr>
                        <a:t>EE-313</a:t>
                      </a:r>
                      <a:endParaRPr lang="en-US" sz="2000" b="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b="0" dirty="0">
                          <a:effectLst/>
                        </a:rPr>
                        <a:t>MICROPROCESSOR SYSTEMS</a:t>
                      </a:r>
                      <a:endParaRPr lang="en-US" sz="2000" b="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b="0" dirty="0">
                          <a:effectLst/>
                        </a:rPr>
                        <a:t>4(3+1)</a:t>
                      </a:r>
                      <a:endParaRPr lang="en-US" sz="2000" b="0" dirty="0">
                        <a:solidFill>
                          <a:schemeClr val="tx1"/>
                        </a:solidFill>
                        <a:effectLst/>
                        <a:latin typeface="Calibri"/>
                        <a:ea typeface="Calibri"/>
                        <a:cs typeface="Times New Roman"/>
                      </a:endParaRPr>
                    </a:p>
                  </a:txBody>
                  <a:tcPr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71864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35" descr="50%"/>
          <p:cNvSpPr>
            <a:spLocks noChangeArrowheads="1"/>
          </p:cNvSpPr>
          <p:nvPr/>
        </p:nvSpPr>
        <p:spPr bwMode="auto">
          <a:xfrm>
            <a:off x="5524500" y="1885950"/>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1" name="Oval 40"/>
          <p:cNvSpPr>
            <a:spLocks noChangeArrowheads="1"/>
          </p:cNvSpPr>
          <p:nvPr/>
        </p:nvSpPr>
        <p:spPr bwMode="auto">
          <a:xfrm>
            <a:off x="7556500" y="3409950"/>
            <a:ext cx="2438400" cy="18288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2" name="Rectangle 2"/>
          <p:cNvSpPr>
            <a:spLocks noGrp="1" noChangeArrowheads="1"/>
          </p:cNvSpPr>
          <p:nvPr>
            <p:ph type="title"/>
          </p:nvPr>
        </p:nvSpPr>
        <p:spPr>
          <a:noFill/>
          <a:ln cap="flat">
            <a:solidFill>
              <a:schemeClr val="tx1"/>
            </a:solidFill>
            <a:miter lim="800000"/>
            <a:headEnd/>
            <a:tailEnd/>
          </a:ln>
        </p:spPr>
        <p:txBody>
          <a:bodyPr lIns="90000" tIns="46800" rIns="90000" bIns="46800"/>
          <a:lstStyle/>
          <a:p>
            <a:r>
              <a:rPr lang="en-GB"/>
              <a:t>Structure - Control Unit</a:t>
            </a:r>
          </a:p>
        </p:txBody>
      </p:sp>
      <p:sp>
        <p:nvSpPr>
          <p:cNvPr id="22533" name="Oval 36"/>
          <p:cNvSpPr>
            <a:spLocks noChangeArrowheads="1"/>
          </p:cNvSpPr>
          <p:nvPr/>
        </p:nvSpPr>
        <p:spPr bwMode="auto">
          <a:xfrm>
            <a:off x="6540500"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4" name="Oval 37"/>
          <p:cNvSpPr>
            <a:spLocks noChangeArrowheads="1"/>
          </p:cNvSpPr>
          <p:nvPr/>
        </p:nvSpPr>
        <p:spPr bwMode="auto">
          <a:xfrm>
            <a:off x="444500" y="2800350"/>
            <a:ext cx="2641600" cy="2057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5" name="Oval 39"/>
          <p:cNvSpPr>
            <a:spLocks noChangeArrowheads="1"/>
          </p:cNvSpPr>
          <p:nvPr/>
        </p:nvSpPr>
        <p:spPr bwMode="auto">
          <a:xfrm>
            <a:off x="7962900" y="4857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6" name="Text Box 41"/>
          <p:cNvSpPr txBox="1">
            <a:spLocks noChangeArrowheads="1"/>
          </p:cNvSpPr>
          <p:nvPr/>
        </p:nvSpPr>
        <p:spPr bwMode="auto">
          <a:xfrm>
            <a:off x="1361017" y="2844804"/>
            <a:ext cx="612966"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CPU</a:t>
            </a:r>
            <a:endParaRPr lang="en-GB" b="1">
              <a:solidFill>
                <a:srgbClr val="000000"/>
              </a:solidFill>
            </a:endParaRPr>
          </a:p>
        </p:txBody>
      </p:sp>
      <p:sp>
        <p:nvSpPr>
          <p:cNvPr id="22537" name="Text Box 43"/>
          <p:cNvSpPr txBox="1">
            <a:spLocks noChangeArrowheads="1"/>
          </p:cNvSpPr>
          <p:nvPr/>
        </p:nvSpPr>
        <p:spPr bwMode="auto">
          <a:xfrm>
            <a:off x="8265587" y="5191130"/>
            <a:ext cx="923949"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a:t>
            </a:r>
          </a:p>
          <a:p>
            <a:pPr eaLnBrk="0" fontAlgn="base" hangingPunct="0">
              <a:spcBef>
                <a:spcPct val="0"/>
              </a:spcBef>
              <a:spcAft>
                <a:spcPct val="0"/>
              </a:spcAft>
            </a:pPr>
            <a:r>
              <a:rPr lang="en-GB" sz="1600">
                <a:solidFill>
                  <a:srgbClr val="000000"/>
                </a:solidFill>
                <a:latin typeface="Arial" pitchFamily="34" charset="0"/>
              </a:rPr>
              <a:t>Memory</a:t>
            </a:r>
          </a:p>
        </p:txBody>
      </p:sp>
      <p:sp>
        <p:nvSpPr>
          <p:cNvPr id="22538" name="Text Box 44"/>
          <p:cNvSpPr txBox="1">
            <a:spLocks noChangeArrowheads="1"/>
          </p:cNvSpPr>
          <p:nvPr/>
        </p:nvSpPr>
        <p:spPr bwMode="auto">
          <a:xfrm>
            <a:off x="7905751" y="3895725"/>
            <a:ext cx="1504236"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 Unit </a:t>
            </a:r>
          </a:p>
          <a:p>
            <a:pPr eaLnBrk="0" fontAlgn="base" hangingPunct="0">
              <a:spcBef>
                <a:spcPct val="0"/>
              </a:spcBef>
              <a:spcAft>
                <a:spcPct val="0"/>
              </a:spcAft>
            </a:pPr>
            <a:r>
              <a:rPr lang="en-GB" sz="1600">
                <a:solidFill>
                  <a:srgbClr val="000000"/>
                </a:solidFill>
                <a:latin typeface="Arial" pitchFamily="34" charset="0"/>
              </a:rPr>
              <a:t>Registers and </a:t>
            </a:r>
          </a:p>
          <a:p>
            <a:pPr eaLnBrk="0" fontAlgn="base" hangingPunct="0">
              <a:spcBef>
                <a:spcPct val="0"/>
              </a:spcBef>
              <a:spcAft>
                <a:spcPct val="0"/>
              </a:spcAft>
            </a:pPr>
            <a:r>
              <a:rPr lang="en-GB" sz="1600">
                <a:solidFill>
                  <a:srgbClr val="000000"/>
                </a:solidFill>
                <a:latin typeface="Arial" pitchFamily="34" charset="0"/>
              </a:rPr>
              <a:t>Decoders</a:t>
            </a:r>
          </a:p>
        </p:txBody>
      </p:sp>
      <p:sp>
        <p:nvSpPr>
          <p:cNvPr id="22539" name="Line 45"/>
          <p:cNvSpPr>
            <a:spLocks noChangeShapeType="1"/>
          </p:cNvSpPr>
          <p:nvPr/>
        </p:nvSpPr>
        <p:spPr bwMode="auto">
          <a:xfrm flipV="1">
            <a:off x="2374900" y="2038350"/>
            <a:ext cx="51816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22540" name="Line 46"/>
          <p:cNvSpPr>
            <a:spLocks noChangeShapeType="1"/>
          </p:cNvSpPr>
          <p:nvPr/>
        </p:nvSpPr>
        <p:spPr bwMode="auto">
          <a:xfrm>
            <a:off x="2374900" y="4171950"/>
            <a:ext cx="497840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22541" name="Text Box 47"/>
          <p:cNvSpPr txBox="1">
            <a:spLocks noChangeArrowheads="1"/>
          </p:cNvSpPr>
          <p:nvPr/>
        </p:nvSpPr>
        <p:spPr bwMode="auto">
          <a:xfrm>
            <a:off x="6781802" y="2997205"/>
            <a:ext cx="126218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Sequencing</a:t>
            </a:r>
          </a:p>
          <a:p>
            <a:pPr eaLnBrk="0" fontAlgn="base" hangingPunct="0">
              <a:spcBef>
                <a:spcPct val="0"/>
              </a:spcBef>
              <a:spcAft>
                <a:spcPct val="0"/>
              </a:spcAft>
            </a:pPr>
            <a:r>
              <a:rPr lang="en-GB" sz="1600">
                <a:solidFill>
                  <a:srgbClr val="000000"/>
                </a:solidFill>
                <a:latin typeface="Arial" pitchFamily="34" charset="0"/>
              </a:rPr>
              <a:t>Logic</a:t>
            </a:r>
          </a:p>
        </p:txBody>
      </p:sp>
      <p:sp>
        <p:nvSpPr>
          <p:cNvPr id="22542" name="Oval 48"/>
          <p:cNvSpPr>
            <a:spLocks noChangeArrowheads="1"/>
          </p:cNvSpPr>
          <p:nvPr/>
        </p:nvSpPr>
        <p:spPr bwMode="auto">
          <a:xfrm>
            <a:off x="1968500"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3" name="Text Box 49"/>
          <p:cNvSpPr txBox="1">
            <a:spLocks noChangeArrowheads="1"/>
          </p:cNvSpPr>
          <p:nvPr/>
        </p:nvSpPr>
        <p:spPr bwMode="auto">
          <a:xfrm>
            <a:off x="2113361" y="3544740"/>
            <a:ext cx="675483"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Control</a:t>
            </a:r>
          </a:p>
          <a:p>
            <a:pPr algn="ctr" eaLnBrk="0" fontAlgn="base" hangingPunct="0">
              <a:spcBef>
                <a:spcPct val="0"/>
              </a:spcBef>
              <a:spcAft>
                <a:spcPct val="0"/>
              </a:spcAft>
            </a:pPr>
            <a:r>
              <a:rPr lang="en-US" sz="1200">
                <a:solidFill>
                  <a:srgbClr val="000000"/>
                </a:solidFill>
                <a:latin typeface="Arial" pitchFamily="34" charset="0"/>
              </a:rPr>
              <a:t>Unit</a:t>
            </a:r>
            <a:endParaRPr lang="en-US" sz="1600">
              <a:solidFill>
                <a:srgbClr val="000000"/>
              </a:solidFill>
              <a:latin typeface="Arial" pitchFamily="34" charset="0"/>
            </a:endParaRPr>
          </a:p>
        </p:txBody>
      </p:sp>
      <p:sp>
        <p:nvSpPr>
          <p:cNvPr id="22544" name="Oval 50"/>
          <p:cNvSpPr>
            <a:spLocks noChangeArrowheads="1"/>
          </p:cNvSpPr>
          <p:nvPr/>
        </p:nvSpPr>
        <p:spPr bwMode="auto">
          <a:xfrm>
            <a:off x="749300" y="3105150"/>
            <a:ext cx="8128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algn="ctr" eaLnBrk="0" fontAlgn="base" hangingPunct="0">
              <a:spcBef>
                <a:spcPct val="0"/>
              </a:spcBef>
              <a:spcAft>
                <a:spcPct val="0"/>
              </a:spcAft>
            </a:pPr>
            <a:r>
              <a:rPr lang="en-US" sz="1200">
                <a:solidFill>
                  <a:srgbClr val="000000"/>
                </a:solidFill>
                <a:latin typeface="Arial" pitchFamily="34" charset="0"/>
              </a:rPr>
              <a:t>ALU</a:t>
            </a:r>
            <a:endParaRPr lang="en-US" sz="1600">
              <a:solidFill>
                <a:srgbClr val="000000"/>
              </a:solidFill>
              <a:latin typeface="Arial" pitchFamily="34" charset="0"/>
            </a:endParaRPr>
          </a:p>
        </p:txBody>
      </p:sp>
      <p:sp>
        <p:nvSpPr>
          <p:cNvPr id="22545" name="Oval 51"/>
          <p:cNvSpPr>
            <a:spLocks noChangeArrowheads="1"/>
          </p:cNvSpPr>
          <p:nvPr/>
        </p:nvSpPr>
        <p:spPr bwMode="auto">
          <a:xfrm>
            <a:off x="850900" y="4019550"/>
            <a:ext cx="914400" cy="685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6" name="Oval 52"/>
          <p:cNvSpPr>
            <a:spLocks noChangeArrowheads="1"/>
          </p:cNvSpPr>
          <p:nvPr/>
        </p:nvSpPr>
        <p:spPr bwMode="auto">
          <a:xfrm>
            <a:off x="1155700"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7" name="Text Box 53"/>
          <p:cNvSpPr txBox="1">
            <a:spLocks noChangeArrowheads="1"/>
          </p:cNvSpPr>
          <p:nvPr/>
        </p:nvSpPr>
        <p:spPr bwMode="auto">
          <a:xfrm>
            <a:off x="927285" y="4199843"/>
            <a:ext cx="829371"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Registers</a:t>
            </a:r>
            <a:endParaRPr lang="en-US" sz="1600">
              <a:solidFill>
                <a:srgbClr val="000000"/>
              </a:solidFill>
              <a:latin typeface="Arial" pitchFamily="34" charset="0"/>
            </a:endParaRPr>
          </a:p>
        </p:txBody>
      </p:sp>
      <p:sp>
        <p:nvSpPr>
          <p:cNvPr id="22548" name="Text Box 54"/>
          <p:cNvSpPr txBox="1">
            <a:spLocks noChangeArrowheads="1"/>
          </p:cNvSpPr>
          <p:nvPr/>
        </p:nvSpPr>
        <p:spPr bwMode="auto">
          <a:xfrm>
            <a:off x="1267400" y="3635227"/>
            <a:ext cx="693116"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Internal</a:t>
            </a:r>
          </a:p>
          <a:p>
            <a:pPr algn="ctr" eaLnBrk="0" fontAlgn="base" hangingPunct="0">
              <a:spcBef>
                <a:spcPct val="0"/>
              </a:spcBef>
              <a:spcAft>
                <a:spcPct val="0"/>
              </a:spcAft>
            </a:pPr>
            <a:r>
              <a:rPr lang="en-US" sz="1200">
                <a:solidFill>
                  <a:srgbClr val="000000"/>
                </a:solidFill>
                <a:latin typeface="Arial" pitchFamily="34" charset="0"/>
              </a:rPr>
              <a:t>Bus</a:t>
            </a:r>
          </a:p>
        </p:txBody>
      </p:sp>
      <p:sp>
        <p:nvSpPr>
          <p:cNvPr id="22549" name="Text Box 55"/>
          <p:cNvSpPr txBox="1">
            <a:spLocks noChangeArrowheads="1"/>
          </p:cNvSpPr>
          <p:nvPr/>
        </p:nvSpPr>
        <p:spPr bwMode="auto">
          <a:xfrm>
            <a:off x="7805413" y="2111847"/>
            <a:ext cx="1536295"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50000"/>
              </a:spcBef>
              <a:spcAft>
                <a:spcPct val="0"/>
              </a:spcAft>
            </a:pPr>
            <a:r>
              <a:rPr lang="en-US" sz="2000">
                <a:solidFill>
                  <a:srgbClr val="000000"/>
                </a:solidFill>
                <a:latin typeface="Arial" pitchFamily="34" charset="0"/>
              </a:rPr>
              <a:t>Control Unit</a:t>
            </a:r>
            <a:endParaRPr lang="en-US" sz="1600">
              <a:solidFill>
                <a:srgbClr val="000000"/>
              </a:solidFill>
              <a:latin typeface="Arial" pitchFamily="34" charset="0"/>
            </a:endParaRPr>
          </a:p>
        </p:txBody>
      </p:sp>
    </p:spTree>
    <p:extLst>
      <p:ext uri="{BB962C8B-B14F-4D97-AF65-F5344CB8AC3E}">
        <p14:creationId xmlns:p14="http://schemas.microsoft.com/office/powerpoint/2010/main" val="3382221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85633" y="382272"/>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1460"/>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3110231" y="4268470"/>
            <a:ext cx="838200"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36266" y="5337175"/>
            <a:ext cx="80962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Minus 144"/>
          <p:cNvSpPr/>
          <p:nvPr/>
        </p:nvSpPr>
        <p:spPr>
          <a:xfrm>
            <a:off x="-1306194" y="5795010"/>
            <a:ext cx="12971145" cy="748030"/>
          </a:xfrm>
          <a:prstGeom prst="mathMinus">
            <a:avLst/>
          </a:prstGeom>
          <a:solidFill>
            <a:schemeClr val="accent4">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accent4">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8" name="Minus 157"/>
          <p:cNvSpPr/>
          <p:nvPr/>
        </p:nvSpPr>
        <p:spPr>
          <a:xfrm rot="5400000">
            <a:off x="-1483359" y="4283075"/>
            <a:ext cx="4015105" cy="914400"/>
          </a:xfrm>
          <a:prstGeom prst="mathMinus">
            <a:avLst/>
          </a:prstGeom>
          <a:solidFill>
            <a:schemeClr val="accent4">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accent4">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4200"/>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9252"/>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5" name="Straight Connector 4"/>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95" idx="1"/>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0-#ppt_w/2"/>
                                          </p:val>
                                        </p:tav>
                                        <p:tav tm="100000">
                                          <p:val>
                                            <p:strVal val="#ppt_x"/>
                                          </p:val>
                                        </p:tav>
                                      </p:tavLst>
                                    </p:anim>
                                    <p:anim calcmode="lin" valueType="num">
                                      <p:cBhvr additive="base">
                                        <p:cTn id="8" dur="500" fill="hold"/>
                                        <p:tgtEl>
                                          <p:spTgt spid="6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6"/>
                                        </p:tgtEl>
                                        <p:attrNameLst>
                                          <p:attrName>style.visibility</p:attrName>
                                        </p:attrNameLst>
                                      </p:cBhvr>
                                      <p:to>
                                        <p:strVal val="visible"/>
                                      </p:to>
                                    </p:set>
                                    <p:anim calcmode="lin" valueType="num">
                                      <p:cBhvr additive="base">
                                        <p:cTn id="11" dur="500" fill="hold"/>
                                        <p:tgtEl>
                                          <p:spTgt spid="66"/>
                                        </p:tgtEl>
                                        <p:attrNameLst>
                                          <p:attrName>ppt_x</p:attrName>
                                        </p:attrNameLst>
                                      </p:cBhvr>
                                      <p:tavLst>
                                        <p:tav tm="0">
                                          <p:val>
                                            <p:strVal val="0-#ppt_w/2"/>
                                          </p:val>
                                        </p:tav>
                                        <p:tav tm="100000">
                                          <p:val>
                                            <p:strVal val="#ppt_x"/>
                                          </p:val>
                                        </p:tav>
                                      </p:tavLst>
                                    </p:anim>
                                    <p:anim calcmode="lin" valueType="num">
                                      <p:cBhvr additive="base">
                                        <p:cTn id="12" dur="500" fill="hold"/>
                                        <p:tgtEl>
                                          <p:spTgt spid="6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additive="base">
                                        <p:cTn id="15" dur="500" fill="hold"/>
                                        <p:tgtEl>
                                          <p:spTgt spid="67"/>
                                        </p:tgtEl>
                                        <p:attrNameLst>
                                          <p:attrName>ppt_x</p:attrName>
                                        </p:attrNameLst>
                                      </p:cBhvr>
                                      <p:tavLst>
                                        <p:tav tm="0">
                                          <p:val>
                                            <p:strVal val="0-#ppt_w/2"/>
                                          </p:val>
                                        </p:tav>
                                        <p:tav tm="100000">
                                          <p:val>
                                            <p:strVal val="#ppt_x"/>
                                          </p:val>
                                        </p:tav>
                                      </p:tavLst>
                                    </p:anim>
                                    <p:anim calcmode="lin" valueType="num">
                                      <p:cBhvr additive="base">
                                        <p:cTn id="16" dur="500" fill="hold"/>
                                        <p:tgtEl>
                                          <p:spTgt spid="67"/>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20"/>
                                        </p:tgtEl>
                                        <p:attrNameLst>
                                          <p:attrName>style.visibility</p:attrName>
                                        </p:attrNameLst>
                                      </p:cBhvr>
                                      <p:to>
                                        <p:strVal val="visible"/>
                                      </p:to>
                                    </p:set>
                                    <p:anim calcmode="lin" valueType="num">
                                      <p:cBhvr additive="base">
                                        <p:cTn id="19" dur="500" fill="hold"/>
                                        <p:tgtEl>
                                          <p:spTgt spid="120"/>
                                        </p:tgtEl>
                                        <p:attrNameLst>
                                          <p:attrName>ppt_x</p:attrName>
                                        </p:attrNameLst>
                                      </p:cBhvr>
                                      <p:tavLst>
                                        <p:tav tm="0">
                                          <p:val>
                                            <p:strVal val="0-#ppt_w/2"/>
                                          </p:val>
                                        </p:tav>
                                        <p:tav tm="100000">
                                          <p:val>
                                            <p:strVal val="#ppt_x"/>
                                          </p:val>
                                        </p:tav>
                                      </p:tavLst>
                                    </p:anim>
                                    <p:anim calcmode="lin" valueType="num">
                                      <p:cBhvr additive="base">
                                        <p:cTn id="20" dur="500" fill="hold"/>
                                        <p:tgtEl>
                                          <p:spTgt spid="1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7"/>
                                        </p:tgtEl>
                                        <p:attrNameLst>
                                          <p:attrName>style.visibility</p:attrName>
                                        </p:attrNameLst>
                                      </p:cBhvr>
                                      <p:to>
                                        <p:strVal val="visible"/>
                                      </p:to>
                                    </p:set>
                                    <p:anim calcmode="lin" valueType="num">
                                      <p:cBhvr additive="base">
                                        <p:cTn id="25" dur="500" fill="hold"/>
                                        <p:tgtEl>
                                          <p:spTgt spid="117"/>
                                        </p:tgtEl>
                                        <p:attrNameLst>
                                          <p:attrName>ppt_x</p:attrName>
                                        </p:attrNameLst>
                                      </p:cBhvr>
                                      <p:tavLst>
                                        <p:tav tm="0">
                                          <p:val>
                                            <p:strVal val="#ppt_x"/>
                                          </p:val>
                                        </p:tav>
                                        <p:tav tm="100000">
                                          <p:val>
                                            <p:strVal val="#ppt_x"/>
                                          </p:val>
                                        </p:tav>
                                      </p:tavLst>
                                    </p:anim>
                                    <p:anim calcmode="lin" valueType="num">
                                      <p:cBhvr additive="base">
                                        <p:cTn id="26" dur="500" fill="hold"/>
                                        <p:tgtEl>
                                          <p:spTgt spid="1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anim calcmode="lin" valueType="num">
                                      <p:cBhvr additive="base">
                                        <p:cTn id="31" dur="500" fill="hold"/>
                                        <p:tgtEl>
                                          <p:spTgt spid="72"/>
                                        </p:tgtEl>
                                        <p:attrNameLst>
                                          <p:attrName>ppt_x</p:attrName>
                                        </p:attrNameLst>
                                      </p:cBhvr>
                                      <p:tavLst>
                                        <p:tav tm="0">
                                          <p:val>
                                            <p:strVal val="#ppt_x"/>
                                          </p:val>
                                        </p:tav>
                                        <p:tav tm="100000">
                                          <p:val>
                                            <p:strVal val="#ppt_x"/>
                                          </p:val>
                                        </p:tav>
                                      </p:tavLst>
                                    </p:anim>
                                    <p:anim calcmode="lin" valueType="num">
                                      <p:cBhvr additive="base">
                                        <p:cTn id="32" dur="500" fill="hold"/>
                                        <p:tgtEl>
                                          <p:spTgt spid="72"/>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90"/>
                                        </p:tgtEl>
                                        <p:attrNameLst>
                                          <p:attrName>style.visibility</p:attrName>
                                        </p:attrNameLst>
                                      </p:cBhvr>
                                      <p:to>
                                        <p:strVal val="visible"/>
                                      </p:to>
                                    </p:set>
                                    <p:anim calcmode="lin" valueType="num">
                                      <p:cBhvr additive="base">
                                        <p:cTn id="35" dur="500" fill="hold"/>
                                        <p:tgtEl>
                                          <p:spTgt spid="90"/>
                                        </p:tgtEl>
                                        <p:attrNameLst>
                                          <p:attrName>ppt_x</p:attrName>
                                        </p:attrNameLst>
                                      </p:cBhvr>
                                      <p:tavLst>
                                        <p:tav tm="0">
                                          <p:val>
                                            <p:strVal val="#ppt_x"/>
                                          </p:val>
                                        </p:tav>
                                        <p:tav tm="100000">
                                          <p:val>
                                            <p:strVal val="#ppt_x"/>
                                          </p:val>
                                        </p:tav>
                                      </p:tavLst>
                                    </p:anim>
                                    <p:anim calcmode="lin" valueType="num">
                                      <p:cBhvr additive="base">
                                        <p:cTn id="36" dur="500" fill="hold"/>
                                        <p:tgtEl>
                                          <p:spTgt spid="90"/>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101"/>
                                        </p:tgtEl>
                                        <p:attrNameLst>
                                          <p:attrName>style.visibility</p:attrName>
                                        </p:attrNameLst>
                                      </p:cBhvr>
                                      <p:to>
                                        <p:strVal val="visible"/>
                                      </p:to>
                                    </p:set>
                                    <p:anim calcmode="lin" valueType="num">
                                      <p:cBhvr additive="base">
                                        <p:cTn id="39" dur="500" fill="hold"/>
                                        <p:tgtEl>
                                          <p:spTgt spid="101"/>
                                        </p:tgtEl>
                                        <p:attrNameLst>
                                          <p:attrName>ppt_x</p:attrName>
                                        </p:attrNameLst>
                                      </p:cBhvr>
                                      <p:tavLst>
                                        <p:tav tm="0">
                                          <p:val>
                                            <p:strVal val="#ppt_x"/>
                                          </p:val>
                                        </p:tav>
                                        <p:tav tm="100000">
                                          <p:val>
                                            <p:strVal val="#ppt_x"/>
                                          </p:val>
                                        </p:tav>
                                      </p:tavLst>
                                    </p:anim>
                                    <p:anim calcmode="lin" valueType="num">
                                      <p:cBhvr additive="base">
                                        <p:cTn id="40" dur="500" fill="hold"/>
                                        <p:tgtEl>
                                          <p:spTgt spid="101"/>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91"/>
                                        </p:tgtEl>
                                        <p:attrNameLst>
                                          <p:attrName>style.visibility</p:attrName>
                                        </p:attrNameLst>
                                      </p:cBhvr>
                                      <p:to>
                                        <p:strVal val="visible"/>
                                      </p:to>
                                    </p:set>
                                    <p:anim calcmode="lin" valueType="num">
                                      <p:cBhvr additive="base">
                                        <p:cTn id="43" dur="500" fill="hold"/>
                                        <p:tgtEl>
                                          <p:spTgt spid="91"/>
                                        </p:tgtEl>
                                        <p:attrNameLst>
                                          <p:attrName>ppt_x</p:attrName>
                                        </p:attrNameLst>
                                      </p:cBhvr>
                                      <p:tavLst>
                                        <p:tav tm="0">
                                          <p:val>
                                            <p:strVal val="#ppt_x"/>
                                          </p:val>
                                        </p:tav>
                                        <p:tav tm="100000">
                                          <p:val>
                                            <p:strVal val="#ppt_x"/>
                                          </p:val>
                                        </p:tav>
                                      </p:tavLst>
                                    </p:anim>
                                    <p:anim calcmode="lin" valueType="num">
                                      <p:cBhvr additive="base">
                                        <p:cTn id="44" dur="500" fill="hold"/>
                                        <p:tgtEl>
                                          <p:spTgt spid="91"/>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stCondLst>
                                    <p:cond delay="0"/>
                                  </p:stCondLst>
                                  <p:childTnLst>
                                    <p:set>
                                      <p:cBhvr>
                                        <p:cTn id="46" dur="1" fill="hold">
                                          <p:stCondLst>
                                            <p:cond delay="0"/>
                                          </p:stCondLst>
                                        </p:cTn>
                                        <p:tgtEl>
                                          <p:spTgt spid="94"/>
                                        </p:tgtEl>
                                        <p:attrNameLst>
                                          <p:attrName>style.visibility</p:attrName>
                                        </p:attrNameLst>
                                      </p:cBhvr>
                                      <p:to>
                                        <p:strVal val="visible"/>
                                      </p:to>
                                    </p:set>
                                    <p:anim calcmode="lin" valueType="num">
                                      <p:cBhvr additive="base">
                                        <p:cTn id="47" dur="500" fill="hold"/>
                                        <p:tgtEl>
                                          <p:spTgt spid="94"/>
                                        </p:tgtEl>
                                        <p:attrNameLst>
                                          <p:attrName>ppt_x</p:attrName>
                                        </p:attrNameLst>
                                      </p:cBhvr>
                                      <p:tavLst>
                                        <p:tav tm="0">
                                          <p:val>
                                            <p:strVal val="#ppt_x"/>
                                          </p:val>
                                        </p:tav>
                                        <p:tav tm="100000">
                                          <p:val>
                                            <p:strVal val="#ppt_x"/>
                                          </p:val>
                                        </p:tav>
                                      </p:tavLst>
                                    </p:anim>
                                    <p:anim calcmode="lin" valueType="num">
                                      <p:cBhvr additive="base">
                                        <p:cTn id="48" dur="500" fill="hold"/>
                                        <p:tgtEl>
                                          <p:spTgt spid="94"/>
                                        </p:tgtEl>
                                        <p:attrNameLst>
                                          <p:attrName>ppt_y</p:attrName>
                                        </p:attrNameLst>
                                      </p:cBhvr>
                                      <p:tavLst>
                                        <p:tav tm="0">
                                          <p:val>
                                            <p:strVal val="0-#ppt_h/2"/>
                                          </p:val>
                                        </p:tav>
                                        <p:tav tm="100000">
                                          <p:val>
                                            <p:strVal val="#ppt_y"/>
                                          </p:val>
                                        </p:tav>
                                      </p:tavLst>
                                    </p:anim>
                                  </p:childTnLst>
                                </p:cTn>
                              </p:par>
                              <p:par>
                                <p:cTn id="49" presetID="2" presetClass="entr" presetSubtype="1" fill="hold" grpId="0" nodeType="withEffect">
                                  <p:stCondLst>
                                    <p:cond delay="0"/>
                                  </p:stCondLst>
                                  <p:childTnLst>
                                    <p:set>
                                      <p:cBhvr>
                                        <p:cTn id="50" dur="1" fill="hold">
                                          <p:stCondLst>
                                            <p:cond delay="0"/>
                                          </p:stCondLst>
                                        </p:cTn>
                                        <p:tgtEl>
                                          <p:spTgt spid="100"/>
                                        </p:tgtEl>
                                        <p:attrNameLst>
                                          <p:attrName>style.visibility</p:attrName>
                                        </p:attrNameLst>
                                      </p:cBhvr>
                                      <p:to>
                                        <p:strVal val="visible"/>
                                      </p:to>
                                    </p:set>
                                    <p:anim calcmode="lin" valueType="num">
                                      <p:cBhvr additive="base">
                                        <p:cTn id="51" dur="500" fill="hold"/>
                                        <p:tgtEl>
                                          <p:spTgt spid="100"/>
                                        </p:tgtEl>
                                        <p:attrNameLst>
                                          <p:attrName>ppt_x</p:attrName>
                                        </p:attrNameLst>
                                      </p:cBhvr>
                                      <p:tavLst>
                                        <p:tav tm="0">
                                          <p:val>
                                            <p:strVal val="#ppt_x"/>
                                          </p:val>
                                        </p:tav>
                                        <p:tav tm="100000">
                                          <p:val>
                                            <p:strVal val="#ppt_x"/>
                                          </p:val>
                                        </p:tav>
                                      </p:tavLst>
                                    </p:anim>
                                    <p:anim calcmode="lin" valueType="num">
                                      <p:cBhvr additive="base">
                                        <p:cTn id="52" dur="500" fill="hold"/>
                                        <p:tgtEl>
                                          <p:spTgt spid="100"/>
                                        </p:tgtEl>
                                        <p:attrNameLst>
                                          <p:attrName>ppt_y</p:attrName>
                                        </p:attrNameLst>
                                      </p:cBhvr>
                                      <p:tavLst>
                                        <p:tav tm="0">
                                          <p:val>
                                            <p:strVal val="0-#ppt_h/2"/>
                                          </p:val>
                                        </p:tav>
                                        <p:tav tm="100000">
                                          <p:val>
                                            <p:strVal val="#ppt_y"/>
                                          </p:val>
                                        </p:tav>
                                      </p:tavLst>
                                    </p:anim>
                                  </p:childTnLst>
                                </p:cTn>
                              </p:par>
                              <p:par>
                                <p:cTn id="53" presetID="2" presetClass="entr" presetSubtype="1" fill="hold" grpId="0" nodeType="withEffect">
                                  <p:stCondLst>
                                    <p:cond delay="0"/>
                                  </p:stCondLst>
                                  <p:childTnLst>
                                    <p:set>
                                      <p:cBhvr>
                                        <p:cTn id="54" dur="1" fill="hold">
                                          <p:stCondLst>
                                            <p:cond delay="0"/>
                                          </p:stCondLst>
                                        </p:cTn>
                                        <p:tgtEl>
                                          <p:spTgt spid="93"/>
                                        </p:tgtEl>
                                        <p:attrNameLst>
                                          <p:attrName>style.visibility</p:attrName>
                                        </p:attrNameLst>
                                      </p:cBhvr>
                                      <p:to>
                                        <p:strVal val="visible"/>
                                      </p:to>
                                    </p:set>
                                    <p:anim calcmode="lin" valueType="num">
                                      <p:cBhvr additive="base">
                                        <p:cTn id="55" dur="500" fill="hold"/>
                                        <p:tgtEl>
                                          <p:spTgt spid="93"/>
                                        </p:tgtEl>
                                        <p:attrNameLst>
                                          <p:attrName>ppt_x</p:attrName>
                                        </p:attrNameLst>
                                      </p:cBhvr>
                                      <p:tavLst>
                                        <p:tav tm="0">
                                          <p:val>
                                            <p:strVal val="#ppt_x"/>
                                          </p:val>
                                        </p:tav>
                                        <p:tav tm="100000">
                                          <p:val>
                                            <p:strVal val="#ppt_x"/>
                                          </p:val>
                                        </p:tav>
                                      </p:tavLst>
                                    </p:anim>
                                    <p:anim calcmode="lin" valueType="num">
                                      <p:cBhvr additive="base">
                                        <p:cTn id="56" dur="500" fill="hold"/>
                                        <p:tgtEl>
                                          <p:spTgt spid="93"/>
                                        </p:tgtEl>
                                        <p:attrNameLst>
                                          <p:attrName>ppt_y</p:attrName>
                                        </p:attrNameLst>
                                      </p:cBhvr>
                                      <p:tavLst>
                                        <p:tav tm="0">
                                          <p:val>
                                            <p:strVal val="0-#ppt_h/2"/>
                                          </p:val>
                                        </p:tav>
                                        <p:tav tm="100000">
                                          <p:val>
                                            <p:strVal val="#ppt_y"/>
                                          </p:val>
                                        </p:tav>
                                      </p:tavLst>
                                    </p:anim>
                                  </p:childTnLst>
                                </p:cTn>
                              </p:par>
                              <p:par>
                                <p:cTn id="57" presetID="2" presetClass="entr" presetSubtype="1" fill="hold" nodeType="withEffect">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cBhvr additive="base">
                                        <p:cTn id="59" dur="500" fill="hold"/>
                                        <p:tgtEl>
                                          <p:spTgt spid="73"/>
                                        </p:tgtEl>
                                        <p:attrNameLst>
                                          <p:attrName>ppt_x</p:attrName>
                                        </p:attrNameLst>
                                      </p:cBhvr>
                                      <p:tavLst>
                                        <p:tav tm="0">
                                          <p:val>
                                            <p:strVal val="#ppt_x"/>
                                          </p:val>
                                        </p:tav>
                                        <p:tav tm="100000">
                                          <p:val>
                                            <p:strVal val="#ppt_x"/>
                                          </p:val>
                                        </p:tav>
                                      </p:tavLst>
                                    </p:anim>
                                    <p:anim calcmode="lin" valueType="num">
                                      <p:cBhvr additive="base">
                                        <p:cTn id="60" dur="500" fill="hold"/>
                                        <p:tgtEl>
                                          <p:spTgt spid="73"/>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4"/>
                                        </p:tgtEl>
                                        <p:attrNameLst>
                                          <p:attrName>style.visibility</p:attrName>
                                        </p:attrNameLst>
                                      </p:cBhvr>
                                      <p:to>
                                        <p:strVal val="visible"/>
                                      </p:to>
                                    </p:set>
                                    <p:anim calcmode="lin" valueType="num">
                                      <p:cBhvr additive="base">
                                        <p:cTn id="65" dur="500" fill="hold"/>
                                        <p:tgtEl>
                                          <p:spTgt spid="4"/>
                                        </p:tgtEl>
                                        <p:attrNameLst>
                                          <p:attrName>ppt_x</p:attrName>
                                        </p:attrNameLst>
                                      </p:cBhvr>
                                      <p:tavLst>
                                        <p:tav tm="0">
                                          <p:val>
                                            <p:strVal val="1+#ppt_w/2"/>
                                          </p:val>
                                        </p:tav>
                                        <p:tav tm="100000">
                                          <p:val>
                                            <p:strVal val="#ppt_x"/>
                                          </p:val>
                                        </p:tav>
                                      </p:tavLst>
                                    </p:anim>
                                    <p:anim calcmode="lin" valueType="num">
                                      <p:cBhvr additive="base">
                                        <p:cTn id="66" dur="500" fill="hold"/>
                                        <p:tgtEl>
                                          <p:spTgt spid="4"/>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95"/>
                                        </p:tgtEl>
                                        <p:attrNameLst>
                                          <p:attrName>style.visibility</p:attrName>
                                        </p:attrNameLst>
                                      </p:cBhvr>
                                      <p:to>
                                        <p:strVal val="visible"/>
                                      </p:to>
                                    </p:set>
                                    <p:anim calcmode="lin" valueType="num">
                                      <p:cBhvr additive="base">
                                        <p:cTn id="69" dur="500" fill="hold"/>
                                        <p:tgtEl>
                                          <p:spTgt spid="95"/>
                                        </p:tgtEl>
                                        <p:attrNameLst>
                                          <p:attrName>ppt_x</p:attrName>
                                        </p:attrNameLst>
                                      </p:cBhvr>
                                      <p:tavLst>
                                        <p:tav tm="0">
                                          <p:val>
                                            <p:strVal val="1+#ppt_w/2"/>
                                          </p:val>
                                        </p:tav>
                                        <p:tav tm="100000">
                                          <p:val>
                                            <p:strVal val="#ppt_x"/>
                                          </p:val>
                                        </p:tav>
                                      </p:tavLst>
                                    </p:anim>
                                    <p:anim calcmode="lin" valueType="num">
                                      <p:cBhvr additive="base">
                                        <p:cTn id="70" dur="500" fill="hold"/>
                                        <p:tgtEl>
                                          <p:spTgt spid="95"/>
                                        </p:tgtEl>
                                        <p:attrNameLst>
                                          <p:attrName>ppt_y</p:attrName>
                                        </p:attrNameLst>
                                      </p:cBhvr>
                                      <p:tavLst>
                                        <p:tav tm="0">
                                          <p:val>
                                            <p:strVal val="#ppt_y"/>
                                          </p:val>
                                        </p:tav>
                                        <p:tav tm="100000">
                                          <p:val>
                                            <p:strVal val="#ppt_y"/>
                                          </p:val>
                                        </p:tav>
                                      </p:tavLst>
                                    </p:anim>
                                  </p:childTnLst>
                                </p:cTn>
                              </p:par>
                              <p:par>
                                <p:cTn id="71" presetID="2" presetClass="entr" presetSubtype="2"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additive="base">
                                        <p:cTn id="73" dur="500" fill="hold"/>
                                        <p:tgtEl>
                                          <p:spTgt spid="96"/>
                                        </p:tgtEl>
                                        <p:attrNameLst>
                                          <p:attrName>ppt_x</p:attrName>
                                        </p:attrNameLst>
                                      </p:cBhvr>
                                      <p:tavLst>
                                        <p:tav tm="0">
                                          <p:val>
                                            <p:strVal val="1+#ppt_w/2"/>
                                          </p:val>
                                        </p:tav>
                                        <p:tav tm="100000">
                                          <p:val>
                                            <p:strVal val="#ppt_x"/>
                                          </p:val>
                                        </p:tav>
                                      </p:tavLst>
                                    </p:anim>
                                    <p:anim calcmode="lin" valueType="num">
                                      <p:cBhvr additive="base">
                                        <p:cTn id="74" dur="500" fill="hold"/>
                                        <p:tgtEl>
                                          <p:spTgt spid="9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3" presetClass="entr" presetSubtype="16" fill="hold" grpId="4" nodeType="clickEffect">
                                  <p:stCondLst>
                                    <p:cond delay="0"/>
                                  </p:stCondLst>
                                  <p:childTnLst>
                                    <p:set>
                                      <p:cBhvr>
                                        <p:cTn id="78" dur="1" fill="hold">
                                          <p:stCondLst>
                                            <p:cond delay="0"/>
                                          </p:stCondLst>
                                        </p:cTn>
                                        <p:tgtEl>
                                          <p:spTgt spid="146"/>
                                        </p:tgtEl>
                                        <p:attrNameLst>
                                          <p:attrName>style.visibility</p:attrName>
                                        </p:attrNameLst>
                                      </p:cBhvr>
                                      <p:to>
                                        <p:strVal val="visible"/>
                                      </p:to>
                                    </p:set>
                                    <p:animEffect transition="in" filter="plus(in)">
                                      <p:cBhvr>
                                        <p:cTn id="79" dur="2000"/>
                                        <p:tgtEl>
                                          <p:spTgt spid="146"/>
                                        </p:tgtEl>
                                      </p:cBhvr>
                                    </p:animEffect>
                                  </p:childTnLst>
                                </p:cTn>
                              </p:par>
                              <p:par>
                                <p:cTn id="80" presetID="13" presetClass="entr" presetSubtype="16" fill="hold" grpId="4" nodeType="withEffect">
                                  <p:stCondLst>
                                    <p:cond delay="0"/>
                                  </p:stCondLst>
                                  <p:childTnLst>
                                    <p:set>
                                      <p:cBhvr>
                                        <p:cTn id="81" dur="1" fill="hold">
                                          <p:stCondLst>
                                            <p:cond delay="0"/>
                                          </p:stCondLst>
                                        </p:cTn>
                                        <p:tgtEl>
                                          <p:spTgt spid="145"/>
                                        </p:tgtEl>
                                        <p:attrNameLst>
                                          <p:attrName>style.visibility</p:attrName>
                                        </p:attrNameLst>
                                      </p:cBhvr>
                                      <p:to>
                                        <p:strVal val="visible"/>
                                      </p:to>
                                    </p:set>
                                    <p:animEffect transition="in" filter="plus(in)">
                                      <p:cBhvr>
                                        <p:cTn id="82" dur="2000"/>
                                        <p:tgtEl>
                                          <p:spTgt spid="145"/>
                                        </p:tgtEl>
                                      </p:cBhvr>
                                    </p:animEffect>
                                  </p:childTnLst>
                                </p:cTn>
                              </p:par>
                              <p:par>
                                <p:cTn id="83" presetID="13" presetClass="entr" presetSubtype="16" fill="hold" grpId="4" nodeType="withEffect">
                                  <p:stCondLst>
                                    <p:cond delay="0"/>
                                  </p:stCondLst>
                                  <p:childTnLst>
                                    <p:set>
                                      <p:cBhvr>
                                        <p:cTn id="84" dur="1" fill="hold">
                                          <p:stCondLst>
                                            <p:cond delay="0"/>
                                          </p:stCondLst>
                                        </p:cTn>
                                        <p:tgtEl>
                                          <p:spTgt spid="158"/>
                                        </p:tgtEl>
                                        <p:attrNameLst>
                                          <p:attrName>style.visibility</p:attrName>
                                        </p:attrNameLst>
                                      </p:cBhvr>
                                      <p:to>
                                        <p:strVal val="visible"/>
                                      </p:to>
                                    </p:set>
                                    <p:animEffect transition="in" filter="plus(in)">
                                      <p:cBhvr>
                                        <p:cTn id="85" dur="2000"/>
                                        <p:tgtEl>
                                          <p:spTgt spid="158"/>
                                        </p:tgtEl>
                                      </p:cBhvr>
                                    </p:animEffect>
                                  </p:childTnLst>
                                </p:cTn>
                              </p:par>
                              <p:par>
                                <p:cTn id="86" presetID="13" presetClass="entr" presetSubtype="16" fill="hold" grpId="4" nodeType="withEffect">
                                  <p:stCondLst>
                                    <p:cond delay="0"/>
                                  </p:stCondLst>
                                  <p:childTnLst>
                                    <p:set>
                                      <p:cBhvr>
                                        <p:cTn id="87" dur="1" fill="hold">
                                          <p:stCondLst>
                                            <p:cond delay="0"/>
                                          </p:stCondLst>
                                        </p:cTn>
                                        <p:tgtEl>
                                          <p:spTgt spid="159"/>
                                        </p:tgtEl>
                                        <p:attrNameLst>
                                          <p:attrName>style.visibility</p:attrName>
                                        </p:attrNameLst>
                                      </p:cBhvr>
                                      <p:to>
                                        <p:strVal val="visible"/>
                                      </p:to>
                                    </p:set>
                                    <p:animEffect transition="in" filter="plus(in)">
                                      <p:cBhvr>
                                        <p:cTn id="88" dur="2000"/>
                                        <p:tgtEl>
                                          <p:spTgt spid="159"/>
                                        </p:tgtEl>
                                      </p:cBhvr>
                                    </p:animEffect>
                                  </p:childTnLst>
                                </p:cTn>
                              </p:par>
                            </p:childTnLst>
                          </p:cTn>
                        </p:par>
                      </p:childTnLst>
                    </p:cTn>
                  </p:par>
                  <p:par>
                    <p:cTn id="89" fill="hold">
                      <p:stCondLst>
                        <p:cond delay="indefinite"/>
                      </p:stCondLst>
                      <p:childTnLst>
                        <p:par>
                          <p:cTn id="90" fill="hold">
                            <p:stCondLst>
                              <p:cond delay="0"/>
                            </p:stCondLst>
                            <p:childTnLst>
                              <p:par>
                                <p:cTn id="91" presetID="13" presetClass="entr" presetSubtype="16" fill="hold" grpId="0" nodeType="click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plus(in)">
                                      <p:cBhvr>
                                        <p:cTn id="93" dur="2000"/>
                                        <p:tgtEl>
                                          <p:spTgt spid="118"/>
                                        </p:tgtEl>
                                      </p:cBhvr>
                                    </p:animEffect>
                                  </p:childTnLst>
                                </p:cTn>
                              </p:par>
                              <p:par>
                                <p:cTn id="94" presetID="13" presetClass="entr" presetSubtype="16"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plus(in)">
                                      <p:cBhvr>
                                        <p:cTn id="96" dur="2000"/>
                                        <p:tgtEl>
                                          <p:spTgt spid="119"/>
                                        </p:tgtEl>
                                      </p:cBhvr>
                                    </p:animEffect>
                                  </p:childTnLst>
                                </p:cTn>
                              </p:par>
                              <p:par>
                                <p:cTn id="97" presetID="13" presetClass="entr" presetSubtype="16" fill="hold" grpId="0" nodeType="withEffect">
                                  <p:stCondLst>
                                    <p:cond delay="0"/>
                                  </p:stCondLst>
                                  <p:childTnLst>
                                    <p:set>
                                      <p:cBhvr>
                                        <p:cTn id="98" dur="1" fill="hold">
                                          <p:stCondLst>
                                            <p:cond delay="0"/>
                                          </p:stCondLst>
                                        </p:cTn>
                                        <p:tgtEl>
                                          <p:spTgt spid="141"/>
                                        </p:tgtEl>
                                        <p:attrNameLst>
                                          <p:attrName>style.visibility</p:attrName>
                                        </p:attrNameLst>
                                      </p:cBhvr>
                                      <p:to>
                                        <p:strVal val="visible"/>
                                      </p:to>
                                    </p:set>
                                    <p:animEffect transition="in" filter="plus(in)">
                                      <p:cBhvr>
                                        <p:cTn id="99" dur="2000"/>
                                        <p:tgtEl>
                                          <p:spTgt spid="141"/>
                                        </p:tgtEl>
                                      </p:cBhvr>
                                    </p:animEffect>
                                  </p:childTnLst>
                                </p:cTn>
                              </p:par>
                            </p:childTnLst>
                          </p:cTn>
                        </p:par>
                      </p:childTnLst>
                    </p:cTn>
                  </p:par>
                  <p:par>
                    <p:cTn id="100" fill="hold">
                      <p:stCondLst>
                        <p:cond delay="indefinite"/>
                      </p:stCondLst>
                      <p:childTnLst>
                        <p:par>
                          <p:cTn id="101" fill="hold">
                            <p:stCondLst>
                              <p:cond delay="0"/>
                            </p:stCondLst>
                            <p:childTnLst>
                              <p:par>
                                <p:cTn id="102" presetID="13" presetClass="entr" presetSubtype="16" fill="hold" nodeType="clickEffect">
                                  <p:stCondLst>
                                    <p:cond delay="0"/>
                                  </p:stCondLst>
                                  <p:childTnLst>
                                    <p:set>
                                      <p:cBhvr>
                                        <p:cTn id="103" dur="1" fill="hold">
                                          <p:stCondLst>
                                            <p:cond delay="0"/>
                                          </p:stCondLst>
                                        </p:cTn>
                                        <p:tgtEl>
                                          <p:spTgt spid="161"/>
                                        </p:tgtEl>
                                        <p:attrNameLst>
                                          <p:attrName>style.visibility</p:attrName>
                                        </p:attrNameLst>
                                      </p:cBhvr>
                                      <p:to>
                                        <p:strVal val="visible"/>
                                      </p:to>
                                    </p:set>
                                    <p:animEffect transition="in" filter="plus(in)">
                                      <p:cBhvr>
                                        <p:cTn id="104" dur="2000"/>
                                        <p:tgtEl>
                                          <p:spTgt spid="161"/>
                                        </p:tgtEl>
                                      </p:cBhvr>
                                    </p:animEffect>
                                  </p:childTnLst>
                                </p:cTn>
                              </p:par>
                            </p:childTnLst>
                          </p:cTn>
                        </p:par>
                      </p:childTnLst>
                    </p:cTn>
                  </p:par>
                  <p:par>
                    <p:cTn id="105" fill="hold">
                      <p:stCondLst>
                        <p:cond delay="indefinite"/>
                      </p:stCondLst>
                      <p:childTnLst>
                        <p:par>
                          <p:cTn id="106" fill="hold">
                            <p:stCondLst>
                              <p:cond delay="0"/>
                            </p:stCondLst>
                            <p:childTnLst>
                              <p:par>
                                <p:cTn id="107" presetID="13" presetClass="entr" presetSubtype="16" fill="hold" grpId="0" nodeType="clickEffect">
                                  <p:stCondLst>
                                    <p:cond delay="0"/>
                                  </p:stCondLst>
                                  <p:childTnLst>
                                    <p:set>
                                      <p:cBhvr>
                                        <p:cTn id="108" dur="1" fill="hold">
                                          <p:stCondLst>
                                            <p:cond delay="0"/>
                                          </p:stCondLst>
                                        </p:cTn>
                                        <p:tgtEl>
                                          <p:spTgt spid="99"/>
                                        </p:tgtEl>
                                        <p:attrNameLst>
                                          <p:attrName>style.visibility</p:attrName>
                                        </p:attrNameLst>
                                      </p:cBhvr>
                                      <p:to>
                                        <p:strVal val="visible"/>
                                      </p:to>
                                    </p:set>
                                    <p:animEffect transition="in" filter="plus(in)">
                                      <p:cBhvr>
                                        <p:cTn id="109" dur="2000"/>
                                        <p:tgtEl>
                                          <p:spTgt spid="99"/>
                                        </p:tgtEl>
                                      </p:cBhvr>
                                    </p:animEffect>
                                  </p:childTnLst>
                                </p:cTn>
                              </p:par>
                            </p:childTnLst>
                          </p:cTn>
                        </p:par>
                      </p:childTnLst>
                    </p:cTn>
                  </p:par>
                  <p:par>
                    <p:cTn id="110" fill="hold">
                      <p:stCondLst>
                        <p:cond delay="indefinite"/>
                      </p:stCondLst>
                      <p:childTnLst>
                        <p:par>
                          <p:cTn id="111" fill="hold">
                            <p:stCondLst>
                              <p:cond delay="0"/>
                            </p:stCondLst>
                            <p:childTnLst>
                              <p:par>
                                <p:cTn id="112" presetID="13" presetClass="entr" presetSubtype="16" fill="hold" nodeType="clickEffect">
                                  <p:stCondLst>
                                    <p:cond delay="0"/>
                                  </p:stCondLst>
                                  <p:childTnLst>
                                    <p:set>
                                      <p:cBhvr>
                                        <p:cTn id="113" dur="1" fill="hold">
                                          <p:stCondLst>
                                            <p:cond delay="0"/>
                                          </p:stCondLst>
                                        </p:cTn>
                                        <p:tgtEl>
                                          <p:spTgt spid="148"/>
                                        </p:tgtEl>
                                        <p:attrNameLst>
                                          <p:attrName>style.visibility</p:attrName>
                                        </p:attrNameLst>
                                      </p:cBhvr>
                                      <p:to>
                                        <p:strVal val="visible"/>
                                      </p:to>
                                    </p:set>
                                    <p:animEffect transition="in" filter="plus(in)">
                                      <p:cBhvr>
                                        <p:cTn id="114" dur="2000"/>
                                        <p:tgtEl>
                                          <p:spTgt spid="148"/>
                                        </p:tgtEl>
                                      </p:cBhvr>
                                    </p:animEffect>
                                  </p:childTnLst>
                                </p:cTn>
                              </p:par>
                              <p:par>
                                <p:cTn id="115" presetID="13" presetClass="entr" presetSubtype="16" fill="hold" nodeType="withEffect">
                                  <p:stCondLst>
                                    <p:cond delay="0"/>
                                  </p:stCondLst>
                                  <p:childTnLst>
                                    <p:set>
                                      <p:cBhvr>
                                        <p:cTn id="116" dur="1" fill="hold">
                                          <p:stCondLst>
                                            <p:cond delay="0"/>
                                          </p:stCondLst>
                                        </p:cTn>
                                        <p:tgtEl>
                                          <p:spTgt spid="150"/>
                                        </p:tgtEl>
                                        <p:attrNameLst>
                                          <p:attrName>style.visibility</p:attrName>
                                        </p:attrNameLst>
                                      </p:cBhvr>
                                      <p:to>
                                        <p:strVal val="visible"/>
                                      </p:to>
                                    </p:set>
                                    <p:animEffect transition="in" filter="plus(in)">
                                      <p:cBhvr>
                                        <p:cTn id="117" dur="2000"/>
                                        <p:tgtEl>
                                          <p:spTgt spid="150"/>
                                        </p:tgtEl>
                                      </p:cBhvr>
                                    </p:animEffect>
                                  </p:childTnLst>
                                </p:cTn>
                              </p:par>
                              <p:par>
                                <p:cTn id="118" presetID="13" presetClass="entr" presetSubtype="16" fill="hold" nodeType="withEffect">
                                  <p:stCondLst>
                                    <p:cond delay="0"/>
                                  </p:stCondLst>
                                  <p:childTnLst>
                                    <p:set>
                                      <p:cBhvr>
                                        <p:cTn id="119" dur="1" fill="hold">
                                          <p:stCondLst>
                                            <p:cond delay="0"/>
                                          </p:stCondLst>
                                        </p:cTn>
                                        <p:tgtEl>
                                          <p:spTgt spid="2"/>
                                        </p:tgtEl>
                                        <p:attrNameLst>
                                          <p:attrName>style.visibility</p:attrName>
                                        </p:attrNameLst>
                                      </p:cBhvr>
                                      <p:to>
                                        <p:strVal val="visible"/>
                                      </p:to>
                                    </p:set>
                                    <p:animEffect transition="in" filter="plus(in)">
                                      <p:cBhvr>
                                        <p:cTn id="120" dur="2000"/>
                                        <p:tgtEl>
                                          <p:spTgt spid="2"/>
                                        </p:tgtEl>
                                      </p:cBhvr>
                                    </p:animEffect>
                                  </p:childTnLst>
                                </p:cTn>
                              </p:par>
                              <p:par>
                                <p:cTn id="121" presetID="13" presetClass="entr" presetSubtype="16" fill="hold" nodeType="with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plus(in)">
                                      <p:cBhvr>
                                        <p:cTn id="123" dur="2000"/>
                                        <p:tgtEl>
                                          <p:spTgt spid="70"/>
                                        </p:tgtEl>
                                      </p:cBhvr>
                                    </p:animEffect>
                                  </p:childTnLst>
                                </p:cTn>
                              </p:par>
                              <p:par>
                                <p:cTn id="124" presetID="13" presetClass="entr" presetSubtype="16" fill="hold" nodeType="withEffect">
                                  <p:stCondLst>
                                    <p:cond delay="0"/>
                                  </p:stCondLst>
                                  <p:childTnLst>
                                    <p:set>
                                      <p:cBhvr>
                                        <p:cTn id="125" dur="1" fill="hold">
                                          <p:stCondLst>
                                            <p:cond delay="0"/>
                                          </p:stCondLst>
                                        </p:cTn>
                                        <p:tgtEl>
                                          <p:spTgt spid="147"/>
                                        </p:tgtEl>
                                        <p:attrNameLst>
                                          <p:attrName>style.visibility</p:attrName>
                                        </p:attrNameLst>
                                      </p:cBhvr>
                                      <p:to>
                                        <p:strVal val="visible"/>
                                      </p:to>
                                    </p:set>
                                    <p:animEffect transition="in" filter="plus(in)">
                                      <p:cBhvr>
                                        <p:cTn id="126" dur="2000"/>
                                        <p:tgtEl>
                                          <p:spTgt spid="147"/>
                                        </p:tgtEl>
                                      </p:cBhvr>
                                    </p:animEffect>
                                  </p:childTnLst>
                                </p:cTn>
                              </p:par>
                              <p:par>
                                <p:cTn id="127" presetID="13" presetClass="entr" presetSubtype="16" fill="hold" nodeType="withEffect">
                                  <p:stCondLst>
                                    <p:cond delay="0"/>
                                  </p:stCondLst>
                                  <p:childTnLst>
                                    <p:set>
                                      <p:cBhvr>
                                        <p:cTn id="128" dur="1" fill="hold">
                                          <p:stCondLst>
                                            <p:cond delay="0"/>
                                          </p:stCondLst>
                                        </p:cTn>
                                        <p:tgtEl>
                                          <p:spTgt spid="152"/>
                                        </p:tgtEl>
                                        <p:attrNameLst>
                                          <p:attrName>style.visibility</p:attrName>
                                        </p:attrNameLst>
                                      </p:cBhvr>
                                      <p:to>
                                        <p:strVal val="visible"/>
                                      </p:to>
                                    </p:set>
                                    <p:animEffect transition="in" filter="plus(in)">
                                      <p:cBhvr>
                                        <p:cTn id="129" dur="2000"/>
                                        <p:tgtEl>
                                          <p:spTgt spid="152"/>
                                        </p:tgtEl>
                                      </p:cBhvr>
                                    </p:animEffect>
                                  </p:childTnLst>
                                </p:cTn>
                              </p:par>
                              <p:par>
                                <p:cTn id="130" presetID="13" presetClass="entr" presetSubtype="16" fill="hold" nodeType="withEffect">
                                  <p:stCondLst>
                                    <p:cond delay="0"/>
                                  </p:stCondLst>
                                  <p:childTnLst>
                                    <p:set>
                                      <p:cBhvr>
                                        <p:cTn id="131" dur="1" fill="hold">
                                          <p:stCondLst>
                                            <p:cond delay="0"/>
                                          </p:stCondLst>
                                        </p:cTn>
                                        <p:tgtEl>
                                          <p:spTgt spid="154"/>
                                        </p:tgtEl>
                                        <p:attrNameLst>
                                          <p:attrName>style.visibility</p:attrName>
                                        </p:attrNameLst>
                                      </p:cBhvr>
                                      <p:to>
                                        <p:strVal val="visible"/>
                                      </p:to>
                                    </p:set>
                                    <p:animEffect transition="in" filter="plus(in)">
                                      <p:cBhvr>
                                        <p:cTn id="132" dur="2000"/>
                                        <p:tgtEl>
                                          <p:spTgt spid="154"/>
                                        </p:tgtEl>
                                      </p:cBhvr>
                                    </p:animEffect>
                                  </p:childTnLst>
                                </p:cTn>
                              </p:par>
                              <p:par>
                                <p:cTn id="133" presetID="13" presetClass="entr" presetSubtype="16" fill="hold" nodeType="withEffect">
                                  <p:stCondLst>
                                    <p:cond delay="0"/>
                                  </p:stCondLst>
                                  <p:childTnLst>
                                    <p:set>
                                      <p:cBhvr>
                                        <p:cTn id="134" dur="1" fill="hold">
                                          <p:stCondLst>
                                            <p:cond delay="0"/>
                                          </p:stCondLst>
                                        </p:cTn>
                                        <p:tgtEl>
                                          <p:spTgt spid="156"/>
                                        </p:tgtEl>
                                        <p:attrNameLst>
                                          <p:attrName>style.visibility</p:attrName>
                                        </p:attrNameLst>
                                      </p:cBhvr>
                                      <p:to>
                                        <p:strVal val="visible"/>
                                      </p:to>
                                    </p:set>
                                    <p:animEffect transition="in" filter="plus(in)">
                                      <p:cBhvr>
                                        <p:cTn id="135" dur="2000"/>
                                        <p:tgtEl>
                                          <p:spTgt spid="156"/>
                                        </p:tgtEl>
                                      </p:cBhvr>
                                    </p:animEffect>
                                  </p:childTnLst>
                                </p:cTn>
                              </p:par>
                              <p:par>
                                <p:cTn id="136" presetID="13" presetClass="entr" presetSubtype="16" fill="hold" nodeType="withEffect">
                                  <p:stCondLst>
                                    <p:cond delay="0"/>
                                  </p:stCondLst>
                                  <p:childTnLst>
                                    <p:set>
                                      <p:cBhvr>
                                        <p:cTn id="137" dur="1" fill="hold">
                                          <p:stCondLst>
                                            <p:cond delay="0"/>
                                          </p:stCondLst>
                                        </p:cTn>
                                        <p:tgtEl>
                                          <p:spTgt spid="157"/>
                                        </p:tgtEl>
                                        <p:attrNameLst>
                                          <p:attrName>style.visibility</p:attrName>
                                        </p:attrNameLst>
                                      </p:cBhvr>
                                      <p:to>
                                        <p:strVal val="visible"/>
                                      </p:to>
                                    </p:set>
                                    <p:animEffect transition="in" filter="plus(in)">
                                      <p:cBhvr>
                                        <p:cTn id="138" dur="2000"/>
                                        <p:tgtEl>
                                          <p:spTgt spid="157"/>
                                        </p:tgtEl>
                                      </p:cBhvr>
                                    </p:animEffect>
                                  </p:childTnLst>
                                </p:cTn>
                              </p:par>
                              <p:par>
                                <p:cTn id="139" presetID="13" presetClass="entr" presetSubtype="16" fill="hold" nodeType="withEffect">
                                  <p:stCondLst>
                                    <p:cond delay="0"/>
                                  </p:stCondLst>
                                  <p:childTnLst>
                                    <p:set>
                                      <p:cBhvr>
                                        <p:cTn id="140" dur="1" fill="hold">
                                          <p:stCondLst>
                                            <p:cond delay="0"/>
                                          </p:stCondLst>
                                        </p:cTn>
                                        <p:tgtEl>
                                          <p:spTgt spid="162"/>
                                        </p:tgtEl>
                                        <p:attrNameLst>
                                          <p:attrName>style.visibility</p:attrName>
                                        </p:attrNameLst>
                                      </p:cBhvr>
                                      <p:to>
                                        <p:strVal val="visible"/>
                                      </p:to>
                                    </p:set>
                                    <p:animEffect transition="in" filter="plus(in)">
                                      <p:cBhvr>
                                        <p:cTn id="141" dur="2000"/>
                                        <p:tgtEl>
                                          <p:spTgt spid="162"/>
                                        </p:tgtEl>
                                      </p:cBhvr>
                                    </p:animEffect>
                                  </p:childTnLst>
                                </p:cTn>
                              </p:par>
                              <p:par>
                                <p:cTn id="142" presetID="13" presetClass="entr" presetSubtype="16" fill="hold" nodeType="withEffect">
                                  <p:stCondLst>
                                    <p:cond delay="0"/>
                                  </p:stCondLst>
                                  <p:childTnLst>
                                    <p:set>
                                      <p:cBhvr>
                                        <p:cTn id="143" dur="1" fill="hold">
                                          <p:stCondLst>
                                            <p:cond delay="0"/>
                                          </p:stCondLst>
                                        </p:cTn>
                                        <p:tgtEl>
                                          <p:spTgt spid="165"/>
                                        </p:tgtEl>
                                        <p:attrNameLst>
                                          <p:attrName>style.visibility</p:attrName>
                                        </p:attrNameLst>
                                      </p:cBhvr>
                                      <p:to>
                                        <p:strVal val="visible"/>
                                      </p:to>
                                    </p:set>
                                    <p:animEffect transition="in" filter="plus(in)">
                                      <p:cBhvr>
                                        <p:cTn id="144" dur="2000"/>
                                        <p:tgtEl>
                                          <p:spTgt spid="165"/>
                                        </p:tgtEl>
                                      </p:cBhvr>
                                    </p:animEffect>
                                  </p:childTnLst>
                                </p:cTn>
                              </p:par>
                              <p:par>
                                <p:cTn id="145" presetID="13" presetClass="entr" presetSubtype="16" fill="hold" nodeType="withEffect">
                                  <p:stCondLst>
                                    <p:cond delay="0"/>
                                  </p:stCondLst>
                                  <p:childTnLst>
                                    <p:set>
                                      <p:cBhvr>
                                        <p:cTn id="146" dur="1" fill="hold">
                                          <p:stCondLst>
                                            <p:cond delay="0"/>
                                          </p:stCondLst>
                                        </p:cTn>
                                        <p:tgtEl>
                                          <p:spTgt spid="167"/>
                                        </p:tgtEl>
                                        <p:attrNameLst>
                                          <p:attrName>style.visibility</p:attrName>
                                        </p:attrNameLst>
                                      </p:cBhvr>
                                      <p:to>
                                        <p:strVal val="visible"/>
                                      </p:to>
                                    </p:set>
                                    <p:animEffect transition="in" filter="plus(in)">
                                      <p:cBhvr>
                                        <p:cTn id="147" dur="2000"/>
                                        <p:tgtEl>
                                          <p:spTgt spid="167"/>
                                        </p:tgtEl>
                                      </p:cBhvr>
                                    </p:animEffect>
                                  </p:childTnLst>
                                </p:cTn>
                              </p:par>
                              <p:par>
                                <p:cTn id="148" presetID="13" presetClass="entr" presetSubtype="16" fill="hold" nodeType="withEffect">
                                  <p:stCondLst>
                                    <p:cond delay="0"/>
                                  </p:stCondLst>
                                  <p:childTnLst>
                                    <p:set>
                                      <p:cBhvr>
                                        <p:cTn id="149" dur="1" fill="hold">
                                          <p:stCondLst>
                                            <p:cond delay="0"/>
                                          </p:stCondLst>
                                        </p:cTn>
                                        <p:tgtEl>
                                          <p:spTgt spid="5"/>
                                        </p:tgtEl>
                                        <p:attrNameLst>
                                          <p:attrName>style.visibility</p:attrName>
                                        </p:attrNameLst>
                                      </p:cBhvr>
                                      <p:to>
                                        <p:strVal val="visible"/>
                                      </p:to>
                                    </p:set>
                                    <p:animEffect transition="in" filter="plus(in)">
                                      <p:cBhvr>
                                        <p:cTn id="150" dur="2000"/>
                                        <p:tgtEl>
                                          <p:spTgt spid="5"/>
                                        </p:tgtEl>
                                      </p:cBhvr>
                                    </p:animEffect>
                                  </p:childTnLst>
                                </p:cTn>
                              </p:par>
                              <p:par>
                                <p:cTn id="151" presetID="13" presetClass="entr" presetSubtype="16" fill="hold" nodeType="withEffect">
                                  <p:stCondLst>
                                    <p:cond delay="0"/>
                                  </p:stCondLst>
                                  <p:childTnLst>
                                    <p:set>
                                      <p:cBhvr>
                                        <p:cTn id="152" dur="1" fill="hold">
                                          <p:stCondLst>
                                            <p:cond delay="0"/>
                                          </p:stCondLst>
                                        </p:cTn>
                                        <p:tgtEl>
                                          <p:spTgt spid="9"/>
                                        </p:tgtEl>
                                        <p:attrNameLst>
                                          <p:attrName>style.visibility</p:attrName>
                                        </p:attrNameLst>
                                      </p:cBhvr>
                                      <p:to>
                                        <p:strVal val="visible"/>
                                      </p:to>
                                    </p:set>
                                    <p:animEffect transition="in" filter="plus(in)">
                                      <p:cBhvr>
                                        <p:cTn id="153" dur="2000"/>
                                        <p:tgtEl>
                                          <p:spTgt spid="9"/>
                                        </p:tgtEl>
                                      </p:cBhvr>
                                    </p:animEffect>
                                  </p:childTnLst>
                                </p:cTn>
                              </p:par>
                              <p:par>
                                <p:cTn id="154" presetID="13" presetClass="entr" presetSubtype="16" fill="hold" nodeType="withEffect">
                                  <p:stCondLst>
                                    <p:cond delay="0"/>
                                  </p:stCondLst>
                                  <p:childTnLst>
                                    <p:set>
                                      <p:cBhvr>
                                        <p:cTn id="155" dur="1" fill="hold">
                                          <p:stCondLst>
                                            <p:cond delay="0"/>
                                          </p:stCondLst>
                                        </p:cTn>
                                        <p:tgtEl>
                                          <p:spTgt spid="7"/>
                                        </p:tgtEl>
                                        <p:attrNameLst>
                                          <p:attrName>style.visibility</p:attrName>
                                        </p:attrNameLst>
                                      </p:cBhvr>
                                      <p:to>
                                        <p:strVal val="visible"/>
                                      </p:to>
                                    </p:set>
                                    <p:animEffect transition="in" filter="plus(in)">
                                      <p:cBhvr>
                                        <p:cTn id="156" dur="2000"/>
                                        <p:tgtEl>
                                          <p:spTgt spid="7"/>
                                        </p:tgtEl>
                                      </p:cBhvr>
                                    </p:animEffect>
                                  </p:childTnLst>
                                </p:cTn>
                              </p:par>
                              <p:par>
                                <p:cTn id="157" presetID="13" presetClass="entr" presetSubtype="16" fill="hold" nodeType="withEffect">
                                  <p:stCondLst>
                                    <p:cond delay="0"/>
                                  </p:stCondLst>
                                  <p:childTnLst>
                                    <p:set>
                                      <p:cBhvr>
                                        <p:cTn id="158" dur="1" fill="hold">
                                          <p:stCondLst>
                                            <p:cond delay="0"/>
                                          </p:stCondLst>
                                        </p:cTn>
                                        <p:tgtEl>
                                          <p:spTgt spid="30"/>
                                        </p:tgtEl>
                                        <p:attrNameLst>
                                          <p:attrName>style.visibility</p:attrName>
                                        </p:attrNameLst>
                                      </p:cBhvr>
                                      <p:to>
                                        <p:strVal val="visible"/>
                                      </p:to>
                                    </p:set>
                                    <p:animEffect transition="in" filter="plus(in)">
                                      <p:cBhvr>
                                        <p:cTn id="159" dur="2000"/>
                                        <p:tgtEl>
                                          <p:spTgt spid="30"/>
                                        </p:tgtEl>
                                      </p:cBhvr>
                                    </p:animEffect>
                                  </p:childTnLst>
                                </p:cTn>
                              </p:par>
                              <p:par>
                                <p:cTn id="160" presetID="13" presetClass="entr" presetSubtype="16" fill="hold" nodeType="withEffect">
                                  <p:stCondLst>
                                    <p:cond delay="0"/>
                                  </p:stCondLst>
                                  <p:childTnLst>
                                    <p:set>
                                      <p:cBhvr>
                                        <p:cTn id="161" dur="1" fill="hold">
                                          <p:stCondLst>
                                            <p:cond delay="0"/>
                                          </p:stCondLst>
                                        </p:cTn>
                                        <p:tgtEl>
                                          <p:spTgt spid="40"/>
                                        </p:tgtEl>
                                        <p:attrNameLst>
                                          <p:attrName>style.visibility</p:attrName>
                                        </p:attrNameLst>
                                      </p:cBhvr>
                                      <p:to>
                                        <p:strVal val="visible"/>
                                      </p:to>
                                    </p:set>
                                    <p:animEffect transition="in" filter="plus(in)">
                                      <p:cBhvr>
                                        <p:cTn id="162" dur="2000"/>
                                        <p:tgtEl>
                                          <p:spTgt spid="40"/>
                                        </p:tgtEl>
                                      </p:cBhvr>
                                    </p:animEffect>
                                  </p:childTnLst>
                                </p:cTn>
                              </p:par>
                              <p:par>
                                <p:cTn id="163" presetID="13" presetClass="entr" presetSubtype="16" fill="hold" nodeType="withEffect">
                                  <p:stCondLst>
                                    <p:cond delay="0"/>
                                  </p:stCondLst>
                                  <p:childTnLst>
                                    <p:set>
                                      <p:cBhvr>
                                        <p:cTn id="164" dur="1" fill="hold">
                                          <p:stCondLst>
                                            <p:cond delay="0"/>
                                          </p:stCondLst>
                                        </p:cTn>
                                        <p:tgtEl>
                                          <p:spTgt spid="28"/>
                                        </p:tgtEl>
                                        <p:attrNameLst>
                                          <p:attrName>style.visibility</p:attrName>
                                        </p:attrNameLst>
                                      </p:cBhvr>
                                      <p:to>
                                        <p:strVal val="visible"/>
                                      </p:to>
                                    </p:set>
                                    <p:animEffect transition="in" filter="plus(in)">
                                      <p:cBhvr>
                                        <p:cTn id="165" dur="2000"/>
                                        <p:tgtEl>
                                          <p:spTgt spid="28"/>
                                        </p:tgtEl>
                                      </p:cBhvr>
                                    </p:animEffect>
                                  </p:childTnLst>
                                </p:cTn>
                              </p:par>
                              <p:par>
                                <p:cTn id="166" presetID="13" presetClass="entr" presetSubtype="16" fill="hold" nodeType="withEffect">
                                  <p:stCondLst>
                                    <p:cond delay="0"/>
                                  </p:stCondLst>
                                  <p:childTnLst>
                                    <p:set>
                                      <p:cBhvr>
                                        <p:cTn id="167" dur="1" fill="hold">
                                          <p:stCondLst>
                                            <p:cond delay="0"/>
                                          </p:stCondLst>
                                        </p:cTn>
                                        <p:tgtEl>
                                          <p:spTgt spid="69"/>
                                        </p:tgtEl>
                                        <p:attrNameLst>
                                          <p:attrName>style.visibility</p:attrName>
                                        </p:attrNameLst>
                                      </p:cBhvr>
                                      <p:to>
                                        <p:strVal val="visible"/>
                                      </p:to>
                                    </p:set>
                                    <p:animEffect transition="in" filter="plus(in)">
                                      <p:cBhvr>
                                        <p:cTn id="168" dur="2000"/>
                                        <p:tgtEl>
                                          <p:spTgt spid="69"/>
                                        </p:tgtEl>
                                      </p:cBhvr>
                                    </p:animEffect>
                                  </p:childTnLst>
                                </p:cTn>
                              </p:par>
                              <p:par>
                                <p:cTn id="169" presetID="13" presetClass="entr" presetSubtype="16" fill="hold" nodeType="withEffect">
                                  <p:stCondLst>
                                    <p:cond delay="0"/>
                                  </p:stCondLst>
                                  <p:childTnLst>
                                    <p:set>
                                      <p:cBhvr>
                                        <p:cTn id="170" dur="1" fill="hold">
                                          <p:stCondLst>
                                            <p:cond delay="0"/>
                                          </p:stCondLst>
                                        </p:cTn>
                                        <p:tgtEl>
                                          <p:spTgt spid="20"/>
                                        </p:tgtEl>
                                        <p:attrNameLst>
                                          <p:attrName>style.visibility</p:attrName>
                                        </p:attrNameLst>
                                      </p:cBhvr>
                                      <p:to>
                                        <p:strVal val="visible"/>
                                      </p:to>
                                    </p:set>
                                    <p:animEffect transition="in" filter="plus(in)">
                                      <p:cBhvr>
                                        <p:cTn id="171" dur="2000"/>
                                        <p:tgtEl>
                                          <p:spTgt spid="20"/>
                                        </p:tgtEl>
                                      </p:cBhvr>
                                    </p:animEffect>
                                  </p:childTnLst>
                                </p:cTn>
                              </p:par>
                              <p:par>
                                <p:cTn id="172" presetID="13" presetClass="entr" presetSubtype="16" fill="hold" nodeType="withEffect">
                                  <p:stCondLst>
                                    <p:cond delay="0"/>
                                  </p:stCondLst>
                                  <p:childTnLst>
                                    <p:set>
                                      <p:cBhvr>
                                        <p:cTn id="173" dur="1" fill="hold">
                                          <p:stCondLst>
                                            <p:cond delay="0"/>
                                          </p:stCondLst>
                                        </p:cTn>
                                        <p:tgtEl>
                                          <p:spTgt spid="163"/>
                                        </p:tgtEl>
                                        <p:attrNameLst>
                                          <p:attrName>style.visibility</p:attrName>
                                        </p:attrNameLst>
                                      </p:cBhvr>
                                      <p:to>
                                        <p:strVal val="visible"/>
                                      </p:to>
                                    </p:set>
                                    <p:animEffect transition="in" filter="plus(in)">
                                      <p:cBhvr>
                                        <p:cTn id="174" dur="2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90" grpId="0" animBg="1"/>
      <p:bldP spid="91" grpId="0"/>
      <p:bldP spid="93" grpId="0" animBg="1"/>
      <p:bldP spid="94" grpId="0" animBg="1"/>
      <p:bldP spid="95" grpId="0" animBg="1"/>
      <p:bldP spid="96" grpId="0"/>
      <p:bldP spid="99" grpId="0" animBg="1"/>
      <p:bldP spid="100" grpId="0" animBg="1"/>
      <p:bldP spid="101" grpId="0" animBg="1"/>
      <p:bldP spid="118" grpId="0" bldLvl="0" animBg="1"/>
      <p:bldP spid="119" grpId="0" bldLvl="0" animBg="1"/>
      <p:bldP spid="141" grpId="0" animBg="1"/>
      <p:bldP spid="145" grpId="0" animBg="1"/>
      <p:bldP spid="145" grpId="1" animBg="1"/>
      <p:bldP spid="145" grpId="2" animBg="1"/>
      <p:bldP spid="145" grpId="3" animBg="1"/>
      <p:bldP spid="145" grpId="4" animBg="1"/>
      <p:bldP spid="146" grpId="0" animBg="1"/>
      <p:bldP spid="146" grpId="1" animBg="1"/>
      <p:bldP spid="146" grpId="2" animBg="1"/>
      <p:bldP spid="146" grpId="3" animBg="1"/>
      <p:bldP spid="146" grpId="4" animBg="1"/>
      <p:bldP spid="158" grpId="0" animBg="1"/>
      <p:bldP spid="158" grpId="1" animBg="1"/>
      <p:bldP spid="158" grpId="2" animBg="1"/>
      <p:bldP spid="158" grpId="3" animBg="1"/>
      <p:bldP spid="158" grpId="4" animBg="1"/>
      <p:bldP spid="159" grpId="0" animBg="1"/>
      <p:bldP spid="159" grpId="1" animBg="1"/>
      <p:bldP spid="159" grpId="2" animBg="1"/>
      <p:bldP spid="159" grpId="3" animBg="1"/>
      <p:bldP spid="159" grpId="4" animBg="1"/>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41351" y="384395"/>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1460"/>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2893697" y="426847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13406" y="5336540"/>
            <a:ext cx="83248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Minus 144"/>
          <p:cNvSpPr/>
          <p:nvPr/>
        </p:nvSpPr>
        <p:spPr>
          <a:xfrm>
            <a:off x="-1306194" y="5795010"/>
            <a:ext cx="12971145" cy="74803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8" name="Minus 157"/>
          <p:cNvSpPr/>
          <p:nvPr/>
        </p:nvSpPr>
        <p:spPr>
          <a:xfrm rot="5400000">
            <a:off x="-1483359" y="4283075"/>
            <a:ext cx="4015105" cy="91440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4200"/>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9252"/>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6096000" y="2054861"/>
            <a:ext cx="1986280" cy="461665"/>
          </a:xfrm>
          <a:prstGeom prst="rect">
            <a:avLst/>
          </a:prstGeom>
          <a:noFill/>
        </p:spPr>
        <p:txBody>
          <a:bodyPr wrap="square" rtlCol="0">
            <a:spAutoFit/>
          </a:bodyPr>
          <a:lstStyle/>
          <a:p>
            <a:r>
              <a:rPr lang="en-US" sz="2400" b="1">
                <a:solidFill>
                  <a:schemeClr val="bg1"/>
                </a:solidFill>
              </a:rPr>
              <a:t> 0    0   0    0</a:t>
            </a:r>
          </a:p>
        </p:txBody>
      </p:sp>
      <p:sp>
        <p:nvSpPr>
          <p:cNvPr id="5" name="Text Box 4"/>
          <p:cNvSpPr txBox="1"/>
          <p:nvPr/>
        </p:nvSpPr>
        <p:spPr>
          <a:xfrm>
            <a:off x="753746" y="3429001"/>
            <a:ext cx="356188" cy="461665"/>
          </a:xfrm>
          <a:prstGeom prst="rect">
            <a:avLst/>
          </a:prstGeom>
          <a:noFill/>
        </p:spPr>
        <p:txBody>
          <a:bodyPr wrap="none" rtlCol="0">
            <a:spAutoFit/>
          </a:bodyPr>
          <a:lstStyle/>
          <a:p>
            <a:r>
              <a:rPr lang="en-US" sz="2400" b="1"/>
              <a:t>1</a:t>
            </a:r>
          </a:p>
        </p:txBody>
      </p: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29"/>
          <p:cNvSpPr txBox="1"/>
          <p:nvPr/>
        </p:nvSpPr>
        <p:spPr>
          <a:xfrm>
            <a:off x="9301480" y="1978661"/>
            <a:ext cx="356188" cy="461665"/>
          </a:xfrm>
          <a:prstGeom prst="rect">
            <a:avLst/>
          </a:prstGeom>
          <a:noFill/>
        </p:spPr>
        <p:txBody>
          <a:bodyPr wrap="none" rtlCol="0">
            <a:spAutoFit/>
          </a:bodyPr>
          <a:lstStyle/>
          <a:p>
            <a:r>
              <a:rPr lang="en-US" sz="2400" b="1"/>
              <a:t>0</a:t>
            </a:r>
          </a:p>
        </p:txBody>
      </p:sp>
      <p:sp>
        <p:nvSpPr>
          <p:cNvPr id="40" name="Text Box 39"/>
          <p:cNvSpPr txBox="1"/>
          <p:nvPr/>
        </p:nvSpPr>
        <p:spPr>
          <a:xfrm>
            <a:off x="1363980" y="3199765"/>
            <a:ext cx="1986280" cy="461665"/>
          </a:xfrm>
          <a:prstGeom prst="rect">
            <a:avLst/>
          </a:prstGeom>
          <a:noFill/>
        </p:spPr>
        <p:txBody>
          <a:bodyPr wrap="square" rtlCol="0">
            <a:spAutoFit/>
          </a:bodyPr>
          <a:lstStyle/>
          <a:p>
            <a:r>
              <a:rPr lang="en-US" sz="2400" b="1">
                <a:solidFill>
                  <a:schemeClr val="bg1"/>
                </a:solidFill>
              </a:rPr>
              <a:t> 0    0   0    0</a:t>
            </a:r>
          </a:p>
        </p:txBody>
      </p:sp>
      <p:sp>
        <p:nvSpPr>
          <p:cNvPr id="68" name="Text Box 67"/>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69" name="Straight Connector 68"/>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 Box 97"/>
          <p:cNvSpPr txBox="1"/>
          <p:nvPr/>
        </p:nvSpPr>
        <p:spPr>
          <a:xfrm>
            <a:off x="9301480" y="2512696"/>
            <a:ext cx="356188" cy="461665"/>
          </a:xfrm>
          <a:prstGeom prst="rect">
            <a:avLst/>
          </a:prstGeom>
          <a:noFill/>
        </p:spPr>
        <p:txBody>
          <a:bodyPr wrap="none" rtlCol="0">
            <a:spAutoFit/>
          </a:bodyPr>
          <a:lstStyle/>
          <a:p>
            <a:r>
              <a:rPr lang="en-US" sz="2400" b="1"/>
              <a:t>1</a:t>
            </a:r>
          </a:p>
        </p:txBody>
      </p:sp>
      <p:cxnSp>
        <p:nvCxnSpPr>
          <p:cNvPr id="2" name="Straight Connector 1"/>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Text Box 101"/>
          <p:cNvSpPr txBox="1"/>
          <p:nvPr/>
        </p:nvSpPr>
        <p:spPr>
          <a:xfrm>
            <a:off x="1440815" y="4192271"/>
            <a:ext cx="1986280" cy="461665"/>
          </a:xfrm>
          <a:prstGeom prst="rect">
            <a:avLst/>
          </a:prstGeom>
          <a:noFill/>
        </p:spPr>
        <p:txBody>
          <a:bodyPr wrap="square" rtlCol="0">
            <a:spAutoFit/>
          </a:bodyPr>
          <a:lstStyle/>
          <a:p>
            <a:r>
              <a:rPr lang="en-US" sz="2400" b="1">
                <a:solidFill>
                  <a:schemeClr val="bg1"/>
                </a:solidFill>
              </a:rPr>
              <a:t> 0    0   0    0</a:t>
            </a:r>
          </a:p>
        </p:txBody>
      </p:sp>
      <p:sp>
        <p:nvSpPr>
          <p:cNvPr id="103" name="Text Box 102"/>
          <p:cNvSpPr txBox="1"/>
          <p:nvPr/>
        </p:nvSpPr>
        <p:spPr>
          <a:xfrm>
            <a:off x="1440180" y="5184141"/>
            <a:ext cx="1986280" cy="461665"/>
          </a:xfrm>
          <a:prstGeom prst="rect">
            <a:avLst/>
          </a:prstGeom>
          <a:noFill/>
        </p:spPr>
        <p:txBody>
          <a:bodyPr wrap="square" rtlCol="0">
            <a:spAutoFit/>
          </a:bodyPr>
          <a:lstStyle/>
          <a:p>
            <a:r>
              <a:rPr lang="en-US" sz="2400" b="1">
                <a:solidFill>
                  <a:schemeClr val="bg1"/>
                </a:solidFill>
              </a:rPr>
              <a:t> 0    0   0    0</a:t>
            </a:r>
          </a:p>
        </p:txBody>
      </p:sp>
      <p:sp>
        <p:nvSpPr>
          <p:cNvPr id="104" name="Text Box 103"/>
          <p:cNvSpPr txBox="1"/>
          <p:nvPr/>
        </p:nvSpPr>
        <p:spPr>
          <a:xfrm>
            <a:off x="6401435" y="4726306"/>
            <a:ext cx="1986280" cy="461665"/>
          </a:xfrm>
          <a:prstGeom prst="rect">
            <a:avLst/>
          </a:prstGeom>
          <a:noFill/>
        </p:spPr>
        <p:txBody>
          <a:bodyPr wrap="square" rtlCol="0">
            <a:spAutoFit/>
          </a:bodyPr>
          <a:lstStyle/>
          <a:p>
            <a:r>
              <a:rPr lang="en-US" sz="2400" b="1">
                <a:solidFill>
                  <a:schemeClr val="bg1"/>
                </a:solidFill>
              </a:rPr>
              <a:t> 0    0   0    0</a:t>
            </a:r>
          </a:p>
        </p:txBody>
      </p:sp>
      <p:sp>
        <p:nvSpPr>
          <p:cNvPr id="105" name="Text Box 104"/>
          <p:cNvSpPr txBox="1"/>
          <p:nvPr/>
        </p:nvSpPr>
        <p:spPr>
          <a:xfrm>
            <a:off x="5409566" y="2054861"/>
            <a:ext cx="356188" cy="461665"/>
          </a:xfrm>
          <a:prstGeom prst="rect">
            <a:avLst/>
          </a:prstGeom>
          <a:noFill/>
        </p:spPr>
        <p:txBody>
          <a:bodyPr wrap="none" rtlCol="0">
            <a:spAutoFit/>
          </a:bodyPr>
          <a:lstStyle/>
          <a:p>
            <a:r>
              <a:rPr lang="en-US" sz="2400" b="1"/>
              <a:t>0</a:t>
            </a:r>
          </a:p>
        </p:txBody>
      </p:sp>
      <p:sp>
        <p:nvSpPr>
          <p:cNvPr id="106" name="Text Box 105"/>
          <p:cNvSpPr txBox="1"/>
          <p:nvPr/>
        </p:nvSpPr>
        <p:spPr>
          <a:xfrm>
            <a:off x="753746" y="4344671"/>
            <a:ext cx="356188" cy="461665"/>
          </a:xfrm>
          <a:prstGeom prst="rect">
            <a:avLst/>
          </a:prstGeom>
          <a:noFill/>
        </p:spPr>
        <p:txBody>
          <a:bodyPr wrap="none" rtlCol="0">
            <a:spAutoFit/>
          </a:bodyPr>
          <a:lstStyle/>
          <a:p>
            <a:r>
              <a:rPr lang="en-US" sz="2400" b="1"/>
              <a:t>0</a:t>
            </a:r>
          </a:p>
        </p:txBody>
      </p:sp>
      <p:sp>
        <p:nvSpPr>
          <p:cNvPr id="107" name="Text Box 106"/>
          <p:cNvSpPr txBox="1"/>
          <p:nvPr/>
        </p:nvSpPr>
        <p:spPr>
          <a:xfrm>
            <a:off x="753746" y="5336541"/>
            <a:ext cx="356188" cy="461665"/>
          </a:xfrm>
          <a:prstGeom prst="rect">
            <a:avLst/>
          </a:prstGeom>
          <a:noFill/>
        </p:spPr>
        <p:txBody>
          <a:bodyPr wrap="none" rtlCol="0">
            <a:spAutoFit/>
          </a:bodyPr>
          <a:lstStyle/>
          <a:p>
            <a:r>
              <a:rPr lang="en-US" sz="2400" b="1"/>
              <a:t>0</a:t>
            </a:r>
          </a:p>
        </p:txBody>
      </p:sp>
      <p:sp>
        <p:nvSpPr>
          <p:cNvPr id="116" name="Text Box 115"/>
          <p:cNvSpPr txBox="1"/>
          <p:nvPr/>
        </p:nvSpPr>
        <p:spPr>
          <a:xfrm>
            <a:off x="5409566" y="4039870"/>
            <a:ext cx="352425" cy="457200"/>
          </a:xfrm>
          <a:prstGeom prst="rect">
            <a:avLst/>
          </a:prstGeom>
          <a:noFill/>
        </p:spPr>
        <p:txBody>
          <a:bodyPr wrap="square" rtlCol="0">
            <a:spAutoFit/>
          </a:bodyPr>
          <a:lstStyle/>
          <a:p>
            <a:r>
              <a:rPr lang="en-US" sz="2400" b="1"/>
              <a:t>0</a:t>
            </a:r>
          </a:p>
        </p:txBody>
      </p:sp>
      <p:sp>
        <p:nvSpPr>
          <p:cNvPr id="142" name="Text Box 141"/>
          <p:cNvSpPr txBox="1"/>
          <p:nvPr/>
        </p:nvSpPr>
        <p:spPr>
          <a:xfrm flipH="1" flipV="1">
            <a:off x="4511041" y="3406140"/>
            <a:ext cx="326391" cy="457200"/>
          </a:xfrm>
          <a:prstGeom prst="rect">
            <a:avLst/>
          </a:prstGeom>
          <a:noFill/>
        </p:spPr>
        <p:txBody>
          <a:bodyPr wrap="square" rtlCol="0">
            <a:spAutoFit/>
          </a:bodyPr>
          <a:lstStyle/>
          <a:p>
            <a:r>
              <a:rPr lang="en-US" sz="2400" b="1"/>
              <a:t>X</a:t>
            </a:r>
          </a:p>
        </p:txBody>
      </p:sp>
      <p:sp>
        <p:nvSpPr>
          <p:cNvPr id="144" name="Text Box 143"/>
          <p:cNvSpPr txBox="1"/>
          <p:nvPr/>
        </p:nvSpPr>
        <p:spPr>
          <a:xfrm rot="10740000" flipV="1">
            <a:off x="10068560" y="4430069"/>
            <a:ext cx="1304925" cy="461665"/>
          </a:xfrm>
          <a:prstGeom prst="rect">
            <a:avLst/>
          </a:prstGeom>
          <a:noFill/>
        </p:spPr>
        <p:txBody>
          <a:bodyPr wrap="square" rtlCol="0">
            <a:spAutoFit/>
          </a:bodyPr>
          <a:lstStyle/>
          <a:p>
            <a:r>
              <a:rPr lang="en-US" sz="2400" b="1"/>
              <a:t>0 0 0 1 </a:t>
            </a:r>
          </a:p>
        </p:txBody>
      </p:sp>
      <p:sp>
        <p:nvSpPr>
          <p:cNvPr id="149" name="Text Box 148"/>
          <p:cNvSpPr txBox="1"/>
          <p:nvPr/>
        </p:nvSpPr>
        <p:spPr>
          <a:xfrm>
            <a:off x="1" y="910591"/>
            <a:ext cx="2871471" cy="461665"/>
          </a:xfrm>
          <a:prstGeom prst="rect">
            <a:avLst/>
          </a:prstGeom>
          <a:noFill/>
        </p:spPr>
        <p:txBody>
          <a:bodyPr wrap="square" rtlCol="0">
            <a:spAutoFit/>
          </a:bodyPr>
          <a:lstStyle/>
          <a:p>
            <a:r>
              <a:rPr lang="en-US" sz="2400" b="1" i="1"/>
              <a:t>FETCH CYCLE</a:t>
            </a:r>
          </a:p>
        </p:txBody>
      </p:sp>
      <p:sp>
        <p:nvSpPr>
          <p:cNvPr id="153" name="Text Box 152"/>
          <p:cNvSpPr txBox="1"/>
          <p:nvPr/>
        </p:nvSpPr>
        <p:spPr>
          <a:xfrm>
            <a:off x="4187825" y="1826261"/>
            <a:ext cx="944880" cy="646331"/>
          </a:xfrm>
          <a:prstGeom prst="rect">
            <a:avLst/>
          </a:prstGeom>
          <a:noFill/>
        </p:spPr>
        <p:txBody>
          <a:bodyPr wrap="square" rtlCol="0">
            <a:spAutoFit/>
          </a:bodyPr>
          <a:lstStyle/>
          <a:p>
            <a:r>
              <a:rPr lang="en-US"/>
              <a:t>FETCH</a:t>
            </a:r>
          </a:p>
          <a:p>
            <a:r>
              <a:rPr lang="en-US"/>
              <a:t>STATE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plus(in)">
                                      <p:cBhvr>
                                        <p:cTn id="10" dur="2000"/>
                                        <p:tgtEl>
                                          <p:spTgt spid="104"/>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plus(in)">
                                      <p:cBhvr>
                                        <p:cTn id="13" dur="2000"/>
                                        <p:tgtEl>
                                          <p:spTgt spid="40"/>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102"/>
                                        </p:tgtEl>
                                        <p:attrNameLst>
                                          <p:attrName>style.visibility</p:attrName>
                                        </p:attrNameLst>
                                      </p:cBhvr>
                                      <p:to>
                                        <p:strVal val="visible"/>
                                      </p:to>
                                    </p:set>
                                    <p:animEffect transition="in" filter="plus(in)">
                                      <p:cBhvr>
                                        <p:cTn id="16" dur="2000"/>
                                        <p:tgtEl>
                                          <p:spTgt spid="102"/>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103"/>
                                        </p:tgtEl>
                                        <p:attrNameLst>
                                          <p:attrName>style.visibility</p:attrName>
                                        </p:attrNameLst>
                                      </p:cBhvr>
                                      <p:to>
                                        <p:strVal val="visible"/>
                                      </p:to>
                                    </p:set>
                                    <p:animEffect transition="in" filter="plus(in)">
                                      <p:cBhvr>
                                        <p:cTn id="19" dur="2000"/>
                                        <p:tgtEl>
                                          <p:spTgt spid="103"/>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105"/>
                                        </p:tgtEl>
                                        <p:attrNameLst>
                                          <p:attrName>style.visibility</p:attrName>
                                        </p:attrNameLst>
                                      </p:cBhvr>
                                      <p:to>
                                        <p:strVal val="visible"/>
                                      </p:to>
                                    </p:set>
                                    <p:animEffect transition="in" filter="plus(in)">
                                      <p:cBhvr>
                                        <p:cTn id="22" dur="2000"/>
                                        <p:tgtEl>
                                          <p:spTgt spid="105"/>
                                        </p:tgtEl>
                                      </p:cBhvr>
                                    </p:animEffect>
                                  </p:childTnLst>
                                </p:cTn>
                              </p:par>
                              <p:par>
                                <p:cTn id="23" presetID="13" presetClass="entr" presetSubtype="16"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plus(in)">
                                      <p:cBhvr>
                                        <p:cTn id="25" dur="2000"/>
                                        <p:tgtEl>
                                          <p:spTgt spid="30"/>
                                        </p:tgtEl>
                                      </p:cBhvr>
                                    </p:animEffect>
                                  </p:childTnLst>
                                </p:cTn>
                              </p:par>
                              <p:par>
                                <p:cTn id="26" presetID="13" presetClass="entr" presetSubtype="16" fill="hold" grpId="0" nodeType="withEffect">
                                  <p:stCondLst>
                                    <p:cond delay="0"/>
                                  </p:stCondLst>
                                  <p:childTnLst>
                                    <p:set>
                                      <p:cBhvr>
                                        <p:cTn id="27" dur="1" fill="hold">
                                          <p:stCondLst>
                                            <p:cond delay="0"/>
                                          </p:stCondLst>
                                        </p:cTn>
                                        <p:tgtEl>
                                          <p:spTgt spid="98"/>
                                        </p:tgtEl>
                                        <p:attrNameLst>
                                          <p:attrName>style.visibility</p:attrName>
                                        </p:attrNameLst>
                                      </p:cBhvr>
                                      <p:to>
                                        <p:strVal val="visible"/>
                                      </p:to>
                                    </p:set>
                                    <p:animEffect transition="in" filter="plus(in)">
                                      <p:cBhvr>
                                        <p:cTn id="28" dur="2000"/>
                                        <p:tgtEl>
                                          <p:spTgt spid="98"/>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plus(in)">
                                      <p:cBhvr>
                                        <p:cTn id="31" dur="2000"/>
                                        <p:tgtEl>
                                          <p:spTgt spid="116"/>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142"/>
                                        </p:tgtEl>
                                        <p:attrNameLst>
                                          <p:attrName>style.visibility</p:attrName>
                                        </p:attrNameLst>
                                      </p:cBhvr>
                                      <p:to>
                                        <p:strVal val="visible"/>
                                      </p:to>
                                    </p:set>
                                    <p:animEffect transition="in" filter="plus(in)">
                                      <p:cBhvr>
                                        <p:cTn id="34" dur="2000"/>
                                        <p:tgtEl>
                                          <p:spTgt spid="142"/>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plus(in)">
                                      <p:cBhvr>
                                        <p:cTn id="37" dur="2000"/>
                                        <p:tgtEl>
                                          <p:spTgt spid="5"/>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plus(in)">
                                      <p:cBhvr>
                                        <p:cTn id="40" dur="2000"/>
                                        <p:tgtEl>
                                          <p:spTgt spid="106"/>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107"/>
                                        </p:tgtEl>
                                        <p:attrNameLst>
                                          <p:attrName>style.visibility</p:attrName>
                                        </p:attrNameLst>
                                      </p:cBhvr>
                                      <p:to>
                                        <p:strVal val="visible"/>
                                      </p:to>
                                    </p:set>
                                    <p:animEffect transition="in" filter="plus(in)">
                                      <p:cBhvr>
                                        <p:cTn id="43" dur="2000"/>
                                        <p:tgtEl>
                                          <p:spTgt spid="107"/>
                                        </p:tgtEl>
                                      </p:cBhvr>
                                    </p:animEffect>
                                  </p:childTnLst>
                                </p:cTn>
                              </p:par>
                              <p:par>
                                <p:cTn id="44" presetID="13" presetClass="entr" presetSubtype="16" fill="hold" grpId="0" nodeType="withEffect">
                                  <p:stCondLst>
                                    <p:cond delay="0"/>
                                  </p:stCondLst>
                                  <p:childTnLst>
                                    <p:set>
                                      <p:cBhvr>
                                        <p:cTn id="45" dur="1" fill="hold">
                                          <p:stCondLst>
                                            <p:cond delay="0"/>
                                          </p:stCondLst>
                                        </p:cTn>
                                        <p:tgtEl>
                                          <p:spTgt spid="144"/>
                                        </p:tgtEl>
                                        <p:attrNameLst>
                                          <p:attrName>style.visibility</p:attrName>
                                        </p:attrNameLst>
                                      </p:cBhvr>
                                      <p:to>
                                        <p:strVal val="visible"/>
                                      </p:to>
                                    </p:set>
                                    <p:animEffect transition="in" filter="plus(in)">
                                      <p:cBhvr>
                                        <p:cTn id="46" dur="2000"/>
                                        <p:tgtEl>
                                          <p:spTgt spid="144"/>
                                        </p:tgtEl>
                                      </p:cBhvr>
                                    </p:animEffect>
                                  </p:childTnLst>
                                </p:cTn>
                              </p:par>
                              <p:par>
                                <p:cTn id="47" presetID="13" presetClass="entr" presetSubtype="16" fill="hold" grpId="0" nodeType="withEffect">
                                  <p:stCondLst>
                                    <p:cond delay="0"/>
                                  </p:stCondLst>
                                  <p:childTnLst>
                                    <p:set>
                                      <p:cBhvr>
                                        <p:cTn id="48" dur="1" fill="hold">
                                          <p:stCondLst>
                                            <p:cond delay="0"/>
                                          </p:stCondLst>
                                        </p:cTn>
                                        <p:tgtEl>
                                          <p:spTgt spid="153"/>
                                        </p:tgtEl>
                                        <p:attrNameLst>
                                          <p:attrName>style.visibility</p:attrName>
                                        </p:attrNameLst>
                                      </p:cBhvr>
                                      <p:to>
                                        <p:strVal val="visible"/>
                                      </p:to>
                                    </p:set>
                                    <p:animEffect transition="in" filter="plus(in)">
                                      <p:cBhvr>
                                        <p:cTn id="49" dur="20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0" grpId="0"/>
      <p:bldP spid="40" grpId="0"/>
      <p:bldP spid="98" grpId="0"/>
      <p:bldP spid="102" grpId="0"/>
      <p:bldP spid="103" grpId="0"/>
      <p:bldP spid="104" grpId="0"/>
      <p:bldP spid="105" grpId="0"/>
      <p:bldP spid="106" grpId="0"/>
      <p:bldP spid="107" grpId="0"/>
      <p:bldP spid="116" grpId="0"/>
      <p:bldP spid="142" grpId="0"/>
      <p:bldP spid="144" grpId="0"/>
      <p:bldP spid="15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41351" y="252310"/>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0825"/>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2893697" y="426847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13406" y="5336540"/>
            <a:ext cx="83248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5" name="Minus 144"/>
          <p:cNvSpPr/>
          <p:nvPr/>
        </p:nvSpPr>
        <p:spPr>
          <a:xfrm>
            <a:off x="-1306194" y="5795010"/>
            <a:ext cx="12971145" cy="74803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Minus 157"/>
          <p:cNvSpPr/>
          <p:nvPr/>
        </p:nvSpPr>
        <p:spPr>
          <a:xfrm rot="5400000">
            <a:off x="-1483359" y="4283075"/>
            <a:ext cx="4015105" cy="91440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3565"/>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8615"/>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6096000" y="2054861"/>
            <a:ext cx="1986280" cy="461665"/>
          </a:xfrm>
          <a:prstGeom prst="rect">
            <a:avLst/>
          </a:prstGeom>
          <a:noFill/>
        </p:spPr>
        <p:txBody>
          <a:bodyPr wrap="square" rtlCol="0">
            <a:spAutoFit/>
          </a:bodyPr>
          <a:lstStyle/>
          <a:p>
            <a:r>
              <a:rPr lang="en-US" sz="2400" b="1">
                <a:solidFill>
                  <a:schemeClr val="bg1"/>
                </a:solidFill>
              </a:rPr>
              <a:t> 0    0   0    0</a:t>
            </a:r>
          </a:p>
        </p:txBody>
      </p:sp>
      <p:sp>
        <p:nvSpPr>
          <p:cNvPr id="5" name="Text Box 4"/>
          <p:cNvSpPr txBox="1"/>
          <p:nvPr/>
        </p:nvSpPr>
        <p:spPr>
          <a:xfrm>
            <a:off x="753746" y="3429001"/>
            <a:ext cx="356188" cy="461665"/>
          </a:xfrm>
          <a:prstGeom prst="rect">
            <a:avLst/>
          </a:prstGeom>
          <a:noFill/>
        </p:spPr>
        <p:txBody>
          <a:bodyPr wrap="none" rtlCol="0">
            <a:spAutoFit/>
          </a:bodyPr>
          <a:lstStyle/>
          <a:p>
            <a:r>
              <a:rPr lang="en-US" sz="2400" b="1"/>
              <a:t>1</a:t>
            </a:r>
          </a:p>
        </p:txBody>
      </p: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29"/>
          <p:cNvSpPr txBox="1"/>
          <p:nvPr/>
        </p:nvSpPr>
        <p:spPr>
          <a:xfrm>
            <a:off x="9301480" y="1978661"/>
            <a:ext cx="356188" cy="461665"/>
          </a:xfrm>
          <a:prstGeom prst="rect">
            <a:avLst/>
          </a:prstGeom>
          <a:noFill/>
        </p:spPr>
        <p:txBody>
          <a:bodyPr wrap="none" rtlCol="0">
            <a:spAutoFit/>
          </a:bodyPr>
          <a:lstStyle/>
          <a:p>
            <a:r>
              <a:rPr lang="en-US" sz="2400" b="1"/>
              <a:t>0</a:t>
            </a:r>
          </a:p>
        </p:txBody>
      </p:sp>
      <p:sp>
        <p:nvSpPr>
          <p:cNvPr id="40" name="Text Box 39"/>
          <p:cNvSpPr txBox="1"/>
          <p:nvPr/>
        </p:nvSpPr>
        <p:spPr>
          <a:xfrm>
            <a:off x="1363980" y="3199765"/>
            <a:ext cx="1986280" cy="461665"/>
          </a:xfrm>
          <a:prstGeom prst="rect">
            <a:avLst/>
          </a:prstGeom>
          <a:noFill/>
        </p:spPr>
        <p:txBody>
          <a:bodyPr wrap="square" rtlCol="0">
            <a:spAutoFit/>
          </a:bodyPr>
          <a:lstStyle/>
          <a:p>
            <a:r>
              <a:rPr lang="en-US" sz="2400" b="1">
                <a:solidFill>
                  <a:schemeClr val="bg1"/>
                </a:solidFill>
              </a:rPr>
              <a:t> 0    0   0    0</a:t>
            </a:r>
          </a:p>
        </p:txBody>
      </p:sp>
      <p:sp>
        <p:nvSpPr>
          <p:cNvPr id="68" name="Text Box 67"/>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69" name="Straight Connector 68"/>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 Box 97"/>
          <p:cNvSpPr txBox="1"/>
          <p:nvPr/>
        </p:nvSpPr>
        <p:spPr>
          <a:xfrm>
            <a:off x="9301480" y="2512696"/>
            <a:ext cx="356188" cy="461665"/>
          </a:xfrm>
          <a:prstGeom prst="rect">
            <a:avLst/>
          </a:prstGeom>
          <a:noFill/>
        </p:spPr>
        <p:txBody>
          <a:bodyPr wrap="none" rtlCol="0">
            <a:spAutoFit/>
          </a:bodyPr>
          <a:lstStyle/>
          <a:p>
            <a:r>
              <a:rPr lang="en-US" sz="2400" b="1"/>
              <a:t>1</a:t>
            </a:r>
          </a:p>
        </p:txBody>
      </p:sp>
      <p:cxnSp>
        <p:nvCxnSpPr>
          <p:cNvPr id="2" name="Straight Connector 1"/>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Text Box 101"/>
          <p:cNvSpPr txBox="1"/>
          <p:nvPr/>
        </p:nvSpPr>
        <p:spPr>
          <a:xfrm>
            <a:off x="1440815" y="4192271"/>
            <a:ext cx="1986280" cy="461665"/>
          </a:xfrm>
          <a:prstGeom prst="rect">
            <a:avLst/>
          </a:prstGeom>
          <a:noFill/>
        </p:spPr>
        <p:txBody>
          <a:bodyPr wrap="square" rtlCol="0">
            <a:spAutoFit/>
          </a:bodyPr>
          <a:lstStyle/>
          <a:p>
            <a:r>
              <a:rPr lang="en-US" sz="2400" b="1">
                <a:solidFill>
                  <a:schemeClr val="bg1"/>
                </a:solidFill>
              </a:rPr>
              <a:t> 0    0   0    0</a:t>
            </a:r>
          </a:p>
        </p:txBody>
      </p:sp>
      <p:sp>
        <p:nvSpPr>
          <p:cNvPr id="103" name="Text Box 102"/>
          <p:cNvSpPr txBox="1"/>
          <p:nvPr/>
        </p:nvSpPr>
        <p:spPr>
          <a:xfrm>
            <a:off x="1440180" y="5184141"/>
            <a:ext cx="1986280" cy="461665"/>
          </a:xfrm>
          <a:prstGeom prst="rect">
            <a:avLst/>
          </a:prstGeom>
          <a:noFill/>
        </p:spPr>
        <p:txBody>
          <a:bodyPr wrap="square" rtlCol="0">
            <a:spAutoFit/>
          </a:bodyPr>
          <a:lstStyle/>
          <a:p>
            <a:r>
              <a:rPr lang="en-US" sz="2400" b="1">
                <a:solidFill>
                  <a:schemeClr val="bg1"/>
                </a:solidFill>
              </a:rPr>
              <a:t> 0    0   0    0</a:t>
            </a:r>
          </a:p>
        </p:txBody>
      </p:sp>
      <p:sp>
        <p:nvSpPr>
          <p:cNvPr id="104" name="Text Box 103"/>
          <p:cNvSpPr txBox="1"/>
          <p:nvPr/>
        </p:nvSpPr>
        <p:spPr>
          <a:xfrm>
            <a:off x="6401435" y="4726306"/>
            <a:ext cx="1986280" cy="461665"/>
          </a:xfrm>
          <a:prstGeom prst="rect">
            <a:avLst/>
          </a:prstGeom>
          <a:noFill/>
        </p:spPr>
        <p:txBody>
          <a:bodyPr wrap="square" rtlCol="0">
            <a:spAutoFit/>
          </a:bodyPr>
          <a:lstStyle/>
          <a:p>
            <a:r>
              <a:rPr lang="en-US" sz="2400" b="1">
                <a:solidFill>
                  <a:schemeClr val="bg1"/>
                </a:solidFill>
              </a:rPr>
              <a:t> 0    0   0    0</a:t>
            </a:r>
          </a:p>
        </p:txBody>
      </p:sp>
      <p:sp>
        <p:nvSpPr>
          <p:cNvPr id="105" name="Text Box 104"/>
          <p:cNvSpPr txBox="1"/>
          <p:nvPr/>
        </p:nvSpPr>
        <p:spPr>
          <a:xfrm>
            <a:off x="5409566" y="2054861"/>
            <a:ext cx="356188" cy="461665"/>
          </a:xfrm>
          <a:prstGeom prst="rect">
            <a:avLst/>
          </a:prstGeom>
          <a:noFill/>
        </p:spPr>
        <p:txBody>
          <a:bodyPr wrap="none" rtlCol="0">
            <a:spAutoFit/>
          </a:bodyPr>
          <a:lstStyle/>
          <a:p>
            <a:r>
              <a:rPr lang="en-US" sz="2400" b="1"/>
              <a:t>0</a:t>
            </a:r>
          </a:p>
        </p:txBody>
      </p:sp>
      <p:sp>
        <p:nvSpPr>
          <p:cNvPr id="106" name="Text Box 105"/>
          <p:cNvSpPr txBox="1"/>
          <p:nvPr/>
        </p:nvSpPr>
        <p:spPr>
          <a:xfrm>
            <a:off x="753746" y="4344671"/>
            <a:ext cx="356188" cy="461665"/>
          </a:xfrm>
          <a:prstGeom prst="rect">
            <a:avLst/>
          </a:prstGeom>
          <a:noFill/>
        </p:spPr>
        <p:txBody>
          <a:bodyPr wrap="none" rtlCol="0">
            <a:spAutoFit/>
          </a:bodyPr>
          <a:lstStyle/>
          <a:p>
            <a:r>
              <a:rPr lang="en-US" sz="2400" b="1"/>
              <a:t>0</a:t>
            </a:r>
          </a:p>
        </p:txBody>
      </p:sp>
      <p:sp>
        <p:nvSpPr>
          <p:cNvPr id="107" name="Text Box 106"/>
          <p:cNvSpPr txBox="1"/>
          <p:nvPr/>
        </p:nvSpPr>
        <p:spPr>
          <a:xfrm>
            <a:off x="753746" y="5336541"/>
            <a:ext cx="356188" cy="461665"/>
          </a:xfrm>
          <a:prstGeom prst="rect">
            <a:avLst/>
          </a:prstGeom>
          <a:noFill/>
        </p:spPr>
        <p:txBody>
          <a:bodyPr wrap="none" rtlCol="0">
            <a:spAutoFit/>
          </a:bodyPr>
          <a:lstStyle/>
          <a:p>
            <a:r>
              <a:rPr lang="en-US" sz="2400" b="1"/>
              <a:t>0</a:t>
            </a:r>
          </a:p>
        </p:txBody>
      </p:sp>
      <p:sp>
        <p:nvSpPr>
          <p:cNvPr id="116" name="Text Box 115"/>
          <p:cNvSpPr txBox="1"/>
          <p:nvPr/>
        </p:nvSpPr>
        <p:spPr>
          <a:xfrm>
            <a:off x="5409566" y="4039870"/>
            <a:ext cx="352425" cy="457200"/>
          </a:xfrm>
          <a:prstGeom prst="rect">
            <a:avLst/>
          </a:prstGeom>
          <a:noFill/>
        </p:spPr>
        <p:txBody>
          <a:bodyPr wrap="square" rtlCol="0">
            <a:spAutoFit/>
          </a:bodyPr>
          <a:lstStyle/>
          <a:p>
            <a:r>
              <a:rPr lang="en-US" sz="2400" b="1"/>
              <a:t>0</a:t>
            </a:r>
          </a:p>
        </p:txBody>
      </p:sp>
      <p:sp>
        <p:nvSpPr>
          <p:cNvPr id="142" name="Text Box 141"/>
          <p:cNvSpPr txBox="1"/>
          <p:nvPr/>
        </p:nvSpPr>
        <p:spPr>
          <a:xfrm flipH="1" flipV="1">
            <a:off x="4511041" y="3406140"/>
            <a:ext cx="326391" cy="457200"/>
          </a:xfrm>
          <a:prstGeom prst="rect">
            <a:avLst/>
          </a:prstGeom>
          <a:noFill/>
        </p:spPr>
        <p:txBody>
          <a:bodyPr wrap="square" rtlCol="0">
            <a:spAutoFit/>
          </a:bodyPr>
          <a:lstStyle/>
          <a:p>
            <a:r>
              <a:rPr lang="en-US" sz="2400" b="1"/>
              <a:t>X</a:t>
            </a:r>
          </a:p>
        </p:txBody>
      </p:sp>
      <p:sp>
        <p:nvSpPr>
          <p:cNvPr id="144" name="Text Box 143"/>
          <p:cNvSpPr txBox="1"/>
          <p:nvPr/>
        </p:nvSpPr>
        <p:spPr>
          <a:xfrm rot="10740000" flipV="1">
            <a:off x="10068560" y="4430069"/>
            <a:ext cx="1304925" cy="461665"/>
          </a:xfrm>
          <a:prstGeom prst="rect">
            <a:avLst/>
          </a:prstGeom>
          <a:noFill/>
        </p:spPr>
        <p:txBody>
          <a:bodyPr wrap="square" rtlCol="0">
            <a:spAutoFit/>
          </a:bodyPr>
          <a:lstStyle/>
          <a:p>
            <a:r>
              <a:rPr lang="en-US" sz="2400" b="1"/>
              <a:t>0 0 0 1 </a:t>
            </a:r>
          </a:p>
        </p:txBody>
      </p:sp>
      <p:sp>
        <p:nvSpPr>
          <p:cNvPr id="149" name="Text Box 148"/>
          <p:cNvSpPr txBox="1"/>
          <p:nvPr/>
        </p:nvSpPr>
        <p:spPr>
          <a:xfrm>
            <a:off x="1" y="910591"/>
            <a:ext cx="2898140" cy="461665"/>
          </a:xfrm>
          <a:prstGeom prst="rect">
            <a:avLst/>
          </a:prstGeom>
          <a:noFill/>
        </p:spPr>
        <p:txBody>
          <a:bodyPr wrap="square" rtlCol="0">
            <a:spAutoFit/>
          </a:bodyPr>
          <a:lstStyle/>
          <a:p>
            <a:r>
              <a:rPr lang="en-US" sz="2400" b="1" i="1"/>
              <a:t>FETCH CYCLE</a:t>
            </a:r>
          </a:p>
        </p:txBody>
      </p:sp>
      <p:sp>
        <p:nvSpPr>
          <p:cNvPr id="151" name="Text Box 150"/>
          <p:cNvSpPr txBox="1"/>
          <p:nvPr/>
        </p:nvSpPr>
        <p:spPr>
          <a:xfrm>
            <a:off x="1363980" y="3199765"/>
            <a:ext cx="1986280" cy="461665"/>
          </a:xfrm>
          <a:prstGeom prst="rect">
            <a:avLst/>
          </a:prstGeom>
          <a:noFill/>
        </p:spPr>
        <p:txBody>
          <a:bodyPr wrap="square" rtlCol="0">
            <a:spAutoFit/>
          </a:bodyPr>
          <a:lstStyle/>
          <a:p>
            <a:r>
              <a:rPr lang="en-US" sz="2400" b="1">
                <a:solidFill>
                  <a:schemeClr val="bg1"/>
                </a:solidFill>
              </a:rPr>
              <a:t> 0    0   0    1</a:t>
            </a:r>
          </a:p>
        </p:txBody>
      </p:sp>
      <p:pic>
        <p:nvPicPr>
          <p:cNvPr id="166" name="Content Placeholder 165" descr="clk"/>
          <p:cNvPicPr>
            <a:picLocks noGrp="1" noChangeAspect="1"/>
          </p:cNvPicPr>
          <p:nvPr>
            <p:ph idx="1"/>
          </p:nvPr>
        </p:nvPicPr>
        <p:blipFill>
          <a:blip r:embed="rId2"/>
          <a:stretch>
            <a:fillRect/>
          </a:stretch>
        </p:blipFill>
        <p:spPr>
          <a:xfrm>
            <a:off x="142241" y="1292227"/>
            <a:ext cx="2730500" cy="339725"/>
          </a:xfrm>
          <a:prstGeom prst="rect">
            <a:avLst/>
          </a:prstGeom>
        </p:spPr>
      </p:pic>
      <p:sp>
        <p:nvSpPr>
          <p:cNvPr id="170" name="Text Box 169"/>
          <p:cNvSpPr txBox="1"/>
          <p:nvPr/>
        </p:nvSpPr>
        <p:spPr>
          <a:xfrm>
            <a:off x="4036060" y="1826260"/>
            <a:ext cx="1386840" cy="646331"/>
          </a:xfrm>
          <a:prstGeom prst="rect">
            <a:avLst/>
          </a:prstGeom>
          <a:noFill/>
        </p:spPr>
        <p:txBody>
          <a:bodyPr wrap="square" rtlCol="0">
            <a:spAutoFit/>
          </a:bodyPr>
          <a:lstStyle/>
          <a:p>
            <a:r>
              <a:rPr lang="en-US"/>
              <a:t>EXECUTE</a:t>
            </a:r>
          </a:p>
          <a:p>
            <a:r>
              <a:rPr lang="en-US"/>
              <a:t>STATE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 calcmode="lin" valueType="num">
                                      <p:cBhvr additive="base">
                                        <p:cTn id="7" dur="500" fill="hold"/>
                                        <p:tgtEl>
                                          <p:spTgt spid="166"/>
                                        </p:tgtEl>
                                        <p:attrNameLst>
                                          <p:attrName>ppt_x</p:attrName>
                                        </p:attrNameLst>
                                      </p:cBhvr>
                                      <p:tavLst>
                                        <p:tav tm="0">
                                          <p:val>
                                            <p:strVal val="0-#ppt_w/2"/>
                                          </p:val>
                                        </p:tav>
                                        <p:tav tm="100000">
                                          <p:val>
                                            <p:strVal val="#ppt_x"/>
                                          </p:val>
                                        </p:tav>
                                      </p:tavLst>
                                    </p:anim>
                                    <p:anim calcmode="lin" valueType="num">
                                      <p:cBhvr additive="base">
                                        <p:cTn id="8" dur="500" fill="hold"/>
                                        <p:tgtEl>
                                          <p:spTgt spid="1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nodeType="clickEffect">
                                  <p:stCondLst>
                                    <p:cond delay="0"/>
                                  </p:stCondLst>
                                  <p:childTnLst>
                                    <p:animMotion origin="layout" path="M 0.000000 0.000000 L -0.007240 0.213889 L -0.827500 0.221574 L -0.826094 -0.188056 L -0.794167 -0.190648 L -0.794167 -0.190648 " pathEditMode="relative" ptsTypes="">
                                      <p:cBhvr>
                                        <p:cTn id="12" dur="2000" fill="hold"/>
                                        <p:tgtEl>
                                          <p:spTgt spid="144"/>
                                        </p:tgtEl>
                                        <p:attrNameLst>
                                          <p:attrName>ppt_x</p:attrName>
                                          <p:attrName>ppt_y</p:attrName>
                                        </p:attrNameLst>
                                      </p:cBhvr>
                                    </p:animMotion>
                                  </p:childTnLst>
                                </p:cTn>
                              </p:par>
                              <p:par>
                                <p:cTn id="13" presetID="3" presetClass="exit" presetSubtype="10" fill="hold" grpId="1" nodeType="withEffect">
                                  <p:stCondLst>
                                    <p:cond delay="0"/>
                                  </p:stCondLst>
                                  <p:childTnLst>
                                    <p:animEffect transition="out" filter="blinds(horizontal)">
                                      <p:cBhvr>
                                        <p:cTn id="14" dur="5000"/>
                                        <p:tgtEl>
                                          <p:spTgt spid="144">
                                            <p:txEl>
                                              <p:pRg st="0" end="0"/>
                                            </p:txEl>
                                          </p:spTgt>
                                        </p:tgtEl>
                                      </p:cBhvr>
                                    </p:animEffect>
                                    <p:set>
                                      <p:cBhvr>
                                        <p:cTn id="15" dur="1" fill="hold">
                                          <p:stCondLst>
                                            <p:cond delay="4990"/>
                                          </p:stCondLst>
                                        </p:cTn>
                                        <p:tgtEl>
                                          <p:spTgt spid="144">
                                            <p:txEl>
                                              <p:pRg st="0" end="0"/>
                                            </p:txEl>
                                          </p:spTgt>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2000"/>
                                        <p:tgtEl>
                                          <p:spTgt spid="40"/>
                                        </p:tgtEl>
                                      </p:cBhvr>
                                    </p:animEffect>
                                    <p:set>
                                      <p:cBhvr>
                                        <p:cTn id="18" dur="1" fill="hold">
                                          <p:stCondLst>
                                            <p:cond delay="1996"/>
                                          </p:stCondLst>
                                        </p:cTn>
                                        <p:tgtEl>
                                          <p:spTgt spid="40"/>
                                        </p:tgtEl>
                                        <p:attrNameLst>
                                          <p:attrName>style.visibility</p:attrName>
                                        </p:attrNameLst>
                                      </p:cBhvr>
                                      <p:to>
                                        <p:strVal val="hidden"/>
                                      </p:to>
                                    </p:set>
                                  </p:childTnLst>
                                </p:cTn>
                              </p:par>
                              <p:par>
                                <p:cTn id="19" presetID="3" presetClass="entr" presetSubtype="10" fill="hold" grpId="0" nodeType="withEffect">
                                  <p:stCondLst>
                                    <p:cond delay="0"/>
                                  </p:stCondLst>
                                  <p:childTnLst>
                                    <p:set>
                                      <p:cBhvr>
                                        <p:cTn id="20" dur="1" fill="hold">
                                          <p:stCondLst>
                                            <p:cond delay="0"/>
                                          </p:stCondLst>
                                        </p:cTn>
                                        <p:tgtEl>
                                          <p:spTgt spid="151"/>
                                        </p:tgtEl>
                                        <p:attrNameLst>
                                          <p:attrName>style.visibility</p:attrName>
                                        </p:attrNameLst>
                                      </p:cBhvr>
                                      <p:to>
                                        <p:strVal val="visible"/>
                                      </p:to>
                                    </p:set>
                                    <p:animEffect transition="in" filter="blinds(horizontal)">
                                      <p:cBhvr>
                                        <p:cTn id="21" dur="5000"/>
                                        <p:tgtEl>
                                          <p:spTgt spid="151"/>
                                        </p:tgtEl>
                                      </p:cBhvr>
                                    </p:animEffect>
                                  </p:childTnLst>
                                </p:cTn>
                              </p:par>
                              <p:par>
                                <p:cTn id="22" presetID="13" presetClass="entr" presetSubtype="16" fill="hold" grpId="0" nodeType="withEffect">
                                  <p:stCondLst>
                                    <p:cond delay="0"/>
                                  </p:stCondLst>
                                  <p:childTnLst>
                                    <p:set>
                                      <p:cBhvr>
                                        <p:cTn id="23" dur="1" fill="hold">
                                          <p:stCondLst>
                                            <p:cond delay="0"/>
                                          </p:stCondLst>
                                        </p:cTn>
                                        <p:tgtEl>
                                          <p:spTgt spid="170"/>
                                        </p:tgtEl>
                                        <p:attrNameLst>
                                          <p:attrName>style.visibility</p:attrName>
                                        </p:attrNameLst>
                                      </p:cBhvr>
                                      <p:to>
                                        <p:strVal val="visible"/>
                                      </p:to>
                                    </p:set>
                                    <p:animEffect transition="in" filter="plus(in)">
                                      <p:cBhvr>
                                        <p:cTn id="24" dur="20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0" grpId="1"/>
      <p:bldP spid="144" grpId="0" build="allAtOnce" bldLvl="0"/>
      <p:bldP spid="144" grpId="1" build="allAtOnce" bldLvl="0"/>
      <p:bldP spid="151" grpId="0"/>
      <p:bldP spid="17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41351" y="238662"/>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1460"/>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2893697" y="426847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13406" y="5336540"/>
            <a:ext cx="83248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5" name="Minus 144"/>
          <p:cNvSpPr/>
          <p:nvPr/>
        </p:nvSpPr>
        <p:spPr>
          <a:xfrm>
            <a:off x="-1306194" y="5795010"/>
            <a:ext cx="12971145" cy="74803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Minus 157"/>
          <p:cNvSpPr/>
          <p:nvPr/>
        </p:nvSpPr>
        <p:spPr>
          <a:xfrm rot="5400000">
            <a:off x="-1483359" y="4283075"/>
            <a:ext cx="4015105" cy="91440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4200"/>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9252"/>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6096000" y="2054861"/>
            <a:ext cx="1986280" cy="461665"/>
          </a:xfrm>
          <a:prstGeom prst="rect">
            <a:avLst/>
          </a:prstGeom>
          <a:noFill/>
        </p:spPr>
        <p:txBody>
          <a:bodyPr wrap="square" rtlCol="0">
            <a:spAutoFit/>
          </a:bodyPr>
          <a:lstStyle/>
          <a:p>
            <a:r>
              <a:rPr lang="en-US" sz="2400" b="1">
                <a:solidFill>
                  <a:schemeClr val="bg1"/>
                </a:solidFill>
              </a:rPr>
              <a:t> 0    0   0    0</a:t>
            </a:r>
          </a:p>
        </p:txBody>
      </p:sp>
      <p:sp>
        <p:nvSpPr>
          <p:cNvPr id="5" name="Text Box 4"/>
          <p:cNvSpPr txBox="1"/>
          <p:nvPr/>
        </p:nvSpPr>
        <p:spPr>
          <a:xfrm>
            <a:off x="753746" y="3429001"/>
            <a:ext cx="356188" cy="461665"/>
          </a:xfrm>
          <a:prstGeom prst="rect">
            <a:avLst/>
          </a:prstGeom>
          <a:noFill/>
        </p:spPr>
        <p:txBody>
          <a:bodyPr wrap="none" rtlCol="0">
            <a:spAutoFit/>
          </a:bodyPr>
          <a:lstStyle/>
          <a:p>
            <a:r>
              <a:rPr lang="en-US" sz="2400" b="1"/>
              <a:t>0</a:t>
            </a:r>
          </a:p>
        </p:txBody>
      </p: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29"/>
          <p:cNvSpPr txBox="1"/>
          <p:nvPr/>
        </p:nvSpPr>
        <p:spPr>
          <a:xfrm>
            <a:off x="9301480" y="1978661"/>
            <a:ext cx="356188" cy="461665"/>
          </a:xfrm>
          <a:prstGeom prst="rect">
            <a:avLst/>
          </a:prstGeom>
          <a:noFill/>
        </p:spPr>
        <p:txBody>
          <a:bodyPr wrap="none" rtlCol="0">
            <a:spAutoFit/>
          </a:bodyPr>
          <a:lstStyle/>
          <a:p>
            <a:r>
              <a:rPr lang="en-US" sz="2400" b="1"/>
              <a:t>0</a:t>
            </a:r>
          </a:p>
        </p:txBody>
      </p:sp>
      <p:sp>
        <p:nvSpPr>
          <p:cNvPr id="68" name="Text Box 67"/>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69" name="Straight Connector 68"/>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 Box 97"/>
          <p:cNvSpPr txBox="1"/>
          <p:nvPr/>
        </p:nvSpPr>
        <p:spPr>
          <a:xfrm>
            <a:off x="9301480" y="2512696"/>
            <a:ext cx="356188" cy="461665"/>
          </a:xfrm>
          <a:prstGeom prst="rect">
            <a:avLst/>
          </a:prstGeom>
          <a:noFill/>
        </p:spPr>
        <p:txBody>
          <a:bodyPr wrap="none" rtlCol="0">
            <a:spAutoFit/>
          </a:bodyPr>
          <a:lstStyle/>
          <a:p>
            <a:r>
              <a:rPr lang="en-US" sz="2400" b="1"/>
              <a:t>0</a:t>
            </a:r>
          </a:p>
        </p:txBody>
      </p:sp>
      <p:cxnSp>
        <p:nvCxnSpPr>
          <p:cNvPr id="2" name="Straight Connector 1"/>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Text Box 101"/>
          <p:cNvSpPr txBox="1"/>
          <p:nvPr/>
        </p:nvSpPr>
        <p:spPr>
          <a:xfrm>
            <a:off x="1440815" y="4192271"/>
            <a:ext cx="1986280" cy="461665"/>
          </a:xfrm>
          <a:prstGeom prst="rect">
            <a:avLst/>
          </a:prstGeom>
          <a:noFill/>
        </p:spPr>
        <p:txBody>
          <a:bodyPr wrap="square" rtlCol="0">
            <a:spAutoFit/>
          </a:bodyPr>
          <a:lstStyle/>
          <a:p>
            <a:r>
              <a:rPr lang="en-US" sz="2400" b="1">
                <a:solidFill>
                  <a:schemeClr val="bg1"/>
                </a:solidFill>
              </a:rPr>
              <a:t> 0    0   0    0</a:t>
            </a:r>
          </a:p>
        </p:txBody>
      </p:sp>
      <p:sp>
        <p:nvSpPr>
          <p:cNvPr id="103" name="Text Box 102"/>
          <p:cNvSpPr txBox="1"/>
          <p:nvPr/>
        </p:nvSpPr>
        <p:spPr>
          <a:xfrm>
            <a:off x="1440180" y="5184141"/>
            <a:ext cx="1986280" cy="461665"/>
          </a:xfrm>
          <a:prstGeom prst="rect">
            <a:avLst/>
          </a:prstGeom>
          <a:noFill/>
        </p:spPr>
        <p:txBody>
          <a:bodyPr wrap="square" rtlCol="0">
            <a:spAutoFit/>
          </a:bodyPr>
          <a:lstStyle/>
          <a:p>
            <a:r>
              <a:rPr lang="en-US" sz="2400" b="1">
                <a:solidFill>
                  <a:schemeClr val="bg1"/>
                </a:solidFill>
              </a:rPr>
              <a:t> 0    0   0    0</a:t>
            </a:r>
          </a:p>
        </p:txBody>
      </p:sp>
      <p:sp>
        <p:nvSpPr>
          <p:cNvPr id="104" name="Text Box 103"/>
          <p:cNvSpPr txBox="1"/>
          <p:nvPr/>
        </p:nvSpPr>
        <p:spPr>
          <a:xfrm>
            <a:off x="6401435" y="4726306"/>
            <a:ext cx="1986280" cy="461665"/>
          </a:xfrm>
          <a:prstGeom prst="rect">
            <a:avLst/>
          </a:prstGeom>
          <a:noFill/>
        </p:spPr>
        <p:txBody>
          <a:bodyPr wrap="square" rtlCol="0">
            <a:spAutoFit/>
          </a:bodyPr>
          <a:lstStyle/>
          <a:p>
            <a:r>
              <a:rPr lang="en-US" sz="2400" b="1">
                <a:solidFill>
                  <a:schemeClr val="bg1"/>
                </a:solidFill>
              </a:rPr>
              <a:t> 0    0   0    0</a:t>
            </a:r>
          </a:p>
        </p:txBody>
      </p:sp>
      <p:sp>
        <p:nvSpPr>
          <p:cNvPr id="105" name="Text Box 104"/>
          <p:cNvSpPr txBox="1"/>
          <p:nvPr/>
        </p:nvSpPr>
        <p:spPr>
          <a:xfrm>
            <a:off x="5409566" y="2054861"/>
            <a:ext cx="356188" cy="461665"/>
          </a:xfrm>
          <a:prstGeom prst="rect">
            <a:avLst/>
          </a:prstGeom>
          <a:noFill/>
        </p:spPr>
        <p:txBody>
          <a:bodyPr wrap="none" rtlCol="0">
            <a:spAutoFit/>
          </a:bodyPr>
          <a:lstStyle/>
          <a:p>
            <a:r>
              <a:rPr lang="en-US" sz="2400" b="1"/>
              <a:t>1</a:t>
            </a:r>
          </a:p>
        </p:txBody>
      </p:sp>
      <p:sp>
        <p:nvSpPr>
          <p:cNvPr id="106" name="Text Box 105"/>
          <p:cNvSpPr txBox="1"/>
          <p:nvPr/>
        </p:nvSpPr>
        <p:spPr>
          <a:xfrm>
            <a:off x="753746" y="4344671"/>
            <a:ext cx="356188" cy="461665"/>
          </a:xfrm>
          <a:prstGeom prst="rect">
            <a:avLst/>
          </a:prstGeom>
          <a:noFill/>
        </p:spPr>
        <p:txBody>
          <a:bodyPr wrap="none" rtlCol="0">
            <a:spAutoFit/>
          </a:bodyPr>
          <a:lstStyle/>
          <a:p>
            <a:r>
              <a:rPr lang="en-US" sz="2400" b="1"/>
              <a:t>1</a:t>
            </a:r>
          </a:p>
        </p:txBody>
      </p:sp>
      <p:sp>
        <p:nvSpPr>
          <p:cNvPr id="107" name="Text Box 106"/>
          <p:cNvSpPr txBox="1"/>
          <p:nvPr/>
        </p:nvSpPr>
        <p:spPr>
          <a:xfrm>
            <a:off x="753746" y="5336541"/>
            <a:ext cx="356188" cy="461665"/>
          </a:xfrm>
          <a:prstGeom prst="rect">
            <a:avLst/>
          </a:prstGeom>
          <a:noFill/>
        </p:spPr>
        <p:txBody>
          <a:bodyPr wrap="none" rtlCol="0">
            <a:spAutoFit/>
          </a:bodyPr>
          <a:lstStyle/>
          <a:p>
            <a:r>
              <a:rPr lang="en-US" sz="2400" b="1"/>
              <a:t>0</a:t>
            </a:r>
          </a:p>
        </p:txBody>
      </p:sp>
      <p:sp>
        <p:nvSpPr>
          <p:cNvPr id="116" name="Text Box 115"/>
          <p:cNvSpPr txBox="1"/>
          <p:nvPr/>
        </p:nvSpPr>
        <p:spPr>
          <a:xfrm>
            <a:off x="5409566" y="4039870"/>
            <a:ext cx="352425" cy="457200"/>
          </a:xfrm>
          <a:prstGeom prst="rect">
            <a:avLst/>
          </a:prstGeom>
          <a:noFill/>
        </p:spPr>
        <p:txBody>
          <a:bodyPr wrap="square" rtlCol="0">
            <a:spAutoFit/>
          </a:bodyPr>
          <a:lstStyle/>
          <a:p>
            <a:r>
              <a:rPr lang="en-US" sz="2400" b="1"/>
              <a:t>0</a:t>
            </a:r>
          </a:p>
        </p:txBody>
      </p:sp>
      <p:sp>
        <p:nvSpPr>
          <p:cNvPr id="142" name="Text Box 141"/>
          <p:cNvSpPr txBox="1"/>
          <p:nvPr/>
        </p:nvSpPr>
        <p:spPr>
          <a:xfrm flipH="1" flipV="1">
            <a:off x="4511041" y="3406140"/>
            <a:ext cx="326391" cy="457200"/>
          </a:xfrm>
          <a:prstGeom prst="rect">
            <a:avLst/>
          </a:prstGeom>
          <a:noFill/>
        </p:spPr>
        <p:txBody>
          <a:bodyPr wrap="square" rtlCol="0">
            <a:spAutoFit/>
          </a:bodyPr>
          <a:lstStyle/>
          <a:p>
            <a:r>
              <a:rPr lang="en-US" sz="2400" b="1"/>
              <a:t>X</a:t>
            </a:r>
          </a:p>
        </p:txBody>
      </p:sp>
      <p:sp>
        <p:nvSpPr>
          <p:cNvPr id="149" name="Text Box 148"/>
          <p:cNvSpPr txBox="1"/>
          <p:nvPr/>
        </p:nvSpPr>
        <p:spPr>
          <a:xfrm>
            <a:off x="1" y="910591"/>
            <a:ext cx="2898140" cy="461665"/>
          </a:xfrm>
          <a:prstGeom prst="rect">
            <a:avLst/>
          </a:prstGeom>
          <a:noFill/>
        </p:spPr>
        <p:txBody>
          <a:bodyPr wrap="square" rtlCol="0">
            <a:spAutoFit/>
          </a:bodyPr>
          <a:lstStyle/>
          <a:p>
            <a:r>
              <a:rPr lang="en-US" sz="2400" b="1" i="1"/>
              <a:t>EXECUTE CYCLE</a:t>
            </a:r>
          </a:p>
        </p:txBody>
      </p:sp>
      <p:sp>
        <p:nvSpPr>
          <p:cNvPr id="151" name="Text Box 150"/>
          <p:cNvSpPr txBox="1"/>
          <p:nvPr/>
        </p:nvSpPr>
        <p:spPr>
          <a:xfrm>
            <a:off x="1364615" y="3200401"/>
            <a:ext cx="1986280" cy="461665"/>
          </a:xfrm>
          <a:prstGeom prst="rect">
            <a:avLst/>
          </a:prstGeom>
          <a:noFill/>
        </p:spPr>
        <p:txBody>
          <a:bodyPr wrap="square" rtlCol="0">
            <a:spAutoFit/>
          </a:bodyPr>
          <a:lstStyle/>
          <a:p>
            <a:r>
              <a:rPr lang="en-US" sz="2400" b="1">
                <a:solidFill>
                  <a:schemeClr val="bg1"/>
                </a:solidFill>
              </a:rPr>
              <a:t> 0    0   0    1</a:t>
            </a:r>
          </a:p>
        </p:txBody>
      </p:sp>
      <p:sp>
        <p:nvSpPr>
          <p:cNvPr id="170" name="Text Box 169"/>
          <p:cNvSpPr txBox="1"/>
          <p:nvPr/>
        </p:nvSpPr>
        <p:spPr>
          <a:xfrm>
            <a:off x="4036060" y="1826260"/>
            <a:ext cx="1386840" cy="646331"/>
          </a:xfrm>
          <a:prstGeom prst="rect">
            <a:avLst/>
          </a:prstGeom>
          <a:noFill/>
        </p:spPr>
        <p:txBody>
          <a:bodyPr wrap="square" rtlCol="0">
            <a:spAutoFit/>
          </a:bodyPr>
          <a:lstStyle/>
          <a:p>
            <a:r>
              <a:rPr lang="en-US"/>
              <a:t>EXECUTE</a:t>
            </a:r>
          </a:p>
          <a:p>
            <a:r>
              <a:rPr lang="en-US"/>
              <a:t>STATE</a:t>
            </a: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80073" y="352427"/>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1460"/>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dirty="0">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2893697" y="426847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13406" y="5336540"/>
            <a:ext cx="83248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5" name="Minus 144"/>
          <p:cNvSpPr/>
          <p:nvPr/>
        </p:nvSpPr>
        <p:spPr>
          <a:xfrm>
            <a:off x="-1306194" y="5795010"/>
            <a:ext cx="12971145" cy="74803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Minus 157"/>
          <p:cNvSpPr/>
          <p:nvPr/>
        </p:nvSpPr>
        <p:spPr>
          <a:xfrm rot="5400000">
            <a:off x="-1483359" y="4283075"/>
            <a:ext cx="4015105" cy="91440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4200"/>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9252"/>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6096000" y="2054861"/>
            <a:ext cx="1986280" cy="461665"/>
          </a:xfrm>
          <a:prstGeom prst="rect">
            <a:avLst/>
          </a:prstGeom>
          <a:noFill/>
        </p:spPr>
        <p:txBody>
          <a:bodyPr wrap="square" rtlCol="0">
            <a:spAutoFit/>
          </a:bodyPr>
          <a:lstStyle/>
          <a:p>
            <a:r>
              <a:rPr lang="en-US" sz="2400" b="1">
                <a:solidFill>
                  <a:schemeClr val="bg1"/>
                </a:solidFill>
              </a:rPr>
              <a:t> 0    0   0    1</a:t>
            </a:r>
          </a:p>
        </p:txBody>
      </p:sp>
      <p:sp>
        <p:nvSpPr>
          <p:cNvPr id="5" name="Text Box 4"/>
          <p:cNvSpPr txBox="1"/>
          <p:nvPr/>
        </p:nvSpPr>
        <p:spPr>
          <a:xfrm>
            <a:off x="753746" y="3429001"/>
            <a:ext cx="356188" cy="461665"/>
          </a:xfrm>
          <a:prstGeom prst="rect">
            <a:avLst/>
          </a:prstGeom>
          <a:noFill/>
        </p:spPr>
        <p:txBody>
          <a:bodyPr wrap="none" rtlCol="0">
            <a:spAutoFit/>
          </a:bodyPr>
          <a:lstStyle/>
          <a:p>
            <a:r>
              <a:rPr lang="en-US" sz="2400" b="1"/>
              <a:t>0</a:t>
            </a:r>
          </a:p>
        </p:txBody>
      </p: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29"/>
          <p:cNvSpPr txBox="1"/>
          <p:nvPr/>
        </p:nvSpPr>
        <p:spPr>
          <a:xfrm>
            <a:off x="9301480" y="1978661"/>
            <a:ext cx="356188" cy="461665"/>
          </a:xfrm>
          <a:prstGeom prst="rect">
            <a:avLst/>
          </a:prstGeom>
          <a:noFill/>
        </p:spPr>
        <p:txBody>
          <a:bodyPr wrap="none" rtlCol="0">
            <a:spAutoFit/>
          </a:bodyPr>
          <a:lstStyle/>
          <a:p>
            <a:r>
              <a:rPr lang="en-US" sz="2400" b="1"/>
              <a:t>0</a:t>
            </a:r>
          </a:p>
        </p:txBody>
      </p:sp>
      <p:sp>
        <p:nvSpPr>
          <p:cNvPr id="68" name="Text Box 67"/>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69" name="Straight Connector 68"/>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 Box 97"/>
          <p:cNvSpPr txBox="1"/>
          <p:nvPr/>
        </p:nvSpPr>
        <p:spPr>
          <a:xfrm>
            <a:off x="9301480" y="2512696"/>
            <a:ext cx="356188" cy="461665"/>
          </a:xfrm>
          <a:prstGeom prst="rect">
            <a:avLst/>
          </a:prstGeom>
          <a:noFill/>
        </p:spPr>
        <p:txBody>
          <a:bodyPr wrap="none" rtlCol="0">
            <a:spAutoFit/>
          </a:bodyPr>
          <a:lstStyle/>
          <a:p>
            <a:r>
              <a:rPr lang="en-US" sz="2400" b="1"/>
              <a:t>0</a:t>
            </a:r>
          </a:p>
        </p:txBody>
      </p:sp>
      <p:cxnSp>
        <p:nvCxnSpPr>
          <p:cNvPr id="2" name="Straight Connector 1"/>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Text Box 101"/>
          <p:cNvSpPr txBox="1"/>
          <p:nvPr/>
        </p:nvSpPr>
        <p:spPr>
          <a:xfrm>
            <a:off x="1440815" y="4192271"/>
            <a:ext cx="1986280" cy="461665"/>
          </a:xfrm>
          <a:prstGeom prst="rect">
            <a:avLst/>
          </a:prstGeom>
          <a:noFill/>
        </p:spPr>
        <p:txBody>
          <a:bodyPr wrap="square" rtlCol="0">
            <a:spAutoFit/>
          </a:bodyPr>
          <a:lstStyle/>
          <a:p>
            <a:r>
              <a:rPr lang="en-US" sz="2400" b="1" dirty="0">
                <a:solidFill>
                  <a:schemeClr val="bg1"/>
                </a:solidFill>
              </a:rPr>
              <a:t> 0    0   0    1</a:t>
            </a:r>
          </a:p>
        </p:txBody>
      </p:sp>
      <p:sp>
        <p:nvSpPr>
          <p:cNvPr id="103" name="Text Box 102"/>
          <p:cNvSpPr txBox="1"/>
          <p:nvPr/>
        </p:nvSpPr>
        <p:spPr>
          <a:xfrm>
            <a:off x="1440180" y="5184141"/>
            <a:ext cx="1986280" cy="461665"/>
          </a:xfrm>
          <a:prstGeom prst="rect">
            <a:avLst/>
          </a:prstGeom>
          <a:noFill/>
        </p:spPr>
        <p:txBody>
          <a:bodyPr wrap="square" rtlCol="0">
            <a:spAutoFit/>
          </a:bodyPr>
          <a:lstStyle/>
          <a:p>
            <a:r>
              <a:rPr lang="en-US" sz="2400" b="1" dirty="0">
                <a:solidFill>
                  <a:schemeClr val="bg1"/>
                </a:solidFill>
              </a:rPr>
              <a:t> 0    0   0    0</a:t>
            </a:r>
          </a:p>
        </p:txBody>
      </p:sp>
      <p:sp>
        <p:nvSpPr>
          <p:cNvPr id="104" name="Text Box 103"/>
          <p:cNvSpPr txBox="1"/>
          <p:nvPr/>
        </p:nvSpPr>
        <p:spPr>
          <a:xfrm>
            <a:off x="6401435" y="4726306"/>
            <a:ext cx="1986280" cy="461665"/>
          </a:xfrm>
          <a:prstGeom prst="rect">
            <a:avLst/>
          </a:prstGeom>
          <a:noFill/>
        </p:spPr>
        <p:txBody>
          <a:bodyPr wrap="square" rtlCol="0">
            <a:spAutoFit/>
          </a:bodyPr>
          <a:lstStyle/>
          <a:p>
            <a:r>
              <a:rPr lang="en-US" sz="2400" b="1">
                <a:solidFill>
                  <a:schemeClr val="bg1"/>
                </a:solidFill>
              </a:rPr>
              <a:t> 0    0   0    0</a:t>
            </a:r>
          </a:p>
        </p:txBody>
      </p:sp>
      <p:sp>
        <p:nvSpPr>
          <p:cNvPr id="105" name="Text Box 104"/>
          <p:cNvSpPr txBox="1"/>
          <p:nvPr/>
        </p:nvSpPr>
        <p:spPr>
          <a:xfrm>
            <a:off x="5409566" y="2054861"/>
            <a:ext cx="356188" cy="461665"/>
          </a:xfrm>
          <a:prstGeom prst="rect">
            <a:avLst/>
          </a:prstGeom>
          <a:noFill/>
        </p:spPr>
        <p:txBody>
          <a:bodyPr wrap="none" rtlCol="0">
            <a:spAutoFit/>
          </a:bodyPr>
          <a:lstStyle/>
          <a:p>
            <a:r>
              <a:rPr lang="en-US" sz="2400" b="1"/>
              <a:t>1</a:t>
            </a:r>
          </a:p>
        </p:txBody>
      </p:sp>
      <p:sp>
        <p:nvSpPr>
          <p:cNvPr id="106" name="Text Box 105"/>
          <p:cNvSpPr txBox="1"/>
          <p:nvPr/>
        </p:nvSpPr>
        <p:spPr>
          <a:xfrm>
            <a:off x="753746" y="4344671"/>
            <a:ext cx="356188" cy="461665"/>
          </a:xfrm>
          <a:prstGeom prst="rect">
            <a:avLst/>
          </a:prstGeom>
          <a:noFill/>
        </p:spPr>
        <p:txBody>
          <a:bodyPr wrap="none" rtlCol="0">
            <a:spAutoFit/>
          </a:bodyPr>
          <a:lstStyle/>
          <a:p>
            <a:r>
              <a:rPr lang="en-US" sz="2400" b="1" dirty="0"/>
              <a:t>1</a:t>
            </a:r>
          </a:p>
        </p:txBody>
      </p:sp>
      <p:sp>
        <p:nvSpPr>
          <p:cNvPr id="107" name="Text Box 106"/>
          <p:cNvSpPr txBox="1"/>
          <p:nvPr/>
        </p:nvSpPr>
        <p:spPr>
          <a:xfrm>
            <a:off x="753746" y="5336541"/>
            <a:ext cx="356188" cy="461665"/>
          </a:xfrm>
          <a:prstGeom prst="rect">
            <a:avLst/>
          </a:prstGeom>
          <a:noFill/>
        </p:spPr>
        <p:txBody>
          <a:bodyPr wrap="none" rtlCol="0">
            <a:spAutoFit/>
          </a:bodyPr>
          <a:lstStyle/>
          <a:p>
            <a:r>
              <a:rPr lang="en-US" sz="2400" b="1"/>
              <a:t>0</a:t>
            </a:r>
          </a:p>
        </p:txBody>
      </p:sp>
      <p:sp>
        <p:nvSpPr>
          <p:cNvPr id="116" name="Text Box 115"/>
          <p:cNvSpPr txBox="1"/>
          <p:nvPr/>
        </p:nvSpPr>
        <p:spPr>
          <a:xfrm>
            <a:off x="5409566" y="4039870"/>
            <a:ext cx="352425" cy="457200"/>
          </a:xfrm>
          <a:prstGeom prst="rect">
            <a:avLst/>
          </a:prstGeom>
          <a:noFill/>
        </p:spPr>
        <p:txBody>
          <a:bodyPr wrap="square" rtlCol="0">
            <a:spAutoFit/>
          </a:bodyPr>
          <a:lstStyle/>
          <a:p>
            <a:r>
              <a:rPr lang="en-US" sz="2400" b="1"/>
              <a:t>0</a:t>
            </a:r>
          </a:p>
        </p:txBody>
      </p:sp>
      <p:sp>
        <p:nvSpPr>
          <p:cNvPr id="142" name="Text Box 141"/>
          <p:cNvSpPr txBox="1"/>
          <p:nvPr/>
        </p:nvSpPr>
        <p:spPr>
          <a:xfrm flipH="1" flipV="1">
            <a:off x="4511041" y="3406140"/>
            <a:ext cx="326391" cy="457200"/>
          </a:xfrm>
          <a:prstGeom prst="rect">
            <a:avLst/>
          </a:prstGeom>
          <a:noFill/>
        </p:spPr>
        <p:txBody>
          <a:bodyPr wrap="square" rtlCol="0">
            <a:spAutoFit/>
          </a:bodyPr>
          <a:lstStyle/>
          <a:p>
            <a:r>
              <a:rPr lang="en-US" sz="2400" b="1"/>
              <a:t>X</a:t>
            </a:r>
          </a:p>
        </p:txBody>
      </p:sp>
      <p:sp>
        <p:nvSpPr>
          <p:cNvPr id="149" name="Text Box 148"/>
          <p:cNvSpPr txBox="1"/>
          <p:nvPr/>
        </p:nvSpPr>
        <p:spPr>
          <a:xfrm>
            <a:off x="1" y="910591"/>
            <a:ext cx="2898140" cy="461665"/>
          </a:xfrm>
          <a:prstGeom prst="rect">
            <a:avLst/>
          </a:prstGeom>
          <a:noFill/>
        </p:spPr>
        <p:txBody>
          <a:bodyPr wrap="square" rtlCol="0">
            <a:spAutoFit/>
          </a:bodyPr>
          <a:lstStyle/>
          <a:p>
            <a:r>
              <a:rPr lang="en-US" sz="2400" b="1" i="1"/>
              <a:t>EXECUTE CYCLE</a:t>
            </a:r>
          </a:p>
        </p:txBody>
      </p:sp>
      <p:sp>
        <p:nvSpPr>
          <p:cNvPr id="151" name="Text Box 150"/>
          <p:cNvSpPr txBox="1"/>
          <p:nvPr/>
        </p:nvSpPr>
        <p:spPr>
          <a:xfrm>
            <a:off x="1364615" y="3200401"/>
            <a:ext cx="1986280" cy="461665"/>
          </a:xfrm>
          <a:prstGeom prst="rect">
            <a:avLst/>
          </a:prstGeom>
          <a:noFill/>
        </p:spPr>
        <p:txBody>
          <a:bodyPr wrap="square" rtlCol="0">
            <a:spAutoFit/>
          </a:bodyPr>
          <a:lstStyle/>
          <a:p>
            <a:r>
              <a:rPr lang="en-US" sz="2400" b="1" dirty="0">
                <a:solidFill>
                  <a:schemeClr val="bg1"/>
                </a:solidFill>
              </a:rPr>
              <a:t> 0    0   0    1</a:t>
            </a:r>
          </a:p>
        </p:txBody>
      </p:sp>
      <p:pic>
        <p:nvPicPr>
          <p:cNvPr id="166" name="Content Placeholder 165" descr="clk"/>
          <p:cNvPicPr>
            <a:picLocks noGrp="1" noChangeAspect="1"/>
          </p:cNvPicPr>
          <p:nvPr>
            <p:ph idx="1"/>
          </p:nvPr>
        </p:nvPicPr>
        <p:blipFill>
          <a:blip r:embed="rId2"/>
          <a:stretch>
            <a:fillRect/>
          </a:stretch>
        </p:blipFill>
        <p:spPr>
          <a:xfrm>
            <a:off x="142241" y="1292227"/>
            <a:ext cx="2730500" cy="339725"/>
          </a:xfrm>
          <a:prstGeom prst="rect">
            <a:avLst/>
          </a:prstGeom>
        </p:spPr>
      </p:pic>
      <p:sp>
        <p:nvSpPr>
          <p:cNvPr id="153" name="Text Box 152"/>
          <p:cNvSpPr txBox="1"/>
          <p:nvPr/>
        </p:nvSpPr>
        <p:spPr>
          <a:xfrm>
            <a:off x="4187825" y="1826261"/>
            <a:ext cx="944880" cy="646331"/>
          </a:xfrm>
          <a:prstGeom prst="rect">
            <a:avLst/>
          </a:prstGeom>
          <a:noFill/>
        </p:spPr>
        <p:txBody>
          <a:bodyPr wrap="square" rtlCol="0">
            <a:spAutoFit/>
          </a:bodyPr>
          <a:lstStyle/>
          <a:p>
            <a:r>
              <a:rPr lang="en-US"/>
              <a:t>FETCH</a:t>
            </a:r>
          </a:p>
          <a:p>
            <a:r>
              <a:rPr lang="en-US"/>
              <a:t>STATE</a:t>
            </a: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80073" y="352427"/>
            <a:ext cx="10972800" cy="786765"/>
          </a:xfrm>
          <a:prstGeom prst="rect">
            <a:avLst/>
          </a:prstGeom>
          <a:noFill/>
          <a:ln w="9525">
            <a:noFill/>
            <a:miter/>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US" sz="3200" dirty="0">
                <a:solidFill>
                  <a:schemeClr val="bg1"/>
                </a:solidFill>
                <a:sym typeface="+mn-ea"/>
              </a:rPr>
              <a:t>MICROPROCESSOR</a:t>
            </a:r>
            <a:endParaRPr lang="en-US" dirty="0"/>
          </a:p>
        </p:txBody>
      </p:sp>
      <p:grpSp>
        <p:nvGrpSpPr>
          <p:cNvPr id="67" name="Group 66"/>
          <p:cNvGrpSpPr>
            <a:grpSpLocks noChangeAspect="1"/>
          </p:cNvGrpSpPr>
          <p:nvPr/>
        </p:nvGrpSpPr>
        <p:grpSpPr>
          <a:xfrm>
            <a:off x="1492885" y="5260975"/>
            <a:ext cx="1872235" cy="417830"/>
            <a:chOff x="2027" y="7683"/>
            <a:chExt cx="4212" cy="940"/>
          </a:xfrm>
        </p:grpSpPr>
        <p:sp>
          <p:nvSpPr>
            <p:cNvPr id="16" name="Rectangle 15"/>
            <p:cNvSpPr/>
            <p:nvPr/>
          </p:nvSpPr>
          <p:spPr>
            <a:xfrm>
              <a:off x="2028"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10"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92"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73" y="7683"/>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a:spLocks noChangeAspect="1"/>
            </p:cNvSpPr>
            <p:nvPr/>
          </p:nvSpPr>
          <p:spPr>
            <a:xfrm>
              <a:off x="202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ChangeAspect="1"/>
            </p:cNvSpPr>
            <p:nvPr/>
          </p:nvSpPr>
          <p:spPr>
            <a:xfrm>
              <a:off x="3111"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a:spLocks noChangeAspect="1"/>
            </p:cNvSpPr>
            <p:nvPr/>
          </p:nvSpPr>
          <p:spPr>
            <a:xfrm>
              <a:off x="419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a:spLocks noChangeAspect="1"/>
            </p:cNvSpPr>
            <p:nvPr/>
          </p:nvSpPr>
          <p:spPr>
            <a:xfrm>
              <a:off x="5274"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ChangeAspect="1"/>
            </p:cNvSpPr>
            <p:nvPr/>
          </p:nvSpPr>
          <p:spPr>
            <a:xfrm>
              <a:off x="2028"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a:spLocks noChangeAspect="1"/>
            </p:cNvSpPr>
            <p:nvPr/>
          </p:nvSpPr>
          <p:spPr>
            <a:xfrm>
              <a:off x="3110"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a:spLocks noChangeAspect="1"/>
            </p:cNvSpPr>
            <p:nvPr/>
          </p:nvSpPr>
          <p:spPr>
            <a:xfrm>
              <a:off x="4192"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a:spLocks noChangeAspect="1"/>
            </p:cNvSpPr>
            <p:nvPr/>
          </p:nvSpPr>
          <p:spPr>
            <a:xfrm>
              <a:off x="5273"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a:spLocks noChangeAspect="1"/>
            </p:cNvSpPr>
            <p:nvPr/>
          </p:nvSpPr>
          <p:spPr>
            <a:xfrm>
              <a:off x="2027"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a:spLocks noChangeAspect="1"/>
            </p:cNvSpPr>
            <p:nvPr/>
          </p:nvSpPr>
          <p:spPr>
            <a:xfrm>
              <a:off x="3109" y="7683"/>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a:grpSpLocks noChangeAspect="1"/>
          </p:cNvGrpSpPr>
          <p:nvPr/>
        </p:nvGrpSpPr>
        <p:grpSpPr>
          <a:xfrm>
            <a:off x="1439545" y="4268470"/>
            <a:ext cx="1872235" cy="417830"/>
            <a:chOff x="2027" y="5520"/>
            <a:chExt cx="4212" cy="940"/>
          </a:xfrm>
        </p:grpSpPr>
        <p:sp>
          <p:nvSpPr>
            <p:cNvPr id="12" name="Rectangle 11"/>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a:grpSpLocks noChangeAspect="1"/>
          </p:cNvGrpSpPr>
          <p:nvPr/>
        </p:nvGrpSpPr>
        <p:grpSpPr>
          <a:xfrm>
            <a:off x="1393189" y="3275965"/>
            <a:ext cx="1872235" cy="417830"/>
            <a:chOff x="2027" y="3477"/>
            <a:chExt cx="4212" cy="940"/>
          </a:xfrm>
          <a:solidFill>
            <a:schemeClr val="accent1">
              <a:lumMod val="75000"/>
            </a:schemeClr>
          </a:solidFill>
        </p:grpSpPr>
        <p:sp>
          <p:nvSpPr>
            <p:cNvPr id="8" name="Rectangle 7"/>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Oval 71"/>
          <p:cNvSpPr/>
          <p:nvPr/>
        </p:nvSpPr>
        <p:spPr>
          <a:xfrm>
            <a:off x="3959226" y="1521460"/>
            <a:ext cx="1373505" cy="160274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p:cNvGrpSpPr>
            <a:grpSpLocks noChangeAspect="1"/>
          </p:cNvGrpSpPr>
          <p:nvPr/>
        </p:nvGrpSpPr>
        <p:grpSpPr>
          <a:xfrm>
            <a:off x="6126480" y="2055495"/>
            <a:ext cx="1872235" cy="417830"/>
            <a:chOff x="2027" y="3477"/>
            <a:chExt cx="4212" cy="940"/>
          </a:xfrm>
          <a:solidFill>
            <a:srgbClr val="FF0000"/>
          </a:solidFill>
        </p:grpSpPr>
        <p:sp>
          <p:nvSpPr>
            <p:cNvPr id="74" name="Rectangle 73"/>
            <p:cNvSpPr/>
            <p:nvPr/>
          </p:nvSpPr>
          <p:spPr>
            <a:xfrm>
              <a:off x="2028"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273"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192"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a:spLocks noChangeAspect="1"/>
            </p:cNvSpPr>
            <p:nvPr/>
          </p:nvSpPr>
          <p:spPr>
            <a:xfrm>
              <a:off x="202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a:spLocks noChangeAspect="1"/>
            </p:cNvSpPr>
            <p:nvPr/>
          </p:nvSpPr>
          <p:spPr>
            <a:xfrm>
              <a:off x="5274"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a:spLocks noChangeAspect="1"/>
            </p:cNvSpPr>
            <p:nvPr/>
          </p:nvSpPr>
          <p:spPr>
            <a:xfrm>
              <a:off x="419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09" y="3477"/>
              <a:ext cx="967" cy="941"/>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ChangeAspect="1"/>
            </p:cNvSpPr>
            <p:nvPr/>
          </p:nvSpPr>
          <p:spPr>
            <a:xfrm>
              <a:off x="3110"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a:spLocks noChangeAspect="1"/>
            </p:cNvSpPr>
            <p:nvPr/>
          </p:nvSpPr>
          <p:spPr>
            <a:xfrm>
              <a:off x="202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a:spLocks noChangeAspect="1"/>
            </p:cNvSpPr>
            <p:nvPr/>
          </p:nvSpPr>
          <p:spPr>
            <a:xfrm>
              <a:off x="5273"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a:spLocks noChangeAspect="1"/>
            </p:cNvSpPr>
            <p:nvPr/>
          </p:nvSpPr>
          <p:spPr>
            <a:xfrm>
              <a:off x="419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a:spLocks noChangeAspect="1"/>
            </p:cNvSpPr>
            <p:nvPr/>
          </p:nvSpPr>
          <p:spPr>
            <a:xfrm>
              <a:off x="3109"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a:spLocks noChangeAspect="1"/>
            </p:cNvSpPr>
            <p:nvPr/>
          </p:nvSpPr>
          <p:spPr>
            <a:xfrm>
              <a:off x="2027"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a:spLocks noChangeAspect="1"/>
            </p:cNvSpPr>
            <p:nvPr/>
          </p:nvSpPr>
          <p:spPr>
            <a:xfrm>
              <a:off x="5272"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a:spLocks noChangeAspect="1"/>
            </p:cNvSpPr>
            <p:nvPr/>
          </p:nvSpPr>
          <p:spPr>
            <a:xfrm>
              <a:off x="4191"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a:spLocks noChangeAspect="1"/>
            </p:cNvSpPr>
            <p:nvPr/>
          </p:nvSpPr>
          <p:spPr>
            <a:xfrm>
              <a:off x="3108" y="3477"/>
              <a:ext cx="754" cy="734"/>
            </a:xfrm>
            <a:prstGeom prst="rect">
              <a:avLst/>
            </a:prstGeom>
            <a:grp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Plus 89"/>
          <p:cNvSpPr/>
          <p:nvPr/>
        </p:nvSpPr>
        <p:spPr>
          <a:xfrm>
            <a:off x="6859271" y="3276600"/>
            <a:ext cx="454660" cy="472440"/>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90"/>
          <p:cNvSpPr txBox="1"/>
          <p:nvPr/>
        </p:nvSpPr>
        <p:spPr>
          <a:xfrm>
            <a:off x="5790566" y="3276600"/>
            <a:ext cx="460375" cy="579120"/>
          </a:xfrm>
          <a:prstGeom prst="rect">
            <a:avLst/>
          </a:prstGeom>
          <a:noFill/>
        </p:spPr>
        <p:txBody>
          <a:bodyPr wrap="square" rtlCol="0">
            <a:spAutoFit/>
          </a:bodyPr>
          <a:lstStyle/>
          <a:p>
            <a:r>
              <a:rPr lang="en-US" sz="3200" b="1" dirty="0">
                <a:solidFill>
                  <a:srgbClr val="FF0000"/>
                </a:solidFill>
              </a:rPr>
              <a:t>1</a:t>
            </a:r>
          </a:p>
        </p:txBody>
      </p:sp>
      <p:sp>
        <p:nvSpPr>
          <p:cNvPr id="93" name="Down Arrow Callout 92"/>
          <p:cNvSpPr/>
          <p:nvPr/>
        </p:nvSpPr>
        <p:spPr>
          <a:xfrm>
            <a:off x="5943601" y="1903097"/>
            <a:ext cx="2175511" cy="1096645"/>
          </a:xfrm>
          <a:prstGeom prst="downArrow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Curved Up Arrow 93"/>
          <p:cNvSpPr/>
          <p:nvPr/>
        </p:nvSpPr>
        <p:spPr>
          <a:xfrm rot="17040000">
            <a:off x="7505067" y="2576831"/>
            <a:ext cx="1641475" cy="725805"/>
          </a:xfrm>
          <a:prstGeom prst="curvedUpArrow">
            <a:avLst/>
          </a:prstGeom>
          <a:gradFill>
            <a:gsLst>
              <a:gs pos="0">
                <a:srgbClr val="FF0000"/>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ectangle 94"/>
          <p:cNvSpPr/>
          <p:nvPr/>
        </p:nvSpPr>
        <p:spPr>
          <a:xfrm>
            <a:off x="9835515" y="1444625"/>
            <a:ext cx="2250440" cy="25044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95"/>
          <p:cNvSpPr txBox="1"/>
          <p:nvPr/>
        </p:nvSpPr>
        <p:spPr>
          <a:xfrm>
            <a:off x="10547985" y="986156"/>
            <a:ext cx="1573531" cy="369332"/>
          </a:xfrm>
          <a:prstGeom prst="rect">
            <a:avLst/>
          </a:prstGeom>
          <a:noFill/>
        </p:spPr>
        <p:txBody>
          <a:bodyPr wrap="square" rtlCol="0">
            <a:spAutoFit/>
          </a:bodyPr>
          <a:lstStyle/>
          <a:p>
            <a:r>
              <a:rPr lang="en-US">
                <a:solidFill>
                  <a:schemeClr val="accent4"/>
                </a:solidFill>
              </a:rPr>
              <a:t>2^4</a:t>
            </a:r>
            <a:r>
              <a:rPr lang="en-US">
                <a:solidFill>
                  <a:schemeClr val="accent4"/>
                </a:solidFill>
                <a:uFillTx/>
              </a:rPr>
              <a:t>x4 </a:t>
            </a:r>
            <a:r>
              <a:rPr lang="en-US">
                <a:solidFill>
                  <a:schemeClr val="accent4"/>
                </a:solidFill>
              </a:rPr>
              <a:t>RAM</a:t>
            </a:r>
          </a:p>
        </p:txBody>
      </p:sp>
      <p:sp>
        <p:nvSpPr>
          <p:cNvPr id="99" name="Bent Arrow 98"/>
          <p:cNvSpPr/>
          <p:nvPr/>
        </p:nvSpPr>
        <p:spPr>
          <a:xfrm>
            <a:off x="7088505" y="1444626"/>
            <a:ext cx="2713355" cy="549275"/>
          </a:xfrm>
          <a:prstGeom prst="bentArrow">
            <a:avLst/>
          </a:prstGeom>
          <a:gradFill>
            <a:gsLst>
              <a:gs pos="0">
                <a:srgbClr val="14CD68"/>
              </a:gs>
              <a:gs pos="100000">
                <a:srgbClr val="035C7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Rectangle 99"/>
          <p:cNvSpPr/>
          <p:nvPr/>
        </p:nvSpPr>
        <p:spPr>
          <a:xfrm>
            <a:off x="6630035" y="3047365"/>
            <a:ext cx="914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ight Arrow 100"/>
          <p:cNvSpPr/>
          <p:nvPr/>
        </p:nvSpPr>
        <p:spPr>
          <a:xfrm>
            <a:off x="6172201" y="3352800"/>
            <a:ext cx="433705" cy="369570"/>
          </a:xfrm>
          <a:prstGeom prst="rightArrow">
            <a:avLst/>
          </a:prstGeom>
          <a:gradFill>
            <a:gsLst>
              <a:gs pos="6500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4018280" y="3964942"/>
            <a:ext cx="1243965" cy="1906905"/>
            <a:chOff x="6327" y="6359"/>
            <a:chExt cx="2192" cy="3366"/>
          </a:xfrm>
        </p:grpSpPr>
        <p:cxnSp>
          <p:nvCxnSpPr>
            <p:cNvPr id="108" name="Straight Connector 107"/>
            <p:cNvCxnSpPr/>
            <p:nvPr/>
          </p:nvCxnSpPr>
          <p:spPr>
            <a:xfrm>
              <a:off x="6355" y="8525"/>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355" y="6361"/>
              <a:ext cx="0" cy="120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327" y="6359"/>
              <a:ext cx="2192" cy="1204"/>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6347" y="8645"/>
              <a:ext cx="2172" cy="1025"/>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8502" y="7554"/>
              <a:ext cx="17" cy="1091"/>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47" y="7515"/>
              <a:ext cx="1090" cy="409"/>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327" y="8284"/>
              <a:ext cx="1110" cy="25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437" y="7924"/>
              <a:ext cx="0" cy="360"/>
            </a:xfrm>
            <a:prstGeom prst="line">
              <a:avLst/>
            </a:prstGeom>
            <a:ln w="127000" cap="rnd">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118" name="Right Arrow 117"/>
          <p:cNvSpPr/>
          <p:nvPr/>
        </p:nvSpPr>
        <p:spPr>
          <a:xfrm>
            <a:off x="2893697" y="426847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ight Arrow 118"/>
          <p:cNvSpPr/>
          <p:nvPr/>
        </p:nvSpPr>
        <p:spPr>
          <a:xfrm>
            <a:off x="3113406" y="5336540"/>
            <a:ext cx="83248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a:grpSpLocks noChangeAspect="1"/>
          </p:cNvGrpSpPr>
          <p:nvPr/>
        </p:nvGrpSpPr>
        <p:grpSpPr>
          <a:xfrm>
            <a:off x="6455409" y="4726940"/>
            <a:ext cx="1872235" cy="417830"/>
            <a:chOff x="2027" y="5520"/>
            <a:chExt cx="4212" cy="940"/>
          </a:xfrm>
        </p:grpSpPr>
        <p:sp>
          <p:nvSpPr>
            <p:cNvPr id="121" name="Rectangle 120"/>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028"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192"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3110"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273" y="5520"/>
              <a:ext cx="967" cy="941"/>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a:spLocks noChangeAspect="1"/>
            </p:cNvSpPr>
            <p:nvPr/>
          </p:nvSpPr>
          <p:spPr>
            <a:xfrm>
              <a:off x="202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a:spLocks noChangeAspect="1"/>
            </p:cNvSpPr>
            <p:nvPr/>
          </p:nvSpPr>
          <p:spPr>
            <a:xfrm>
              <a:off x="419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a:spLocks noChangeAspect="1"/>
            </p:cNvSpPr>
            <p:nvPr/>
          </p:nvSpPr>
          <p:spPr>
            <a:xfrm>
              <a:off x="311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a:spLocks noChangeAspect="1"/>
            </p:cNvSpPr>
            <p:nvPr/>
          </p:nvSpPr>
          <p:spPr>
            <a:xfrm>
              <a:off x="5274"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a:spLocks noChangeAspect="1"/>
            </p:cNvSpPr>
            <p:nvPr/>
          </p:nvSpPr>
          <p:spPr>
            <a:xfrm>
              <a:off x="2028"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a:spLocks noChangeAspect="1"/>
            </p:cNvSpPr>
            <p:nvPr/>
          </p:nvSpPr>
          <p:spPr>
            <a:xfrm>
              <a:off x="419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a:spLocks noChangeAspect="1"/>
            </p:cNvSpPr>
            <p:nvPr/>
          </p:nvSpPr>
          <p:spPr>
            <a:xfrm>
              <a:off x="3110"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a:spLocks noChangeAspect="1"/>
            </p:cNvSpPr>
            <p:nvPr/>
          </p:nvSpPr>
          <p:spPr>
            <a:xfrm>
              <a:off x="5273"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a:spLocks noChangeAspect="1"/>
            </p:cNvSpPr>
            <p:nvPr/>
          </p:nvSpPr>
          <p:spPr>
            <a:xfrm>
              <a:off x="2027"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a:spLocks noChangeAspect="1"/>
            </p:cNvSpPr>
            <p:nvPr/>
          </p:nvSpPr>
          <p:spPr>
            <a:xfrm>
              <a:off x="4191"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a:spLocks noChangeAspect="1"/>
            </p:cNvSpPr>
            <p:nvPr/>
          </p:nvSpPr>
          <p:spPr>
            <a:xfrm>
              <a:off x="3109"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a:spLocks noChangeAspect="1"/>
            </p:cNvSpPr>
            <p:nvPr/>
          </p:nvSpPr>
          <p:spPr>
            <a:xfrm>
              <a:off x="5272" y="5520"/>
              <a:ext cx="754" cy="734"/>
            </a:xfrm>
            <a:prstGeom prst="rect">
              <a:avLst/>
            </a:prstGeom>
            <a:solidFill>
              <a:schemeClr val="accent1"/>
            </a:solidFill>
            <a:ln>
              <a:noFill/>
            </a:ln>
            <a:scene3d>
              <a:camera prst="obliqueTopLeft">
                <a:rot lat="0" lon="0" rev="0"/>
              </a:camera>
              <a:lightRig rig="balanced" dir="t">
                <a:rot lat="0" lon="0" rev="0"/>
              </a:lightRig>
            </a:scene3d>
            <a:sp3d extrusionH="387350"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ight Arrow 140"/>
          <p:cNvSpPr/>
          <p:nvPr/>
        </p:nvSpPr>
        <p:spPr>
          <a:xfrm>
            <a:off x="5333366" y="4726940"/>
            <a:ext cx="1054735" cy="3048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p:nvPr/>
        </p:nvCxnSpPr>
        <p:spPr>
          <a:xfrm flipV="1">
            <a:off x="151066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a:off x="1517015" y="2207895"/>
            <a:ext cx="24422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19711" y="1902460"/>
            <a:ext cx="38157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217171" y="1883412"/>
            <a:ext cx="2540" cy="36823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V="1">
            <a:off x="200660" y="3581400"/>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19711" y="4573270"/>
            <a:ext cx="10871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V="1">
            <a:off x="219711" y="5565775"/>
            <a:ext cx="1087120" cy="317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5" name="Minus 144"/>
          <p:cNvSpPr/>
          <p:nvPr/>
        </p:nvSpPr>
        <p:spPr>
          <a:xfrm>
            <a:off x="-1306194" y="5795010"/>
            <a:ext cx="12971145" cy="74803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Bent Arrow 145"/>
          <p:cNvSpPr/>
          <p:nvPr/>
        </p:nvSpPr>
        <p:spPr>
          <a:xfrm rot="10740000">
            <a:off x="9921876" y="3921125"/>
            <a:ext cx="813435" cy="2447290"/>
          </a:xfrm>
          <a:prstGeom prst="ben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Minus 157"/>
          <p:cNvSpPr/>
          <p:nvPr/>
        </p:nvSpPr>
        <p:spPr>
          <a:xfrm rot="5400000">
            <a:off x="-1483359" y="4283075"/>
            <a:ext cx="4015105" cy="914400"/>
          </a:xfrm>
          <a:prstGeom prst="mathMinus">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Arrow 158"/>
          <p:cNvSpPr/>
          <p:nvPr/>
        </p:nvSpPr>
        <p:spPr>
          <a:xfrm>
            <a:off x="448311" y="3199767"/>
            <a:ext cx="848360" cy="330835"/>
          </a:xfrm>
          <a:prstGeom prst="rightArrow">
            <a:avLst/>
          </a:prstGeom>
          <a:solidFill>
            <a:schemeClr val="tx2">
              <a:lumMod val="50000"/>
              <a:lumOff val="50000"/>
            </a:scheme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endCxn id="54" idx="0"/>
          </p:cNvCxnSpPr>
          <p:nvPr/>
        </p:nvCxnSpPr>
        <p:spPr>
          <a:xfrm>
            <a:off x="3042920" y="3581402"/>
            <a:ext cx="60325" cy="167957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a:stCxn id="72" idx="4"/>
          </p:cNvCxnSpPr>
          <p:nvPr/>
        </p:nvCxnSpPr>
        <p:spPr>
          <a:xfrm>
            <a:off x="4646295" y="3124200"/>
            <a:ext cx="0" cy="106807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180330" y="2284095"/>
            <a:ext cx="763271" cy="25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72" idx="5"/>
          </p:cNvCxnSpPr>
          <p:nvPr/>
        </p:nvCxnSpPr>
        <p:spPr>
          <a:xfrm>
            <a:off x="5131437" y="2889252"/>
            <a:ext cx="48895" cy="12261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5154930" y="4133850"/>
            <a:ext cx="1017271" cy="4394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 Box 3"/>
          <p:cNvSpPr txBox="1"/>
          <p:nvPr/>
        </p:nvSpPr>
        <p:spPr>
          <a:xfrm>
            <a:off x="6096000" y="2054861"/>
            <a:ext cx="1986280" cy="461665"/>
          </a:xfrm>
          <a:prstGeom prst="rect">
            <a:avLst/>
          </a:prstGeom>
          <a:noFill/>
        </p:spPr>
        <p:txBody>
          <a:bodyPr wrap="square" rtlCol="0">
            <a:spAutoFit/>
          </a:bodyPr>
          <a:lstStyle/>
          <a:p>
            <a:r>
              <a:rPr lang="en-US" sz="2400" b="1">
                <a:solidFill>
                  <a:schemeClr val="bg1"/>
                </a:solidFill>
              </a:rPr>
              <a:t> 0    0   0    1</a:t>
            </a:r>
          </a:p>
        </p:txBody>
      </p:sp>
      <p:sp>
        <p:nvSpPr>
          <p:cNvPr id="5" name="Text Box 4"/>
          <p:cNvSpPr txBox="1"/>
          <p:nvPr/>
        </p:nvSpPr>
        <p:spPr>
          <a:xfrm>
            <a:off x="753746" y="3429001"/>
            <a:ext cx="356188" cy="461665"/>
          </a:xfrm>
          <a:prstGeom prst="rect">
            <a:avLst/>
          </a:prstGeom>
          <a:noFill/>
        </p:spPr>
        <p:txBody>
          <a:bodyPr wrap="none" rtlCol="0">
            <a:spAutoFit/>
          </a:bodyPr>
          <a:lstStyle/>
          <a:p>
            <a:r>
              <a:rPr lang="en-US" sz="2400" b="1"/>
              <a:t>0</a:t>
            </a:r>
          </a:p>
        </p:txBody>
      </p:sp>
      <p:cxnSp>
        <p:nvCxnSpPr>
          <p:cNvPr id="7" name="Straight Connector 6"/>
          <p:cNvCxnSpPr/>
          <p:nvPr/>
        </p:nvCxnSpPr>
        <p:spPr>
          <a:xfrm flipH="1" flipV="1">
            <a:off x="5104132" y="1291590"/>
            <a:ext cx="27305" cy="54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104130" y="12153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301481" y="1215392"/>
            <a:ext cx="76835" cy="99250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378316" y="2207895"/>
            <a:ext cx="45783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29"/>
          <p:cNvSpPr txBox="1"/>
          <p:nvPr/>
        </p:nvSpPr>
        <p:spPr>
          <a:xfrm>
            <a:off x="9301480" y="1978661"/>
            <a:ext cx="356188" cy="461665"/>
          </a:xfrm>
          <a:prstGeom prst="rect">
            <a:avLst/>
          </a:prstGeom>
          <a:noFill/>
        </p:spPr>
        <p:txBody>
          <a:bodyPr wrap="none" rtlCol="0">
            <a:spAutoFit/>
          </a:bodyPr>
          <a:lstStyle/>
          <a:p>
            <a:r>
              <a:rPr lang="en-US" sz="2400" b="1"/>
              <a:t>0</a:t>
            </a:r>
          </a:p>
        </p:txBody>
      </p:sp>
      <p:sp>
        <p:nvSpPr>
          <p:cNvPr id="68" name="Text Box 67"/>
          <p:cNvSpPr txBox="1"/>
          <p:nvPr/>
        </p:nvSpPr>
        <p:spPr>
          <a:xfrm>
            <a:off x="9912350" y="1444626"/>
            <a:ext cx="1291591" cy="2862322"/>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spAutoFit/>
          </a:bodyPr>
          <a:lstStyle/>
          <a:p>
            <a:r>
              <a:rPr lang="en-US">
                <a:solidFill>
                  <a:schemeClr val="accent3"/>
                </a:solidFill>
                <a:uFillTx/>
              </a:rPr>
              <a:t>ADRS</a:t>
            </a:r>
          </a:p>
          <a:p>
            <a:endParaRPr lang="en-US">
              <a:solidFill>
                <a:schemeClr val="accent3"/>
              </a:solidFill>
              <a:uFillTx/>
            </a:endParaRPr>
          </a:p>
          <a:p>
            <a:r>
              <a:rPr lang="en-US">
                <a:solidFill>
                  <a:schemeClr val="accent3"/>
                </a:solidFill>
                <a:uFillTx/>
              </a:rPr>
              <a:t>W/R</a:t>
            </a:r>
          </a:p>
          <a:p>
            <a:endParaRPr lang="en-US">
              <a:solidFill>
                <a:schemeClr val="accent3"/>
              </a:solidFill>
              <a:uFillTx/>
            </a:endParaRPr>
          </a:p>
          <a:p>
            <a:r>
              <a:rPr lang="en-US">
                <a:solidFill>
                  <a:schemeClr val="accent3"/>
                </a:solidFill>
                <a:uFillTx/>
              </a:rPr>
              <a:t>CS</a:t>
            </a:r>
          </a:p>
          <a:p>
            <a:endParaRPr lang="en-US">
              <a:solidFill>
                <a:schemeClr val="accent3"/>
              </a:solidFill>
              <a:uFillTx/>
            </a:endParaRPr>
          </a:p>
          <a:p>
            <a:r>
              <a:rPr lang="en-US">
                <a:solidFill>
                  <a:schemeClr val="accent3"/>
                </a:solidFill>
                <a:uFillTx/>
              </a:rPr>
              <a:t>DATA IN </a:t>
            </a:r>
          </a:p>
          <a:p>
            <a:endParaRPr lang="en-US">
              <a:solidFill>
                <a:schemeClr val="accent3"/>
              </a:solidFill>
              <a:uFillTx/>
            </a:endParaRPr>
          </a:p>
          <a:p>
            <a:r>
              <a:rPr lang="en-US">
                <a:solidFill>
                  <a:schemeClr val="accent3"/>
                </a:solidFill>
                <a:uFillTx/>
              </a:rPr>
              <a:t>DATA OUT</a:t>
            </a:r>
          </a:p>
        </p:txBody>
      </p:sp>
      <p:cxnSp>
        <p:nvCxnSpPr>
          <p:cNvPr id="69" name="Straight Connector 68"/>
          <p:cNvCxnSpPr/>
          <p:nvPr/>
        </p:nvCxnSpPr>
        <p:spPr>
          <a:xfrm flipV="1">
            <a:off x="4646295" y="1367790"/>
            <a:ext cx="4197351" cy="76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843645" y="1367790"/>
            <a:ext cx="76200" cy="12979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8919846" y="2665732"/>
            <a:ext cx="915671" cy="311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646295" y="1444627"/>
            <a:ext cx="0" cy="381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 Box 97"/>
          <p:cNvSpPr txBox="1"/>
          <p:nvPr/>
        </p:nvSpPr>
        <p:spPr>
          <a:xfrm>
            <a:off x="9301480" y="2512696"/>
            <a:ext cx="356188" cy="461665"/>
          </a:xfrm>
          <a:prstGeom prst="rect">
            <a:avLst/>
          </a:prstGeom>
          <a:noFill/>
        </p:spPr>
        <p:txBody>
          <a:bodyPr wrap="none" rtlCol="0">
            <a:spAutoFit/>
          </a:bodyPr>
          <a:lstStyle/>
          <a:p>
            <a:r>
              <a:rPr lang="en-US" sz="2400" b="1"/>
              <a:t>0</a:t>
            </a:r>
          </a:p>
        </p:txBody>
      </p:sp>
      <p:cxnSp>
        <p:nvCxnSpPr>
          <p:cNvPr id="2" name="Straight Connector 1"/>
          <p:cNvCxnSpPr/>
          <p:nvPr/>
        </p:nvCxnSpPr>
        <p:spPr>
          <a:xfrm flipV="1">
            <a:off x="1974850"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432686" y="2207895"/>
            <a:ext cx="6351" cy="9855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Text Box 101"/>
          <p:cNvSpPr txBox="1"/>
          <p:nvPr/>
        </p:nvSpPr>
        <p:spPr>
          <a:xfrm>
            <a:off x="1440815" y="4192271"/>
            <a:ext cx="1986280" cy="461665"/>
          </a:xfrm>
          <a:prstGeom prst="rect">
            <a:avLst/>
          </a:prstGeom>
          <a:noFill/>
        </p:spPr>
        <p:txBody>
          <a:bodyPr wrap="square" rtlCol="0">
            <a:spAutoFit/>
          </a:bodyPr>
          <a:lstStyle/>
          <a:p>
            <a:r>
              <a:rPr lang="en-US" sz="2400" b="1" dirty="0">
                <a:solidFill>
                  <a:schemeClr val="bg1"/>
                </a:solidFill>
              </a:rPr>
              <a:t> 0    0   0    1</a:t>
            </a:r>
          </a:p>
        </p:txBody>
      </p:sp>
      <p:sp>
        <p:nvSpPr>
          <p:cNvPr id="103" name="Text Box 102"/>
          <p:cNvSpPr txBox="1"/>
          <p:nvPr/>
        </p:nvSpPr>
        <p:spPr>
          <a:xfrm>
            <a:off x="1440180" y="5184141"/>
            <a:ext cx="1986280" cy="461665"/>
          </a:xfrm>
          <a:prstGeom prst="rect">
            <a:avLst/>
          </a:prstGeom>
          <a:noFill/>
        </p:spPr>
        <p:txBody>
          <a:bodyPr wrap="square" rtlCol="0">
            <a:spAutoFit/>
          </a:bodyPr>
          <a:lstStyle/>
          <a:p>
            <a:r>
              <a:rPr lang="en-US" sz="2400" b="1" dirty="0">
                <a:solidFill>
                  <a:schemeClr val="bg1"/>
                </a:solidFill>
              </a:rPr>
              <a:t> 0    0   0    0</a:t>
            </a:r>
          </a:p>
        </p:txBody>
      </p:sp>
      <p:sp>
        <p:nvSpPr>
          <p:cNvPr id="104" name="Text Box 103"/>
          <p:cNvSpPr txBox="1"/>
          <p:nvPr/>
        </p:nvSpPr>
        <p:spPr>
          <a:xfrm>
            <a:off x="6401435" y="4726306"/>
            <a:ext cx="1986280" cy="461665"/>
          </a:xfrm>
          <a:prstGeom prst="rect">
            <a:avLst/>
          </a:prstGeom>
          <a:noFill/>
        </p:spPr>
        <p:txBody>
          <a:bodyPr wrap="square" rtlCol="0">
            <a:spAutoFit/>
          </a:bodyPr>
          <a:lstStyle/>
          <a:p>
            <a:r>
              <a:rPr lang="en-US" sz="2400" b="1" dirty="0">
                <a:solidFill>
                  <a:schemeClr val="bg1"/>
                </a:solidFill>
              </a:rPr>
              <a:t> 0    0   0    1</a:t>
            </a:r>
          </a:p>
        </p:txBody>
      </p:sp>
      <p:sp>
        <p:nvSpPr>
          <p:cNvPr id="105" name="Text Box 104"/>
          <p:cNvSpPr txBox="1"/>
          <p:nvPr/>
        </p:nvSpPr>
        <p:spPr>
          <a:xfrm>
            <a:off x="5409566" y="2054861"/>
            <a:ext cx="356188" cy="461665"/>
          </a:xfrm>
          <a:prstGeom prst="rect">
            <a:avLst/>
          </a:prstGeom>
          <a:noFill/>
        </p:spPr>
        <p:txBody>
          <a:bodyPr wrap="none" rtlCol="0">
            <a:spAutoFit/>
          </a:bodyPr>
          <a:lstStyle/>
          <a:p>
            <a:r>
              <a:rPr lang="en-US" sz="2400" b="1"/>
              <a:t>1</a:t>
            </a:r>
          </a:p>
        </p:txBody>
      </p:sp>
      <p:sp>
        <p:nvSpPr>
          <p:cNvPr id="106" name="Text Box 105"/>
          <p:cNvSpPr txBox="1"/>
          <p:nvPr/>
        </p:nvSpPr>
        <p:spPr>
          <a:xfrm>
            <a:off x="753746" y="4344671"/>
            <a:ext cx="356188" cy="461665"/>
          </a:xfrm>
          <a:prstGeom prst="rect">
            <a:avLst/>
          </a:prstGeom>
          <a:noFill/>
        </p:spPr>
        <p:txBody>
          <a:bodyPr wrap="none" rtlCol="0">
            <a:spAutoFit/>
          </a:bodyPr>
          <a:lstStyle/>
          <a:p>
            <a:r>
              <a:rPr lang="en-US" sz="2400" b="1" dirty="0"/>
              <a:t>0</a:t>
            </a:r>
          </a:p>
        </p:txBody>
      </p:sp>
      <p:sp>
        <p:nvSpPr>
          <p:cNvPr id="107" name="Text Box 106"/>
          <p:cNvSpPr txBox="1"/>
          <p:nvPr/>
        </p:nvSpPr>
        <p:spPr>
          <a:xfrm>
            <a:off x="753746" y="5336541"/>
            <a:ext cx="356188" cy="461665"/>
          </a:xfrm>
          <a:prstGeom prst="rect">
            <a:avLst/>
          </a:prstGeom>
          <a:noFill/>
        </p:spPr>
        <p:txBody>
          <a:bodyPr wrap="none" rtlCol="0">
            <a:spAutoFit/>
          </a:bodyPr>
          <a:lstStyle/>
          <a:p>
            <a:r>
              <a:rPr lang="en-US" sz="2400" b="1" dirty="0"/>
              <a:t>1</a:t>
            </a:r>
          </a:p>
        </p:txBody>
      </p:sp>
      <p:sp>
        <p:nvSpPr>
          <p:cNvPr id="116" name="Text Box 115"/>
          <p:cNvSpPr txBox="1"/>
          <p:nvPr/>
        </p:nvSpPr>
        <p:spPr>
          <a:xfrm>
            <a:off x="5409566" y="4039870"/>
            <a:ext cx="352425" cy="457200"/>
          </a:xfrm>
          <a:prstGeom prst="rect">
            <a:avLst/>
          </a:prstGeom>
          <a:noFill/>
        </p:spPr>
        <p:txBody>
          <a:bodyPr wrap="square" rtlCol="0">
            <a:spAutoFit/>
          </a:bodyPr>
          <a:lstStyle/>
          <a:p>
            <a:r>
              <a:rPr lang="en-US" sz="2400" b="1"/>
              <a:t>0</a:t>
            </a:r>
          </a:p>
        </p:txBody>
      </p:sp>
      <p:sp>
        <p:nvSpPr>
          <p:cNvPr id="142" name="Text Box 141"/>
          <p:cNvSpPr txBox="1"/>
          <p:nvPr/>
        </p:nvSpPr>
        <p:spPr>
          <a:xfrm flipH="1" flipV="1">
            <a:off x="4511041" y="3406140"/>
            <a:ext cx="326391" cy="457200"/>
          </a:xfrm>
          <a:prstGeom prst="rect">
            <a:avLst/>
          </a:prstGeom>
          <a:noFill/>
        </p:spPr>
        <p:txBody>
          <a:bodyPr wrap="square" rtlCol="0">
            <a:spAutoFit/>
          </a:bodyPr>
          <a:lstStyle/>
          <a:p>
            <a:r>
              <a:rPr lang="en-US" sz="2400" b="1"/>
              <a:t>X</a:t>
            </a:r>
          </a:p>
        </p:txBody>
      </p:sp>
      <p:sp>
        <p:nvSpPr>
          <p:cNvPr id="149" name="Text Box 148"/>
          <p:cNvSpPr txBox="1"/>
          <p:nvPr/>
        </p:nvSpPr>
        <p:spPr>
          <a:xfrm>
            <a:off x="1" y="910591"/>
            <a:ext cx="2898140" cy="461665"/>
          </a:xfrm>
          <a:prstGeom prst="rect">
            <a:avLst/>
          </a:prstGeom>
          <a:noFill/>
        </p:spPr>
        <p:txBody>
          <a:bodyPr wrap="square" rtlCol="0">
            <a:spAutoFit/>
          </a:bodyPr>
          <a:lstStyle/>
          <a:p>
            <a:r>
              <a:rPr lang="en-US" sz="2400" b="1" i="1"/>
              <a:t>EXECUTE CYCLE</a:t>
            </a:r>
          </a:p>
        </p:txBody>
      </p:sp>
      <p:sp>
        <p:nvSpPr>
          <p:cNvPr id="151" name="Text Box 150"/>
          <p:cNvSpPr txBox="1"/>
          <p:nvPr/>
        </p:nvSpPr>
        <p:spPr>
          <a:xfrm>
            <a:off x="1364615" y="3200401"/>
            <a:ext cx="1986280" cy="461665"/>
          </a:xfrm>
          <a:prstGeom prst="rect">
            <a:avLst/>
          </a:prstGeom>
          <a:noFill/>
        </p:spPr>
        <p:txBody>
          <a:bodyPr wrap="square" rtlCol="0">
            <a:spAutoFit/>
          </a:bodyPr>
          <a:lstStyle/>
          <a:p>
            <a:r>
              <a:rPr lang="en-US" sz="2400" b="1" dirty="0">
                <a:solidFill>
                  <a:schemeClr val="bg1"/>
                </a:solidFill>
              </a:rPr>
              <a:t> 0    0   0    1</a:t>
            </a:r>
          </a:p>
        </p:txBody>
      </p:sp>
      <p:pic>
        <p:nvPicPr>
          <p:cNvPr id="166" name="Content Placeholder 165" descr="clk"/>
          <p:cNvPicPr>
            <a:picLocks noGrp="1" noChangeAspect="1"/>
          </p:cNvPicPr>
          <p:nvPr>
            <p:ph idx="1"/>
          </p:nvPr>
        </p:nvPicPr>
        <p:blipFill>
          <a:blip r:embed="rId2"/>
          <a:stretch>
            <a:fillRect/>
          </a:stretch>
        </p:blipFill>
        <p:spPr>
          <a:xfrm>
            <a:off x="142241" y="1292227"/>
            <a:ext cx="2730500" cy="339725"/>
          </a:xfrm>
          <a:prstGeom prst="rect">
            <a:avLst/>
          </a:prstGeom>
        </p:spPr>
      </p:pic>
      <p:sp>
        <p:nvSpPr>
          <p:cNvPr id="153" name="Text Box 152"/>
          <p:cNvSpPr txBox="1"/>
          <p:nvPr/>
        </p:nvSpPr>
        <p:spPr>
          <a:xfrm>
            <a:off x="4187825" y="1826261"/>
            <a:ext cx="944880" cy="646331"/>
          </a:xfrm>
          <a:prstGeom prst="rect">
            <a:avLst/>
          </a:prstGeom>
          <a:noFill/>
        </p:spPr>
        <p:txBody>
          <a:bodyPr wrap="square" rtlCol="0">
            <a:spAutoFit/>
          </a:bodyPr>
          <a:lstStyle/>
          <a:p>
            <a:r>
              <a:rPr lang="en-US"/>
              <a:t>FETCH</a:t>
            </a:r>
          </a:p>
          <a:p>
            <a:r>
              <a:rPr lang="en-US"/>
              <a:t>STATE</a:t>
            </a:r>
          </a:p>
        </p:txBody>
      </p:sp>
    </p:spTree>
    <p:extLst>
      <p:ext uri="{BB962C8B-B14F-4D97-AF65-F5344CB8AC3E}">
        <p14:creationId xmlns:p14="http://schemas.microsoft.com/office/powerpoint/2010/main" val="3429554499"/>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E:\UOS\8085.png">
            <a:extLst>
              <a:ext uri="{FF2B5EF4-FFF2-40B4-BE49-F238E27FC236}">
                <a16:creationId xmlns:a16="http://schemas.microsoft.com/office/drawing/2014/main" id="{6CAA2C03-51B7-482D-8EA9-1B02CF7ED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4050" y="1270000"/>
            <a:ext cx="367665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48C6A2F3-F0DF-4A77-991E-5BEC51AAD046}"/>
              </a:ext>
            </a:extLst>
          </p:cNvPr>
          <p:cNvSpPr>
            <a:spLocks noGrp="1" noChangeArrowheads="1"/>
          </p:cNvSpPr>
          <p:nvPr>
            <p:ph type="body" idx="1"/>
          </p:nvPr>
        </p:nvSpPr>
        <p:spPr>
          <a:xfrm>
            <a:off x="1981200" y="1295400"/>
            <a:ext cx="8007350" cy="5105400"/>
          </a:xfrm>
        </p:spPr>
        <p:txBody>
          <a:bodyPr/>
          <a:lstStyle/>
          <a:p>
            <a:pPr eaLnBrk="1" hangingPunct="1">
              <a:defRPr/>
            </a:pPr>
            <a:r>
              <a:rPr lang="en-US" sz="3200" dirty="0"/>
              <a:t>8-bit</a:t>
            </a:r>
          </a:p>
          <a:p>
            <a:pPr eaLnBrk="1" hangingPunct="1">
              <a:defRPr/>
            </a:pPr>
            <a:r>
              <a:rPr lang="en-US" sz="3200" dirty="0"/>
              <a:t>40-pin IC</a:t>
            </a:r>
          </a:p>
          <a:p>
            <a:pPr eaLnBrk="1" hangingPunct="1">
              <a:defRPr/>
            </a:pPr>
            <a:r>
              <a:rPr lang="en-US" sz="3200" dirty="0"/>
              <a:t>+5V for power</a:t>
            </a:r>
          </a:p>
          <a:p>
            <a:pPr eaLnBrk="1" hangingPunct="1">
              <a:defRPr/>
            </a:pPr>
            <a:r>
              <a:rPr lang="en-US" sz="3200" dirty="0"/>
              <a:t>Maximum Frequency 3MHz</a:t>
            </a:r>
          </a:p>
          <a:p>
            <a:pPr eaLnBrk="1" hangingPunct="1">
              <a:defRPr/>
            </a:pPr>
            <a:r>
              <a:rPr lang="en-US" sz="3200" dirty="0"/>
              <a:t>Data Bus 8-bit</a:t>
            </a:r>
          </a:p>
          <a:p>
            <a:pPr eaLnBrk="1" hangingPunct="1">
              <a:defRPr/>
            </a:pPr>
            <a:r>
              <a:rPr lang="en-US" sz="3200" dirty="0"/>
              <a:t>Address Bus 16-bit</a:t>
            </a:r>
          </a:p>
          <a:p>
            <a:pPr eaLnBrk="1" hangingPunct="1">
              <a:defRPr/>
            </a:pPr>
            <a:r>
              <a:rPr lang="en-US" sz="3200" dirty="0"/>
              <a:t>Can address 2^16 = 64 KB </a:t>
            </a:r>
          </a:p>
          <a:p>
            <a:pPr marL="0" indent="0" eaLnBrk="1" hangingPunct="1">
              <a:buNone/>
              <a:defRPr/>
            </a:pPr>
            <a:r>
              <a:rPr lang="en-US" sz="3200" dirty="0"/>
              <a:t>   of memory</a:t>
            </a:r>
            <a:br>
              <a:rPr lang="en-US" sz="3200" dirty="0"/>
            </a:br>
            <a:endParaRPr lang="en-US" sz="3200" dirty="0"/>
          </a:p>
          <a:p>
            <a:pPr marL="0" indent="0" eaLnBrk="1" hangingPunct="1">
              <a:buNone/>
              <a:defRPr/>
            </a:pPr>
            <a:endParaRPr lang="en-US" sz="2400" dirty="0">
              <a:latin typeface="Times New Roman" pitchFamily="18" charset="0"/>
              <a:cs typeface="Times New Roman" pitchFamily="18" charset="0"/>
            </a:endParaRPr>
          </a:p>
        </p:txBody>
      </p:sp>
      <p:sp>
        <p:nvSpPr>
          <p:cNvPr id="5124" name="Title 1">
            <a:extLst>
              <a:ext uri="{FF2B5EF4-FFF2-40B4-BE49-F238E27FC236}">
                <a16:creationId xmlns:a16="http://schemas.microsoft.com/office/drawing/2014/main" id="{C8EF6D8B-D5EB-4392-856A-E89C08928CDD}"/>
              </a:ext>
            </a:extLst>
          </p:cNvPr>
          <p:cNvSpPr>
            <a:spLocks noGrp="1"/>
          </p:cNvSpPr>
          <p:nvPr>
            <p:ph type="title"/>
          </p:nvPr>
        </p:nvSpPr>
        <p:spPr>
          <a:xfrm>
            <a:off x="1930400" y="152400"/>
            <a:ext cx="8432800" cy="838200"/>
          </a:xfrm>
        </p:spPr>
        <p:txBody>
          <a:bodyPr/>
          <a:lstStyle/>
          <a:p>
            <a:r>
              <a:rPr lang="en-US" altLang="en-PK" b="1"/>
              <a:t>8085 MICROPROCESSOR</a:t>
            </a:r>
            <a:endParaRPr lang="en-US" altLang="en-PK"/>
          </a:p>
        </p:txBody>
      </p:sp>
      <p:sp>
        <p:nvSpPr>
          <p:cNvPr id="5125" name="AutoShape 5" descr="Image result for 8085 processor">
            <a:extLst>
              <a:ext uri="{FF2B5EF4-FFF2-40B4-BE49-F238E27FC236}">
                <a16:creationId xmlns:a16="http://schemas.microsoft.com/office/drawing/2014/main" id="{26467F9B-4822-4D6B-8178-AC57C9066597}"/>
              </a:ext>
            </a:extLst>
          </p:cNvPr>
          <p:cNvSpPr>
            <a:spLocks noChangeAspect="1" noChangeArrowheads="1"/>
          </p:cNvSpPr>
          <p:nvPr/>
        </p:nvSpPr>
        <p:spPr bwMode="auto">
          <a:xfrm>
            <a:off x="1690688"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PK" altLang="en-PK">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13AD602E-7DF9-491E-83E3-E32077DF7ECE}"/>
              </a:ext>
            </a:extLst>
          </p:cNvPr>
          <p:cNvSpPr>
            <a:spLocks noGrp="1" noChangeArrowheads="1"/>
          </p:cNvSpPr>
          <p:nvPr>
            <p:ph type="body" idx="1"/>
          </p:nvPr>
        </p:nvSpPr>
        <p:spPr>
          <a:xfrm>
            <a:off x="1981200" y="1295400"/>
            <a:ext cx="8007350" cy="5105400"/>
          </a:xfrm>
        </p:spPr>
        <p:txBody>
          <a:bodyPr/>
          <a:lstStyle/>
          <a:p>
            <a:pPr eaLnBrk="1" hangingPunct="1"/>
            <a:br>
              <a:rPr lang="en-US" altLang="en-PK" sz="2400"/>
            </a:br>
            <a:br>
              <a:rPr lang="en-US" altLang="en-PK" sz="2400"/>
            </a:br>
            <a:endParaRPr lang="en-US" altLang="en-PK" sz="2400" i="1">
              <a:latin typeface="Times New Roman" panose="02020603050405020304" pitchFamily="18" charset="0"/>
              <a:cs typeface="Times New Roman" panose="02020603050405020304" pitchFamily="18" charset="0"/>
            </a:endParaRPr>
          </a:p>
        </p:txBody>
      </p:sp>
      <p:pic>
        <p:nvPicPr>
          <p:cNvPr id="6147" name="Picture 2" descr="8085 PINs.BMP">
            <a:extLst>
              <a:ext uri="{FF2B5EF4-FFF2-40B4-BE49-F238E27FC236}">
                <a16:creationId xmlns:a16="http://schemas.microsoft.com/office/drawing/2014/main" id="{89E74CB8-5071-4877-B131-D2E5174EABF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1066800"/>
            <a:ext cx="79248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itle 1">
            <a:extLst>
              <a:ext uri="{FF2B5EF4-FFF2-40B4-BE49-F238E27FC236}">
                <a16:creationId xmlns:a16="http://schemas.microsoft.com/office/drawing/2014/main" id="{E3A3C406-83A9-495E-97C5-29F7D598F5CA}"/>
              </a:ext>
            </a:extLst>
          </p:cNvPr>
          <p:cNvSpPr>
            <a:spLocks noGrp="1"/>
          </p:cNvSpPr>
          <p:nvPr>
            <p:ph type="title"/>
          </p:nvPr>
        </p:nvSpPr>
        <p:spPr>
          <a:xfrm>
            <a:off x="1930400" y="152400"/>
            <a:ext cx="8432800" cy="838200"/>
          </a:xfrm>
        </p:spPr>
        <p:txBody>
          <a:bodyPr/>
          <a:lstStyle/>
          <a:p>
            <a:r>
              <a:rPr lang="en-US" altLang="en-PK" b="1"/>
              <a:t>8085 INTERNAL ARCHITECTURE</a:t>
            </a:r>
            <a:endParaRPr lang="en-US" altLang="en-PK"/>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033F0B-07BE-49DA-A476-8D992CF02BE3}"/>
              </a:ext>
            </a:extLst>
          </p:cNvPr>
          <p:cNvSpPr/>
          <p:nvPr/>
        </p:nvSpPr>
        <p:spPr>
          <a:xfrm>
            <a:off x="2057400" y="1279525"/>
            <a:ext cx="8077200" cy="3048000"/>
          </a:xfrm>
          <a:prstGeom prst="rect">
            <a:avLst/>
          </a:prstGeom>
        </p:spPr>
        <p:txBody>
          <a:bodyPr>
            <a:spAutoFit/>
          </a:bodyPr>
          <a:lstStyle/>
          <a:p>
            <a:pPr eaLnBrk="0" fontAlgn="base" hangingPunct="0">
              <a:spcBef>
                <a:spcPct val="0"/>
              </a:spcBef>
              <a:spcAft>
                <a:spcPct val="0"/>
              </a:spcAft>
              <a:defRPr/>
            </a:pPr>
            <a:r>
              <a:rPr lang="en-US" sz="2400" dirty="0">
                <a:solidFill>
                  <a:srgbClr val="000000"/>
                </a:solidFill>
                <a:latin typeface="Tahoma"/>
              </a:rPr>
              <a:t>ALU performs the actual numerical (Arithmetic) and logical operations </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Arithmetic ( Addition, Subtraction, Division and Multiplication</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Logical ( AND, OR, etc…)</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Takes data from memory and AC(Accumulator)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Results are stored in AC</a:t>
            </a:r>
          </a:p>
          <a:p>
            <a:pPr marL="342900" indent="-342900" eaLnBrk="0" fontAlgn="base" hangingPunct="0">
              <a:spcBef>
                <a:spcPct val="0"/>
              </a:spcBef>
              <a:spcAft>
                <a:spcPct val="0"/>
              </a:spcAft>
              <a:buFont typeface="Arial" pitchFamily="34" charset="0"/>
              <a:buChar char="•"/>
              <a:defRPr/>
            </a:pPr>
            <a:endParaRPr lang="en-US" sz="2400" dirty="0">
              <a:solidFill>
                <a:srgbClr val="000000"/>
              </a:solidFill>
              <a:latin typeface="Tahoma"/>
            </a:endParaRPr>
          </a:p>
        </p:txBody>
      </p:sp>
      <p:pic>
        <p:nvPicPr>
          <p:cNvPr id="7190" name="Picture 22">
            <a:extLst>
              <a:ext uri="{FF2B5EF4-FFF2-40B4-BE49-F238E27FC236}">
                <a16:creationId xmlns:a16="http://schemas.microsoft.com/office/drawing/2014/main" id="{6F5D56D4-3E0B-4E9F-9D57-D682985485AA}"/>
              </a:ext>
            </a:extLst>
          </p:cNvPr>
          <p:cNvPicPr>
            <a:picLocks noChangeAspect="1" noChangeArrowheads="1"/>
          </p:cNvPicPr>
          <p:nvPr/>
        </p:nvPicPr>
        <p:blipFill>
          <a:blip r:embed="rId3"/>
          <a:srcRect/>
          <a:stretch>
            <a:fillRect/>
          </a:stretch>
        </p:blipFill>
        <p:spPr bwMode="auto">
          <a:xfrm>
            <a:off x="3733800" y="4327526"/>
            <a:ext cx="4572000" cy="21304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pic>
      <p:sp>
        <p:nvSpPr>
          <p:cNvPr id="7172" name="Title 1">
            <a:extLst>
              <a:ext uri="{FF2B5EF4-FFF2-40B4-BE49-F238E27FC236}">
                <a16:creationId xmlns:a16="http://schemas.microsoft.com/office/drawing/2014/main" id="{58B5E697-8532-4274-80F7-AC7C56A45A45}"/>
              </a:ext>
            </a:extLst>
          </p:cNvPr>
          <p:cNvSpPr>
            <a:spLocks noGrp="1"/>
          </p:cNvSpPr>
          <p:nvPr>
            <p:ph type="title"/>
          </p:nvPr>
        </p:nvSpPr>
        <p:spPr/>
        <p:txBody>
          <a:bodyPr/>
          <a:lstStyle/>
          <a:p>
            <a:r>
              <a:rPr lang="en-US" altLang="en-PK" b="1"/>
              <a:t>Arithmetic and Logical Unit</a:t>
            </a:r>
            <a:endParaRPr lang="en-US" altLang="en-PK"/>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b="1" dirty="0"/>
              <a:t>Course Description</a:t>
            </a:r>
          </a:p>
          <a:p>
            <a:pPr marL="0" indent="0" algn="just" eaLnBrk="1" hangingPunct="1">
              <a:buFontTx/>
              <a:buNone/>
              <a:defRPr/>
            </a:pPr>
            <a:r>
              <a:rPr lang="en-US" sz="2400" dirty="0"/>
              <a:t>Microprocessor Systems is one of the most practical courses for electrical engineers. This course fully utilizes knowledge learned in the fundamentals of digital logic design and programming. Students will learn the architectural issues of simple 1-bit microprocessor concluding to 8086(16-bit) microprocessor architecture. Students will be able to design decoding circuitry for interfacing memory and basic I/O devices with microprocessor. Further, basic I/O controllers for interfacing will be covered in this portion of the course. Students will be able to write and analyze the 8086 assembly language programs containing arithmetic, logic, loop, and program control instructions.</a:t>
            </a: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997217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14AC1217-6C09-4E08-9611-32927943542F}"/>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Registers(General Purpose)</a:t>
            </a:r>
          </a:p>
        </p:txBody>
      </p:sp>
      <p:sp>
        <p:nvSpPr>
          <p:cNvPr id="2" name="Rectangle 1">
            <a:extLst>
              <a:ext uri="{FF2B5EF4-FFF2-40B4-BE49-F238E27FC236}">
                <a16:creationId xmlns:a16="http://schemas.microsoft.com/office/drawing/2014/main" id="{B2966321-224C-4E88-8B80-5446B1CBF806}"/>
              </a:ext>
            </a:extLst>
          </p:cNvPr>
          <p:cNvSpPr/>
          <p:nvPr/>
        </p:nvSpPr>
        <p:spPr>
          <a:xfrm>
            <a:off x="2057400" y="1279525"/>
            <a:ext cx="8077200" cy="3048000"/>
          </a:xfrm>
          <a:prstGeom prst="rect">
            <a:avLst/>
          </a:prstGeom>
        </p:spPr>
        <p:txBody>
          <a:bodyPr>
            <a:spAutoFit/>
          </a:bodyPr>
          <a:lstStyle/>
          <a:p>
            <a:pPr eaLnBrk="0" fontAlgn="base" hangingPunct="0">
              <a:spcBef>
                <a:spcPct val="0"/>
              </a:spcBef>
              <a:spcAft>
                <a:spcPct val="0"/>
              </a:spcAft>
              <a:defRPr/>
            </a:pPr>
            <a:r>
              <a:rPr lang="en-US" sz="2400" dirty="0">
                <a:solidFill>
                  <a:srgbClr val="000000"/>
                </a:solidFill>
                <a:latin typeface="Tahoma"/>
              </a:rPr>
              <a:t>The 8085 has six general-purpose registers to store 8-bit data</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Identified as B, C, D, E, H and L</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Can be combined as BC, DE and HL</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16-bit operations</a:t>
            </a:r>
          </a:p>
          <a:p>
            <a:pPr eaLnBrk="0" fontAlgn="base" hangingPunct="0">
              <a:spcBef>
                <a:spcPct val="0"/>
              </a:spcBef>
              <a:spcAft>
                <a:spcPct val="0"/>
              </a:spcAft>
              <a:defRPr/>
            </a:pP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E934D2CB-6853-4719-9411-CD59EE0B1B10}"/>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Registers(Special Function)</a:t>
            </a:r>
          </a:p>
        </p:txBody>
      </p:sp>
      <p:sp>
        <p:nvSpPr>
          <p:cNvPr id="2" name="Rectangle 1">
            <a:extLst>
              <a:ext uri="{FF2B5EF4-FFF2-40B4-BE49-F238E27FC236}">
                <a16:creationId xmlns:a16="http://schemas.microsoft.com/office/drawing/2014/main" id="{16F8F68A-A26D-4F34-81E7-A26D4E93D451}"/>
              </a:ext>
            </a:extLst>
          </p:cNvPr>
          <p:cNvSpPr/>
          <p:nvPr/>
        </p:nvSpPr>
        <p:spPr>
          <a:xfrm>
            <a:off x="2057400" y="1279526"/>
            <a:ext cx="8077200" cy="5694363"/>
          </a:xfrm>
          <a:prstGeom prst="rect">
            <a:avLst/>
          </a:prstGeom>
        </p:spPr>
        <p:txBody>
          <a:bodyPr>
            <a:spAutoFit/>
          </a:bodyPr>
          <a:lstStyle/>
          <a:p>
            <a:pPr eaLnBrk="0" fontAlgn="base" hangingPunct="0">
              <a:spcBef>
                <a:spcPct val="0"/>
              </a:spcBef>
              <a:spcAft>
                <a:spcPct val="0"/>
              </a:spcAft>
              <a:defRPr/>
            </a:pPr>
            <a:r>
              <a:rPr lang="en-US" sz="2400" dirty="0">
                <a:solidFill>
                  <a:srgbClr val="000000"/>
                </a:solidFill>
                <a:latin typeface="Tahoma"/>
              </a:rPr>
              <a:t>The 8085 also has some special function registers (dedicated to perform specific functions)</a:t>
            </a:r>
          </a:p>
          <a:p>
            <a:pPr eaLnBrk="0" fontAlgn="base" hangingPunct="0">
              <a:spcBef>
                <a:spcPct val="0"/>
              </a:spcBef>
              <a:spcAft>
                <a:spcPct val="0"/>
              </a:spcAft>
              <a:defRPr/>
            </a:pPr>
            <a:endParaRPr lang="en-US" sz="2400" dirty="0">
              <a:solidFill>
                <a:srgbClr val="000000"/>
              </a:solidFill>
              <a:latin typeface="Tahoma"/>
            </a:endParaRPr>
          </a:p>
          <a:p>
            <a:pPr marL="457200" indent="-457200" eaLnBrk="0" fontAlgn="base" hangingPunct="0">
              <a:spcBef>
                <a:spcPct val="0"/>
              </a:spcBef>
              <a:spcAft>
                <a:spcPct val="0"/>
              </a:spcAft>
              <a:buFontTx/>
              <a:buAutoNum type="arabicPeriod"/>
              <a:defRPr/>
            </a:pPr>
            <a:r>
              <a:rPr lang="en-US" sz="2800" b="1" dirty="0">
                <a:solidFill>
                  <a:srgbClr val="000000"/>
                </a:solidFill>
                <a:latin typeface="Tahoma"/>
              </a:rPr>
              <a:t>Accumulator (AC)</a:t>
            </a:r>
            <a:endParaRPr lang="en-US" sz="2400" b="1" dirty="0">
              <a:solidFill>
                <a:srgbClr val="000000"/>
              </a:solidFill>
              <a:latin typeface="Tahoma"/>
            </a:endParaRP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8-bit register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Part of ALU</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Store data to be used by ALU</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Stores Result</a:t>
            </a:r>
          </a:p>
          <a:p>
            <a:pPr eaLnBrk="0" fontAlgn="base" hangingPunct="0">
              <a:spcBef>
                <a:spcPct val="0"/>
              </a:spcBef>
              <a:spcAft>
                <a:spcPct val="0"/>
              </a:spcAft>
              <a:defRPr/>
            </a:pPr>
            <a:endParaRPr lang="en-US" sz="2400" dirty="0">
              <a:solidFill>
                <a:srgbClr val="000000"/>
              </a:solidFill>
              <a:latin typeface="Times New Roman" panose="02020603050405020304" pitchFamily="18" charset="0"/>
            </a:endParaRPr>
          </a:p>
          <a:p>
            <a:pPr eaLnBrk="0" fontAlgn="base" hangingPunct="0">
              <a:spcBef>
                <a:spcPct val="0"/>
              </a:spcBef>
              <a:spcAft>
                <a:spcPct val="0"/>
              </a:spcAft>
              <a:defRPr/>
            </a:pP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a:p>
            <a:pPr eaLnBrk="0" fontAlgn="base" hangingPunct="0">
              <a:spcBef>
                <a:spcPct val="0"/>
              </a:spcBef>
              <a:spcAft>
                <a:spcPct val="0"/>
              </a:spcAft>
              <a:defRPr/>
            </a:pP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1D72CEBB-75AB-4576-B67E-27B9564192B0}"/>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Registers(Special Function)</a:t>
            </a:r>
          </a:p>
        </p:txBody>
      </p:sp>
      <p:sp>
        <p:nvSpPr>
          <p:cNvPr id="2" name="Rectangle 1">
            <a:extLst>
              <a:ext uri="{FF2B5EF4-FFF2-40B4-BE49-F238E27FC236}">
                <a16:creationId xmlns:a16="http://schemas.microsoft.com/office/drawing/2014/main" id="{B6C104AB-5050-473E-81DC-DCA1076205C6}"/>
              </a:ext>
            </a:extLst>
          </p:cNvPr>
          <p:cNvSpPr/>
          <p:nvPr/>
        </p:nvSpPr>
        <p:spPr>
          <a:xfrm>
            <a:off x="2057400" y="1279526"/>
            <a:ext cx="8077200" cy="4156075"/>
          </a:xfrm>
          <a:prstGeom prst="rect">
            <a:avLst/>
          </a:prstGeom>
        </p:spPr>
        <p:txBody>
          <a:bodyPr>
            <a:spAutoFit/>
          </a:bodyPr>
          <a:lstStyle/>
          <a:p>
            <a:pPr eaLnBrk="0" fontAlgn="base" hangingPunct="0">
              <a:spcBef>
                <a:spcPct val="0"/>
              </a:spcBef>
              <a:spcAft>
                <a:spcPct val="0"/>
              </a:spcAft>
              <a:defRPr/>
            </a:pPr>
            <a:r>
              <a:rPr lang="en-US" sz="2400" b="1" dirty="0">
                <a:solidFill>
                  <a:srgbClr val="000000"/>
                </a:solidFill>
                <a:latin typeface="Tahoma"/>
              </a:rPr>
              <a:t>2. Flag Register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Shows the status of different operations performed by the ALU</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Zero(Z)</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Carry(CY)</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Auxiliary Carry(AC)</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Parity(P)</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Sign(S)</a:t>
            </a:r>
          </a:p>
          <a:p>
            <a:pPr eaLnBrk="0" fontAlgn="base" hangingPunct="0">
              <a:spcBef>
                <a:spcPct val="0"/>
              </a:spcBef>
              <a:spcAft>
                <a:spcPct val="0"/>
              </a:spcAft>
              <a:defRPr/>
            </a:pP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pic>
        <p:nvPicPr>
          <p:cNvPr id="33794" name="Picture 2">
            <a:extLst>
              <a:ext uri="{FF2B5EF4-FFF2-40B4-BE49-F238E27FC236}">
                <a16:creationId xmlns:a16="http://schemas.microsoft.com/office/drawing/2014/main" id="{95750C91-91B8-4C8F-9B5C-DDB1C1F032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1" y="4676776"/>
            <a:ext cx="7362825" cy="157162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DEFA38D7-4C27-4A97-87D9-C8EE1A70A34C}"/>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Registers(Special Function)</a:t>
            </a:r>
          </a:p>
        </p:txBody>
      </p:sp>
      <p:sp>
        <p:nvSpPr>
          <p:cNvPr id="2" name="Rectangle 1">
            <a:extLst>
              <a:ext uri="{FF2B5EF4-FFF2-40B4-BE49-F238E27FC236}">
                <a16:creationId xmlns:a16="http://schemas.microsoft.com/office/drawing/2014/main" id="{DA5D626D-D175-4AC5-96F2-020850E048DD}"/>
              </a:ext>
            </a:extLst>
          </p:cNvPr>
          <p:cNvSpPr/>
          <p:nvPr/>
        </p:nvSpPr>
        <p:spPr>
          <a:xfrm>
            <a:off x="2057400" y="1279525"/>
            <a:ext cx="8077200" cy="3416300"/>
          </a:xfrm>
          <a:prstGeom prst="rect">
            <a:avLst/>
          </a:prstGeom>
        </p:spPr>
        <p:txBody>
          <a:bodyPr>
            <a:spAutoFit/>
          </a:bodyPr>
          <a:lstStyle/>
          <a:p>
            <a:pPr eaLnBrk="0" fontAlgn="base" hangingPunct="0">
              <a:spcBef>
                <a:spcPct val="0"/>
              </a:spcBef>
              <a:spcAft>
                <a:spcPct val="0"/>
              </a:spcAft>
              <a:defRPr/>
            </a:pPr>
            <a:r>
              <a:rPr lang="en-US" sz="2400" b="1" dirty="0">
                <a:solidFill>
                  <a:srgbClr val="000000"/>
                </a:solidFill>
                <a:latin typeface="Tahoma"/>
              </a:rPr>
              <a:t>3. Program Counter (PC)</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16-bit</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Deals with the sequence of instruction execution</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Memory Pointer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Carry the address of from which next byte is to be fetched</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Increment by one</a:t>
            </a: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BDA409A3-F1DE-4994-B6CB-03CA31E6650B}"/>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Registers(Special Function)</a:t>
            </a:r>
          </a:p>
        </p:txBody>
      </p:sp>
      <p:sp>
        <p:nvSpPr>
          <p:cNvPr id="2" name="Rectangle 1">
            <a:extLst>
              <a:ext uri="{FF2B5EF4-FFF2-40B4-BE49-F238E27FC236}">
                <a16:creationId xmlns:a16="http://schemas.microsoft.com/office/drawing/2014/main" id="{5EDA3415-78B0-4DED-A744-01D4ECA3A344}"/>
              </a:ext>
            </a:extLst>
          </p:cNvPr>
          <p:cNvSpPr/>
          <p:nvPr/>
        </p:nvSpPr>
        <p:spPr>
          <a:xfrm>
            <a:off x="2057400" y="1279526"/>
            <a:ext cx="8077200" cy="4894263"/>
          </a:xfrm>
          <a:prstGeom prst="rect">
            <a:avLst/>
          </a:prstGeom>
        </p:spPr>
        <p:txBody>
          <a:bodyPr>
            <a:spAutoFit/>
          </a:bodyPr>
          <a:lstStyle/>
          <a:p>
            <a:pPr eaLnBrk="0" fontAlgn="base" hangingPunct="0">
              <a:spcBef>
                <a:spcPct val="0"/>
              </a:spcBef>
              <a:spcAft>
                <a:spcPct val="0"/>
              </a:spcAft>
              <a:defRPr/>
            </a:pPr>
            <a:r>
              <a:rPr lang="en-US" sz="2400" b="1" dirty="0">
                <a:solidFill>
                  <a:srgbClr val="000000"/>
                </a:solidFill>
                <a:latin typeface="Tahoma"/>
              </a:rPr>
              <a:t>4. Stack pointer(SP)</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16-bit register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Point memory location called stack</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16-bit address stored the SP</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Beginning of stack</a:t>
            </a:r>
          </a:p>
          <a:p>
            <a:pPr eaLnBrk="0" fontAlgn="base" hangingPunct="0">
              <a:spcBef>
                <a:spcPct val="0"/>
              </a:spcBef>
              <a:spcAft>
                <a:spcPct val="0"/>
              </a:spcAft>
              <a:defRPr/>
            </a:pPr>
            <a:endParaRPr lang="en-US" sz="2400" dirty="0">
              <a:solidFill>
                <a:srgbClr val="000000"/>
              </a:solidFill>
              <a:latin typeface="Tahoma"/>
            </a:endParaRPr>
          </a:p>
          <a:p>
            <a:pPr eaLnBrk="0" fontAlgn="base" hangingPunct="0">
              <a:spcBef>
                <a:spcPct val="0"/>
              </a:spcBef>
              <a:spcAft>
                <a:spcPct val="0"/>
              </a:spcAft>
              <a:defRPr/>
            </a:pPr>
            <a:r>
              <a:rPr lang="en-US" sz="2400" b="1" dirty="0">
                <a:solidFill>
                  <a:srgbClr val="000000"/>
                </a:solidFill>
                <a:latin typeface="Tahoma"/>
              </a:rPr>
              <a:t>5. Instruction Register/Decoder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8-bit register</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Stores current instruction</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Before execution</a:t>
            </a:r>
          </a:p>
          <a:p>
            <a:pPr marL="342900" indent="-342900" eaLnBrk="0" fontAlgn="base" hangingPunct="0">
              <a:spcBef>
                <a:spcPct val="0"/>
              </a:spcBef>
              <a:spcAft>
                <a:spcPct val="0"/>
              </a:spcAft>
              <a:buFont typeface="Arial" pitchFamily="34" charset="0"/>
              <a:buChar char="•"/>
              <a:defRPr/>
            </a:pPr>
            <a:r>
              <a:rPr lang="en-US" sz="2400" dirty="0">
                <a:solidFill>
                  <a:srgbClr val="000000"/>
                </a:solidFill>
                <a:latin typeface="Tahoma"/>
              </a:rPr>
              <a:t>Decode and interpret instruction</a:t>
            </a:r>
            <a:br>
              <a:rPr lang="en-US" sz="2400" dirty="0">
                <a:solidFill>
                  <a:srgbClr val="000000"/>
                </a:solidFill>
                <a:latin typeface="Times New Roman" panose="02020603050405020304" pitchFamily="18" charset="0"/>
              </a:rPr>
            </a:b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8A692B1A-8044-40C4-928A-0EF26793F33A}"/>
              </a:ext>
            </a:extLst>
          </p:cNvPr>
          <p:cNvSpPr>
            <a:spLocks noGrp="1" noChangeArrowheads="1"/>
          </p:cNvSpPr>
          <p:nvPr>
            <p:ph type="title"/>
          </p:nvPr>
        </p:nvSpPr>
        <p:spPr>
          <a:noFill/>
          <a:ln cap="flat">
            <a:solidFill>
              <a:schemeClr val="tx1"/>
            </a:solidFill>
            <a:miter lim="800000"/>
            <a:headEnd/>
            <a:tailEnd/>
          </a:ln>
        </p:spPr>
        <p:txBody>
          <a:bodyPr vert="horz" wrap="square" lIns="90000" tIns="46800" rIns="90000" bIns="46800" numCol="1" anchor="b" anchorCtr="0" compatLnSpc="1">
            <a:prstTxWarp prst="textNoShape">
              <a:avLst/>
            </a:prstTxWarp>
          </a:bodyPr>
          <a:lstStyle/>
          <a:p>
            <a:r>
              <a:rPr lang="en-GB" altLang="en-PK"/>
              <a:t>Registers Organization</a:t>
            </a:r>
          </a:p>
        </p:txBody>
      </p:sp>
      <p:sp>
        <p:nvSpPr>
          <p:cNvPr id="2" name="Rectangle 1">
            <a:extLst>
              <a:ext uri="{FF2B5EF4-FFF2-40B4-BE49-F238E27FC236}">
                <a16:creationId xmlns:a16="http://schemas.microsoft.com/office/drawing/2014/main" id="{7957B9FD-7E68-4140-A9BE-AFE246023634}"/>
              </a:ext>
            </a:extLst>
          </p:cNvPr>
          <p:cNvSpPr/>
          <p:nvPr/>
        </p:nvSpPr>
        <p:spPr>
          <a:xfrm>
            <a:off x="2057400" y="1279525"/>
            <a:ext cx="8077200" cy="831850"/>
          </a:xfrm>
          <a:prstGeom prst="rect">
            <a:avLst/>
          </a:prstGeom>
        </p:spPr>
        <p:txBody>
          <a:bodyPr>
            <a:spAutoFit/>
          </a:bodyPr>
          <a:lstStyle/>
          <a:p>
            <a:pPr eaLnBrk="0" fontAlgn="base" hangingPunct="0">
              <a:spcBef>
                <a:spcPct val="0"/>
              </a:spcBef>
              <a:spcAft>
                <a:spcPct val="0"/>
              </a:spcAft>
              <a:defRPr/>
            </a:pPr>
            <a:br>
              <a:rPr lang="en-US" sz="2400" dirty="0">
                <a:solidFill>
                  <a:srgbClr val="000000"/>
                </a:solidFill>
                <a:latin typeface="Times New Roman" panose="02020603050405020304" pitchFamily="18" charset="0"/>
              </a:rPr>
            </a:br>
            <a:endParaRPr lang="en-US" sz="2400" dirty="0">
              <a:solidFill>
                <a:srgbClr val="000000"/>
              </a:solidFill>
              <a:latin typeface="Tahoma"/>
            </a:endParaRPr>
          </a:p>
        </p:txBody>
      </p:sp>
      <p:pic>
        <p:nvPicPr>
          <p:cNvPr id="19458" name="Picture 2">
            <a:extLst>
              <a:ext uri="{FF2B5EF4-FFF2-40B4-BE49-F238E27FC236}">
                <a16:creationId xmlns:a16="http://schemas.microsoft.com/office/drawing/2014/main" id="{9DC3FA9F-7FF3-403B-9E56-C359CC82B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2079" y="1571624"/>
            <a:ext cx="7447842" cy="444817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2895600"/>
            <a:ext cx="10938933" cy="838200"/>
          </a:xfrm>
        </p:spPr>
        <p:txBody>
          <a:bodyPr/>
          <a:lstStyle/>
          <a:p>
            <a:pPr algn="ctr"/>
            <a:r>
              <a:rPr lang="en-US"/>
              <a:t>REVIEW</a:t>
            </a:r>
          </a:p>
        </p:txBody>
      </p:sp>
    </p:spTree>
    <p:extLst>
      <p:ext uri="{BB962C8B-B14F-4D97-AF65-F5344CB8AC3E}">
        <p14:creationId xmlns:p14="http://schemas.microsoft.com/office/powerpoint/2010/main" val="1918855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a:buFontTx/>
              <a:buNone/>
              <a:defRPr/>
            </a:pPr>
            <a:r>
              <a:rPr lang="en-US" sz="2400" b="1" dirty="0"/>
              <a:t>Course Outline</a:t>
            </a:r>
          </a:p>
          <a:p>
            <a:pPr marL="0" indent="0" algn="just">
              <a:buFontTx/>
              <a:buNone/>
              <a:defRPr/>
            </a:pPr>
            <a:r>
              <a:rPr lang="en-US" sz="2400" dirty="0"/>
              <a:t>Introduction to microprocessors and microcontrollers, basic concepts, control unit, internal registers, ALU of an 8-bit or 16-bit microprocessor, timing and sequencing, peripherals and interfacing, memory and I/O synchronization, wait state, hardware single stepping, memory speed requirements, logic levels, loading and buffering. Understanding the instruction set, data transfer, logic operations and branching, programmed I/O interrupts, microprocessor system design, machine code and assembly language programming.</a:t>
            </a:r>
          </a:p>
          <a:p>
            <a:pPr eaLnBrk="1" hangingPunct="1">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17391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a:buFontTx/>
              <a:buNone/>
              <a:defRPr/>
            </a:pPr>
            <a:r>
              <a:rPr lang="en-US" sz="2400" b="1" dirty="0"/>
              <a:t>Course Learning Outcomes (CLOs)</a:t>
            </a:r>
          </a:p>
          <a:p>
            <a:pPr marL="0" indent="0" algn="just">
              <a:buFontTx/>
              <a:buNone/>
              <a:defRPr/>
            </a:pPr>
            <a:r>
              <a:rPr lang="en-US" sz="2400" dirty="0"/>
              <a:t>Upon successful completion of this course, the student will be able to:</a:t>
            </a:r>
          </a:p>
          <a:p>
            <a:pPr marL="0" indent="0" algn="just">
              <a:buFontTx/>
              <a:buNone/>
              <a:defRPr/>
            </a:pPr>
            <a:endParaRPr lang="en-US" sz="2400" dirty="0"/>
          </a:p>
          <a:p>
            <a:pPr marL="0" indent="0" algn="just">
              <a:buFontTx/>
              <a:buNone/>
              <a:defRPr/>
            </a:pPr>
            <a:r>
              <a:rPr lang="en-US" sz="2400" dirty="0"/>
              <a:t>CLO-1: Explain the basics of microprocessor architecture with an emphasis on 8085 and 8086 processors. </a:t>
            </a:r>
            <a:r>
              <a:rPr lang="en-US" sz="2400" dirty="0">
                <a:solidFill>
                  <a:srgbClr val="FF0000"/>
                </a:solidFill>
              </a:rPr>
              <a:t>[Congnitive-2]</a:t>
            </a:r>
          </a:p>
          <a:p>
            <a:pPr marL="0" indent="0" algn="just">
              <a:buFontTx/>
              <a:buNone/>
              <a:defRPr/>
            </a:pPr>
            <a:endParaRPr lang="en-US" sz="2400" dirty="0"/>
          </a:p>
          <a:p>
            <a:pPr marL="0" indent="0" algn="just">
              <a:buFontTx/>
              <a:buNone/>
              <a:defRPr/>
            </a:pPr>
            <a:r>
              <a:rPr lang="en-US" sz="2400" dirty="0"/>
              <a:t>CLO-2: Demonstrate the concepts of interfacing the memory and I/O devices with the microprocessor.  </a:t>
            </a:r>
            <a:r>
              <a:rPr lang="en-US" sz="2400" dirty="0">
                <a:solidFill>
                  <a:srgbClr val="FF0000"/>
                </a:solidFill>
              </a:rPr>
              <a:t>[Congnitive-3]</a:t>
            </a:r>
          </a:p>
          <a:p>
            <a:pPr marL="0" indent="0" algn="just">
              <a:buFontTx/>
              <a:buNone/>
              <a:defRPr/>
            </a:pPr>
            <a:endParaRPr lang="en-US" sz="2400" dirty="0"/>
          </a:p>
          <a:p>
            <a:pPr marL="0" indent="0" algn="just">
              <a:buFontTx/>
              <a:buNone/>
              <a:defRPr/>
            </a:pPr>
            <a:r>
              <a:rPr lang="en-US" sz="2400" dirty="0"/>
              <a:t>CLO-3: Develop and analyze assembly language programs containing arithmetic, logic, loop, and program control instructions. </a:t>
            </a:r>
            <a:r>
              <a:rPr lang="en-US" sz="2400" dirty="0">
                <a:solidFill>
                  <a:srgbClr val="FF0000"/>
                </a:solidFill>
              </a:rPr>
              <a:t>[Congnitive-4]</a:t>
            </a:r>
          </a:p>
          <a:p>
            <a:pPr eaLnBrk="1" hangingPunct="1">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2796500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GB" sz="3200" dirty="0"/>
              <a:t>Text Books</a:t>
            </a:r>
          </a:p>
          <a:p>
            <a:pPr marL="457200" indent="-457200">
              <a:buFont typeface="+mj-lt"/>
              <a:buAutoNum type="arabicPeriod"/>
              <a:defRPr/>
            </a:pPr>
            <a:r>
              <a:rPr lang="en-US" sz="2400" dirty="0"/>
              <a:t>Douglas V. Hall, "Microprocessor and Interfacing", Tata McGraw-Hill. 3</a:t>
            </a:r>
            <a:r>
              <a:rPr lang="en-US" sz="2400" baseline="30000" dirty="0"/>
              <a:t>rd</a:t>
            </a:r>
            <a:r>
              <a:rPr lang="en-US" sz="2400" dirty="0"/>
              <a:t> Edition</a:t>
            </a:r>
          </a:p>
          <a:p>
            <a:pPr marL="457200" indent="-457200">
              <a:buFont typeface="+mj-lt"/>
              <a:buAutoNum type="arabicPeriod"/>
              <a:defRPr/>
            </a:pPr>
            <a:r>
              <a:rPr lang="en-US" sz="2400" dirty="0"/>
              <a:t>Charles Gilmore, "Microprocessors: Principles and Application", McGraw- Hill. 2</a:t>
            </a:r>
            <a:r>
              <a:rPr lang="en-US" sz="2400" baseline="30000" dirty="0"/>
              <a:t>nd</a:t>
            </a:r>
            <a:r>
              <a:rPr lang="en-US" sz="2400" dirty="0"/>
              <a:t> Edition</a:t>
            </a:r>
          </a:p>
          <a:p>
            <a:pPr marL="457200" indent="-457200">
              <a:buFont typeface="+mj-lt"/>
              <a:buAutoNum type="arabicPeriod"/>
              <a:defRPr/>
            </a:pPr>
            <a:r>
              <a:rPr lang="en-US" sz="2400" dirty="0" err="1"/>
              <a:t>Mazidi</a:t>
            </a:r>
            <a:r>
              <a:rPr lang="en-US" sz="2400" dirty="0"/>
              <a:t>, "Programming, Interfacing and Design using 8086"</a:t>
            </a:r>
          </a:p>
          <a:p>
            <a:pPr eaLnBrk="1" hangingPunct="1">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246104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3" name="Table 2"/>
          <p:cNvGraphicFramePr>
            <a:graphicFrameLocks noGrp="1"/>
          </p:cNvGraphicFramePr>
          <p:nvPr/>
        </p:nvGraphicFramePr>
        <p:xfrm>
          <a:off x="1524000" y="1752605"/>
          <a:ext cx="9347200" cy="3208337"/>
        </p:xfrm>
        <a:graphic>
          <a:graphicData uri="http://schemas.openxmlformats.org/drawingml/2006/table">
            <a:tbl>
              <a:tblPr firstRow="1" firstCol="1" lastRow="1" lastCol="1" bandRow="1" bandCol="1">
                <a:tableStyleId>{69012ECD-51FC-41F1-AA8D-1B2483CD663E}</a:tableStyleId>
              </a:tblPr>
              <a:tblGrid>
                <a:gridCol w="5619791">
                  <a:extLst>
                    <a:ext uri="{9D8B030D-6E8A-4147-A177-3AD203B41FA5}">
                      <a16:colId xmlns:a16="http://schemas.microsoft.com/office/drawing/2014/main" val="20000"/>
                    </a:ext>
                  </a:extLst>
                </a:gridCol>
                <a:gridCol w="3727409">
                  <a:extLst>
                    <a:ext uri="{9D8B030D-6E8A-4147-A177-3AD203B41FA5}">
                      <a16:colId xmlns:a16="http://schemas.microsoft.com/office/drawing/2014/main" val="20001"/>
                    </a:ext>
                  </a:extLst>
                </a:gridCol>
              </a:tblGrid>
              <a:tr h="534842">
                <a:tc gridSpan="2">
                  <a:txBody>
                    <a:bodyPr/>
                    <a:lstStyle/>
                    <a:p>
                      <a:pPr marL="0" marR="0" algn="l">
                        <a:spcBef>
                          <a:spcPts val="0"/>
                        </a:spcBef>
                        <a:spcAft>
                          <a:spcPts val="0"/>
                        </a:spcAft>
                      </a:pPr>
                      <a:r>
                        <a:rPr lang="en-US" sz="1800" dirty="0">
                          <a:solidFill>
                            <a:schemeClr val="tx1"/>
                          </a:solidFill>
                          <a:effectLst/>
                        </a:rPr>
                        <a:t>Marks Distribution (Theory)</a:t>
                      </a:r>
                      <a:endParaRPr lang="en-US" sz="1100" dirty="0">
                        <a:solidFill>
                          <a:schemeClr val="tx1"/>
                        </a:solidFill>
                        <a:effectLst/>
                        <a:latin typeface="Times New Roman"/>
                        <a:ea typeface="Times New Roman"/>
                      </a:endParaRPr>
                    </a:p>
                  </a:txBody>
                  <a:tcPr marL="83121" marR="83121" marT="0" marB="0" anchor="ctr"/>
                </a:tc>
                <a:tc hMerge="1">
                  <a:txBody>
                    <a:bodyPr/>
                    <a:lstStyle/>
                    <a:p>
                      <a:endParaRPr lang="en-US"/>
                    </a:p>
                  </a:txBody>
                  <a:tcPr/>
                </a:tc>
                <a:extLst>
                  <a:ext uri="{0D108BD9-81ED-4DB2-BD59-A6C34878D82A}">
                    <a16:rowId xmlns:a16="http://schemas.microsoft.com/office/drawing/2014/main" val="10000"/>
                  </a:ext>
                </a:extLst>
              </a:tr>
              <a:tr h="750001">
                <a:tc>
                  <a:txBody>
                    <a:bodyPr/>
                    <a:lstStyle/>
                    <a:p>
                      <a:pPr marL="0" marR="0" algn="l">
                        <a:spcBef>
                          <a:spcPts val="0"/>
                        </a:spcBef>
                        <a:spcAft>
                          <a:spcPts val="0"/>
                        </a:spcAft>
                      </a:pPr>
                      <a:r>
                        <a:rPr lang="en-US" sz="1800" dirty="0">
                          <a:effectLst/>
                        </a:rPr>
                        <a:t>Sessional Marks(Semester work)</a:t>
                      </a:r>
                    </a:p>
                  </a:txBody>
                  <a:tcPr marL="83121" marR="83121" marT="0" marB="0" anchor="ctr"/>
                </a:tc>
                <a:tc>
                  <a:txBody>
                    <a:bodyPr/>
                    <a:lstStyle/>
                    <a:p>
                      <a:pPr marL="0" marR="0" algn="ctr">
                        <a:spcBef>
                          <a:spcPts val="0"/>
                        </a:spcBef>
                        <a:spcAft>
                          <a:spcPts val="0"/>
                        </a:spcAft>
                      </a:pPr>
                      <a:r>
                        <a:rPr lang="en-US" sz="1800" dirty="0">
                          <a:effectLst/>
                        </a:rPr>
                        <a:t>30</a:t>
                      </a:r>
                    </a:p>
                  </a:txBody>
                  <a:tcPr marL="83121" marR="83121" marT="0" marB="0" anchor="ctr"/>
                </a:tc>
                <a:extLst>
                  <a:ext uri="{0D108BD9-81ED-4DB2-BD59-A6C34878D82A}">
                    <a16:rowId xmlns:a16="http://schemas.microsoft.com/office/drawing/2014/main" val="10001"/>
                  </a:ext>
                </a:extLst>
              </a:tr>
              <a:tr h="694326">
                <a:tc>
                  <a:txBody>
                    <a:bodyPr/>
                    <a:lstStyle/>
                    <a:p>
                      <a:pPr marL="0" marR="0" algn="l">
                        <a:spcBef>
                          <a:spcPts val="0"/>
                        </a:spcBef>
                        <a:spcAft>
                          <a:spcPts val="0"/>
                        </a:spcAft>
                      </a:pPr>
                      <a:r>
                        <a:rPr lang="en-US" sz="1800" dirty="0">
                          <a:effectLst/>
                        </a:rPr>
                        <a:t>Mid-Term Exam</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endParaRPr lang="en-US" sz="1800" dirty="0">
                        <a:effectLst/>
                      </a:endParaRPr>
                    </a:p>
                    <a:p>
                      <a:pPr marL="0" marR="0" algn="ctr">
                        <a:spcBef>
                          <a:spcPts val="0"/>
                        </a:spcBef>
                        <a:spcAft>
                          <a:spcPts val="0"/>
                        </a:spcAft>
                      </a:pPr>
                      <a:r>
                        <a:rPr lang="en-US" sz="1800" dirty="0">
                          <a:effectLst/>
                        </a:rPr>
                        <a:t>20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2"/>
                  </a:ext>
                </a:extLst>
              </a:tr>
              <a:tr h="694326">
                <a:tc>
                  <a:txBody>
                    <a:bodyPr/>
                    <a:lstStyle/>
                    <a:p>
                      <a:pPr marL="0" marR="0" algn="l">
                        <a:spcBef>
                          <a:spcPts val="0"/>
                        </a:spcBef>
                        <a:spcAft>
                          <a:spcPts val="0"/>
                        </a:spcAft>
                      </a:pPr>
                      <a:r>
                        <a:rPr lang="en-US" sz="1800" dirty="0">
                          <a:effectLst/>
                        </a:rPr>
                        <a:t>Final-Term Exam</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50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3"/>
                  </a:ext>
                </a:extLst>
              </a:tr>
              <a:tr h="534842">
                <a:tc>
                  <a:txBody>
                    <a:bodyPr/>
                    <a:lstStyle/>
                    <a:p>
                      <a:pPr marL="0" marR="0" algn="l">
                        <a:spcBef>
                          <a:spcPts val="0"/>
                        </a:spcBef>
                        <a:spcAft>
                          <a:spcPts val="0"/>
                        </a:spcAft>
                      </a:pPr>
                      <a:r>
                        <a:rPr lang="en-US" sz="1800" dirty="0">
                          <a:effectLst/>
                        </a:rPr>
                        <a:t>Grand</a:t>
                      </a:r>
                      <a:r>
                        <a:rPr lang="en-US" sz="1800" baseline="0" dirty="0">
                          <a:effectLst/>
                        </a:rPr>
                        <a:t> </a:t>
                      </a:r>
                      <a:r>
                        <a:rPr lang="en-US" sz="1800" dirty="0">
                          <a:effectLst/>
                        </a:rPr>
                        <a:t>Total</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100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52083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509096751"/>
              </p:ext>
            </p:extLst>
          </p:nvPr>
        </p:nvGraphicFramePr>
        <p:xfrm>
          <a:off x="1524000" y="1752600"/>
          <a:ext cx="9347200" cy="3209926"/>
        </p:xfrm>
        <a:graphic>
          <a:graphicData uri="http://schemas.openxmlformats.org/drawingml/2006/table">
            <a:tbl>
              <a:tblPr firstRow="1" firstCol="1" lastRow="1" lastCol="1" bandRow="1" bandCol="1">
                <a:tableStyleId>{69012ECD-51FC-41F1-AA8D-1B2483CD663E}</a:tableStyleId>
              </a:tblPr>
              <a:tblGrid>
                <a:gridCol w="5619791">
                  <a:extLst>
                    <a:ext uri="{9D8B030D-6E8A-4147-A177-3AD203B41FA5}">
                      <a16:colId xmlns:a16="http://schemas.microsoft.com/office/drawing/2014/main" val="20000"/>
                    </a:ext>
                  </a:extLst>
                </a:gridCol>
                <a:gridCol w="3727409">
                  <a:extLst>
                    <a:ext uri="{9D8B030D-6E8A-4147-A177-3AD203B41FA5}">
                      <a16:colId xmlns:a16="http://schemas.microsoft.com/office/drawing/2014/main" val="20001"/>
                    </a:ext>
                  </a:extLst>
                </a:gridCol>
              </a:tblGrid>
              <a:tr h="535107">
                <a:tc gridSpan="2">
                  <a:txBody>
                    <a:bodyPr/>
                    <a:lstStyle/>
                    <a:p>
                      <a:pPr marL="0" marR="0" algn="l">
                        <a:spcBef>
                          <a:spcPts val="0"/>
                        </a:spcBef>
                        <a:spcAft>
                          <a:spcPts val="0"/>
                        </a:spcAft>
                      </a:pPr>
                      <a:r>
                        <a:rPr lang="en-US" sz="1800" dirty="0">
                          <a:effectLst/>
                        </a:rPr>
                        <a:t>Sessional Marks</a:t>
                      </a:r>
                      <a:r>
                        <a:rPr lang="en-US" sz="1800" baseline="0" dirty="0">
                          <a:effectLst/>
                        </a:rPr>
                        <a:t> Detail (tentative)</a:t>
                      </a:r>
                      <a:endParaRPr lang="en-US" sz="1800" dirty="0">
                        <a:effectLst/>
                      </a:endParaRPr>
                    </a:p>
                  </a:txBody>
                  <a:tcPr marL="83121" marR="83121" marT="0" marB="0" anchor="ctr"/>
                </a:tc>
                <a:tc hMerge="1">
                  <a:txBody>
                    <a:bodyPr/>
                    <a:lstStyle/>
                    <a:p>
                      <a:endParaRPr lang="en-US" dirty="0"/>
                    </a:p>
                  </a:txBody>
                  <a:tcPr/>
                </a:tc>
                <a:extLst>
                  <a:ext uri="{0D108BD9-81ED-4DB2-BD59-A6C34878D82A}">
                    <a16:rowId xmlns:a16="http://schemas.microsoft.com/office/drawing/2014/main" val="10000"/>
                  </a:ext>
                </a:extLst>
              </a:tr>
              <a:tr h="750372">
                <a:tc>
                  <a:txBody>
                    <a:bodyPr/>
                    <a:lstStyle/>
                    <a:p>
                      <a:pPr marL="0" marR="0" algn="l">
                        <a:spcBef>
                          <a:spcPts val="0"/>
                        </a:spcBef>
                        <a:spcAft>
                          <a:spcPts val="0"/>
                        </a:spcAft>
                      </a:pPr>
                      <a:r>
                        <a:rPr lang="en-US" sz="1800" dirty="0">
                          <a:effectLst/>
                        </a:rPr>
                        <a:t>Quizzes</a:t>
                      </a:r>
                    </a:p>
                  </a:txBody>
                  <a:tcPr marL="83121" marR="83121" marT="0" marB="0" anchor="ctr"/>
                </a:tc>
                <a:tc>
                  <a:txBody>
                    <a:bodyPr/>
                    <a:lstStyle/>
                    <a:p>
                      <a:pPr marL="0" marR="0" algn="ctr">
                        <a:spcBef>
                          <a:spcPts val="0"/>
                        </a:spcBef>
                        <a:spcAft>
                          <a:spcPts val="0"/>
                        </a:spcAft>
                      </a:pPr>
                      <a:r>
                        <a:rPr lang="en-US" sz="1800" dirty="0">
                          <a:effectLst/>
                        </a:rPr>
                        <a:t>10</a:t>
                      </a:r>
                    </a:p>
                  </a:txBody>
                  <a:tcPr marL="83121" marR="83121" marT="0" marB="0" anchor="ctr"/>
                </a:tc>
                <a:extLst>
                  <a:ext uri="{0D108BD9-81ED-4DB2-BD59-A6C34878D82A}">
                    <a16:rowId xmlns:a16="http://schemas.microsoft.com/office/drawing/2014/main" val="10001"/>
                  </a:ext>
                </a:extLst>
              </a:tr>
              <a:tr h="694670">
                <a:tc>
                  <a:txBody>
                    <a:bodyPr/>
                    <a:lstStyle/>
                    <a:p>
                      <a:pPr marL="0" marR="0" algn="l">
                        <a:spcBef>
                          <a:spcPts val="0"/>
                        </a:spcBef>
                        <a:spcAft>
                          <a:spcPts val="0"/>
                        </a:spcAft>
                      </a:pPr>
                      <a:r>
                        <a:rPr lang="en-US" sz="1800" dirty="0">
                          <a:effectLst/>
                        </a:rPr>
                        <a:t>Assignments</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latin typeface="+mn-lt"/>
                          <a:ea typeface="+mn-ea"/>
                        </a:rPr>
                        <a:t>15</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2"/>
                  </a:ext>
                </a:extLst>
              </a:tr>
              <a:tr h="694670">
                <a:tc>
                  <a:txBody>
                    <a:bodyPr/>
                    <a:lstStyle/>
                    <a:p>
                      <a:pPr marL="0" marR="0" algn="l">
                        <a:spcBef>
                          <a:spcPts val="0"/>
                        </a:spcBef>
                        <a:spcAft>
                          <a:spcPts val="0"/>
                        </a:spcAft>
                      </a:pPr>
                      <a:r>
                        <a:rPr lang="en-US" sz="1800" dirty="0">
                          <a:effectLst/>
                        </a:rPr>
                        <a:t>Class Participation/ Attendance</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latin typeface="+mn-lt"/>
                          <a:ea typeface="+mn-ea"/>
                        </a:rPr>
                        <a:t>05</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3"/>
                  </a:ext>
                </a:extLst>
              </a:tr>
              <a:tr h="535107">
                <a:tc>
                  <a:txBody>
                    <a:bodyPr/>
                    <a:lstStyle/>
                    <a:p>
                      <a:pPr marL="0" marR="0" algn="l">
                        <a:spcBef>
                          <a:spcPts val="0"/>
                        </a:spcBef>
                        <a:spcAft>
                          <a:spcPts val="0"/>
                        </a:spcAft>
                      </a:pPr>
                      <a:r>
                        <a:rPr lang="en-US" sz="1800" dirty="0">
                          <a:effectLst/>
                        </a:rPr>
                        <a:t>Grand Total</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30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68151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ENIAC - background</a:t>
            </a:r>
          </a:p>
        </p:txBody>
      </p:sp>
      <p:sp>
        <p:nvSpPr>
          <p:cNvPr id="11267" name="Rectangle 3"/>
          <p:cNvSpPr>
            <a:spLocks noGrp="1" noChangeArrowheads="1"/>
          </p:cNvSpPr>
          <p:nvPr>
            <p:ph type="body" idx="1"/>
          </p:nvPr>
        </p:nvSpPr>
        <p:spPr/>
        <p:txBody>
          <a:bodyPr/>
          <a:lstStyle/>
          <a:p>
            <a:r>
              <a:rPr lang="en-GB"/>
              <a:t>Electronic Numerical Integrator And Computer</a:t>
            </a:r>
          </a:p>
          <a:p>
            <a:r>
              <a:rPr lang="en-US"/>
              <a:t>Eckert and Mauchly</a:t>
            </a:r>
            <a:endParaRPr lang="en-GB"/>
          </a:p>
          <a:p>
            <a:r>
              <a:rPr lang="en-GB"/>
              <a:t>University of Pennsylvania</a:t>
            </a:r>
          </a:p>
          <a:p>
            <a:r>
              <a:rPr lang="en-GB"/>
              <a:t>Trajectory tables for weapons </a:t>
            </a:r>
          </a:p>
          <a:p>
            <a:r>
              <a:rPr lang="en-GB"/>
              <a:t>Started 1943</a:t>
            </a:r>
          </a:p>
          <a:p>
            <a:r>
              <a:rPr lang="en-GB"/>
              <a:t>Finished 1946</a:t>
            </a:r>
          </a:p>
          <a:p>
            <a:pPr lvl="1"/>
            <a:r>
              <a:rPr lang="en-GB"/>
              <a:t>Too late for war effort</a:t>
            </a:r>
          </a:p>
          <a:p>
            <a:r>
              <a:rPr lang="en-GB"/>
              <a:t>Used until 1955</a:t>
            </a:r>
          </a:p>
          <a:p>
            <a:endParaRPr lang="en-GB"/>
          </a:p>
        </p:txBody>
      </p:sp>
    </p:spTree>
    <p:extLst>
      <p:ext uri="{BB962C8B-B14F-4D97-AF65-F5344CB8AC3E}">
        <p14:creationId xmlns:p14="http://schemas.microsoft.com/office/powerpoint/2010/main" val="190446321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SimSun"/>
        <a:cs typeface=""/>
      </a:majorFont>
      <a:minorFont>
        <a:latin typeface="Arial"/>
        <a:ea typeface="SimSun"/>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jp2">
  <a:themeElements>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ajp2">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jp2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ajp2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jp2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ajp2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ajp2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ajp2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ajp2">
  <a:themeElements>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ajp2">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jp2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ajp2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jp2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ajp2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ajp2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ajp2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1383</Words>
  <Application>Microsoft Office PowerPoint</Application>
  <PresentationFormat>Widescreen</PresentationFormat>
  <Paragraphs>399</Paragraphs>
  <Slides>36</Slides>
  <Notes>11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36</vt:i4>
      </vt:variant>
    </vt:vector>
  </HeadingPairs>
  <TitlesOfParts>
    <vt:vector size="45" baseType="lpstr">
      <vt:lpstr>Arial</vt:lpstr>
      <vt:lpstr>Arial Black</vt:lpstr>
      <vt:lpstr>Calibri</vt:lpstr>
      <vt:lpstr>Tahoma</vt:lpstr>
      <vt:lpstr>Times New Roman</vt:lpstr>
      <vt:lpstr>Wingdings</vt:lpstr>
      <vt:lpstr>Default Design</vt:lpstr>
      <vt:lpstr>ajp2</vt:lpstr>
      <vt:lpstr>1_ajp2</vt:lpstr>
      <vt:lpstr>                   MICROPROCESSOR  SYSTEMS                   Week-1</vt:lpstr>
      <vt:lpstr>Basic information about course</vt:lpstr>
      <vt:lpstr>Basic information about course</vt:lpstr>
      <vt:lpstr>Basic information about course</vt:lpstr>
      <vt:lpstr>Basic information about course</vt:lpstr>
      <vt:lpstr>Basic information about course</vt:lpstr>
      <vt:lpstr>Basic information about course</vt:lpstr>
      <vt:lpstr>Basic information about course</vt:lpstr>
      <vt:lpstr>ENIAC - background</vt:lpstr>
      <vt:lpstr>Computer Structure - Top Level</vt:lpstr>
      <vt:lpstr>MICROPROCESSOR SYSTEMS The CPU - MICROPROCESSOR</vt:lpstr>
      <vt:lpstr>  History</vt:lpstr>
      <vt:lpstr>Generations of Microprocessor</vt:lpstr>
      <vt:lpstr>Generation of Microprocessor</vt:lpstr>
      <vt:lpstr>MICROPROCESSOR SYSTEMS TYPES</vt:lpstr>
      <vt:lpstr>MICROPROCESSOR SYSTEMS MICROPROCESSOR- BASIC STRUCTURE </vt:lpstr>
      <vt:lpstr>MICROPROCESSOR SYSTEMS MICROPROCESSOR- BASIC STRUCTURE </vt:lpstr>
      <vt:lpstr>MICROPROCESSOR SYSTEMS MICROPROCESSOR- BASIC STRUCTURE </vt:lpstr>
      <vt:lpstr>MICROPROCESSOR SYSTEMS MICROPROCESSOR- BASIC STRUCTURE </vt:lpstr>
      <vt:lpstr>Structure - Control Unit</vt:lpstr>
      <vt:lpstr>PowerPoint Presentation</vt:lpstr>
      <vt:lpstr>PowerPoint Presentation</vt:lpstr>
      <vt:lpstr>PowerPoint Presentation</vt:lpstr>
      <vt:lpstr>PowerPoint Presentation</vt:lpstr>
      <vt:lpstr>PowerPoint Presentation</vt:lpstr>
      <vt:lpstr>PowerPoint Presentation</vt:lpstr>
      <vt:lpstr>8085 MICROPROCESSOR</vt:lpstr>
      <vt:lpstr>8085 INTERNAL ARCHITECTURE</vt:lpstr>
      <vt:lpstr>Arithmetic and Logical Unit</vt:lpstr>
      <vt:lpstr>Registers(General Purpose)</vt:lpstr>
      <vt:lpstr>Registers(Special Function)</vt:lpstr>
      <vt:lpstr>Registers(Special Function)</vt:lpstr>
      <vt:lpstr>Registers(Special Function)</vt:lpstr>
      <vt:lpstr>Registers(Special Function)</vt:lpstr>
      <vt:lpstr>Registers Organization</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MICROPROCESSOR SYSTEMS</dc:title>
  <dc:creator>Ashar</dc:creator>
  <cp:lastModifiedBy>Yasir Salam</cp:lastModifiedBy>
  <cp:revision>54</cp:revision>
  <dcterms:created xsi:type="dcterms:W3CDTF">2016-09-05T19:03:00Z</dcterms:created>
  <dcterms:modified xsi:type="dcterms:W3CDTF">2020-10-14T09:50:39Z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1033-10.1.0.5674</vt:lpwstr>
  </property>
</Properties>
</file>