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24" autoAdjust="0"/>
  </p:normalViewPr>
  <p:slideViewPr>
    <p:cSldViewPr snapToGrid="0">
      <p:cViewPr varScale="1">
        <p:scale>
          <a:sx n="62" d="100"/>
          <a:sy n="62" d="100"/>
        </p:scale>
        <p:origin x="10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EEE259-67A3-4A3B-9F72-A5AD9F2B51FC}" type="datetimeFigureOut">
              <a:rPr lang="en-US" smtClean="0"/>
              <a:t>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42B00E-B59C-4E1F-AF55-98153350B7F1}" type="slidenum">
              <a:rPr lang="en-US" smtClean="0"/>
              <a:t>‹#›</a:t>
            </a:fld>
            <a:endParaRPr lang="en-US"/>
          </a:p>
        </p:txBody>
      </p:sp>
    </p:spTree>
    <p:extLst>
      <p:ext uri="{BB962C8B-B14F-4D97-AF65-F5344CB8AC3E}">
        <p14:creationId xmlns:p14="http://schemas.microsoft.com/office/powerpoint/2010/main" val="3581513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shareholder: Directly or indirectly involved in your org.</a:t>
            </a: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5</a:t>
            </a:fld>
            <a:endParaRPr lang="en-US"/>
          </a:p>
        </p:txBody>
      </p:sp>
    </p:spTree>
    <p:extLst>
      <p:ext uri="{BB962C8B-B14F-4D97-AF65-F5344CB8AC3E}">
        <p14:creationId xmlns:p14="http://schemas.microsoft.com/office/powerpoint/2010/main" val="592162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studying Anatomy of Software House</a:t>
            </a: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11</a:t>
            </a:fld>
            <a:endParaRPr lang="en-US"/>
          </a:p>
        </p:txBody>
      </p:sp>
    </p:spTree>
    <p:extLst>
      <p:ext uri="{BB962C8B-B14F-4D97-AF65-F5344CB8AC3E}">
        <p14:creationId xmlns:p14="http://schemas.microsoft.com/office/powerpoint/2010/main" val="1020576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 </a:t>
            </a:r>
            <a:r>
              <a:rPr lang="en-US" dirty="0" smtClean="0"/>
              <a:t>prospective clients. ::</a:t>
            </a:r>
            <a:r>
              <a:rPr lang="en-US" sz="1200" b="0" i="0" kern="1200" dirty="0" smtClean="0">
                <a:solidFill>
                  <a:schemeClr val="tx1"/>
                </a:solidFill>
                <a:effectLst/>
                <a:latin typeface="+mn-lt"/>
                <a:ea typeface="+mn-ea"/>
                <a:cs typeface="+mn-cs"/>
              </a:rPr>
              <a:t> whom you expect to become your </a:t>
            </a:r>
            <a:r>
              <a:rPr lang="en-US" sz="1200" b="1" i="0" kern="1200" dirty="0" smtClean="0">
                <a:solidFill>
                  <a:schemeClr val="tx1"/>
                </a:solidFill>
                <a:effectLst/>
                <a:latin typeface="+mn-lt"/>
                <a:ea typeface="+mn-ea"/>
                <a:cs typeface="+mn-cs"/>
              </a:rPr>
              <a:t>clients in near future</a:t>
            </a: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13</a:t>
            </a:fld>
            <a:endParaRPr lang="en-US"/>
          </a:p>
        </p:txBody>
      </p:sp>
    </p:spTree>
    <p:extLst>
      <p:ext uri="{BB962C8B-B14F-4D97-AF65-F5344CB8AC3E}">
        <p14:creationId xmlns:p14="http://schemas.microsoft.com/office/powerpoint/2010/main" val="4233794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Inclusive:including</a:t>
            </a: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14</a:t>
            </a:fld>
            <a:endParaRPr lang="en-US"/>
          </a:p>
        </p:txBody>
      </p:sp>
    </p:spTree>
    <p:extLst>
      <p:ext uri="{BB962C8B-B14F-4D97-AF65-F5344CB8AC3E}">
        <p14:creationId xmlns:p14="http://schemas.microsoft.com/office/powerpoint/2010/main" val="103856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Encourage:stimulate</a:t>
            </a:r>
            <a:endParaRPr lang="en-US" dirty="0"/>
          </a:p>
        </p:txBody>
      </p:sp>
      <p:sp>
        <p:nvSpPr>
          <p:cNvPr id="4" name="Slide Number Placeholder 3"/>
          <p:cNvSpPr>
            <a:spLocks noGrp="1"/>
          </p:cNvSpPr>
          <p:nvPr>
            <p:ph type="sldNum" sz="quarter" idx="10"/>
          </p:nvPr>
        </p:nvSpPr>
        <p:spPr/>
        <p:txBody>
          <a:bodyPr/>
          <a:lstStyle/>
          <a:p>
            <a:fld id="{3342B00E-B59C-4E1F-AF55-98153350B7F1}" type="slidenum">
              <a:rPr lang="en-US" smtClean="0"/>
              <a:t>15</a:t>
            </a:fld>
            <a:endParaRPr lang="en-US"/>
          </a:p>
        </p:txBody>
      </p:sp>
    </p:spTree>
    <p:extLst>
      <p:ext uri="{BB962C8B-B14F-4D97-AF65-F5344CB8AC3E}">
        <p14:creationId xmlns:p14="http://schemas.microsoft.com/office/powerpoint/2010/main" val="1955092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122343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68E3-3386-41FF-BF2C-6C9091C9841D}"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51039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253154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3208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679349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207089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58705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106986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238435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08365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129181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5168E3-3386-41FF-BF2C-6C9091C9841D}"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24752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5168E3-3386-41FF-BF2C-6C9091C9841D}"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8522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71001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194969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D5168E3-3386-41FF-BF2C-6C9091C9841D}" type="datetimeFigureOut">
              <a:rPr lang="en-US" smtClean="0"/>
              <a:t>1/29/2020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73340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168E3-3386-41FF-BF2C-6C9091C9841D}"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028E-F7AE-4401-883F-ED7C6E609BB8}" type="slidenum">
              <a:rPr lang="en-US" smtClean="0"/>
              <a:t>‹#›</a:t>
            </a:fld>
            <a:endParaRPr lang="en-US"/>
          </a:p>
        </p:txBody>
      </p:sp>
    </p:spTree>
    <p:extLst>
      <p:ext uri="{BB962C8B-B14F-4D97-AF65-F5344CB8AC3E}">
        <p14:creationId xmlns:p14="http://schemas.microsoft.com/office/powerpoint/2010/main" val="35078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D5168E3-3386-41FF-BF2C-6C9091C9841D}" type="datetimeFigureOut">
              <a:rPr lang="en-US" smtClean="0"/>
              <a:t>1/29/2020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E2E028E-F7AE-4401-883F-ED7C6E609BB8}" type="slidenum">
              <a:rPr lang="en-US" smtClean="0"/>
              <a:t>‹#›</a:t>
            </a:fld>
            <a:endParaRPr lang="en-US"/>
          </a:p>
        </p:txBody>
      </p:sp>
    </p:spTree>
    <p:extLst>
      <p:ext uri="{BB962C8B-B14F-4D97-AF65-F5344CB8AC3E}">
        <p14:creationId xmlns:p14="http://schemas.microsoft.com/office/powerpoint/2010/main" val="3176451500"/>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Professional Practices</a:t>
            </a:r>
            <a:br>
              <a:rPr lang="en-US" dirty="0" smtClean="0"/>
            </a:br>
            <a:endParaRPr lang="en-US" dirty="0"/>
          </a:p>
        </p:txBody>
      </p:sp>
      <p:sp>
        <p:nvSpPr>
          <p:cNvPr id="3" name="Subtitle 2"/>
          <p:cNvSpPr>
            <a:spLocks noGrp="1"/>
          </p:cNvSpPr>
          <p:nvPr>
            <p:ph type="subTitle" idx="1"/>
          </p:nvPr>
        </p:nvSpPr>
        <p:spPr/>
        <p:txBody>
          <a:bodyPr/>
          <a:lstStyle/>
          <a:p>
            <a:r>
              <a:rPr lang="en-US" dirty="0" smtClean="0"/>
              <a:t>“Anatomy of a Software House”</a:t>
            </a:r>
            <a:br>
              <a:rPr lang="en-US" dirty="0" smtClean="0"/>
            </a:br>
            <a:endParaRPr lang="en-US" dirty="0"/>
          </a:p>
        </p:txBody>
      </p:sp>
    </p:spTree>
    <p:extLst>
      <p:ext uri="{BB962C8B-B14F-4D97-AF65-F5344CB8AC3E}">
        <p14:creationId xmlns:p14="http://schemas.microsoft.com/office/powerpoint/2010/main" val="2248821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Team</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Managed by CEO </a:t>
            </a:r>
          </a:p>
          <a:p>
            <a:pPr marL="0" indent="0">
              <a:buNone/>
            </a:pPr>
            <a:r>
              <a:rPr lang="en-US" dirty="0" smtClean="0"/>
              <a:t>• In charge of day to day functional areas </a:t>
            </a:r>
          </a:p>
          <a:p>
            <a:pPr marL="0" indent="0">
              <a:buNone/>
            </a:pPr>
            <a:r>
              <a:rPr lang="en-US" dirty="0" smtClean="0"/>
              <a:t>• Meet regularly to coordinate strategy, </a:t>
            </a:r>
            <a:r>
              <a:rPr lang="en-US" smtClean="0"/>
              <a:t>budget etc.</a:t>
            </a:r>
            <a:endParaRPr lang="en-US" dirty="0" smtClean="0"/>
          </a:p>
          <a:p>
            <a:pPr marL="0" indent="0">
              <a:buNone/>
            </a:pPr>
            <a:r>
              <a:rPr lang="en-US" dirty="0" smtClean="0"/>
              <a:t>• manage the Group's business as a whole </a:t>
            </a:r>
          </a:p>
          <a:p>
            <a:pPr marL="0" indent="0">
              <a:buNone/>
            </a:pPr>
            <a:r>
              <a:rPr lang="en-US" dirty="0" smtClean="0"/>
              <a:t>• have extensive authorities within their individual areas of responsibility and have the duty to develop the company's operations in line with the targets set by the Board of Directors and the CEO.</a:t>
            </a:r>
          </a:p>
          <a:p>
            <a:pPr marL="0" indent="0">
              <a:buNone/>
            </a:pPr>
            <a:endParaRPr lang="en-US" dirty="0"/>
          </a:p>
        </p:txBody>
      </p:sp>
    </p:spTree>
    <p:extLst>
      <p:ext uri="{BB962C8B-B14F-4D97-AF65-F5344CB8AC3E}">
        <p14:creationId xmlns:p14="http://schemas.microsoft.com/office/powerpoint/2010/main" val="3551495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a:t>
            </a:r>
            <a:endParaRPr lang="en-US" dirty="0"/>
          </a:p>
        </p:txBody>
      </p:sp>
      <p:sp>
        <p:nvSpPr>
          <p:cNvPr id="3" name="Content Placeholder 2"/>
          <p:cNvSpPr>
            <a:spLocks noGrp="1"/>
          </p:cNvSpPr>
          <p:nvPr>
            <p:ph idx="1"/>
          </p:nvPr>
        </p:nvSpPr>
        <p:spPr/>
        <p:txBody>
          <a:bodyPr/>
          <a:lstStyle/>
          <a:p>
            <a:pPr marL="0" indent="0">
              <a:buNone/>
            </a:pPr>
            <a:r>
              <a:rPr lang="en-US" dirty="0" smtClean="0"/>
              <a:t>• create awareness of and develop the brand you're marketing </a:t>
            </a:r>
          </a:p>
          <a:p>
            <a:pPr marL="0" indent="0">
              <a:buNone/>
            </a:pPr>
            <a:r>
              <a:rPr lang="en-US" dirty="0" smtClean="0"/>
              <a:t>• communicate with target audiences and build and develop customer relationships</a:t>
            </a:r>
          </a:p>
          <a:p>
            <a:pPr marL="0" indent="0">
              <a:buNone/>
            </a:pPr>
            <a:r>
              <a:rPr lang="en-US" dirty="0" smtClean="0"/>
              <a:t>• </a:t>
            </a:r>
            <a:r>
              <a:rPr lang="en-US" dirty="0" err="1" smtClean="0"/>
              <a:t>organise</a:t>
            </a:r>
            <a:r>
              <a:rPr lang="en-US" dirty="0" smtClean="0"/>
              <a:t> and attend events such as conferences, seminars, receptions and exhibitions</a:t>
            </a:r>
          </a:p>
          <a:p>
            <a:pPr marL="0" indent="0">
              <a:buNone/>
            </a:pPr>
            <a:r>
              <a:rPr lang="en-US" dirty="0" smtClean="0"/>
              <a:t>• conduct market research, for example using customer questionnaires </a:t>
            </a:r>
            <a:endParaRPr lang="en-US" dirty="0"/>
          </a:p>
        </p:txBody>
      </p:sp>
    </p:spTree>
    <p:extLst>
      <p:ext uri="{BB962C8B-B14F-4D97-AF65-F5344CB8AC3E}">
        <p14:creationId xmlns:p14="http://schemas.microsoft.com/office/powerpoint/2010/main" val="1862178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a:t>
            </a:r>
            <a:endParaRPr lang="en-US" dirty="0"/>
          </a:p>
        </p:txBody>
      </p:sp>
      <p:sp>
        <p:nvSpPr>
          <p:cNvPr id="3" name="Content Placeholder 2"/>
          <p:cNvSpPr>
            <a:spLocks noGrp="1"/>
          </p:cNvSpPr>
          <p:nvPr>
            <p:ph idx="1"/>
          </p:nvPr>
        </p:nvSpPr>
        <p:spPr/>
        <p:txBody>
          <a:bodyPr/>
          <a:lstStyle/>
          <a:p>
            <a:pPr marL="0" indent="0">
              <a:buNone/>
            </a:pPr>
            <a:r>
              <a:rPr lang="en-US" dirty="0" smtClean="0"/>
              <a:t>• Prepare and deliver appropriate presentations on products/ services </a:t>
            </a:r>
          </a:p>
          <a:p>
            <a:pPr marL="0" indent="0">
              <a:buNone/>
            </a:pPr>
            <a:endParaRPr lang="en-US" dirty="0"/>
          </a:p>
          <a:p>
            <a:pPr marL="0" indent="0">
              <a:buNone/>
            </a:pPr>
            <a:endParaRPr lang="en-US" dirty="0" smtClean="0"/>
          </a:p>
          <a:p>
            <a:pPr marL="0" indent="0">
              <a:buNone/>
            </a:pPr>
            <a:r>
              <a:rPr lang="en-US" dirty="0" smtClean="0"/>
              <a:t>• Negotiate/close deals and handle complaints or objections</a:t>
            </a:r>
          </a:p>
          <a:p>
            <a:pPr marL="0" indent="0">
              <a:buNone/>
            </a:pPr>
            <a:endParaRPr lang="en-US" dirty="0"/>
          </a:p>
        </p:txBody>
      </p:sp>
    </p:spTree>
    <p:extLst>
      <p:ext uri="{BB962C8B-B14F-4D97-AF65-F5344CB8AC3E}">
        <p14:creationId xmlns:p14="http://schemas.microsoft.com/office/powerpoint/2010/main" val="2348079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Services</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Develop and maintain existing client relationships. </a:t>
            </a:r>
          </a:p>
          <a:p>
            <a:pPr marL="0" indent="0">
              <a:buNone/>
            </a:pPr>
            <a:endParaRPr lang="en-US" dirty="0"/>
          </a:p>
          <a:p>
            <a:pPr marL="0" indent="0">
              <a:buNone/>
            </a:pPr>
            <a:endParaRPr lang="en-US" dirty="0" smtClean="0"/>
          </a:p>
          <a:p>
            <a:pPr marL="0" indent="0">
              <a:buNone/>
            </a:pPr>
            <a:r>
              <a:rPr lang="en-US" dirty="0" smtClean="0"/>
              <a:t>• Interact and correspond with prospective clients. </a:t>
            </a:r>
          </a:p>
          <a:p>
            <a:pPr marL="0" indent="0">
              <a:buNone/>
            </a:pPr>
            <a:endParaRPr lang="en-US" dirty="0"/>
          </a:p>
          <a:p>
            <a:pPr marL="0" indent="0">
              <a:buNone/>
            </a:pPr>
            <a:endParaRPr lang="en-US" dirty="0" smtClean="0"/>
          </a:p>
          <a:p>
            <a:pPr marL="0" indent="0">
              <a:buNone/>
            </a:pPr>
            <a:r>
              <a:rPr lang="en-US" dirty="0" smtClean="0"/>
              <a:t>• Ensure services are priced correctly for client </a:t>
            </a:r>
            <a:endParaRPr lang="en-US" dirty="0"/>
          </a:p>
        </p:txBody>
      </p:sp>
    </p:spTree>
    <p:extLst>
      <p:ext uri="{BB962C8B-B14F-4D97-AF65-F5344CB8AC3E}">
        <p14:creationId xmlns:p14="http://schemas.microsoft.com/office/powerpoint/2010/main" val="3409096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Develop, manage and prepare best software development team.</a:t>
            </a:r>
          </a:p>
          <a:p>
            <a:pPr marL="0" indent="0">
              <a:buNone/>
            </a:pPr>
            <a:r>
              <a:rPr lang="en-US" dirty="0" smtClean="0"/>
              <a:t> • Guide, coach and mentor software development engineers.</a:t>
            </a:r>
          </a:p>
          <a:p>
            <a:pPr marL="0" indent="0">
              <a:buNone/>
            </a:pPr>
            <a:endParaRPr lang="en-US" dirty="0" smtClean="0"/>
          </a:p>
          <a:p>
            <a:pPr marL="0" indent="0">
              <a:buNone/>
            </a:pPr>
            <a:r>
              <a:rPr lang="en-US" dirty="0" smtClean="0"/>
              <a:t> • Provide project management and technical leadership for every aspect of software. </a:t>
            </a:r>
          </a:p>
          <a:p>
            <a:pPr marL="0" indent="0">
              <a:buNone/>
            </a:pPr>
            <a:endParaRPr lang="en-US" dirty="0" smtClean="0"/>
          </a:p>
          <a:p>
            <a:pPr marL="0" indent="0">
              <a:buNone/>
            </a:pPr>
            <a:r>
              <a:rPr lang="en-US" dirty="0" smtClean="0"/>
              <a:t>• Prepare lifecycle for different projects inclusive of research, development, design, evaluation, testing along with delivery to product management.</a:t>
            </a:r>
            <a:endParaRPr lang="en-US" dirty="0"/>
          </a:p>
        </p:txBody>
      </p:sp>
    </p:spTree>
    <p:extLst>
      <p:ext uri="{BB962C8B-B14F-4D97-AF65-F5344CB8AC3E}">
        <p14:creationId xmlns:p14="http://schemas.microsoft.com/office/powerpoint/2010/main" val="101291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Supervise architecture plus lead efforts to develop technical roadmap of all projects. </a:t>
            </a:r>
          </a:p>
          <a:p>
            <a:pPr marL="0" indent="0">
              <a:buNone/>
            </a:pPr>
            <a:r>
              <a:rPr lang="en-US" dirty="0" smtClean="0"/>
              <a:t>• Establish and stimulate software development standards and processes along with best practices for delivery of scalable and high quality software. </a:t>
            </a:r>
          </a:p>
          <a:p>
            <a:pPr marL="0" indent="0">
              <a:buNone/>
            </a:pPr>
            <a:r>
              <a:rPr lang="en-US" dirty="0" smtClean="0"/>
              <a:t>• Perform closely with Engineers, Developers and Product Management throughout organization to influence product development assisting or improving products.</a:t>
            </a:r>
          </a:p>
          <a:p>
            <a:pPr marL="0" indent="0">
              <a:buNone/>
            </a:pPr>
            <a:endParaRPr lang="en-US" dirty="0"/>
          </a:p>
        </p:txBody>
      </p:sp>
    </p:spTree>
    <p:extLst>
      <p:ext uri="{BB962C8B-B14F-4D97-AF65-F5344CB8AC3E}">
        <p14:creationId xmlns:p14="http://schemas.microsoft.com/office/powerpoint/2010/main" val="2924378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 and Admin</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Overall responsibility for all aspects of financial management and control.</a:t>
            </a:r>
          </a:p>
          <a:p>
            <a:pPr marL="0" indent="0">
              <a:buNone/>
            </a:pPr>
            <a:endParaRPr lang="en-US" dirty="0" smtClean="0"/>
          </a:p>
          <a:p>
            <a:pPr marL="0" indent="0">
              <a:buNone/>
            </a:pPr>
            <a:r>
              <a:rPr lang="en-US" dirty="0" smtClean="0"/>
              <a:t> • Effective financial reporting in a timely, accurate, relevant and informative manner.</a:t>
            </a:r>
          </a:p>
          <a:p>
            <a:pPr marL="0" indent="0">
              <a:buNone/>
            </a:pPr>
            <a:endParaRPr lang="en-US" dirty="0" smtClean="0"/>
          </a:p>
          <a:p>
            <a:pPr marL="0" indent="0">
              <a:buNone/>
            </a:pPr>
            <a:r>
              <a:rPr lang="en-US" dirty="0" smtClean="0"/>
              <a:t> • General administration duties.</a:t>
            </a:r>
          </a:p>
          <a:p>
            <a:pPr marL="0" indent="0">
              <a:buNone/>
            </a:pPr>
            <a:endParaRPr lang="en-US" dirty="0"/>
          </a:p>
        </p:txBody>
      </p:sp>
    </p:spTree>
    <p:extLst>
      <p:ext uri="{BB962C8B-B14F-4D97-AF65-F5344CB8AC3E}">
        <p14:creationId xmlns:p14="http://schemas.microsoft.com/office/powerpoint/2010/main" val="2363910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 Anatomy </a:t>
            </a:r>
          </a:p>
          <a:p>
            <a:r>
              <a:rPr lang="en-US" dirty="0" smtClean="0"/>
              <a:t>• Software house</a:t>
            </a:r>
          </a:p>
          <a:p>
            <a:r>
              <a:rPr lang="en-US" dirty="0" smtClean="0"/>
              <a:t> • Anatomy of a typical software house </a:t>
            </a:r>
          </a:p>
          <a:p>
            <a:r>
              <a:rPr lang="en-US" dirty="0" smtClean="0"/>
              <a:t>• Case study // any scenario </a:t>
            </a:r>
          </a:p>
          <a:p>
            <a:endParaRPr lang="en-US" dirty="0"/>
          </a:p>
        </p:txBody>
      </p:sp>
    </p:spTree>
    <p:extLst>
      <p:ext uri="{BB962C8B-B14F-4D97-AF65-F5344CB8AC3E}">
        <p14:creationId xmlns:p14="http://schemas.microsoft.com/office/powerpoint/2010/main" val="765870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Anatomy is study of </a:t>
            </a:r>
          </a:p>
          <a:p>
            <a:pPr marL="0" indent="0">
              <a:buNone/>
            </a:pPr>
            <a:r>
              <a:rPr lang="en-US" dirty="0" smtClean="0"/>
              <a:t>– Structure</a:t>
            </a:r>
          </a:p>
          <a:p>
            <a:pPr marL="0" indent="0">
              <a:buNone/>
            </a:pPr>
            <a:r>
              <a:rPr lang="en-US" dirty="0" smtClean="0"/>
              <a:t> – Organization </a:t>
            </a:r>
          </a:p>
          <a:p>
            <a:pPr marL="0" indent="0">
              <a:buNone/>
            </a:pPr>
            <a:r>
              <a:rPr lang="en-US" dirty="0" smtClean="0"/>
              <a:t>– Internal working </a:t>
            </a:r>
          </a:p>
          <a:p>
            <a:pPr marL="0" indent="0">
              <a:buNone/>
            </a:pPr>
            <a:r>
              <a:rPr lang="en-US" dirty="0" smtClean="0"/>
              <a:t>– Hierarchy chart</a:t>
            </a:r>
          </a:p>
          <a:p>
            <a:pPr marL="0" indent="0">
              <a:buNone/>
            </a:pPr>
            <a:endParaRPr lang="en-US" dirty="0"/>
          </a:p>
        </p:txBody>
      </p:sp>
    </p:spTree>
    <p:extLst>
      <p:ext uri="{BB962C8B-B14F-4D97-AF65-F5344CB8AC3E}">
        <p14:creationId xmlns:p14="http://schemas.microsoft.com/office/powerpoint/2010/main" val="2520199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House</a:t>
            </a:r>
            <a:br>
              <a:rPr lang="en-US" dirty="0" smtClean="0"/>
            </a:br>
            <a:endParaRPr lang="en-US" dirty="0"/>
          </a:p>
        </p:txBody>
      </p:sp>
      <p:sp>
        <p:nvSpPr>
          <p:cNvPr id="3" name="Content Placeholder 2"/>
          <p:cNvSpPr>
            <a:spLocks noGrp="1"/>
          </p:cNvSpPr>
          <p:nvPr>
            <p:ph idx="1"/>
          </p:nvPr>
        </p:nvSpPr>
        <p:spPr/>
        <p:txBody>
          <a:bodyPr/>
          <a:lstStyle/>
          <a:p>
            <a:r>
              <a:rPr lang="en-US" dirty="0" smtClean="0"/>
              <a:t>“A software house is a company that primarily provides software products. These companies may specialize in business or consumer software or software-as-a-service (SaaS) products.</a:t>
            </a:r>
          </a:p>
          <a:p>
            <a:endParaRPr lang="en-US" dirty="0"/>
          </a:p>
          <a:p>
            <a:r>
              <a:rPr lang="en-US" dirty="0" smtClean="0"/>
              <a:t> The common definition is that the company is mainly invested in developing and distributing software products”</a:t>
            </a:r>
          </a:p>
          <a:p>
            <a:pPr marL="0" indent="0">
              <a:buNone/>
            </a:pPr>
            <a:endParaRPr lang="en-US" dirty="0"/>
          </a:p>
        </p:txBody>
      </p:sp>
    </p:spTree>
    <p:extLst>
      <p:ext uri="{BB962C8B-B14F-4D97-AF65-F5344CB8AC3E}">
        <p14:creationId xmlns:p14="http://schemas.microsoft.com/office/powerpoint/2010/main" val="1118433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 software House</a:t>
            </a:r>
            <a:endParaRPr lang="en-US" dirty="0"/>
          </a:p>
        </p:txBody>
      </p:sp>
      <p:pic>
        <p:nvPicPr>
          <p:cNvPr id="4" name="Content Placeholder 3"/>
          <p:cNvPicPr>
            <a:picLocks noGrp="1" noChangeAspect="1"/>
          </p:cNvPicPr>
          <p:nvPr>
            <p:ph idx="1"/>
          </p:nvPr>
        </p:nvPicPr>
        <p:blipFill>
          <a:blip r:embed="rId3"/>
          <a:stretch>
            <a:fillRect/>
          </a:stretch>
        </p:blipFill>
        <p:spPr>
          <a:xfrm>
            <a:off x="1818013" y="2052638"/>
            <a:ext cx="7517750" cy="4195762"/>
          </a:xfrm>
          <a:prstGeom prst="rect">
            <a:avLst/>
          </a:prstGeom>
        </p:spPr>
      </p:pic>
    </p:spTree>
    <p:extLst>
      <p:ext uri="{BB962C8B-B14F-4D97-AF65-F5344CB8AC3E}">
        <p14:creationId xmlns:p14="http://schemas.microsoft.com/office/powerpoint/2010/main" val="294899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Shareholders</a:t>
            </a:r>
            <a:endParaRPr lang="en-US" dirty="0"/>
          </a:p>
        </p:txBody>
      </p:sp>
      <p:sp>
        <p:nvSpPr>
          <p:cNvPr id="3" name="Content Placeholder 2"/>
          <p:cNvSpPr>
            <a:spLocks noGrp="1"/>
          </p:cNvSpPr>
          <p:nvPr>
            <p:ph idx="1"/>
          </p:nvPr>
        </p:nvSpPr>
        <p:spPr/>
        <p:txBody>
          <a:bodyPr/>
          <a:lstStyle/>
          <a:p>
            <a:pPr marL="0" indent="0">
              <a:buNone/>
            </a:pPr>
            <a:r>
              <a:rPr lang="en-US" dirty="0" smtClean="0"/>
              <a:t>• Owners of the company </a:t>
            </a:r>
          </a:p>
          <a:p>
            <a:pPr marL="0" indent="0">
              <a:buNone/>
            </a:pPr>
            <a:r>
              <a:rPr lang="en-US" dirty="0" smtClean="0"/>
              <a:t>• Elect the board of directors</a:t>
            </a:r>
          </a:p>
          <a:p>
            <a:pPr marL="0" indent="0">
              <a:buNone/>
            </a:pPr>
            <a:r>
              <a:rPr lang="en-US" dirty="0" smtClean="0"/>
              <a:t> • Vote on issues </a:t>
            </a:r>
          </a:p>
          <a:p>
            <a:pPr marL="0" indent="0">
              <a:buNone/>
            </a:pPr>
            <a:r>
              <a:rPr lang="en-US" dirty="0" smtClean="0"/>
              <a:t>• Same for private and public companies</a:t>
            </a:r>
          </a:p>
          <a:p>
            <a:pPr marL="0" indent="0">
              <a:buNone/>
            </a:pPr>
            <a:endParaRPr lang="en-US" dirty="0"/>
          </a:p>
        </p:txBody>
      </p:sp>
    </p:spTree>
    <p:extLst>
      <p:ext uri="{BB962C8B-B14F-4D97-AF65-F5344CB8AC3E}">
        <p14:creationId xmlns:p14="http://schemas.microsoft.com/office/powerpoint/2010/main" val="1445130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of Directors</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Represent shareholders interests</a:t>
            </a:r>
          </a:p>
          <a:p>
            <a:pPr marL="0" indent="0">
              <a:buNone/>
            </a:pPr>
            <a:r>
              <a:rPr lang="en-US" dirty="0" smtClean="0"/>
              <a:t> • governing the organization by establishing broad policies and setting out strategic objectives</a:t>
            </a:r>
          </a:p>
          <a:p>
            <a:pPr marL="0" indent="0">
              <a:buNone/>
            </a:pPr>
            <a:r>
              <a:rPr lang="en-US" dirty="0" smtClean="0"/>
              <a:t> • selecting, appointing, supporting and reviewing the performance of the chief executive Officer </a:t>
            </a:r>
          </a:p>
          <a:p>
            <a:pPr marL="0" indent="0">
              <a:buNone/>
            </a:pPr>
            <a:r>
              <a:rPr lang="en-US" dirty="0" smtClean="0"/>
              <a:t>• terminating the chief executive Officer</a:t>
            </a:r>
          </a:p>
          <a:p>
            <a:endParaRPr lang="en-US" dirty="0"/>
          </a:p>
        </p:txBody>
      </p:sp>
    </p:spTree>
    <p:extLst>
      <p:ext uri="{BB962C8B-B14F-4D97-AF65-F5344CB8AC3E}">
        <p14:creationId xmlns:p14="http://schemas.microsoft.com/office/powerpoint/2010/main" val="1797893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1234"/>
          </a:xfrm>
        </p:spPr>
        <p:txBody>
          <a:bodyPr>
            <a:normAutofit fontScale="90000"/>
          </a:bodyPr>
          <a:lstStyle/>
          <a:p>
            <a:r>
              <a:rPr lang="en-US" dirty="0" smtClean="0"/>
              <a:t/>
            </a:r>
            <a:br>
              <a:rPr lang="en-US" dirty="0" smtClean="0"/>
            </a:br>
            <a:r>
              <a:rPr lang="en-US" dirty="0" smtClean="0"/>
              <a:t>Board of Directors</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ensuring the availability of adequate financial resources</a:t>
            </a:r>
          </a:p>
          <a:p>
            <a:pPr marL="0" indent="0">
              <a:buNone/>
            </a:pPr>
            <a:endParaRPr lang="en-US" dirty="0" smtClean="0"/>
          </a:p>
          <a:p>
            <a:pPr marL="0" indent="0">
              <a:buNone/>
            </a:pPr>
            <a:r>
              <a:rPr lang="en-US" dirty="0" smtClean="0"/>
              <a:t> • approving annual budgets</a:t>
            </a:r>
          </a:p>
          <a:p>
            <a:pPr marL="0" indent="0">
              <a:buNone/>
            </a:pPr>
            <a:endParaRPr lang="en-US" dirty="0" smtClean="0"/>
          </a:p>
          <a:p>
            <a:pPr marL="0" indent="0">
              <a:buNone/>
            </a:pPr>
            <a:r>
              <a:rPr lang="en-US" dirty="0" smtClean="0"/>
              <a:t> • accounting to the stakeholders for the organization's performance; </a:t>
            </a:r>
          </a:p>
          <a:p>
            <a:pPr marL="0" indent="0">
              <a:buNone/>
            </a:pPr>
            <a:endParaRPr lang="en-US" dirty="0"/>
          </a:p>
          <a:p>
            <a:pPr marL="0" indent="0">
              <a:buNone/>
            </a:pPr>
            <a:r>
              <a:rPr lang="en-US" dirty="0" smtClean="0"/>
              <a:t>• setting the salaries, compensation and benefits of senior management;</a:t>
            </a:r>
          </a:p>
          <a:p>
            <a:pPr marL="0" indent="0">
              <a:buNone/>
            </a:pPr>
            <a:endParaRPr lang="en-US" dirty="0"/>
          </a:p>
        </p:txBody>
      </p:sp>
    </p:spTree>
    <p:extLst>
      <p:ext uri="{BB962C8B-B14F-4D97-AF65-F5344CB8AC3E}">
        <p14:creationId xmlns:p14="http://schemas.microsoft.com/office/powerpoint/2010/main" val="1616721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Chief Executive Officer</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Appointed by the board </a:t>
            </a:r>
          </a:p>
          <a:p>
            <a:pPr marL="0" indent="0">
              <a:buNone/>
            </a:pPr>
            <a:r>
              <a:rPr lang="en-US" dirty="0" smtClean="0"/>
              <a:t>• Communicating, on behalf of the company, with shareholders, government entities, and the public </a:t>
            </a:r>
          </a:p>
          <a:p>
            <a:pPr marL="0" indent="0">
              <a:buNone/>
            </a:pPr>
            <a:r>
              <a:rPr lang="en-US" dirty="0" smtClean="0"/>
              <a:t>• Leading the development of the company’s short and long-term strategy </a:t>
            </a:r>
          </a:p>
          <a:p>
            <a:pPr marL="0" indent="0">
              <a:buNone/>
            </a:pPr>
            <a:r>
              <a:rPr lang="en-US" dirty="0" smtClean="0"/>
              <a:t>• Creating and implementing the company or organization’s vision and mission </a:t>
            </a:r>
          </a:p>
          <a:p>
            <a:pPr marL="0" indent="0">
              <a:buNone/>
            </a:pPr>
            <a:r>
              <a:rPr lang="en-US" dirty="0" smtClean="0"/>
              <a:t>• Evaluating the work of other executive leaders within the company</a:t>
            </a:r>
          </a:p>
          <a:p>
            <a:pPr marL="0" indent="0">
              <a:buNone/>
            </a:pPr>
            <a:endParaRPr lang="en-US" dirty="0"/>
          </a:p>
        </p:txBody>
      </p:sp>
    </p:spTree>
    <p:extLst>
      <p:ext uri="{BB962C8B-B14F-4D97-AF65-F5344CB8AC3E}">
        <p14:creationId xmlns:p14="http://schemas.microsoft.com/office/powerpoint/2010/main" val="3877459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49</TotalTime>
  <Words>611</Words>
  <Application>Microsoft Office PowerPoint</Application>
  <PresentationFormat>Widescreen</PresentationFormat>
  <Paragraphs>92</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Ion</vt:lpstr>
      <vt:lpstr>Professional Practices </vt:lpstr>
      <vt:lpstr>Contents</vt:lpstr>
      <vt:lpstr>PowerPoint Presentation</vt:lpstr>
      <vt:lpstr>Software House </vt:lpstr>
      <vt:lpstr>Anatomy of a software House</vt:lpstr>
      <vt:lpstr>Shareholders</vt:lpstr>
      <vt:lpstr>Board of Directors </vt:lpstr>
      <vt:lpstr> Board of Directors  </vt:lpstr>
      <vt:lpstr>Chief Executive Officer </vt:lpstr>
      <vt:lpstr>Executive Team </vt:lpstr>
      <vt:lpstr>Marketing</vt:lpstr>
      <vt:lpstr>Sales</vt:lpstr>
      <vt:lpstr>Client Services </vt:lpstr>
      <vt:lpstr>Software Development </vt:lpstr>
      <vt:lpstr>Software Development </vt:lpstr>
      <vt:lpstr>Finance and Admin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 </dc:title>
  <dc:creator>Maria batool</dc:creator>
  <cp:lastModifiedBy>Ali Qasim</cp:lastModifiedBy>
  <cp:revision>7</cp:revision>
  <dcterms:created xsi:type="dcterms:W3CDTF">2020-01-24T10:18:47Z</dcterms:created>
  <dcterms:modified xsi:type="dcterms:W3CDTF">2020-01-29T06:50:20Z</dcterms:modified>
</cp:coreProperties>
</file>