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2" r:id="rId27"/>
    <p:sldId id="283" r:id="rId28"/>
    <p:sldId id="281" r:id="rId29"/>
    <p:sldId id="284" r:id="rId30"/>
    <p:sldId id="286" r:id="rId31"/>
    <p:sldId id="285" r:id="rId32"/>
    <p:sldId id="288" r:id="rId33"/>
    <p:sldId id="287" r:id="rId34"/>
    <p:sldId id="290" r:id="rId35"/>
    <p:sldId id="289" r:id="rId36"/>
    <p:sldId id="292" r:id="rId37"/>
    <p:sldId id="293" r:id="rId38"/>
    <p:sldId id="294" r:id="rId39"/>
    <p:sldId id="295" r:id="rId40"/>
    <p:sldId id="291" r:id="rId41"/>
    <p:sldId id="297" r:id="rId42"/>
    <p:sldId id="298" r:id="rId43"/>
    <p:sldId id="296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7C94-BD0D-4F6A-A0E5-EB0141510924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DC4C-07F2-44D2-BF79-BA23AE2DC5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DC4C-07F2-44D2-BF79-BA23AE2DC56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5B05BB6-0436-4F51-8ADF-3C8D10DFB14C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EDA5A7-2386-4183-8ED6-4C4FD6A19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Conservation Biology 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Global Change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Species &amp; 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many species currently endangered or threatened have potential to provide humans with food, fibers, medicines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 USA ~25% of prescriptions dispensed contain substances originally derived from plants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example: rosy periwinkle contains alkaloids that inhibit cancer cell growth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4.bp.blogspot.com/_lDfVXMCBuu0/TAn0grdWqEI/AAAAAAAAEuk/2638MNfIxIk/s1600/catharanthus+roseus-rosy+periwinkle-plant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343400"/>
            <a:ext cx="2750820" cy="191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Major 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habitat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invasive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overharvesting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change</a:t>
            </a:r>
            <a:endParaRPr lang="en-US" dirty="0"/>
          </a:p>
        </p:txBody>
      </p:sp>
      <p:pic>
        <p:nvPicPr>
          <p:cNvPr id="4" name="Picture 3" descr="http://www.psu.edu/dept/e-education/blogs/geog030/assets_c/2013/04/Mike%20Faussette,%20m10-thumb-500x375-372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5219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* human alteration of habitat is the single greatest threat to biodiversity throughout the biosphere</a:t>
            </a:r>
          </a:p>
          <a:p>
            <a:r>
              <a:rPr lang="en-US" u="sng" dirty="0" smtClean="0"/>
              <a:t>main causes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urban development</a:t>
            </a:r>
          </a:p>
          <a:p>
            <a:r>
              <a:rPr lang="en-US" dirty="0" smtClean="0"/>
              <a:t>forestry</a:t>
            </a:r>
          </a:p>
          <a:p>
            <a:r>
              <a:rPr lang="en-US" dirty="0" smtClean="0"/>
              <a:t>mining</a:t>
            </a:r>
          </a:p>
          <a:p>
            <a:r>
              <a:rPr lang="en-US" dirty="0" smtClean="0"/>
              <a:t>pollution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aka: non-native species, exotic species are those that humans intentionally or accidentally move from the species’ native locations </a:t>
            </a:r>
            <a:r>
              <a:rPr lang="en-US" dirty="0" smtClean="0">
                <a:sym typeface="Wingdings" pitchFamily="2" charset="2"/>
              </a:rPr>
              <a:t> new geographic regions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travel in cargo ships, airplanes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new ecosystem: are free of their natural predators, parasites &amp; pathogens that would normally limit their populations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#’s grow  rapidly, disrupting new community often by out-competing native species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flsart.org/newsletter/images/10.04/interior-4botto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32994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highlighthollywood.com/wp-content/uploads/2012/08/burmese-python-4_with_alligat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csa.com/discoveryguides/snakehead/images/image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95800"/>
            <a:ext cx="45567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img.timeinc.net/time/daily/2010/1002/360_carp_02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038600"/>
            <a:ext cx="342900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Overharvesting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refers generally to the human harvesting of wild organisms at rates &gt; ability of population to rebound</a:t>
            </a:r>
          </a:p>
          <a:p>
            <a:r>
              <a:rPr lang="en-US" dirty="0" smtClean="0"/>
              <a:t>at risk: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species with restricted habitats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large organisms with low reproductive rates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commercially important fish populations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tradearabia.com/source/2012/12/27/poa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810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mpeople.wm.edu/asset/index/vspain/oysterprod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34442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cuteaday.com/blog/wp-content/uploads/2011/05/baby-buffalo-and-momm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3810000" cy="252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zooborns.com/.a/6a010535647bf3970b01539159a43f970b-500w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5200"/>
            <a:ext cx="3635244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unny-pics-space.com/wp-content/uploads/2012/04/Funny_Extinction_Cartoons_Collection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09600"/>
            <a:ext cx="457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Approaches to Work on Conservation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small-population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declining-population approach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Small-Population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threats to biodiversity can decimate #s</a:t>
            </a:r>
          </a:p>
          <a:p>
            <a:r>
              <a:rPr lang="en-US" dirty="0" smtClean="0"/>
              <a:t>a small population’s size can push it into extinction</a:t>
            </a:r>
          </a:p>
          <a:p>
            <a:r>
              <a:rPr lang="en-US" dirty="0" smtClean="0"/>
              <a:t>conservation ecologist study how that happens</a:t>
            </a:r>
          </a:p>
          <a:p>
            <a:endParaRPr lang="en-US" dirty="0" smtClean="0"/>
          </a:p>
          <a:p>
            <a:r>
              <a:rPr lang="en-US" u="sng" dirty="0" smtClean="0"/>
              <a:t>extinction vortex:</a:t>
            </a:r>
            <a:r>
              <a:rPr lang="en-US" dirty="0" smtClean="0"/>
              <a:t> downward population spiral in which inbreeding &amp; genetic drift combine to cause a small population to shrink &amp; unless the spiral is reversed, become extinct</a:t>
            </a:r>
            <a:endParaRPr lang="en-US" u="sn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integrates ecology, physiology, molecular biology, genetics, &amp; evolutionary biology to conserve biologic diversity at all levels</a:t>
            </a:r>
            <a:endParaRPr lang="en-US" dirty="0"/>
          </a:p>
        </p:txBody>
      </p:sp>
      <p:pic>
        <p:nvPicPr>
          <p:cNvPr id="4" name="Picture 3" descr="http://www.life.illinois.edu/ib/451/images/greb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971800"/>
            <a:ext cx="4365274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 Vortex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key factor: loss of genetic variation so population less likely to withstand environmental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classconnection.s3.amazonaws.com/270/flashcards/927270/png/vortex132339981385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50953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Populations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all doomed: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some  do not have low genetic diversity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if do: it does not automatically lead to permanently small populations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example: northern elephant seals down to 20 in 1890s, now up to 150,000 but continue to have low genetic diversity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Viable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MVP: minimum population size at which species is able to sustain its #s</a:t>
            </a:r>
          </a:p>
          <a:p>
            <a:r>
              <a:rPr lang="en-US" dirty="0" smtClean="0"/>
              <a:t>when a population drops &lt; MVP will lose genetic variability due to decrease in random mating &amp; genetic drift effect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Population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34644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estimate of the size of a population based on the #s of females &amp; males that successfully breed, generally smaller than total population = N</a:t>
            </a:r>
            <a:r>
              <a:rPr lang="en-US" sz="1800" dirty="0" smtClean="0"/>
              <a:t>e</a:t>
            </a:r>
            <a:endParaRPr lang="en-US" dirty="0" smtClean="0"/>
          </a:p>
          <a:p>
            <a:r>
              <a:rPr lang="en-US" dirty="0" smtClean="0"/>
              <a:t>f-female</a:t>
            </a:r>
          </a:p>
          <a:p>
            <a:r>
              <a:rPr lang="en-US" dirty="0" smtClean="0"/>
              <a:t>m-male</a:t>
            </a:r>
          </a:p>
          <a:p>
            <a:r>
              <a:rPr lang="en-US" dirty="0" smtClean="0"/>
              <a:t>used in population viability analysis: predicting chances a population will survive, expressed as % probability of surviving</a:t>
            </a:r>
            <a:endParaRPr lang="en-US" dirty="0"/>
          </a:p>
        </p:txBody>
      </p:sp>
      <p:pic>
        <p:nvPicPr>
          <p:cNvPr id="6" name="Content Placeholder 5" descr="http://ww2.tnstate.edu/ganter/BIO412-Ch03-EfPopSize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581400" cy="20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Declining Population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91540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focuses on environmental factors that cause decline, no matter what the actual population size is</a:t>
            </a:r>
          </a:p>
          <a:p>
            <a:r>
              <a:rPr lang="en-US" dirty="0" smtClean="0"/>
              <a:t>evaluation done on case-by-case basis</a:t>
            </a:r>
          </a:p>
          <a:p>
            <a:r>
              <a:rPr lang="en-US" dirty="0" smtClean="0"/>
              <a:t>5 steps for analyzing declining populations: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confirm species more widespread or abundant in past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study natural history of this &amp; related 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hypothesize all possible causes of decline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most likely hypotheses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results to manage threatened species &amp; monitor its recovery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Conflicting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conflicts between protecting species &amp; use of habitat</a:t>
            </a:r>
          </a:p>
          <a:p>
            <a:r>
              <a:rPr lang="en-US" dirty="0" smtClean="0"/>
              <a:t>every endangered species cannot be saved: must determine which species are most important for conserving biodiversity as a whole</a:t>
            </a:r>
          </a:p>
          <a:p>
            <a:pPr lvl="1"/>
            <a:r>
              <a:rPr lang="en-US" sz="2400" b="1" dirty="0" smtClean="0"/>
              <a:t>do this in part by identifying keystone species</a:t>
            </a:r>
          </a:p>
          <a:p>
            <a:pPr lvl="1"/>
            <a:r>
              <a:rPr lang="en-US" sz="2400" b="1" dirty="0" smtClean="0"/>
              <a:t>saving keystone species can be central to maintaining communities &amp; ecosystems</a:t>
            </a:r>
            <a:endParaRPr 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sus.edu/indiv/l/loom/wk%2013/keystone%20speci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858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rybonesproject.com/blog/D10418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487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Structure &amp;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biodiversity of given landscape largely a function of the structure of the landscape</a:t>
            </a:r>
          </a:p>
          <a:p>
            <a:r>
              <a:rPr lang="en-US" dirty="0" smtClean="0"/>
              <a:t>boundaries between ecosystems are defining features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some species thrive where 2 ecosystems overlap: gain resources from both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proliferation of edge species can be +/-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can be sites of speciation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Corridors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narrow strip or series of small clumps of habitat connecting otherwise isolated patches can be crucial to preserving biodiversity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areas high human use: building bridges, tunnels reduces #s animals killed in traffic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Levels of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Species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Ecosystem Diversity</a:t>
            </a:r>
            <a:endParaRPr lang="en-US" dirty="0"/>
          </a:p>
        </p:txBody>
      </p:sp>
      <p:pic>
        <p:nvPicPr>
          <p:cNvPr id="4" name="Picture 3" descr="http://www.vliz.be/v/images/4/4f/Driehoe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393954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artalk.com/sites/default/files/blogs/jim-motavalli/images/roadkill%20banff_small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relatively small area with numerous endemic species (species found nowhere else on Earth) &amp; a large # </a:t>
            </a:r>
            <a:r>
              <a:rPr lang="en-US" dirty="0" err="1" smtClean="0"/>
              <a:t>od</a:t>
            </a:r>
            <a:r>
              <a:rPr lang="en-US" dirty="0" smtClean="0"/>
              <a:t> endangered or threatened species</a:t>
            </a:r>
          </a:p>
          <a:p>
            <a:r>
              <a:rPr lang="en-US" dirty="0" smtClean="0"/>
              <a:t>~30% of all bird species found in hot spots that make up ~2% of Earth’s land mass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ubenpalacio.com/wp-content/uploads/2012/01/escanear00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077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are biodiversity islands in a sea of habitat degraded by human activity</a:t>
            </a:r>
          </a:p>
          <a:p>
            <a:r>
              <a:rPr lang="en-US" dirty="0" smtClean="0"/>
              <a:t>generally, ecosystems are balanced, self-regulating units that adjust to disturbances</a:t>
            </a:r>
          </a:p>
          <a:p>
            <a:r>
              <a:rPr lang="en-US" dirty="0" smtClean="0"/>
              <a:t>as conservation biologists have studied ecosystem: our national parks are too small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io1903.nicerweb.com/Locked/media/ch55/SAVE/55_18ParkBioticBoundari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71500"/>
            <a:ext cx="594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Zoned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extensive region that includes areas relatively undisturbed by humans surrounded by areas changed by humans &amp; are used for economic gain</a:t>
            </a:r>
          </a:p>
          <a:p>
            <a:r>
              <a:rPr lang="en-US" dirty="0" smtClean="0"/>
              <a:t>challenge: develop surrounding area so there is long-term viability of protected core</a:t>
            </a:r>
          </a:p>
          <a:p>
            <a:r>
              <a:rPr lang="en-US" dirty="0" smtClean="0"/>
              <a:t>example: Costa Rica world leader in establishing zoned reserves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pearsonsuccessnet.com/snpapp/iText/products/0-13-115075-8/text/chapter36/36images/36-2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62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aaronetto.blogspot.com/Roamin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environmental changes that result from human activity creating new challenges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as climate changes: areas we preserve today may not be suitable in future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types of Environmental Changes </a:t>
            </a:r>
            <a:br>
              <a:rPr lang="en-US" dirty="0" smtClean="0"/>
            </a:br>
            <a:r>
              <a:rPr lang="en-US" dirty="0" smtClean="0"/>
              <a:t>Caused by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nutrient enrichment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toxin accumulation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ozone depletion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http://www.epa.gov/climatechange/images/science/deforest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3307080" cy="32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bio1152.nicerweb.com/Locked/media/ch56/56_03BiodiversityLevels-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3886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humans often remove nutrients from 1 part of biosphere &amp; add them to another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farming: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produce grown 1 place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consumed in another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fertilizers (N, P from somewhere else) added to fields  runoff takes these nutrients  streams [depleting 1 area  increasing another]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add toxic chemicals (herbicides)  runoff  streams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gmrc.org/media/cms/Article_1_Figure_1_F7B45761BE8B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/>
          <a:lstStyle/>
          <a:p>
            <a:r>
              <a:rPr lang="en-US" dirty="0" smtClean="0"/>
              <a:t>amt of added nutrient (usually N or P) that can be absorbed by plants w/out damaging ecosystem integrity</a:t>
            </a:r>
          </a:p>
          <a:p>
            <a:r>
              <a:rPr lang="en-US" dirty="0" smtClean="0"/>
              <a:t>example: N levels in some areas </a:t>
            </a:r>
            <a:r>
              <a:rPr lang="en-US" dirty="0" smtClean="0">
                <a:sym typeface="Wingdings" pitchFamily="2" charset="2"/>
              </a:rPr>
              <a:t> ground water  unsafe for drinking</a:t>
            </a:r>
            <a:endParaRPr lang="en-US" dirty="0"/>
          </a:p>
        </p:txBody>
      </p:sp>
      <p:pic>
        <p:nvPicPr>
          <p:cNvPr id="4" name="Picture 3" descr="http://sanibelseaschool.org/classroom/wp-content/uploads/Runoff_of_soil__fertiliz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3241167" cy="17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 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humans release immense amt of toxic chemicals, including synthetic chemicals totally foreign to any ecosystem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some chemicals taken up by organisms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metabolized or excreted, others accumulate in specific tissues (often fat)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process in which retained substances become more concentrated at each higher </a:t>
            </a:r>
            <a:r>
              <a:rPr lang="en-US" dirty="0" err="1" smtClean="0"/>
              <a:t>trophic</a:t>
            </a:r>
            <a:r>
              <a:rPr lang="en-US" dirty="0" smtClean="0"/>
              <a:t> level in a food chain</a:t>
            </a:r>
          </a:p>
          <a:p>
            <a:r>
              <a:rPr lang="en-US" dirty="0" smtClean="0"/>
              <a:t>many toxins cannot be biodegraded by microorganisms &amp; persist for decades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currentscienceevent.org/wp-content/uploads/2011/04/Biomagnification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991704" cy="433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Chlorinated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a class of industrially synthesized </a:t>
            </a:r>
            <a:r>
              <a:rPr lang="en-US" dirty="0" err="1" smtClean="0"/>
              <a:t>cpds</a:t>
            </a:r>
            <a:r>
              <a:rPr lang="en-US" dirty="0" smtClean="0"/>
              <a:t> that have demonstrated </a:t>
            </a:r>
            <a:r>
              <a:rPr lang="en-US" dirty="0" err="1" smtClean="0"/>
              <a:t>biomagnification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includes PCBs (polychlorinated biphenyls) &amp; many pesticides, heavy metals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calgoldrush.com/graphics/images/contaminatio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81400"/>
            <a:ext cx="25146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r>
              <a:rPr lang="en-US" dirty="0" smtClean="0"/>
              <a:t> of PCBs in Great Lakes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concentration of PCBs in gull eggs (top of food chain) ~5,000 x that in phytoplankton (base of food chain)</a:t>
            </a:r>
            <a:endParaRPr lang="en-US" dirty="0"/>
          </a:p>
        </p:txBody>
      </p:sp>
      <p:pic>
        <p:nvPicPr>
          <p:cNvPr id="7" name="Content Placeholder 6" descr="http://bio1903.nicerweb.com/Locked/media/ch54/SAVE/54_23BiomagnificationPCB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78" y="1371600"/>
            <a:ext cx="353789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rising greenhouse gas levels are changing Earth’s heat budget</a:t>
            </a:r>
          </a:p>
          <a:p>
            <a:r>
              <a:rPr lang="en-US" dirty="0" smtClean="0"/>
              <a:t>increasing heat capture in atmosphere changes climate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lvl="1"/>
            <a:r>
              <a:rPr lang="en-US" sz="2400" b="1" dirty="0" smtClean="0">
                <a:sym typeface="Wingdings" pitchFamily="2" charset="2"/>
              </a:rPr>
              <a:t>many organisms that cannot disperse rapidly over long distances may not be able to survive</a:t>
            </a:r>
          </a:p>
          <a:p>
            <a:pPr lvl="1"/>
            <a:r>
              <a:rPr lang="en-US" sz="2400" b="1" dirty="0" smtClean="0">
                <a:sym typeface="Wingdings" pitchFamily="2" charset="2"/>
              </a:rPr>
              <a:t>more fragmentation of habitats</a:t>
            </a:r>
          </a:p>
          <a:p>
            <a:pPr lvl="1"/>
            <a:r>
              <a:rPr lang="en-US" sz="2400" b="1" dirty="0" smtClean="0">
                <a:sym typeface="Wingdings" pitchFamily="2" charset="2"/>
              </a:rPr>
              <a:t>ecologists debated benefits of </a:t>
            </a:r>
            <a:r>
              <a:rPr lang="en-US" sz="2400" b="1" i="1" dirty="0" smtClean="0">
                <a:sym typeface="Wingdings" pitchFamily="2" charset="2"/>
              </a:rPr>
              <a:t>assisted migration</a:t>
            </a:r>
            <a:r>
              <a:rPr lang="en-US" sz="2400" b="1" dirty="0" smtClean="0">
                <a:sym typeface="Wingdings" pitchFamily="2" charset="2"/>
              </a:rPr>
              <a:t> (translocation of a species to more favorable habitat)</a:t>
            </a:r>
            <a:endParaRPr lang="en-US" sz="2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Gases &amp; Global Warming</a:t>
            </a:r>
            <a:endParaRPr lang="en-US" dirty="0"/>
          </a:p>
        </p:txBody>
      </p:sp>
      <p:pic>
        <p:nvPicPr>
          <p:cNvPr id="4" name="Content Placeholder 3" descr="http://blog.heartland.org/wp-content/uploads/2013/03/Mauna_Loa_Carbon_Dioxide-en.svg-1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82544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Depletion of Ozone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 activities has also changed ozone (O</a:t>
            </a:r>
            <a:r>
              <a:rPr lang="en-US" sz="2000" dirty="0" smtClean="0"/>
              <a:t>3</a:t>
            </a:r>
            <a:r>
              <a:rPr lang="en-US" dirty="0" smtClean="0"/>
              <a:t>) concentrations in stratosphere (use of CFCs: chlorofluorocarbons)</a:t>
            </a:r>
          </a:p>
          <a:p>
            <a:r>
              <a:rPr lang="en-US" dirty="0" smtClean="0"/>
              <a:t>CFCs reduce O</a:t>
            </a:r>
            <a:r>
              <a:rPr lang="en-US" sz="2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</a:t>
            </a:r>
            <a:r>
              <a:rPr lang="en-US" sz="2000" dirty="0" smtClean="0">
                <a:sym typeface="Wingdings" pitchFamily="2" charset="2"/>
              </a:rPr>
              <a:t>2</a:t>
            </a:r>
            <a:endParaRPr lang="en-US" dirty="0" smtClean="0"/>
          </a:p>
          <a:p>
            <a:r>
              <a:rPr lang="en-US" dirty="0" smtClean="0"/>
              <a:t>ozone protects us from most of UV radiation from Sun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made up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 genetic diversity w/in a population</a:t>
            </a:r>
            <a:endParaRPr lang="en-US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variation between populations that is often associated with adaptations to local conditions</a:t>
            </a:r>
          </a:p>
          <a:p>
            <a:pPr marL="788670" lvl="1" indent="-514350"/>
            <a:r>
              <a:rPr lang="en-US" sz="2400" b="1" dirty="0" smtClean="0"/>
              <a:t>if 1 population goes extinct: species may have lost some genetic diversity that makes microevolution possible</a:t>
            </a:r>
          </a:p>
          <a:p>
            <a:pPr marL="788670" lvl="1" indent="-514350"/>
            <a:r>
              <a:rPr lang="en-US" sz="2400" b="1" dirty="0" smtClean="0"/>
              <a:t>loss of genetic diversity reduces adaptive potential of a species</a:t>
            </a:r>
          </a:p>
          <a:p>
            <a:pPr marL="788670" lvl="1" indent="-514350"/>
            <a:endParaRPr lang="en-US" sz="2400" b="1" dirty="0" smtClean="0"/>
          </a:p>
          <a:p>
            <a:pPr marL="788670" lvl="1" indent="-514350"/>
            <a:r>
              <a:rPr lang="en-US" sz="2000" b="1" u="sng" dirty="0" smtClean="0">
                <a:solidFill>
                  <a:schemeClr val="tx1"/>
                </a:solidFill>
              </a:rPr>
              <a:t>microevolution</a:t>
            </a:r>
            <a:r>
              <a:rPr lang="en-US" sz="2000" b="1" dirty="0" smtClean="0">
                <a:solidFill>
                  <a:schemeClr val="tx1"/>
                </a:solidFill>
              </a:rPr>
              <a:t>: evolutionary changes below species level; change in allele frequencies in a population over generations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Free Chlorine Destroys Ozone</a:t>
            </a:r>
            <a:endParaRPr lang="en-US" dirty="0"/>
          </a:p>
        </p:txBody>
      </p:sp>
      <p:pic>
        <p:nvPicPr>
          <p:cNvPr id="4" name="Content Placeholder 3" descr="http://biologytb.net23.net/text/chapter36/36images/36-18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improve human lives while conserving biodiversity</a:t>
            </a:r>
          </a:p>
          <a:p>
            <a:r>
              <a:rPr lang="en-US" u="sng" dirty="0" smtClean="0"/>
              <a:t>sustainable development</a:t>
            </a:r>
            <a:r>
              <a:rPr lang="en-US" dirty="0" smtClean="0"/>
              <a:t>: economic development that meets the needs of people today w/out limiting ability for future generations to meet their needs</a:t>
            </a:r>
          </a:p>
          <a:p>
            <a:r>
              <a:rPr lang="en-US" dirty="0" smtClean="0"/>
              <a:t>Ecological Society of America (world’s largest org of ecologists) have Sustainable Biosphere </a:t>
            </a:r>
            <a:r>
              <a:rPr lang="en-US" dirty="0" err="1" smtClean="0"/>
              <a:t>Iniative</a:t>
            </a:r>
            <a:endParaRPr lang="en-US" dirty="0" smtClean="0"/>
          </a:p>
          <a:p>
            <a:pPr lvl="1"/>
            <a:r>
              <a:rPr lang="en-US" sz="2400" b="1" dirty="0" smtClean="0"/>
              <a:t>Goal: define &amp; acquire the basic ecological information needed to develop, manage, &amp; conserve Earth’s resources as responsible as possible</a:t>
            </a:r>
            <a:endParaRPr lang="en-US"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gisetc.com/home/wp-content/uploads/2011/11/costa-rica-2012-slider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Biophilia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idea that we evolved in natural environments rich in biodiversity ….we still have affinity for natural settings</a:t>
            </a:r>
          </a:p>
          <a:p>
            <a:r>
              <a:rPr lang="en-US" dirty="0" smtClean="0"/>
              <a:t>E. O. Wilson: our </a:t>
            </a:r>
            <a:r>
              <a:rPr lang="en-US" dirty="0" err="1" smtClean="0"/>
              <a:t>biophilia</a:t>
            </a:r>
            <a:r>
              <a:rPr lang="en-US" dirty="0" smtClean="0"/>
              <a:t> is innate, an evolutionary product of natural selection acting on a brainy species whose survival depended on a close connection to the environment &amp; a practical appreciation of plants &amp; animals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ommunityplaythings.co.uk/learning-library/articles/~/media/Images/CPUK/Global/Hero%20Slides/Article%20Banner/nurturing_childrens_biophilia.jpg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480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worldofstock.com/slides/PCH49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317740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artvalue.com/photos/auction/0/33/33540/ten-kate-johan-marie-henri-183-children-playing-in-the-woods-9814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00400"/>
            <a:ext cx="3657600" cy="25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endangered species:</a:t>
            </a:r>
            <a:r>
              <a:rPr lang="en-US" dirty="0" smtClean="0"/>
              <a:t> species in danger of extinction throughout all or a significant portion of its range</a:t>
            </a:r>
            <a:endParaRPr lang="en-US" u="sng" dirty="0" smtClean="0"/>
          </a:p>
          <a:p>
            <a:r>
              <a:rPr lang="en-US" u="sng" dirty="0" smtClean="0"/>
              <a:t>threatened species:</a:t>
            </a:r>
            <a:r>
              <a:rPr lang="en-US" dirty="0" smtClean="0"/>
              <a:t> species considered likely to become endangered in near future</a:t>
            </a:r>
            <a:endParaRPr lang="en-US" u="sng" dirty="0"/>
          </a:p>
        </p:txBody>
      </p:sp>
      <p:pic>
        <p:nvPicPr>
          <p:cNvPr id="4" name="Picture 3" descr="http://marinebio.org/i/species/structur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487680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12% of the 10,000 known species of birds &amp; 21% of the 5,500 known species of mammals are threatened</a:t>
            </a:r>
          </a:p>
          <a:p>
            <a:r>
              <a:rPr lang="en-US" dirty="0" smtClean="0"/>
              <a:t>730 of the 20,000 known plant species in USA are endangered or threatened</a:t>
            </a:r>
          </a:p>
          <a:p>
            <a:r>
              <a:rPr lang="en-US" dirty="0" smtClean="0"/>
              <a:t>&gt;30% of known species of fish in world have become extinct or are seriously threatened during historical times</a:t>
            </a:r>
          </a:p>
          <a:p>
            <a:r>
              <a:rPr lang="en-US" dirty="0" smtClean="0"/>
              <a:t>North America: 123 freshwater animal species have become extinct since 1900; 100’s more are threatened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dramatically altered by humans since Europeans “colonized” USA: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&gt; 50% of wetlands have been drained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SW USA ~90% of streamside communities affected by overgrazing, flood control, water diversions, lowering of water tables, invasive species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.bp.blogspot.com/_kN56vAx9hEU/TKBm9GS_d6I/AAAAAAAACIY/njo-BxmktTk/s1600/biodiversity-loss-state-and-scenarios-2006-and-2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93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6784</TotalTime>
  <Words>1486</Words>
  <Application>Microsoft Office PowerPoint</Application>
  <PresentationFormat>On-screen Show (4:3)</PresentationFormat>
  <Paragraphs>163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Civic</vt:lpstr>
      <vt:lpstr>Conservation Biology  &amp; Global Change</vt:lpstr>
      <vt:lpstr>Conservation Biology</vt:lpstr>
      <vt:lpstr>3 Levels of Biodiversity</vt:lpstr>
      <vt:lpstr>Slide 4</vt:lpstr>
      <vt:lpstr>Genetic Diversity</vt:lpstr>
      <vt:lpstr>Species Diversity</vt:lpstr>
      <vt:lpstr>Scary Statistics</vt:lpstr>
      <vt:lpstr>Ecosystem Diversity</vt:lpstr>
      <vt:lpstr>Slide 9</vt:lpstr>
      <vt:lpstr>Benefits of Species &amp; Genetic Diversity</vt:lpstr>
      <vt:lpstr>4 Major Threats to Biodiversity</vt:lpstr>
      <vt:lpstr>Habitat Loss</vt:lpstr>
      <vt:lpstr>Introduced Species</vt:lpstr>
      <vt:lpstr>Slide 14</vt:lpstr>
      <vt:lpstr>Overharvesting </vt:lpstr>
      <vt:lpstr>Slide 16</vt:lpstr>
      <vt:lpstr>Slide 17</vt:lpstr>
      <vt:lpstr>2 Approaches to Work on Conservation Ecology</vt:lpstr>
      <vt:lpstr>Small-Population Approach</vt:lpstr>
      <vt:lpstr>Extinction Vortex</vt:lpstr>
      <vt:lpstr>Small Populations</vt:lpstr>
      <vt:lpstr>Minimum Viable Population Size</vt:lpstr>
      <vt:lpstr>Effective Population Size</vt:lpstr>
      <vt:lpstr>Declining Population Approach</vt:lpstr>
      <vt:lpstr>Weighing Conflicting Demands</vt:lpstr>
      <vt:lpstr>Slide 26</vt:lpstr>
      <vt:lpstr>Slide 27</vt:lpstr>
      <vt:lpstr>Landscape Structure &amp; Biodiversity</vt:lpstr>
      <vt:lpstr>Movement Corridors</vt:lpstr>
      <vt:lpstr>Slide 30</vt:lpstr>
      <vt:lpstr>Biodiversity Hot Spots</vt:lpstr>
      <vt:lpstr>Slide 32</vt:lpstr>
      <vt:lpstr>Nature Reserves</vt:lpstr>
      <vt:lpstr>Slide 34</vt:lpstr>
      <vt:lpstr>Zoned Reserves</vt:lpstr>
      <vt:lpstr>Slide 36</vt:lpstr>
      <vt:lpstr>Slide 37</vt:lpstr>
      <vt:lpstr>Changing Earth</vt:lpstr>
      <vt:lpstr>4 types of Environmental Changes  Caused by Humans</vt:lpstr>
      <vt:lpstr>Nutrient Enrichment</vt:lpstr>
      <vt:lpstr>Slide 41</vt:lpstr>
      <vt:lpstr>Critical Load</vt:lpstr>
      <vt:lpstr>Toxin Accumulation</vt:lpstr>
      <vt:lpstr>Biological Magnification</vt:lpstr>
      <vt:lpstr>Chlorinated Hydrocarbons</vt:lpstr>
      <vt:lpstr>Biomagnification of PCBs in Great Lakes</vt:lpstr>
      <vt:lpstr>Greenhouse Effect</vt:lpstr>
      <vt:lpstr>Greenhouse Gases &amp; Global Warming</vt:lpstr>
      <vt:lpstr>Depletion of Ozone</vt:lpstr>
      <vt:lpstr>How Free Chlorine Destroys Ozone</vt:lpstr>
      <vt:lpstr>Sustainable Development</vt:lpstr>
      <vt:lpstr>Slide 52</vt:lpstr>
      <vt:lpstr>Biophilia 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Biology  &amp; Global Change</dc:title>
  <dc:creator>Kathy Nugent</dc:creator>
  <cp:lastModifiedBy>Hp</cp:lastModifiedBy>
  <cp:revision>3</cp:revision>
  <dcterms:created xsi:type="dcterms:W3CDTF">2013-04-28T12:28:29Z</dcterms:created>
  <dcterms:modified xsi:type="dcterms:W3CDTF">2020-12-03T10:26:40Z</dcterms:modified>
</cp:coreProperties>
</file>