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8" r:id="rId2"/>
    <p:sldId id="314" r:id="rId3"/>
    <p:sldId id="259" r:id="rId4"/>
    <p:sldId id="316" r:id="rId5"/>
    <p:sldId id="371" r:id="rId6"/>
    <p:sldId id="322" r:id="rId7"/>
    <p:sldId id="370" r:id="rId8"/>
    <p:sldId id="321" r:id="rId9"/>
    <p:sldId id="323" r:id="rId10"/>
    <p:sldId id="324" r:id="rId11"/>
    <p:sldId id="326" r:id="rId12"/>
    <p:sldId id="328" r:id="rId13"/>
    <p:sldId id="329" r:id="rId14"/>
    <p:sldId id="330" r:id="rId15"/>
    <p:sldId id="372" r:id="rId16"/>
    <p:sldId id="331" r:id="rId17"/>
    <p:sldId id="332" r:id="rId18"/>
    <p:sldId id="333" r:id="rId19"/>
    <p:sldId id="369" r:id="rId20"/>
    <p:sldId id="3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X="17792" custLinFactNeighborY="20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356"/>
          <a:ext cx="3570617" cy="57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kern="1200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3" y="28219"/>
        <a:ext cx="3514891" cy="51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6" y="938097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3" y="1978925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1" y="1164700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7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1" y="1769151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5" y="117972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0" y="130255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099" y="130255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0" y="1137404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D268AB-CE4A-42D3-AEAB-06DE0706809D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386969"/>
            <a:ext cx="12192000" cy="489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695335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6" y="77634"/>
            <a:ext cx="1540476" cy="168336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291079" y="5721082"/>
            <a:ext cx="873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70" y="6413150"/>
            <a:ext cx="1348739" cy="48691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583145" y="6376329"/>
            <a:ext cx="91960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rgbClr val="0000FF"/>
                </a:solidFill>
                <a:effectLst/>
              </a:rPr>
              <a:t>Computer</a:t>
            </a:r>
            <a:r>
              <a:rPr lang="en-US" sz="2800" b="0" cap="none" spc="0" baseline="0" dirty="0" smtClean="0">
                <a:ln w="0"/>
                <a:solidFill>
                  <a:srgbClr val="0000FF"/>
                </a:solidFill>
                <a:effectLst/>
              </a:rPr>
              <a:t> &amp; its Applications in Pharmacy with Munim Akhtar</a:t>
            </a:r>
            <a:endParaRPr lang="en-US" sz="2800" b="0" cap="none" spc="0" dirty="0">
              <a:ln w="0"/>
              <a:solidFill>
                <a:srgbClr val="0000FF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221328" y="6423253"/>
            <a:ext cx="1336638" cy="4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30711" y="94849"/>
            <a:ext cx="109326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9600" b="1" dirty="0"/>
              <a:t>W</a:t>
            </a:r>
            <a:r>
              <a:rPr lang="en-US" altLang="en-US" sz="9600" b="1" dirty="0" smtClean="0"/>
              <a:t>hat is internet</a:t>
            </a:r>
            <a:endParaRPr lang="en-US" alt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4640" y="4138417"/>
            <a:ext cx="8013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 smtClean="0">
                <a:ln/>
              </a:rPr>
              <a:t> (Doctor of Pharmacy),</a:t>
            </a:r>
          </a:p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 smtClean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 smtClean="0">
                <a:ln/>
              </a:rPr>
              <a:t>. </a:t>
            </a:r>
            <a:endParaRPr lang="en-US" sz="3600" b="1" dirty="0">
              <a:ln/>
            </a:endParaRPr>
          </a:p>
          <a:p>
            <a:r>
              <a:rPr lang="en-US" sz="3600" b="1" dirty="0" smtClean="0">
                <a:ln/>
              </a:rPr>
              <a:t> </a:t>
            </a:r>
            <a:endParaRPr lang="en-US" sz="3600" b="1" dirty="0">
              <a:ln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40351" y="1949835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11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  <a:endPara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3" y="2928370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8070715"/>
              </p:ext>
            </p:extLst>
          </p:nvPr>
        </p:nvGraphicFramePr>
        <p:xfrm>
          <a:off x="3846183" y="3378496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5" y="3005685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 w="88900" cap="sq" cmpd="thickThin">
              <a:solidFill>
                <a:srgbClr val="BAE18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026857"/>
                <a:ext cx="2094122" cy="217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  <a:endParaRPr lang="en-US" sz="115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172240" y="1340510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History of the Internet…</a:t>
            </a:r>
          </a:p>
        </p:txBody>
      </p:sp>
      <p:pic>
        <p:nvPicPr>
          <p:cNvPr id="13315" name="Picture 7" descr="Fig02-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600201"/>
            <a:ext cx="7559675" cy="4525963"/>
          </a:xfrm>
          <a:noFill/>
          <a:effectLst>
            <a:softEdge rad="317500"/>
          </a:effectLst>
        </p:spPr>
      </p:pic>
      <p:sp>
        <p:nvSpPr>
          <p:cNvPr id="2" name="Line Callout 2 (Border and Accent Bar) 1"/>
          <p:cNvSpPr/>
          <p:nvPr/>
        </p:nvSpPr>
        <p:spPr>
          <a:xfrm>
            <a:off x="10250312" y="2777066"/>
            <a:ext cx="1772356" cy="128693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44"/>
              <a:gd name="adj6" fmla="val -86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Backbone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7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4266" y="47430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History of the Internet…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249907" y="2488963"/>
            <a:ext cx="10051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en-US" sz="2800" dirty="0" smtClean="0">
                <a:solidFill>
                  <a:srgbClr val="FF0000"/>
                </a:solidFill>
                <a:latin typeface="Times New Roman" pitchFamily="18" charset="0"/>
              </a:rPr>
              <a:t>No </a:t>
            </a:r>
            <a:r>
              <a:rPr kumimoji="1" lang="en-US" sz="2800" dirty="0">
                <a:solidFill>
                  <a:srgbClr val="FF0000"/>
                </a:solidFill>
                <a:latin typeface="Times New Roman" pitchFamily="18" charset="0"/>
              </a:rPr>
              <a:t>one: </a:t>
            </a:r>
            <a:r>
              <a:rPr kumimoji="1" lang="en-US" sz="2800" dirty="0">
                <a:solidFill>
                  <a:srgbClr val="000000"/>
                </a:solidFill>
                <a:latin typeface="Times New Roman" pitchFamily="18" charset="0"/>
              </a:rPr>
              <a:t>It is a public, cooperative and </a:t>
            </a:r>
            <a:r>
              <a:rPr kumimoji="1" lang="en-US" sz="2800" dirty="0" smtClean="0">
                <a:solidFill>
                  <a:srgbClr val="000000"/>
                </a:solidFill>
                <a:latin typeface="Times New Roman" pitchFamily="18" charset="0"/>
              </a:rPr>
              <a:t>independent network</a:t>
            </a:r>
            <a:r>
              <a:rPr kumimoji="1" lang="en-US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en-US" sz="2800" dirty="0">
                <a:solidFill>
                  <a:srgbClr val="000000"/>
                </a:solidFill>
                <a:latin typeface="Times New Roman" pitchFamily="18" charset="0"/>
              </a:rPr>
              <a:t>It is a </a:t>
            </a:r>
            <a:r>
              <a:rPr lang="en-US" sz="2800" dirty="0">
                <a:solidFill>
                  <a:srgbClr val="FF0000"/>
                </a:solidFill>
                <a:latin typeface="Times"/>
              </a:rPr>
              <a:t>borderles</a:t>
            </a:r>
            <a:r>
              <a:rPr lang="en-US" sz="2800" dirty="0">
                <a:latin typeface="Times"/>
              </a:rPr>
              <a:t>s global community.</a:t>
            </a:r>
            <a:endParaRPr kumimoji="1"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en-US" sz="2800" dirty="0">
                <a:solidFill>
                  <a:srgbClr val="000000"/>
                </a:solidFill>
                <a:latin typeface="Times New Roman" pitchFamily="18" charset="0"/>
              </a:rPr>
              <a:t>Several organizations set standards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49907" y="146258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Who controls </a:t>
            </a:r>
            <a:r>
              <a:rPr lang="en-US" altLang="en-US" sz="3200" dirty="0">
                <a:latin typeface="Arial" panose="020B0604020202020204" pitchFamily="34" charset="0"/>
              </a:rPr>
              <a:t>the Internet?</a:t>
            </a:r>
          </a:p>
        </p:txBody>
      </p:sp>
    </p:spTree>
    <p:extLst>
      <p:ext uri="{BB962C8B-B14F-4D97-AF65-F5344CB8AC3E}">
        <p14:creationId xmlns:p14="http://schemas.microsoft.com/office/powerpoint/2010/main" val="414197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How</a:t>
            </a:r>
            <a:r>
              <a:rPr lang="en-US" altLang="en-US" sz="4900" dirty="0"/>
              <a:t> </a:t>
            </a:r>
            <a:r>
              <a:rPr lang="en-US" altLang="en-US" sz="4000" dirty="0"/>
              <a:t>Internet Works…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16" y="2015732"/>
            <a:ext cx="11696131" cy="42270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Data is divided into packets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Routers send packets </a:t>
            </a:r>
            <a:r>
              <a:rPr lang="en-US" altLang="en-US" sz="2800" dirty="0"/>
              <a:t>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Packet switching: </a:t>
            </a:r>
            <a:r>
              <a:rPr lang="en-US" altLang="en-US" sz="2800" dirty="0">
                <a:solidFill>
                  <a:srgbClr val="FF0000"/>
                </a:solidFill>
              </a:rPr>
              <a:t>breaking info into individual packets for “best route” transmission) </a:t>
            </a:r>
            <a:r>
              <a:rPr lang="en-US" altLang="en-US" sz="2800" dirty="0"/>
              <a:t>protocol used. 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mode of data transmission in which a message is broken into a number of parts which are sent independently, over whatever route is optimum for each packet, and reassembled at the destination</a:t>
            </a:r>
            <a:r>
              <a:rPr lang="en-US" sz="2800" dirty="0" smtClean="0"/>
              <a:t>.</a:t>
            </a:r>
            <a:endParaRPr lang="en-US" altLang="en-US" sz="2800" dirty="0"/>
          </a:p>
        </p:txBody>
      </p:sp>
      <p:pic>
        <p:nvPicPr>
          <p:cNvPr id="17412" name="Picture 5" descr="http://pluto.ksi.edu/%7Ecyh/cis370/ebook/images/F03xx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38" y="4796936"/>
            <a:ext cx="4113578" cy="14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0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82" y="28660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the Internet Works…</a:t>
            </a:r>
          </a:p>
        </p:txBody>
      </p:sp>
      <p:pic>
        <p:nvPicPr>
          <p:cNvPr id="18435" name="Picture 24" descr="Fig02-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82" y="858103"/>
            <a:ext cx="7924800" cy="5392572"/>
          </a:xfrm>
          <a:noFill/>
        </p:spPr>
      </p:pic>
      <p:sp>
        <p:nvSpPr>
          <p:cNvPr id="2" name="Rectangle 1"/>
          <p:cNvSpPr/>
          <p:nvPr/>
        </p:nvSpPr>
        <p:spPr>
          <a:xfrm>
            <a:off x="8297838" y="2517296"/>
            <a:ext cx="37258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Protocol</a:t>
            </a:r>
            <a:r>
              <a:rPr lang="en-US" altLang="en-US" sz="2400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Network </a:t>
            </a:r>
            <a:r>
              <a:rPr lang="en-US" dirty="0"/>
              <a:t>Protocols are a set of rules for exchange of information in an easy, reliable and secure way like 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TCP/IP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Transmission </a:t>
            </a:r>
            <a:r>
              <a:rPr lang="en-US" altLang="en-US" dirty="0"/>
              <a:t>control protocol, 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6522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the Internet Works…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81" y="1750793"/>
            <a:ext cx="11795604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ISPs </a:t>
            </a:r>
            <a:r>
              <a:rPr lang="en-US" altLang="en-US" sz="2400" dirty="0" smtClean="0"/>
              <a:t>(Internet </a:t>
            </a:r>
            <a:r>
              <a:rPr lang="en-US" altLang="en-US" sz="2400" dirty="0"/>
              <a:t>Service Providers) </a:t>
            </a:r>
            <a:r>
              <a:rPr lang="en-US" altLang="en-US" sz="2800" dirty="0"/>
              <a:t>like </a:t>
            </a:r>
            <a:r>
              <a:rPr lang="en-US" altLang="en-US" sz="2800" dirty="0" smtClean="0"/>
              <a:t>PTCL, </a:t>
            </a:r>
            <a:r>
              <a:rPr lang="en-US" altLang="en-US" sz="2800" dirty="0" err="1" smtClean="0"/>
              <a:t>Zong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Mobilink</a:t>
            </a:r>
            <a:r>
              <a:rPr lang="en-US" altLang="en-US" sz="2800" dirty="0" smtClean="0"/>
              <a:t> etc</a:t>
            </a:r>
            <a:r>
              <a:rPr lang="en-US" altLang="en-US" sz="28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online service provider</a:t>
            </a:r>
            <a:r>
              <a:rPr lang="en-US" dirty="0"/>
              <a:t> is a generic term that describes any company, organization or group that provides an online service. These types of services may include Web sites, discussion forums, chat rooms, or Web mail</a:t>
            </a:r>
            <a:r>
              <a:rPr lang="en-US" dirty="0" smtClean="0"/>
              <a:t>.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OSPs</a:t>
            </a:r>
            <a:r>
              <a:rPr lang="en-US" altLang="en-US" sz="2800" dirty="0">
                <a:solidFill>
                  <a:srgbClr val="FF0000"/>
                </a:solidFill>
              </a:rPr>
              <a:t>.  </a:t>
            </a:r>
            <a:r>
              <a:rPr lang="en-US" altLang="en-US" sz="2800" dirty="0"/>
              <a:t>Online Service Providers </a:t>
            </a:r>
            <a:r>
              <a:rPr lang="en-US" altLang="en-US" sz="2400" dirty="0"/>
              <a:t> (can be email provider, news provider (press), entertainment provider (music, movies), search engine, e-commerce.</a:t>
            </a:r>
          </a:p>
          <a:p>
            <a:pPr>
              <a:lnSpc>
                <a:spcPct val="110000"/>
              </a:lnSpc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22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33" y="1868975"/>
            <a:ext cx="11688687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WISPs </a:t>
            </a:r>
            <a:r>
              <a:rPr lang="en-US" altLang="en-US" sz="2400" dirty="0"/>
              <a:t>Wireless internet service providers, </a:t>
            </a:r>
            <a:endParaRPr lang="en-US" alt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800" dirty="0" smtClean="0"/>
              <a:t>Mobile devices </a:t>
            </a:r>
            <a:r>
              <a:rPr lang="en-US" altLang="en-US" sz="2800" dirty="0"/>
              <a:t>connected to the Internet and provide connections to individuals/companies.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National ISPs </a:t>
            </a:r>
            <a:r>
              <a:rPr lang="en-US" altLang="en-US" sz="2800" dirty="0"/>
              <a:t>provide access in </a:t>
            </a:r>
            <a:r>
              <a:rPr lang="en-US" altLang="en-US" sz="2800" dirty="0">
                <a:solidFill>
                  <a:srgbClr val="FF0000"/>
                </a:solidFill>
              </a:rPr>
              <a:t>cities and towns</a:t>
            </a:r>
            <a:r>
              <a:rPr lang="en-US" altLang="en-US" sz="2800" dirty="0"/>
              <a:t>, often through high-speed cable or DSL etc.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Regional ISPs</a:t>
            </a:r>
            <a:r>
              <a:rPr lang="en-US" altLang="en-US" sz="2800" dirty="0"/>
              <a:t> provide access in limited </a:t>
            </a:r>
            <a:r>
              <a:rPr lang="en-US" altLang="en-US" sz="2800" dirty="0">
                <a:solidFill>
                  <a:srgbClr val="FF0000"/>
                </a:solidFill>
              </a:rPr>
              <a:t>geographical areas</a:t>
            </a:r>
            <a:r>
              <a:rPr lang="en-US" altLang="en-US" sz="2800" dirty="0"/>
              <a:t>, using slow-speed dial-up.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4379" y="66340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How the Internet Works…</a:t>
            </a:r>
          </a:p>
        </p:txBody>
      </p:sp>
    </p:spTree>
    <p:extLst>
      <p:ext uri="{BB962C8B-B14F-4D97-AF65-F5344CB8AC3E}">
        <p14:creationId xmlns:p14="http://schemas.microsoft.com/office/powerpoint/2010/main" val="322498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3" y="804519"/>
            <a:ext cx="10891081" cy="6829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How the Internet Works via cable</a:t>
            </a:r>
            <a:r>
              <a:rPr lang="en-US" altLang="en-US" dirty="0" smtClean="0"/>
              <a:t>…</a:t>
            </a:r>
          </a:p>
        </p:txBody>
      </p:sp>
      <p:pic>
        <p:nvPicPr>
          <p:cNvPr id="20483" name="Picture 19" descr="Fig02-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943" y="1487424"/>
            <a:ext cx="7369353" cy="4593756"/>
          </a:xfrm>
          <a:noFill/>
        </p:spPr>
      </p:pic>
    </p:spTree>
    <p:extLst>
      <p:ext uri="{BB962C8B-B14F-4D97-AF65-F5344CB8AC3E}">
        <p14:creationId xmlns:p14="http://schemas.microsoft.com/office/powerpoint/2010/main" val="373377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bserver.netgear.com/images/n101668_imag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93" y="1924334"/>
            <a:ext cx="8444554" cy="4367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96035" y="503830"/>
            <a:ext cx="978544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How to Establish </a:t>
            </a:r>
            <a:r>
              <a:rPr lang="en-US" altLang="en-US" sz="3600" b="1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connection with Internet.</a:t>
            </a:r>
          </a:p>
        </p:txBody>
      </p:sp>
    </p:spTree>
    <p:extLst>
      <p:ext uri="{BB962C8B-B14F-4D97-AF65-F5344CB8AC3E}">
        <p14:creationId xmlns:p14="http://schemas.microsoft.com/office/powerpoint/2010/main" val="215129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045" y="419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the Internet Works…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866" y="1952978"/>
            <a:ext cx="10969977" cy="43688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Internet Addresses: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"</a:t>
            </a:r>
            <a:r>
              <a:rPr lang="en-US" sz="2400" dirty="0"/>
              <a:t>It's a network address for your computer so the Internet knows where to send you emails, data and pictures </a:t>
            </a:r>
            <a:r>
              <a:rPr lang="en-US" sz="2400" dirty="0" smtClean="0"/>
              <a:t>etc.“</a:t>
            </a:r>
          </a:p>
          <a:p>
            <a:r>
              <a:rPr lang="en-US" sz="2400" dirty="0"/>
              <a:t>Without this numeric protocol, sending and receiving data over the World Wide Web would be impossible</a:t>
            </a:r>
            <a:r>
              <a:rPr lang="en-US" sz="2400" dirty="0" smtClean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Internet Address have two typed: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person's </a:t>
            </a:r>
            <a:r>
              <a:rPr lang="en-US" dirty="0"/>
              <a:t>e-mail address,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website </a:t>
            </a:r>
            <a:r>
              <a:rPr lang="en-US" dirty="0"/>
              <a:t>address, which is known as a </a:t>
            </a:r>
            <a:r>
              <a:rPr lang="en-US" dirty="0" smtClean="0"/>
              <a:t>URL</a:t>
            </a:r>
            <a:r>
              <a:rPr lang="en-US" dirty="0" smtClean="0">
                <a:solidFill>
                  <a:srgbClr val="FF0000"/>
                </a:solidFill>
              </a:rPr>
              <a:t>(unified resource locator).</a:t>
            </a:r>
          </a:p>
          <a:p>
            <a:r>
              <a:rPr lang="en-US" dirty="0"/>
              <a:t>An Internet domain name is a unique name of an organization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Internet, e.g., </a:t>
            </a:r>
            <a:r>
              <a:rPr lang="en-US" b="1" dirty="0" smtClean="0">
                <a:solidFill>
                  <a:srgbClr val="FF0000"/>
                </a:solidFill>
              </a:rPr>
              <a:t>uos.edu.pk</a:t>
            </a:r>
            <a:r>
              <a:rPr lang="en-US" dirty="0"/>
              <a:t> is the domain name </a:t>
            </a:r>
            <a:r>
              <a:rPr lang="en-US" dirty="0" smtClean="0"/>
              <a:t>of educational site.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520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5127" y="1267941"/>
            <a:ext cx="8229600" cy="1143000"/>
          </a:xfrm>
          <a:ln algn="ctr"/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latin typeface="Arial" pitchFamily="34" charset="0"/>
                <a:ea typeface="+mn-ea"/>
                <a:cs typeface="Arial" pitchFamily="34" charset="0"/>
              </a:rPr>
              <a:t>End Note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4152" y="2809702"/>
            <a:ext cx="10873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“</a:t>
            </a:r>
            <a:r>
              <a:rPr lang="en-US" sz="4400" b="1" dirty="0" smtClean="0">
                <a:solidFill>
                  <a:srgbClr val="0000FF"/>
                </a:solidFill>
              </a:rPr>
              <a:t>Honesty</a:t>
            </a:r>
            <a:r>
              <a:rPr lang="en-US" sz="4400" b="1" dirty="0">
                <a:solidFill>
                  <a:srgbClr val="0000FF"/>
                </a:solidFill>
              </a:rPr>
              <a:t> is the first book of wisdom</a:t>
            </a:r>
            <a:r>
              <a:rPr lang="en-US" sz="4400" b="1" dirty="0" smtClean="0">
                <a:solidFill>
                  <a:srgbClr val="0000FF"/>
                </a:solidFill>
              </a:rPr>
              <a:t>.”</a:t>
            </a:r>
          </a:p>
          <a:p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                                   </a:t>
            </a:r>
            <a:r>
              <a:rPr lang="en-US" sz="4800" dirty="0" smtClean="0"/>
              <a:t>Thomas </a:t>
            </a:r>
            <a:r>
              <a:rPr lang="en-US" sz="4800" dirty="0"/>
              <a:t>Jefferson.</a:t>
            </a:r>
          </a:p>
          <a:p>
            <a:r>
              <a:rPr lang="en-US" sz="4800" dirty="0" smtClean="0"/>
              <a:t>                     								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199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0" y="2484845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</a:t>
            </a:r>
            <a:r>
              <a:rPr lang="en-US" sz="6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Pharmacy with </a:t>
            </a:r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Munim </a:t>
            </a:r>
            <a:r>
              <a:rPr lang="en-US" sz="6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Akhtar</a:t>
            </a:r>
            <a:endParaRPr lang="en-US" sz="6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56" y="-40992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chemeClr val="accent3"/>
                </a:solidFill>
              </a:rPr>
              <a:t>Welcome to 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395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Free online </a:t>
            </a:r>
            <a:r>
              <a:rPr lang="en-US" sz="2800" b="1" dirty="0" smtClean="0">
                <a:solidFill>
                  <a:srgbClr val="0000FF"/>
                </a:solidFill>
              </a:rPr>
              <a:t>quality educational tutorials about Computer in Pharmacy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5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unim\Desktop\man_question_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44069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0" y="381000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1"/>
            <a:ext cx="9847928" cy="5045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Internet?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419" y="1857687"/>
            <a:ext cx="11627559" cy="44979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sz="2800" b="1" dirty="0"/>
              <a:t>Internet</a:t>
            </a:r>
            <a:r>
              <a:rPr lang="en-US" sz="2800" dirty="0"/>
              <a:t> is a worldwide system of connected networks. Each network consists of millions of computers, servers, routers, and printers. </a:t>
            </a:r>
            <a:endParaRPr lang="en-US" altLang="en-US" sz="3800" dirty="0" smtClean="0"/>
          </a:p>
          <a:p>
            <a:r>
              <a:rPr lang="en-US" altLang="en-US" sz="2800" dirty="0" smtClean="0"/>
              <a:t>Worldwide </a:t>
            </a:r>
            <a:r>
              <a:rPr lang="en-US" altLang="en-US" sz="2800" dirty="0"/>
              <a:t>group of </a:t>
            </a:r>
            <a:r>
              <a:rPr lang="en-US" altLang="en-US" sz="2800" dirty="0">
                <a:solidFill>
                  <a:srgbClr val="FF0000"/>
                </a:solidFill>
              </a:rPr>
              <a:t>interconnected </a:t>
            </a:r>
            <a:r>
              <a:rPr lang="en-US" altLang="en-US" sz="2800" dirty="0" smtClean="0">
                <a:solidFill>
                  <a:srgbClr val="FF0000"/>
                </a:solidFill>
              </a:rPr>
              <a:t>LAN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as well as </a:t>
            </a:r>
            <a:r>
              <a:rPr lang="en-US" altLang="en-US" sz="2800" dirty="0" smtClean="0">
                <a:solidFill>
                  <a:srgbClr val="FF0000"/>
                </a:solidFill>
              </a:rPr>
              <a:t>WAN </a:t>
            </a:r>
            <a:r>
              <a:rPr lang="en-US" altLang="en-US" sz="2800" dirty="0"/>
              <a:t>network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that allow </a:t>
            </a:r>
            <a:r>
              <a:rPr lang="en-US" altLang="en-US" sz="2800" dirty="0">
                <a:solidFill>
                  <a:srgbClr val="FF0000"/>
                </a:solidFill>
              </a:rPr>
              <a:t>public access to information and services</a:t>
            </a:r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dirty="0" smtClean="0"/>
              <a:t>internet </a:t>
            </a:r>
            <a:r>
              <a:rPr lang="en-US" altLang="en-US" sz="2800" dirty="0"/>
              <a:t>includes </a:t>
            </a:r>
          </a:p>
          <a:p>
            <a:pPr lvl="1" eaLnBrk="1" hangingPunct="1"/>
            <a:r>
              <a:rPr lang="en-US" altLang="en-US" sz="2400" dirty="0"/>
              <a:t>commercial, </a:t>
            </a:r>
          </a:p>
          <a:p>
            <a:pPr lvl="1" eaLnBrk="1" hangingPunct="1"/>
            <a:r>
              <a:rPr lang="en-US" altLang="en-US" sz="2400" dirty="0"/>
              <a:t>educational, </a:t>
            </a:r>
          </a:p>
          <a:p>
            <a:pPr lvl="1" eaLnBrk="1" hangingPunct="1"/>
            <a:r>
              <a:rPr lang="en-US" altLang="en-US" sz="2400" dirty="0"/>
              <a:t>governmental, </a:t>
            </a:r>
          </a:p>
          <a:p>
            <a:pPr lvl="1" eaLnBrk="1" hangingPunct="1"/>
            <a:r>
              <a:rPr lang="en-US" altLang="en-US" sz="2400" dirty="0"/>
              <a:t>and other </a:t>
            </a:r>
            <a:r>
              <a:rPr lang="en-US" altLang="en-US" sz="2400" dirty="0" smtClean="0"/>
              <a:t>networks which </a:t>
            </a:r>
            <a:r>
              <a:rPr lang="en-US" altLang="en-US" sz="2400" dirty="0"/>
              <a:t>use the same set of communications protocols. </a:t>
            </a:r>
            <a:endParaRPr lang="en-US" altLang="en-US" sz="2400" dirty="0" smtClean="0"/>
          </a:p>
        </p:txBody>
      </p:sp>
      <p:pic>
        <p:nvPicPr>
          <p:cNvPr id="4" name="Picture 9" descr="Fig02-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022" y="3273150"/>
            <a:ext cx="4792134" cy="216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52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30" y="669052"/>
            <a:ext cx="9603275" cy="682905"/>
          </a:xfrm>
        </p:spPr>
        <p:txBody>
          <a:bodyPr/>
          <a:lstStyle/>
          <a:p>
            <a:r>
              <a:rPr lang="en-US" dirty="0" smtClean="0"/>
              <a:t>Some terminologies about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30" y="1872273"/>
            <a:ext cx="11155348" cy="2762675"/>
          </a:xfrm>
        </p:spPr>
        <p:txBody>
          <a:bodyPr>
            <a:normAutofit fontScale="92500"/>
          </a:bodyPr>
          <a:lstStyle/>
          <a:p>
            <a:r>
              <a:rPr lang="en-US" dirty="0"/>
              <a:t>A </a:t>
            </a:r>
            <a:r>
              <a:rPr lang="en-US" b="1" dirty="0"/>
              <a:t>packet</a:t>
            </a:r>
            <a:r>
              <a:rPr lang="en-US" dirty="0"/>
              <a:t> is a small amount of data sent over a network, such as a LAN or the Internet. Similar to a real-life package, each </a:t>
            </a:r>
            <a:r>
              <a:rPr lang="en-US" b="1" dirty="0"/>
              <a:t>packet</a:t>
            </a:r>
            <a:r>
              <a:rPr lang="en-US" dirty="0"/>
              <a:t> includes a source and destination as well as the content (or data) being transferred</a:t>
            </a:r>
            <a:r>
              <a:rPr lang="en-US" dirty="0" smtClean="0"/>
              <a:t>.</a:t>
            </a:r>
          </a:p>
          <a:p>
            <a:r>
              <a:rPr lang="en-US" dirty="0"/>
              <a:t>A </a:t>
            </a:r>
            <a:r>
              <a:rPr lang="en-US" b="1" dirty="0"/>
              <a:t>router</a:t>
            </a:r>
            <a:r>
              <a:rPr lang="en-US" dirty="0"/>
              <a:t> is hardware device designed to receive and move incoming packets to another </a:t>
            </a:r>
            <a:r>
              <a:rPr lang="en-US" dirty="0" smtClean="0"/>
              <a:t>computer/network.</a:t>
            </a:r>
          </a:p>
          <a:p>
            <a:pPr>
              <a:lnSpc>
                <a:spcPct val="100000"/>
              </a:lnSpc>
            </a:pPr>
            <a:r>
              <a:rPr lang="en-US" altLang="en-US" sz="2600" dirty="0" smtClean="0"/>
              <a:t>LAN- Local area network</a:t>
            </a:r>
          </a:p>
          <a:p>
            <a:pPr>
              <a:lnSpc>
                <a:spcPct val="100000"/>
              </a:lnSpc>
            </a:pPr>
            <a:r>
              <a:rPr lang="en-US" altLang="en-US" sz="2600" dirty="0" smtClean="0"/>
              <a:t>WAN- Wide area network</a:t>
            </a:r>
            <a:endParaRPr lang="en-US" altLang="en-US" sz="2600" dirty="0"/>
          </a:p>
          <a:p>
            <a:endParaRPr lang="en-US" dirty="0"/>
          </a:p>
        </p:txBody>
      </p:sp>
      <p:pic>
        <p:nvPicPr>
          <p:cNvPr id="1026" name="Picture 2" descr="Circuit Switching vs Packet Switching: What are the differenc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7" y="3417434"/>
            <a:ext cx="4371833" cy="27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Privat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23" y="3417434"/>
            <a:ext cx="3535794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8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046" y="725497"/>
            <a:ext cx="9603275" cy="68290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History of the Internet…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4023"/>
            <a:ext cx="11452578" cy="4525963"/>
          </a:xfrm>
        </p:spPr>
        <p:txBody>
          <a:bodyPr/>
          <a:lstStyle/>
          <a:p>
            <a:r>
              <a:rPr lang="en-US" altLang="en-US" sz="2400" dirty="0"/>
              <a:t>Started </a:t>
            </a:r>
            <a:r>
              <a:rPr lang="en-US" altLang="en-US" sz="2400" dirty="0" smtClean="0"/>
              <a:t>by </a:t>
            </a:r>
            <a:r>
              <a:rPr lang="en-US" altLang="en-US" sz="3200" dirty="0" smtClean="0">
                <a:solidFill>
                  <a:srgbClr val="FF0000"/>
                </a:solidFill>
              </a:rPr>
              <a:t>ARPANET</a:t>
            </a:r>
            <a:r>
              <a:rPr lang="en-US" altLang="en-US" sz="2800" dirty="0" smtClean="0"/>
              <a:t>(</a:t>
            </a:r>
            <a:r>
              <a:rPr lang="en-US" altLang="en-US" sz="2400" dirty="0" smtClean="0"/>
              <a:t>Advanced </a:t>
            </a:r>
            <a:r>
              <a:rPr lang="en-US" altLang="en-US" sz="2400" dirty="0"/>
              <a:t>Research Projects </a:t>
            </a:r>
            <a:r>
              <a:rPr lang="en-US" altLang="en-US" sz="2400" dirty="0" smtClean="0"/>
              <a:t>Agency) in 1969 </a:t>
            </a:r>
            <a:r>
              <a:rPr lang="en-US" altLang="en-US" sz="2400" dirty="0"/>
              <a:t>as a network of four computers at Los </a:t>
            </a:r>
            <a:r>
              <a:rPr lang="en-US" altLang="en-US" sz="2400" dirty="0" smtClean="0"/>
              <a:t>Angeles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 smtClean="0"/>
              <a:t>But know more </a:t>
            </a:r>
            <a:r>
              <a:rPr lang="en-US" altLang="en-US" sz="2400" dirty="0"/>
              <a:t>than </a:t>
            </a:r>
            <a:r>
              <a:rPr lang="en-US" altLang="en-US" sz="2400" dirty="0" smtClean="0">
                <a:solidFill>
                  <a:srgbClr val="FF0000"/>
                </a:solidFill>
              </a:rPr>
              <a:t>76 </a:t>
            </a:r>
            <a:r>
              <a:rPr lang="en-US" altLang="en-US" sz="2400" dirty="0">
                <a:solidFill>
                  <a:srgbClr val="FF0000"/>
                </a:solidFill>
              </a:rPr>
              <a:t>million </a:t>
            </a:r>
            <a:r>
              <a:rPr lang="en-US" altLang="en-US" sz="2400" dirty="0" smtClean="0">
                <a:solidFill>
                  <a:srgbClr val="FF0000"/>
                </a:solidFill>
              </a:rPr>
              <a:t>computers in Pakistan </a:t>
            </a:r>
            <a:r>
              <a:rPr lang="en-US" altLang="en-US" sz="2400" dirty="0"/>
              <a:t>today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Backbone: </a:t>
            </a:r>
            <a:r>
              <a:rPr lang="en-US" altLang="en-US" dirty="0"/>
              <a:t>The </a:t>
            </a:r>
            <a:r>
              <a:rPr lang="en-US" altLang="en-US" dirty="0" smtClean="0"/>
              <a:t>primary data </a:t>
            </a:r>
            <a:r>
              <a:rPr lang="en-US" altLang="en-US" dirty="0"/>
              <a:t>routes b/w </a:t>
            </a:r>
            <a:r>
              <a:rPr lang="en-US" altLang="en-US" dirty="0" smtClean="0"/>
              <a:t>intentionally </a:t>
            </a:r>
            <a:r>
              <a:rPr lang="en-US" altLang="en-US" dirty="0"/>
              <a:t>interconnected networks with core routers on the Internet. </a:t>
            </a:r>
            <a:endParaRPr lang="en-US" altLang="en-US" dirty="0" smtClean="0"/>
          </a:p>
          <a:p>
            <a:r>
              <a:rPr lang="en-US" dirty="0" smtClean="0"/>
              <a:t>Backbones </a:t>
            </a:r>
            <a:r>
              <a:rPr lang="en-US" dirty="0"/>
              <a:t>are typically fiber optic trunk lines. </a:t>
            </a:r>
            <a:endParaRPr lang="en-US" dirty="0" smtClean="0"/>
          </a:p>
          <a:p>
            <a:r>
              <a:rPr lang="en-US" dirty="0" smtClean="0"/>
              <a:t>In 1987, first </a:t>
            </a:r>
            <a:r>
              <a:rPr lang="en-US" dirty="0"/>
              <a:t>high-speed backbone </a:t>
            </a:r>
            <a:r>
              <a:rPr lang="en-US" dirty="0" smtClean="0"/>
              <a:t>was created by </a:t>
            </a:r>
            <a:r>
              <a:rPr lang="en-US" altLang="en-US" dirty="0">
                <a:solidFill>
                  <a:srgbClr val="FF0000"/>
                </a:solidFill>
              </a:rPr>
              <a:t>NSF</a:t>
            </a:r>
            <a:r>
              <a:rPr lang="en-US" altLang="en-US" dirty="0" smtClean="0"/>
              <a:t> (National </a:t>
            </a:r>
            <a:r>
              <a:rPr lang="en-US" altLang="en-US" dirty="0"/>
              <a:t>Science </a:t>
            </a:r>
            <a:r>
              <a:rPr lang="en-US" altLang="en-US" dirty="0" smtClean="0"/>
              <a:t>Foundation)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28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47" y="623897"/>
            <a:ext cx="5953932" cy="682905"/>
          </a:xfrm>
        </p:spPr>
        <p:txBody>
          <a:bodyPr/>
          <a:lstStyle/>
          <a:p>
            <a:r>
              <a:rPr lang="en-US" altLang="en-US" dirty="0" smtClean="0"/>
              <a:t>Internet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tructure of the Internet. Internet Structure LAN ISP Interne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1306802"/>
            <a:ext cx="7608712" cy="4943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4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333" y="33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Internet Services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3444" y="833439"/>
            <a:ext cx="8229600" cy="62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Some services </a:t>
            </a:r>
            <a:r>
              <a:rPr lang="en-US" altLang="en-US" sz="2800" dirty="0" smtClean="0"/>
              <a:t>on </a:t>
            </a:r>
            <a:r>
              <a:rPr lang="en-US" altLang="en-US" sz="2800" dirty="0"/>
              <a:t>the Internet?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105400" y="1600201"/>
            <a:ext cx="4572000" cy="3254375"/>
            <a:chOff x="2352" y="994"/>
            <a:chExt cx="2880" cy="2050"/>
          </a:xfrm>
        </p:grpSpPr>
        <p:sp>
          <p:nvSpPr>
            <p:cNvPr id="10259" name="Rectangle 14"/>
            <p:cNvSpPr>
              <a:spLocks noChangeArrowheads="1"/>
            </p:cNvSpPr>
            <p:nvPr/>
          </p:nvSpPr>
          <p:spPr bwMode="auto">
            <a:xfrm>
              <a:off x="2352" y="994"/>
              <a:ext cx="28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20000"/>
                </a:spcBef>
                <a:buClr>
                  <a:srgbClr val="D94439"/>
                </a:buClr>
                <a:buSzPct val="80000"/>
                <a:buFont typeface="Wingdings" panose="05000000000000000000" pitchFamily="2" charset="2"/>
                <a:buAutoNum type="arabicPeriod" startAt="4"/>
              </a:pPr>
              <a:r>
                <a:rPr kumimoji="1"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Chat</a:t>
              </a:r>
            </a:p>
          </p:txBody>
        </p:sp>
        <p:sp>
          <p:nvSpPr>
            <p:cNvPr id="10260" name="Rectangle 27"/>
            <p:cNvSpPr>
              <a:spLocks noChangeArrowheads="1"/>
            </p:cNvSpPr>
            <p:nvPr/>
          </p:nvSpPr>
          <p:spPr bwMode="auto">
            <a:xfrm>
              <a:off x="2998" y="2832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1" lang="en-US" alt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(4)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524000" y="1600200"/>
            <a:ext cx="2819400" cy="2787650"/>
            <a:chOff x="192" y="1000"/>
            <a:chExt cx="1776" cy="1756"/>
          </a:xfrm>
        </p:grpSpPr>
        <p:sp>
          <p:nvSpPr>
            <p:cNvPr id="10257" name="Rectangle 29"/>
            <p:cNvSpPr>
              <a:spLocks noChangeArrowheads="1"/>
            </p:cNvSpPr>
            <p:nvPr/>
          </p:nvSpPr>
          <p:spPr bwMode="auto">
            <a:xfrm>
              <a:off x="384" y="2544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1" lang="en-US" alt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10258" name="Rectangle 31"/>
            <p:cNvSpPr>
              <a:spLocks noChangeArrowheads="1"/>
            </p:cNvSpPr>
            <p:nvPr/>
          </p:nvSpPr>
          <p:spPr bwMode="auto">
            <a:xfrm>
              <a:off x="192" y="1000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20000"/>
                </a:spcBef>
                <a:buClr>
                  <a:srgbClr val="D94439"/>
                </a:buClr>
                <a:buSzPct val="80000"/>
                <a:buFont typeface="Wingdings" panose="05000000000000000000" pitchFamily="2" charset="2"/>
                <a:buAutoNum type="arabicPeriod"/>
              </a:pPr>
              <a:r>
                <a:rPr kumimoji="1"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E-mail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00" y="2057400"/>
            <a:ext cx="2819400" cy="4121150"/>
            <a:chOff x="192" y="1264"/>
            <a:chExt cx="1776" cy="2596"/>
          </a:xfrm>
        </p:grpSpPr>
        <p:sp>
          <p:nvSpPr>
            <p:cNvPr id="10255" name="Rectangle 30"/>
            <p:cNvSpPr>
              <a:spLocks noChangeArrowheads="1"/>
            </p:cNvSpPr>
            <p:nvPr/>
          </p:nvSpPr>
          <p:spPr bwMode="auto">
            <a:xfrm>
              <a:off x="310" y="3648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1" lang="en-US" alt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10256" name="Rectangle 32"/>
            <p:cNvSpPr>
              <a:spLocks noChangeArrowheads="1"/>
            </p:cNvSpPr>
            <p:nvPr/>
          </p:nvSpPr>
          <p:spPr bwMode="auto">
            <a:xfrm>
              <a:off x="192" y="1264"/>
              <a:ext cx="17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20000"/>
                </a:spcBef>
                <a:buClr>
                  <a:srgbClr val="D94439"/>
                </a:buClr>
                <a:buSzPct val="80000"/>
                <a:buFont typeface="Wingdings" panose="05000000000000000000" pitchFamily="2" charset="2"/>
                <a:buAutoNum type="arabicPeriod" startAt="2"/>
              </a:pPr>
              <a:r>
                <a:rPr kumimoji="1"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Web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24000" y="2438400"/>
            <a:ext cx="2819400" cy="2286000"/>
            <a:chOff x="192" y="1536"/>
            <a:chExt cx="1776" cy="1440"/>
          </a:xfrm>
        </p:grpSpPr>
        <p:sp>
          <p:nvSpPr>
            <p:cNvPr id="10253" name="Rectangle 28"/>
            <p:cNvSpPr>
              <a:spLocks noChangeArrowheads="1"/>
            </p:cNvSpPr>
            <p:nvPr/>
          </p:nvSpPr>
          <p:spPr bwMode="auto">
            <a:xfrm>
              <a:off x="1632" y="2764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1" lang="en-US" alt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10254" name="Rectangle 33"/>
            <p:cNvSpPr>
              <a:spLocks noChangeArrowheads="1"/>
            </p:cNvSpPr>
            <p:nvPr/>
          </p:nvSpPr>
          <p:spPr bwMode="auto">
            <a:xfrm>
              <a:off x="192" y="1536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20000"/>
                </a:spcBef>
                <a:buClr>
                  <a:srgbClr val="D94439"/>
                </a:buClr>
                <a:buSzPct val="80000"/>
                <a:buFont typeface="Wingdings" panose="05000000000000000000" pitchFamily="2" charset="2"/>
                <a:buAutoNum type="arabicPeriod" startAt="3"/>
              </a:pPr>
              <a:r>
                <a:rPr kumimoji="1" lang="en-US" altLang="en-US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File transfer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105400" y="2057401"/>
            <a:ext cx="5410200" cy="2816225"/>
            <a:chOff x="2352" y="1270"/>
            <a:chExt cx="3408" cy="1774"/>
          </a:xfrm>
        </p:grpSpPr>
        <p:sp>
          <p:nvSpPr>
            <p:cNvPr id="10251" name="Rectangle 26"/>
            <p:cNvSpPr>
              <a:spLocks noChangeArrowheads="1"/>
            </p:cNvSpPr>
            <p:nvPr/>
          </p:nvSpPr>
          <p:spPr bwMode="auto">
            <a:xfrm>
              <a:off x="4198" y="2832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1" lang="en-US" alt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(5)</a:t>
              </a:r>
            </a:p>
          </p:txBody>
        </p:sp>
        <p:sp>
          <p:nvSpPr>
            <p:cNvPr id="10252" name="Rectangle 37"/>
            <p:cNvSpPr>
              <a:spLocks noChangeArrowheads="1"/>
            </p:cNvSpPr>
            <p:nvPr/>
          </p:nvSpPr>
          <p:spPr bwMode="auto">
            <a:xfrm>
              <a:off x="2352" y="1270"/>
              <a:ext cx="340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20000"/>
                </a:spcBef>
                <a:buClr>
                  <a:srgbClr val="D94439"/>
                </a:buClr>
                <a:buSzPct val="80000"/>
                <a:buFont typeface="Wingdings" panose="05000000000000000000" pitchFamily="2" charset="2"/>
                <a:buAutoNum type="arabicPeriod" startAt="5"/>
              </a:pPr>
              <a:r>
                <a:rPr kumimoji="1" lang="en-US" altLang="en-US" sz="2600" dirty="0" smtClean="0">
                  <a:latin typeface="Times New Roman" panose="02020603050405020304" pitchFamily="18" charset="0"/>
                </a:rPr>
                <a:t>Internet </a:t>
              </a:r>
              <a:r>
                <a:rPr kumimoji="1" lang="en-US" altLang="en-US" sz="2600" dirty="0">
                  <a:latin typeface="Times New Roman" panose="02020603050405020304" pitchFamily="18" charset="0"/>
                </a:rPr>
                <a:t>forum </a:t>
              </a:r>
            </a:p>
          </p:txBody>
        </p:sp>
      </p:grpSp>
      <p:sp>
        <p:nvSpPr>
          <p:cNvPr id="10250" name="Rectangle 38"/>
          <p:cNvSpPr>
            <a:spLocks noChangeArrowheads="1"/>
          </p:cNvSpPr>
          <p:nvPr/>
        </p:nvSpPr>
        <p:spPr bwMode="auto">
          <a:xfrm>
            <a:off x="5105400" y="2438401"/>
            <a:ext cx="4572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  <a:spcBef>
                <a:spcPct val="20000"/>
              </a:spcBef>
              <a:buClr>
                <a:srgbClr val="D94439"/>
              </a:buClr>
              <a:buSzPct val="80000"/>
              <a:buFont typeface="Wingdings" panose="05000000000000000000" pitchFamily="2" charset="2"/>
              <a:buAutoNum type="arabicPeriod" startAt="6"/>
            </a:pPr>
            <a:r>
              <a:rPr kumimoji="1"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Instant messaging etc.</a:t>
            </a:r>
          </a:p>
        </p:txBody>
      </p:sp>
      <p:sp>
        <p:nvSpPr>
          <p:cNvPr id="7" name="AutoShape 2" descr="10 Questions to Ask Your Internet Service Provider | TheFor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FTTT gets $7M from Andreessen Horowitz, NEA and Lerer to connec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7049206" cy="3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9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 advAuto="1000"/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History of the Internet…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3400" y="1211993"/>
            <a:ext cx="8585200" cy="5508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How</a:t>
            </a:r>
            <a:r>
              <a:rPr lang="en-US" altLang="en-US" dirty="0" smtClean="0">
                <a:latin typeface="Times New Roman" panose="02020603050405020304" pitchFamily="18" charset="0"/>
              </a:rPr>
              <a:t> has the Internet grown?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949642"/>
            <a:ext cx="7612063" cy="1058253"/>
            <a:chOff x="816" y="1073"/>
            <a:chExt cx="4795" cy="582"/>
          </a:xfrm>
        </p:grpSpPr>
        <p:sp>
          <p:nvSpPr>
            <p:cNvPr id="12299" name="AutoShape 8"/>
            <p:cNvSpPr>
              <a:spLocks noChangeArrowheads="1"/>
            </p:cNvSpPr>
            <p:nvPr/>
          </p:nvSpPr>
          <p:spPr bwMode="auto">
            <a:xfrm>
              <a:off x="816" y="1173"/>
              <a:ext cx="4795" cy="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47 w 21600"/>
                <a:gd name="T13" fmla="*/ 2838 h 21600"/>
                <a:gd name="T14" fmla="*/ 18753 w 21600"/>
                <a:gd name="T15" fmla="*/ 187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91" y="21600"/>
                  </a:lnTo>
                  <a:lnTo>
                    <a:pt x="1950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  <a:contourClr>
                <a:srgbClr val="D94439"/>
              </a:contourClr>
            </a:sp3d>
          </p:spPr>
          <p:txBody>
            <a:bodyPr tIns="13716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2300" name="Text Box 9"/>
            <p:cNvSpPr txBox="1">
              <a:spLocks noChangeArrowheads="1"/>
            </p:cNvSpPr>
            <p:nvPr/>
          </p:nvSpPr>
          <p:spPr bwMode="auto">
            <a:xfrm>
              <a:off x="825" y="1073"/>
              <a:ext cx="475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AE8C4"/>
                  </a:solidFill>
                  <a:latin typeface="Times New Roman" panose="02020603050405020304" pitchFamily="18" charset="0"/>
                </a:rPr>
                <a:t>Today</a:t>
              </a:r>
            </a:p>
            <a:p>
              <a:pPr algn="ctr"/>
              <a:r>
                <a:rPr lang="en-US" altLang="en-US" sz="2400" b="1" dirty="0">
                  <a:solidFill>
                    <a:srgbClr val="FAE8C4"/>
                  </a:solidFill>
                  <a:latin typeface="Times New Roman" panose="02020603050405020304" pitchFamily="18" charset="0"/>
                </a:rPr>
                <a:t>More than </a:t>
              </a:r>
              <a:r>
                <a:rPr lang="en-US" altLang="en-US" sz="2400" b="1" dirty="0" smtClean="0">
                  <a:solidFill>
                    <a:srgbClr val="FAE8C4"/>
                  </a:solidFill>
                  <a:latin typeface="Times New Roman" panose="02020603050405020304" pitchFamily="18" charset="0"/>
                </a:rPr>
                <a:t>76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million </a:t>
              </a:r>
              <a:r>
                <a: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user in Pakistan</a:t>
              </a:r>
              <a:endParaRPr lang="en-US" altLang="en-US" sz="2400" b="1" dirty="0">
                <a:solidFill>
                  <a:srgbClr val="FAE8C4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04330" y="3199141"/>
            <a:ext cx="6010275" cy="876949"/>
            <a:chOff x="1097" y="2159"/>
            <a:chExt cx="3786" cy="550"/>
          </a:xfrm>
        </p:grpSpPr>
        <p:sp>
          <p:nvSpPr>
            <p:cNvPr id="12297" name="AutoShape 11"/>
            <p:cNvSpPr>
              <a:spLocks noChangeArrowheads="1"/>
            </p:cNvSpPr>
            <p:nvPr/>
          </p:nvSpPr>
          <p:spPr bwMode="auto">
            <a:xfrm>
              <a:off x="1097" y="2269"/>
              <a:ext cx="3786" cy="3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63 w 21600"/>
                <a:gd name="T13" fmla="*/ 3248 h 21600"/>
                <a:gd name="T14" fmla="*/ 18337 w 21600"/>
                <a:gd name="T15" fmla="*/ 18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5" y="21600"/>
                  </a:lnTo>
                  <a:lnTo>
                    <a:pt x="1867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  <a:contourClr>
                <a:srgbClr val="D94439"/>
              </a:contourClr>
            </a:sp3d>
          </p:spPr>
          <p:txBody>
            <a:bodyPr tIns="9144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1104" y="2159"/>
              <a:ext cx="3744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AE8C4"/>
                  </a:solidFill>
                  <a:latin typeface="Times New Roman" panose="02020603050405020304" pitchFamily="18" charset="0"/>
                </a:rPr>
                <a:t>1984</a:t>
              </a:r>
            </a:p>
            <a:p>
              <a:pPr algn="ctr"/>
              <a:r>
                <a:rPr lang="en-US" altLang="en-US" sz="2400" b="1" dirty="0">
                  <a:solidFill>
                    <a:srgbClr val="FAE8C4"/>
                  </a:solidFill>
                  <a:latin typeface="Times New Roman" panose="02020603050405020304" pitchFamily="18" charset="0"/>
                </a:rPr>
                <a:t>More than 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1,000 host </a:t>
              </a:r>
              <a:r>
                <a:rPr lang="en-US" altLang="en-US" sz="2400" b="1" dirty="0">
                  <a:solidFill>
                    <a:srgbClr val="FAE8C4"/>
                  </a:solidFill>
                  <a:latin typeface="Times New Roman" panose="02020603050405020304" pitchFamily="18" charset="0"/>
                </a:rPr>
                <a:t>nodes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42529" y="4435476"/>
            <a:ext cx="4267200" cy="830263"/>
            <a:chOff x="1344" y="3418"/>
            <a:chExt cx="2867" cy="523"/>
          </a:xfrm>
        </p:grpSpPr>
        <p:sp>
          <p:nvSpPr>
            <p:cNvPr id="12295" name="AutoShape 16"/>
            <p:cNvSpPr>
              <a:spLocks noChangeArrowheads="1"/>
            </p:cNvSpPr>
            <p:nvPr/>
          </p:nvSpPr>
          <p:spPr bwMode="auto">
            <a:xfrm>
              <a:off x="1344" y="3502"/>
              <a:ext cx="2867" cy="3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62 w 21600"/>
                <a:gd name="T13" fmla="*/ 3246 h 21600"/>
                <a:gd name="T14" fmla="*/ 18338 w 21600"/>
                <a:gd name="T15" fmla="*/ 183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5" y="21600"/>
                  </a:lnTo>
                  <a:lnTo>
                    <a:pt x="1867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  <a:contourClr>
                <a:srgbClr val="D94439"/>
              </a:contour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2296" name="Text Box 15"/>
            <p:cNvSpPr txBox="1">
              <a:spLocks noChangeArrowheads="1"/>
            </p:cNvSpPr>
            <p:nvPr/>
          </p:nvSpPr>
          <p:spPr bwMode="auto">
            <a:xfrm>
              <a:off x="1392" y="3418"/>
              <a:ext cx="27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FAE8C4"/>
                  </a:solidFill>
                  <a:latin typeface="Times New Roman" panose="02020603050405020304" pitchFamily="18" charset="0"/>
                </a:rPr>
                <a:t>1969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Four host </a:t>
              </a:r>
              <a:r>
                <a:rPr lang="en-US" altLang="en-US" sz="2400" b="1">
                  <a:solidFill>
                    <a:srgbClr val="FAE8C4"/>
                  </a:solidFill>
                  <a:latin typeface="Times New Roman" panose="02020603050405020304" pitchFamily="18" charset="0"/>
                </a:rPr>
                <a:t>nodes</a:t>
              </a:r>
            </a:p>
          </p:txBody>
        </p:sp>
      </p:grpSp>
      <p:sp>
        <p:nvSpPr>
          <p:cNvPr id="5" name="AutoShape 2" descr="world internet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85" t="22483" r="4676" b="16175"/>
          <a:stretch/>
        </p:blipFill>
        <p:spPr>
          <a:xfrm>
            <a:off x="6886047" y="2781711"/>
            <a:ext cx="5136620" cy="35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9219" grpId="0" build="p" bldLvl="5" autoUpdateAnimBg="0" advAuto="100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939</TotalTime>
  <Words>443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Times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What Is Internet?</vt:lpstr>
      <vt:lpstr>Some terminologies about internet</vt:lpstr>
      <vt:lpstr>History of the Internet…</vt:lpstr>
      <vt:lpstr>Internet Backbone</vt:lpstr>
      <vt:lpstr>Internet Services</vt:lpstr>
      <vt:lpstr>History of the Internet…</vt:lpstr>
      <vt:lpstr>History of the Internet…</vt:lpstr>
      <vt:lpstr>History of the Internet…</vt:lpstr>
      <vt:lpstr>How Internet Works…</vt:lpstr>
      <vt:lpstr>How the Internet Works…</vt:lpstr>
      <vt:lpstr>How the Internet Works…</vt:lpstr>
      <vt:lpstr>PowerPoint Presentation</vt:lpstr>
      <vt:lpstr>How the Internet Works via cable…</vt:lpstr>
      <vt:lpstr>PowerPoint Presentation</vt:lpstr>
      <vt:lpstr>How the Internet Works…</vt:lpstr>
      <vt:lpstr>End Note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Internet</dc:title>
  <dc:subject>Application of Computer in Pharmacy</dc:subject>
  <dc:creator>Munim Akhtar</dc:creator>
  <cp:lastModifiedBy>Windows User</cp:lastModifiedBy>
  <cp:revision>224</cp:revision>
  <dcterms:created xsi:type="dcterms:W3CDTF">2019-02-24T16:43:22Z</dcterms:created>
  <dcterms:modified xsi:type="dcterms:W3CDTF">2020-05-16T05:54:29Z</dcterms:modified>
</cp:coreProperties>
</file>