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9" r:id="rId5"/>
    <p:sldId id="259" r:id="rId6"/>
    <p:sldId id="270" r:id="rId7"/>
    <p:sldId id="271" r:id="rId8"/>
    <p:sldId id="268" r:id="rId9"/>
    <p:sldId id="260" r:id="rId10"/>
    <p:sldId id="261" r:id="rId11"/>
    <p:sldId id="262" r:id="rId12"/>
    <p:sldId id="263" r:id="rId13"/>
    <p:sldId id="264" r:id="rId14"/>
    <p:sldId id="266" r:id="rId15"/>
    <p:sldId id="272" r:id="rId16"/>
    <p:sldId id="273" r:id="rId17"/>
    <p:sldId id="26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A9959EA-D6E8-46DC-87F7-1B8AE8C927F1}" type="datetimeFigureOut">
              <a:rPr lang="en-US" smtClean="0"/>
              <a:pPr/>
              <a:t>10/18/2020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D939D18-5947-4B92-8B1B-3641EE89940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9959EA-D6E8-46DC-87F7-1B8AE8C927F1}" type="datetimeFigureOut">
              <a:rPr lang="en-US" smtClean="0"/>
              <a:pPr/>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39D18-5947-4B92-8B1B-3641EE8994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9959EA-D6E8-46DC-87F7-1B8AE8C927F1}" type="datetimeFigureOut">
              <a:rPr lang="en-US" smtClean="0"/>
              <a:pPr/>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39D18-5947-4B92-8B1B-3641EE8994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9959EA-D6E8-46DC-87F7-1B8AE8C927F1}" type="datetimeFigureOut">
              <a:rPr lang="en-US" smtClean="0"/>
              <a:pPr/>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39D18-5947-4B92-8B1B-3641EE89940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9959EA-D6E8-46DC-87F7-1B8AE8C927F1}" type="datetimeFigureOut">
              <a:rPr lang="en-US" smtClean="0"/>
              <a:pPr/>
              <a:t>10/18/2020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39D18-5947-4B92-8B1B-3641EE89940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9959EA-D6E8-46DC-87F7-1B8AE8C927F1}" type="datetimeFigureOut">
              <a:rPr lang="en-US" smtClean="0"/>
              <a:pPr/>
              <a:t>10/18/2020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939D18-5947-4B92-8B1B-3641EE89940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A9959EA-D6E8-46DC-87F7-1B8AE8C927F1}" type="datetimeFigureOut">
              <a:rPr lang="en-US" smtClean="0"/>
              <a:pPr/>
              <a:t>10/18/2020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939D18-5947-4B92-8B1B-3641EE89940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9959EA-D6E8-46DC-87F7-1B8AE8C927F1}" type="datetimeFigureOut">
              <a:rPr lang="en-US" smtClean="0"/>
              <a:pPr/>
              <a:t>10/18/2020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939D18-5947-4B92-8B1B-3641EE8994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9959EA-D6E8-46DC-87F7-1B8AE8C927F1}" type="datetimeFigureOut">
              <a:rPr lang="en-US" smtClean="0"/>
              <a:pPr/>
              <a:t>10/18/2020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939D18-5947-4B92-8B1B-3641EE8994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9959EA-D6E8-46DC-87F7-1B8AE8C927F1}" type="datetimeFigureOut">
              <a:rPr lang="en-US" smtClean="0"/>
              <a:pPr/>
              <a:t>10/18/2020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939D18-5947-4B92-8B1B-3641EE89940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9959EA-D6E8-46DC-87F7-1B8AE8C927F1}" type="datetimeFigureOut">
              <a:rPr lang="en-US" smtClean="0"/>
              <a:pPr/>
              <a:t>10/18/2020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D939D18-5947-4B92-8B1B-3641EE89940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9959EA-D6E8-46DC-87F7-1B8AE8C927F1}" type="datetimeFigureOut">
              <a:rPr lang="en-US" smtClean="0"/>
              <a:pPr/>
              <a:t>10/18/2020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D939D18-5947-4B92-8B1B-3641EE89940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71600"/>
            <a:ext cx="9144000" cy="1828800"/>
          </a:xfrm>
        </p:spPr>
        <p:txBody>
          <a:bodyPr/>
          <a:lstStyle/>
          <a:p>
            <a:pPr algn="ctr"/>
            <a:r>
              <a:rPr lang="en-US" dirty="0" smtClean="0"/>
              <a:t>Introduction to Poultry Science</a:t>
            </a:r>
            <a:endParaRPr lang="en-US" dirty="0"/>
          </a:p>
        </p:txBody>
      </p:sp>
      <p:sp>
        <p:nvSpPr>
          <p:cNvPr id="3" name="Subtitle 2"/>
          <p:cNvSpPr>
            <a:spLocks noGrp="1"/>
          </p:cNvSpPr>
          <p:nvPr>
            <p:ph type="subTitle" idx="1"/>
          </p:nvPr>
        </p:nvSpPr>
        <p:spPr>
          <a:xfrm>
            <a:off x="457200" y="3810000"/>
            <a:ext cx="7854696" cy="1752600"/>
          </a:xfrm>
        </p:spPr>
        <p:txBody>
          <a:bodyPr>
            <a:normAutofit fontScale="85000" lnSpcReduction="20000"/>
          </a:bodyPr>
          <a:lstStyle/>
          <a:p>
            <a:pPr algn="ctr"/>
            <a:r>
              <a:rPr lang="en-US" dirty="0" smtClean="0"/>
              <a:t>By</a:t>
            </a:r>
            <a:endParaRPr lang="en-US" dirty="0"/>
          </a:p>
          <a:p>
            <a:pPr algn="ctr"/>
            <a:r>
              <a:rPr lang="en-US" i="1" dirty="0" err="1" smtClean="0"/>
              <a:t>Abd</a:t>
            </a:r>
            <a:r>
              <a:rPr lang="en-US" i="1" dirty="0" smtClean="0"/>
              <a:t>-Ur-</a:t>
            </a:r>
            <a:r>
              <a:rPr lang="en-US" i="1" dirty="0" err="1" smtClean="0"/>
              <a:t>Rehman</a:t>
            </a:r>
            <a:endParaRPr lang="en-US" i="1" dirty="0"/>
          </a:p>
          <a:p>
            <a:pPr algn="ctr"/>
            <a:r>
              <a:rPr lang="en-US" dirty="0"/>
              <a:t>Lecturer </a:t>
            </a:r>
          </a:p>
          <a:p>
            <a:pPr algn="ctr"/>
            <a:r>
              <a:rPr lang="en-US" dirty="0"/>
              <a:t>Department of </a:t>
            </a:r>
            <a:r>
              <a:rPr lang="en-US" dirty="0" smtClean="0"/>
              <a:t>Animal Sciences </a:t>
            </a:r>
            <a:endParaRPr lang="en-US" dirty="0"/>
          </a:p>
          <a:p>
            <a:pPr algn="ctr"/>
            <a:r>
              <a:rPr lang="en-US" dirty="0" smtClean="0"/>
              <a:t>University </a:t>
            </a:r>
            <a:r>
              <a:rPr lang="en-US" smtClean="0"/>
              <a:t>of Sargodha</a:t>
            </a:r>
            <a:endParaRPr lang="en-US" dirty="0"/>
          </a:p>
          <a:p>
            <a:endParaRPr lang="en-US" dirty="0"/>
          </a:p>
        </p:txBody>
      </p:sp>
    </p:spTree>
    <p:extLst>
      <p:ext uri="{BB962C8B-B14F-4D97-AF65-F5344CB8AC3E}">
        <p14:creationId xmlns:p14="http://schemas.microsoft.com/office/powerpoint/2010/main" val="2506577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04088"/>
            <a:ext cx="8991600" cy="1143000"/>
          </a:xfrm>
        </p:spPr>
        <p:txBody>
          <a:bodyPr>
            <a:noAutofit/>
          </a:bodyPr>
          <a:lstStyle/>
          <a:p>
            <a:pPr algn="ctr"/>
            <a:r>
              <a:rPr lang="en-US" sz="3600" dirty="0"/>
              <a:t>PREFERENCE OF POULTRY FARMING OVER LIVESTOCK AND AGRICULTURAL SECTION</a:t>
            </a:r>
          </a:p>
        </p:txBody>
      </p:sp>
      <p:sp>
        <p:nvSpPr>
          <p:cNvPr id="3" name="Content Placeholder 2"/>
          <p:cNvSpPr>
            <a:spLocks noGrp="1"/>
          </p:cNvSpPr>
          <p:nvPr>
            <p:ph idx="1"/>
          </p:nvPr>
        </p:nvSpPr>
        <p:spPr/>
        <p:txBody>
          <a:bodyPr>
            <a:normAutofit fontScale="92500"/>
          </a:bodyPr>
          <a:lstStyle/>
          <a:p>
            <a:pPr lvl="0"/>
            <a:r>
              <a:rPr lang="en-US" dirty="0"/>
              <a:t>Size of bird is smaller than other larger animals.</a:t>
            </a:r>
          </a:p>
          <a:p>
            <a:pPr lvl="0"/>
            <a:r>
              <a:rPr lang="en-US" dirty="0"/>
              <a:t>Physiology of birds is simpler.</a:t>
            </a:r>
          </a:p>
          <a:p>
            <a:pPr lvl="0"/>
            <a:r>
              <a:rPr lang="en-US" dirty="0"/>
              <a:t>Birds have shorter maturity period.</a:t>
            </a:r>
          </a:p>
          <a:p>
            <a:pPr lvl="0"/>
            <a:r>
              <a:rPr lang="en-US" dirty="0"/>
              <a:t>Fertility rate is high.</a:t>
            </a:r>
          </a:p>
          <a:p>
            <a:pPr lvl="0"/>
            <a:r>
              <a:rPr lang="en-US" dirty="0"/>
              <a:t>Life span is short which can be extended in layers and breeders.</a:t>
            </a:r>
          </a:p>
          <a:p>
            <a:pPr lvl="0"/>
            <a:r>
              <a:rPr lang="en-US" dirty="0"/>
              <a:t>Balanced feed for birds can be easily managed.</a:t>
            </a:r>
          </a:p>
          <a:p>
            <a:pPr lvl="0"/>
            <a:r>
              <a:rPr lang="en-US" dirty="0"/>
              <a:t>They have simple digestive system.</a:t>
            </a:r>
          </a:p>
          <a:p>
            <a:pPr lvl="0"/>
            <a:r>
              <a:rPr lang="en-US" dirty="0"/>
              <a:t>Less land is required due to less space requirement per bird.</a:t>
            </a:r>
          </a:p>
          <a:p>
            <a:pPr lvl="0"/>
            <a:r>
              <a:rPr lang="en-US" dirty="0"/>
              <a:t>Poultry is quick and efficient converter of inputs into out puts.</a:t>
            </a:r>
          </a:p>
          <a:p>
            <a:endParaRPr lang="en-US" dirty="0"/>
          </a:p>
        </p:txBody>
      </p:sp>
    </p:spTree>
    <p:extLst>
      <p:ext uri="{BB962C8B-B14F-4D97-AF65-F5344CB8AC3E}">
        <p14:creationId xmlns:p14="http://schemas.microsoft.com/office/powerpoint/2010/main" val="183741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10000"/>
          </a:bodyPr>
          <a:lstStyle/>
          <a:p>
            <a:pPr lvl="0"/>
            <a:r>
              <a:rPr lang="en-US" dirty="0"/>
              <a:t>Birds have the best feed conversion ratio (FCR) and feed efficiency.</a:t>
            </a:r>
          </a:p>
          <a:p>
            <a:pPr lvl="0"/>
            <a:r>
              <a:rPr lang="en-US" dirty="0"/>
              <a:t>Embryo development takes place outside rather than inside the body of dam through placenta.</a:t>
            </a:r>
          </a:p>
          <a:p>
            <a:pPr lvl="0"/>
            <a:r>
              <a:rPr lang="en-US" dirty="0"/>
              <a:t>Incubation period of chicken is shorter (21 days) while large animals have long gestation period.</a:t>
            </a:r>
          </a:p>
          <a:p>
            <a:pPr lvl="0"/>
            <a:r>
              <a:rPr lang="en-US" dirty="0"/>
              <a:t>There is a continuous return of income while in case of </a:t>
            </a:r>
            <a:r>
              <a:rPr lang="en-US" dirty="0" smtClean="0"/>
              <a:t>Agriculture; land</a:t>
            </a:r>
            <a:r>
              <a:rPr lang="en-US" dirty="0"/>
              <a:t>, seasons, labor, seeds etc. required in fairly high amount and income return is based on yearly basis while, poultry farming makes the least demand of land than crop production and give maximum yield per unit area.</a:t>
            </a:r>
          </a:p>
          <a:p>
            <a:pPr lvl="0"/>
            <a:r>
              <a:rPr lang="en-US" dirty="0"/>
              <a:t>Dressing percentage is more (60%) in poultry as compared to large animals (50-55%).</a:t>
            </a:r>
          </a:p>
          <a:p>
            <a:pPr lvl="0"/>
            <a:r>
              <a:rPr lang="en-US" dirty="0"/>
              <a:t>Several crop by-products and agricultural wastes are used in poultry feeding.</a:t>
            </a:r>
          </a:p>
          <a:p>
            <a:pPr lvl="0"/>
            <a:r>
              <a:rPr lang="en-US" dirty="0"/>
              <a:t>Poultry farming is within the reach of small farmers and offer good opportunity for investors with limited financial resources</a:t>
            </a:r>
            <a:r>
              <a:rPr lang="en-US" dirty="0" smtClean="0"/>
              <a:t>.</a:t>
            </a:r>
            <a:endParaRPr lang="en-US" dirty="0"/>
          </a:p>
        </p:txBody>
      </p:sp>
    </p:spTree>
    <p:extLst>
      <p:ext uri="{BB962C8B-B14F-4D97-AF65-F5344CB8AC3E}">
        <p14:creationId xmlns:p14="http://schemas.microsoft.com/office/powerpoint/2010/main" val="18242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ADVANTAGES OF POULTRY </a:t>
            </a:r>
            <a:r>
              <a:rPr lang="en-US" sz="3600" dirty="0" smtClean="0"/>
              <a:t>FARMING</a:t>
            </a:r>
            <a:endParaRPr lang="en-US" sz="3600" dirty="0"/>
          </a:p>
        </p:txBody>
      </p:sp>
      <p:sp>
        <p:nvSpPr>
          <p:cNvPr id="3" name="Content Placeholder 2"/>
          <p:cNvSpPr>
            <a:spLocks noGrp="1"/>
          </p:cNvSpPr>
          <p:nvPr>
            <p:ph idx="1"/>
          </p:nvPr>
        </p:nvSpPr>
        <p:spPr>
          <a:xfrm>
            <a:off x="457200" y="1371600"/>
            <a:ext cx="8229600" cy="4754563"/>
          </a:xfrm>
        </p:spPr>
        <p:txBody>
          <a:bodyPr/>
          <a:lstStyle/>
          <a:p>
            <a:pPr eaLnBrk="0"/>
            <a:endParaRPr lang="en-US" dirty="0" smtClean="0"/>
          </a:p>
          <a:p>
            <a:pPr eaLnBrk="0"/>
            <a:r>
              <a:rPr lang="en-US" dirty="0" smtClean="0"/>
              <a:t>Essential </a:t>
            </a:r>
            <a:r>
              <a:rPr lang="en-US" dirty="0"/>
              <a:t>food </a:t>
            </a:r>
            <a:r>
              <a:rPr lang="en-US" dirty="0" smtClean="0"/>
              <a:t>items</a:t>
            </a:r>
          </a:p>
          <a:p>
            <a:pPr eaLnBrk="0"/>
            <a:r>
              <a:rPr lang="en-US" dirty="0" smtClean="0"/>
              <a:t>Quick </a:t>
            </a:r>
            <a:r>
              <a:rPr lang="en-US" dirty="0"/>
              <a:t>return of high quality </a:t>
            </a:r>
            <a:r>
              <a:rPr lang="en-US" dirty="0" smtClean="0"/>
              <a:t>protein</a:t>
            </a:r>
          </a:p>
          <a:p>
            <a:pPr eaLnBrk="0"/>
            <a:r>
              <a:rPr lang="en-US" dirty="0"/>
              <a:t>Efficient source of high quality protein</a:t>
            </a:r>
          </a:p>
          <a:p>
            <a:pPr eaLnBrk="0"/>
            <a:r>
              <a:rPr lang="en-US" dirty="0"/>
              <a:t>Income throughout the year</a:t>
            </a:r>
          </a:p>
          <a:p>
            <a:pPr eaLnBrk="0"/>
            <a:r>
              <a:rPr lang="en-US" dirty="0"/>
              <a:t>Quick turn-over of capital</a:t>
            </a:r>
          </a:p>
          <a:p>
            <a:pPr eaLnBrk="0"/>
            <a:r>
              <a:rPr lang="en-US" dirty="0"/>
              <a:t>Part time as well as full time occupation</a:t>
            </a:r>
          </a:p>
          <a:p>
            <a:pPr eaLnBrk="0"/>
            <a:r>
              <a:rPr lang="en-US" dirty="0"/>
              <a:t>Managed by Ladies and Children</a:t>
            </a:r>
          </a:p>
          <a:p>
            <a:pPr eaLnBrk="0"/>
            <a:endParaRPr lang="en-US" dirty="0"/>
          </a:p>
          <a:p>
            <a:pPr marL="0" indent="0" eaLnBrk="0">
              <a:buNone/>
            </a:pPr>
            <a:endParaRPr lang="en-US" dirty="0"/>
          </a:p>
        </p:txBody>
      </p:sp>
    </p:spTree>
    <p:extLst>
      <p:ext uri="{BB962C8B-B14F-4D97-AF65-F5344CB8AC3E}">
        <p14:creationId xmlns:p14="http://schemas.microsoft.com/office/powerpoint/2010/main" val="2171443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GROWTH OF POULTRY FARMING IN </a:t>
            </a:r>
            <a:r>
              <a:rPr lang="en-US" sz="3600" dirty="0" smtClean="0"/>
              <a:t>PAKISTAN</a:t>
            </a:r>
            <a:endParaRPr lang="en-US" sz="3600" dirty="0"/>
          </a:p>
        </p:txBody>
      </p:sp>
      <p:sp>
        <p:nvSpPr>
          <p:cNvPr id="3" name="Content Placeholder 2"/>
          <p:cNvSpPr>
            <a:spLocks noGrp="1"/>
          </p:cNvSpPr>
          <p:nvPr>
            <p:ph idx="1"/>
          </p:nvPr>
        </p:nvSpPr>
        <p:spPr/>
        <p:txBody>
          <a:bodyPr>
            <a:normAutofit/>
          </a:bodyPr>
          <a:lstStyle/>
          <a:p>
            <a:r>
              <a:rPr lang="en-US" dirty="0" smtClean="0"/>
              <a:t>Prior to </a:t>
            </a:r>
            <a:r>
              <a:rPr lang="en-US" dirty="0"/>
              <a:t>1963, there was no commercial poultry farming </a:t>
            </a:r>
            <a:endParaRPr lang="en-US" dirty="0" smtClean="0"/>
          </a:p>
          <a:p>
            <a:r>
              <a:rPr lang="en-US" dirty="0"/>
              <a:t>PIA established the first modern hatchery at Karachi in 1965, in collaborations with </a:t>
            </a:r>
            <a:r>
              <a:rPr lang="en-US" dirty="0" smtClean="0"/>
              <a:t>Shaver</a:t>
            </a:r>
            <a:r>
              <a:rPr lang="en-US" dirty="0"/>
              <a:t>, a Canadian </a:t>
            </a:r>
            <a:r>
              <a:rPr lang="en-US" dirty="0" smtClean="0"/>
              <a:t>firm</a:t>
            </a:r>
          </a:p>
          <a:p>
            <a:r>
              <a:rPr lang="en-US" dirty="0"/>
              <a:t>It has now reached a stage where its impact on the national economy is increasingly felt in the following ways. </a:t>
            </a:r>
          </a:p>
          <a:p>
            <a:pPr lvl="1"/>
            <a:r>
              <a:rPr lang="en-US" dirty="0"/>
              <a:t>Increase in GDP.</a:t>
            </a:r>
          </a:p>
          <a:p>
            <a:pPr lvl="1"/>
            <a:r>
              <a:rPr lang="en-US" dirty="0"/>
              <a:t>More Job opportunities to people both in government and private sectors.</a:t>
            </a:r>
          </a:p>
          <a:p>
            <a:pPr lvl="1"/>
            <a:r>
              <a:rPr lang="en-US" dirty="0"/>
              <a:t>Reduction in demand pressure for animal protein food i.e. beef, mutton, or milk.</a:t>
            </a:r>
          </a:p>
          <a:p>
            <a:endParaRPr lang="en-US" dirty="0"/>
          </a:p>
        </p:txBody>
      </p:sp>
    </p:spTree>
    <p:extLst>
      <p:ext uri="{BB962C8B-B14F-4D97-AF65-F5344CB8AC3E}">
        <p14:creationId xmlns:p14="http://schemas.microsoft.com/office/powerpoint/2010/main" val="1469138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
            <a:ext cx="8229600" cy="1143000"/>
          </a:xfrm>
        </p:spPr>
        <p:txBody>
          <a:bodyPr>
            <a:normAutofit fontScale="90000"/>
          </a:bodyPr>
          <a:lstStyle/>
          <a:p>
            <a:r>
              <a:rPr lang="en-US" dirty="0"/>
              <a:t>AN OVERVIEW OF PAKISTAN POULTRY </a:t>
            </a:r>
            <a:r>
              <a:rPr lang="en-US" dirty="0" smtClean="0"/>
              <a:t>INDUSTRY</a:t>
            </a:r>
            <a:endParaRPr lang="en-US" dirty="0"/>
          </a:p>
        </p:txBody>
      </p:sp>
      <p:pic>
        <p:nvPicPr>
          <p:cNvPr id="3" name="Picture 2"/>
          <p:cNvPicPr>
            <a:picLocks noChangeAspect="1"/>
          </p:cNvPicPr>
          <p:nvPr/>
        </p:nvPicPr>
        <p:blipFill>
          <a:blip r:embed="rId2"/>
          <a:stretch>
            <a:fillRect/>
          </a:stretch>
        </p:blipFill>
        <p:spPr>
          <a:xfrm>
            <a:off x="532954" y="1600200"/>
            <a:ext cx="8290394" cy="5334000"/>
          </a:xfrm>
          <a:prstGeom prst="rect">
            <a:avLst/>
          </a:prstGeom>
        </p:spPr>
      </p:pic>
    </p:spTree>
    <p:extLst>
      <p:ext uri="{BB962C8B-B14F-4D97-AF65-F5344CB8AC3E}">
        <p14:creationId xmlns:p14="http://schemas.microsoft.com/office/powerpoint/2010/main" val="12137195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Present </a:t>
            </a:r>
            <a:r>
              <a:rPr lang="en-US" dirty="0" smtClean="0"/>
              <a:t>Status</a:t>
            </a:r>
            <a:endParaRPr lang="en-US" dirty="0"/>
          </a:p>
        </p:txBody>
      </p:sp>
      <p:sp>
        <p:nvSpPr>
          <p:cNvPr id="3" name="Content Placeholder 2"/>
          <p:cNvSpPr>
            <a:spLocks noGrp="1"/>
          </p:cNvSpPr>
          <p:nvPr>
            <p:ph idx="1"/>
          </p:nvPr>
        </p:nvSpPr>
        <p:spPr/>
        <p:txBody>
          <a:bodyPr>
            <a:normAutofit fontScale="77500" lnSpcReduction="20000"/>
          </a:bodyPr>
          <a:lstStyle/>
          <a:p>
            <a:r>
              <a:rPr lang="en-US" dirty="0"/>
              <a:t>Presently turnover of Pakistan Poultry Industry is about 1,168 Billion rupees.</a:t>
            </a:r>
          </a:p>
          <a:p>
            <a:r>
              <a:rPr lang="en-US" dirty="0"/>
              <a:t>Poultry sector generates employment and income for about 1.5 million people.</a:t>
            </a:r>
          </a:p>
          <a:p>
            <a:r>
              <a:rPr lang="en-US" dirty="0"/>
              <a:t>Poultry sector is one of the most organized branches of the agro based sector of Pakistan. Its growth rate is 10-12% per annum.</a:t>
            </a:r>
          </a:p>
          <a:p>
            <a:r>
              <a:rPr lang="en-US" dirty="0"/>
              <a:t>At present over 190 billion rupees worth of agriculture produce and by products of agriculture are being used in poultry feeds.</a:t>
            </a:r>
          </a:p>
          <a:p>
            <a:r>
              <a:rPr lang="en-US" dirty="0"/>
              <a:t>There are over 15000 poultry farms spread deep into the rural areas across the country from Karachi to Peshawar .Capacity of farms range from 5,000 to 500,000 broilers.</a:t>
            </a:r>
          </a:p>
          <a:p>
            <a:r>
              <a:rPr lang="en-US" dirty="0"/>
              <a:t>Marketing channels of broilers and eggs are predominantly in the unorganized </a:t>
            </a:r>
            <a:r>
              <a:rPr lang="en-US" dirty="0" smtClean="0"/>
              <a:t>sector.</a:t>
            </a:r>
          </a:p>
          <a:p>
            <a:r>
              <a:rPr lang="en-US" dirty="0" smtClean="0"/>
              <a:t>40-45</a:t>
            </a:r>
            <a:r>
              <a:rPr lang="en-US" dirty="0"/>
              <a:t>% of the total meat consumption is being procured from poultry </a:t>
            </a:r>
            <a:r>
              <a:rPr lang="en-US" dirty="0" smtClean="0"/>
              <a:t>products</a:t>
            </a:r>
            <a:endParaRPr lang="en-US" dirty="0"/>
          </a:p>
        </p:txBody>
      </p:sp>
    </p:spTree>
    <p:extLst>
      <p:ext uri="{BB962C8B-B14F-4D97-AF65-F5344CB8AC3E}">
        <p14:creationId xmlns:p14="http://schemas.microsoft.com/office/powerpoint/2010/main" val="1532722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 Status</a:t>
            </a:r>
          </a:p>
        </p:txBody>
      </p:sp>
      <p:sp>
        <p:nvSpPr>
          <p:cNvPr id="3" name="Content Placeholder 2"/>
          <p:cNvSpPr>
            <a:spLocks noGrp="1"/>
          </p:cNvSpPr>
          <p:nvPr>
            <p:ph idx="1"/>
          </p:nvPr>
        </p:nvSpPr>
        <p:spPr/>
        <p:txBody>
          <a:bodyPr>
            <a:normAutofit fontScale="92500" lnSpcReduction="20000"/>
          </a:bodyPr>
          <a:lstStyle/>
          <a:p>
            <a:r>
              <a:rPr lang="en-US" dirty="0"/>
              <a:t>Poultry Slaughterhouses, Processing/Value Addition in organized sector is 5-6%</a:t>
            </a:r>
          </a:p>
          <a:p>
            <a:r>
              <a:rPr lang="en-US" dirty="0"/>
              <a:t>Annually we are producing 17,500 million table eggs.</a:t>
            </a:r>
          </a:p>
          <a:p>
            <a:r>
              <a:rPr lang="en-US" dirty="0"/>
              <a:t>Annually we are producing 1,440 million kilo grams chicken meat.</a:t>
            </a:r>
          </a:p>
          <a:p>
            <a:r>
              <a:rPr lang="en-US" dirty="0"/>
              <a:t>In our country per capita consumption of meat is only 7.20 kilo grams and 88 eggs annually. Whereas developed world is consuming about 40 kilo grams meat and over 300 eggs per capita per year.</a:t>
            </a:r>
          </a:p>
          <a:p>
            <a:r>
              <a:rPr lang="en-US" dirty="0"/>
              <a:t>As per standard of World Health Organization, daily requirement of animal protein for a person is 27 grams whereas public is consuming 17 grams only. Therefore we are already consuming less animal protein as per required standards</a:t>
            </a:r>
            <a:r>
              <a:rPr lang="en-US" dirty="0" smtClean="0"/>
              <a:t>.</a:t>
            </a:r>
            <a:endParaRPr lang="en-US" dirty="0"/>
          </a:p>
        </p:txBody>
      </p:sp>
    </p:spTree>
    <p:extLst>
      <p:ext uri="{BB962C8B-B14F-4D97-AF65-F5344CB8AC3E}">
        <p14:creationId xmlns:p14="http://schemas.microsoft.com/office/powerpoint/2010/main" val="1841632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991600" cy="1143000"/>
          </a:xfrm>
        </p:spPr>
        <p:txBody>
          <a:bodyPr>
            <a:normAutofit fontScale="90000"/>
          </a:bodyPr>
          <a:lstStyle/>
          <a:p>
            <a:r>
              <a:rPr lang="en-US" b="1" dirty="0" smtClean="0"/>
              <a:t>Recommendations for improvement of Poultry Production</a:t>
            </a:r>
            <a:endParaRPr lang="en-US" dirty="0"/>
          </a:p>
        </p:txBody>
      </p:sp>
      <p:sp>
        <p:nvSpPr>
          <p:cNvPr id="3" name="Content Placeholder 2"/>
          <p:cNvSpPr>
            <a:spLocks noGrp="1"/>
          </p:cNvSpPr>
          <p:nvPr>
            <p:ph idx="1"/>
          </p:nvPr>
        </p:nvSpPr>
        <p:spPr/>
        <p:txBody>
          <a:bodyPr>
            <a:normAutofit/>
          </a:bodyPr>
          <a:lstStyle/>
          <a:p>
            <a:pPr lvl="0"/>
            <a:r>
              <a:rPr lang="en-US" dirty="0"/>
              <a:t>Poultry farm management on scientific lines and under control of trained staffs.</a:t>
            </a:r>
          </a:p>
          <a:p>
            <a:pPr lvl="0"/>
            <a:r>
              <a:rPr lang="en-US" dirty="0"/>
              <a:t>Quality chick production and supply in shorter </a:t>
            </a:r>
            <a:r>
              <a:rPr lang="en-US" dirty="0" smtClean="0"/>
              <a:t>period</a:t>
            </a:r>
            <a:endParaRPr lang="en-US" dirty="0"/>
          </a:p>
          <a:p>
            <a:pPr lvl="0"/>
            <a:r>
              <a:rPr lang="en-US" dirty="0"/>
              <a:t>Quality feed produced by using qualitative feed ingredients and its assurance by poultry feed </a:t>
            </a:r>
            <a:r>
              <a:rPr lang="en-US" dirty="0" smtClean="0"/>
              <a:t>law</a:t>
            </a:r>
            <a:endParaRPr lang="en-US" dirty="0"/>
          </a:p>
          <a:p>
            <a:pPr lvl="0"/>
            <a:r>
              <a:rPr lang="en-US" dirty="0"/>
              <a:t>Poultry' meat production, processing and </a:t>
            </a:r>
            <a:r>
              <a:rPr lang="en-US" dirty="0" smtClean="0"/>
              <a:t>marketing</a:t>
            </a:r>
            <a:endParaRPr lang="en-US" dirty="0"/>
          </a:p>
          <a:p>
            <a:pPr lvl="0"/>
            <a:r>
              <a:rPr lang="en-US" dirty="0"/>
              <a:t>Egg production, storage, processing and </a:t>
            </a:r>
            <a:r>
              <a:rPr lang="en-US" dirty="0" smtClean="0"/>
              <a:t>marketing</a:t>
            </a:r>
            <a:endParaRPr lang="en-US" dirty="0"/>
          </a:p>
          <a:p>
            <a:pPr lvl="0"/>
            <a:r>
              <a:rPr lang="en-US" dirty="0" smtClean="0"/>
              <a:t>Using </a:t>
            </a:r>
            <a:r>
              <a:rPr lang="en-US" dirty="0"/>
              <a:t>poultry waste as a </a:t>
            </a:r>
            <a:r>
              <a:rPr lang="en-US" dirty="0" smtClean="0"/>
              <a:t>energy production source</a:t>
            </a:r>
            <a:endParaRPr lang="en-US" dirty="0"/>
          </a:p>
          <a:p>
            <a:pPr lvl="0"/>
            <a:r>
              <a:rPr lang="en-US" dirty="0"/>
              <a:t>Poultry by product </a:t>
            </a:r>
            <a:r>
              <a:rPr lang="en-US" dirty="0" smtClean="0"/>
              <a:t>processing</a:t>
            </a:r>
            <a:endParaRPr lang="en-US" dirty="0"/>
          </a:p>
          <a:p>
            <a:endParaRPr lang="en-US" dirty="0"/>
          </a:p>
        </p:txBody>
      </p:sp>
    </p:spTree>
    <p:extLst>
      <p:ext uri="{BB962C8B-B14F-4D97-AF65-F5344CB8AC3E}">
        <p14:creationId xmlns:p14="http://schemas.microsoft.com/office/powerpoint/2010/main" val="3994348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pPr algn="just" eaLnBrk="0"/>
            <a:r>
              <a:rPr lang="en-US" b="1" dirty="0"/>
              <a:t>POULTRY </a:t>
            </a:r>
            <a:endParaRPr lang="en-US" dirty="0"/>
          </a:p>
          <a:p>
            <a:pPr marL="0" indent="0" algn="just" eaLnBrk="0">
              <a:buNone/>
            </a:pPr>
            <a:r>
              <a:rPr lang="en-US" dirty="0"/>
              <a:t>The term poultry is designated to those species of birds, which are economical and can reproduce freely under human care. It includes chickens, ducks, turkeys, pheasants, pigeons, guinea fowl and partridges etc.</a:t>
            </a:r>
          </a:p>
          <a:p>
            <a:pPr algn="just" eaLnBrk="0"/>
            <a:r>
              <a:rPr lang="en-US" b="1" dirty="0"/>
              <a:t>POULTRY SCIENCE</a:t>
            </a:r>
            <a:r>
              <a:rPr lang="en-US" dirty="0"/>
              <a:t> </a:t>
            </a:r>
          </a:p>
          <a:p>
            <a:pPr marL="0" indent="0" algn="just" eaLnBrk="0">
              <a:buNone/>
            </a:pPr>
            <a:r>
              <a:rPr lang="en-US" dirty="0"/>
              <a:t>Poultry science is the study of principles and practices involved in the production and marketing of poultry and its products. It includes </a:t>
            </a:r>
            <a:r>
              <a:rPr lang="en-US" dirty="0" smtClean="0"/>
              <a:t>Breeding, Housing, Nutrition, Management, Disease control </a:t>
            </a:r>
            <a:r>
              <a:rPr lang="en-US" dirty="0"/>
              <a:t>and </a:t>
            </a:r>
            <a:r>
              <a:rPr lang="en-US" dirty="0" smtClean="0"/>
              <a:t>marketing. </a:t>
            </a:r>
          </a:p>
          <a:p>
            <a:pPr marL="0" indent="0" algn="just" eaLnBrk="0">
              <a:buNone/>
            </a:pPr>
            <a:r>
              <a:rPr lang="en-US" dirty="0" smtClean="0"/>
              <a:t>Generally term </a:t>
            </a:r>
            <a:r>
              <a:rPr lang="en-US" dirty="0"/>
              <a:t>“Poultry” is used only for chickens, which serve as most economical source of animal protein food and zoologically are named as </a:t>
            </a:r>
            <a:r>
              <a:rPr lang="en-US" i="1" dirty="0"/>
              <a:t>Gallus </a:t>
            </a:r>
            <a:r>
              <a:rPr lang="en-US" i="1" dirty="0" err="1"/>
              <a:t>domesticus</a:t>
            </a:r>
            <a:r>
              <a:rPr lang="en-US" dirty="0"/>
              <a:t>.</a:t>
            </a:r>
          </a:p>
          <a:p>
            <a:endParaRPr lang="en-US" dirty="0"/>
          </a:p>
        </p:txBody>
      </p:sp>
    </p:spTree>
    <p:extLst>
      <p:ext uri="{BB962C8B-B14F-4D97-AF65-F5344CB8AC3E}">
        <p14:creationId xmlns:p14="http://schemas.microsoft.com/office/powerpoint/2010/main" val="943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just" eaLnBrk="0"/>
            <a:r>
              <a:rPr lang="en-US" b="1" dirty="0"/>
              <a:t>BROILER</a:t>
            </a:r>
            <a:endParaRPr lang="en-US" dirty="0"/>
          </a:p>
          <a:p>
            <a:pPr marL="0" indent="0" algn="just" eaLnBrk="0">
              <a:buNone/>
            </a:pPr>
            <a:r>
              <a:rPr lang="en-US" dirty="0"/>
              <a:t>	Broilers are those fast growing poultry birds of young age which are kept and used only for meat purpose and produce tender meat with soft pliable and flexible breast bone cartilage. They attain live body weight of 1.5 kg or more by consuming </a:t>
            </a:r>
            <a:r>
              <a:rPr lang="en-US" dirty="0" smtClean="0"/>
              <a:t>2.75-3.00 </a:t>
            </a:r>
            <a:r>
              <a:rPr lang="en-US" dirty="0"/>
              <a:t>kg of feed </a:t>
            </a:r>
            <a:r>
              <a:rPr lang="en-US" dirty="0" smtClean="0"/>
              <a:t>in 37-42days.</a:t>
            </a:r>
            <a:endParaRPr lang="en-US" dirty="0"/>
          </a:p>
          <a:p>
            <a:endParaRPr lang="en-US" dirty="0"/>
          </a:p>
        </p:txBody>
      </p:sp>
    </p:spTree>
    <p:extLst>
      <p:ext uri="{BB962C8B-B14F-4D97-AF65-F5344CB8AC3E}">
        <p14:creationId xmlns:p14="http://schemas.microsoft.com/office/powerpoint/2010/main" val="601369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http://www.poultryhub.org/wp-content/uploads/2012/06/Broiler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8750"/>
            <a:ext cx="8915400" cy="6686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3327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eaLnBrk="0"/>
            <a:r>
              <a:rPr lang="en-US" b="1" dirty="0"/>
              <a:t>LAYER</a:t>
            </a:r>
            <a:endParaRPr lang="en-US" dirty="0"/>
          </a:p>
          <a:p>
            <a:pPr marL="0" indent="0" algn="just" eaLnBrk="0">
              <a:buNone/>
            </a:pPr>
            <a:r>
              <a:rPr lang="en-US" dirty="0"/>
              <a:t>	Which lay table quality egg (for food of human consumption). Laying starts from </a:t>
            </a:r>
            <a:r>
              <a:rPr lang="en-US" dirty="0" smtClean="0"/>
              <a:t>17 </a:t>
            </a:r>
            <a:r>
              <a:rPr lang="en-US" dirty="0"/>
              <a:t>weeks and may lay 150 to 300 eggs per year.</a:t>
            </a:r>
          </a:p>
          <a:p>
            <a:pPr algn="just" eaLnBrk="0"/>
            <a:r>
              <a:rPr lang="en-US" b="1" dirty="0"/>
              <a:t>BREEDERS</a:t>
            </a:r>
            <a:endParaRPr lang="en-US" dirty="0"/>
          </a:p>
          <a:p>
            <a:pPr marL="0" indent="0" algn="just" eaLnBrk="0">
              <a:buNone/>
            </a:pPr>
            <a:r>
              <a:rPr lang="en-US" dirty="0"/>
              <a:t>	Birds of both sexes which are kept for breeding purpose to obtain fertilized eggs for hatching to get chicks i.e. broilers or layers.</a:t>
            </a:r>
          </a:p>
          <a:p>
            <a:endParaRPr lang="en-US" dirty="0"/>
          </a:p>
        </p:txBody>
      </p:sp>
    </p:spTree>
    <p:extLst>
      <p:ext uri="{BB962C8B-B14F-4D97-AF65-F5344CB8AC3E}">
        <p14:creationId xmlns:p14="http://schemas.microsoft.com/office/powerpoint/2010/main" val="701673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descr="http://www.cacklehatchery.com/Copy_of_white_leghorn_h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90499"/>
            <a:ext cx="4873625" cy="609600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3.bp.blogspot.com/-2AG015Lut7I/UlEyqY369WI/AAAAAAAABN8/xi7A6AR0vi8/s1600/White+Leghorn+H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434975"/>
            <a:ext cx="5991628" cy="642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98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additive="base">
                                        <p:cTn id="7" dur="500" fill="hold"/>
                                        <p:tgtEl>
                                          <p:spTgt spid="2052"/>
                                        </p:tgtEl>
                                        <p:attrNameLst>
                                          <p:attrName>ppt_x</p:attrName>
                                        </p:attrNameLst>
                                      </p:cBhvr>
                                      <p:tavLst>
                                        <p:tav tm="0">
                                          <p:val>
                                            <p:strVal val="#ppt_x"/>
                                          </p:val>
                                        </p:tav>
                                        <p:tav tm="100000">
                                          <p:val>
                                            <p:strVal val="#ppt_x"/>
                                          </p:val>
                                        </p:tav>
                                      </p:tavLst>
                                    </p:anim>
                                    <p:anim calcmode="lin" valueType="num">
                                      <p:cBhvr additive="base">
                                        <p:cTn id="8"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098" name="Picture 2" descr="http://www.lfl.mu/img/dyn/categorie3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608964"/>
            <a:ext cx="5629275" cy="574357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infectious-bronchitis.com/images/2broiler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238" y="228600"/>
            <a:ext cx="5562600" cy="6897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440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780288"/>
          </a:xfrm>
        </p:spPr>
        <p:txBody>
          <a:bodyPr>
            <a:normAutofit/>
          </a:bodyPr>
          <a:lstStyle/>
          <a:p>
            <a:r>
              <a:rPr lang="en-US" sz="3600" dirty="0"/>
              <a:t>IMPORTANCE OF POULTRY</a:t>
            </a:r>
          </a:p>
        </p:txBody>
      </p:sp>
      <p:sp>
        <p:nvSpPr>
          <p:cNvPr id="3" name="Content Placeholder 2"/>
          <p:cNvSpPr>
            <a:spLocks noGrp="1"/>
          </p:cNvSpPr>
          <p:nvPr>
            <p:ph idx="1"/>
          </p:nvPr>
        </p:nvSpPr>
        <p:spPr>
          <a:xfrm>
            <a:off x="381000" y="1143000"/>
            <a:ext cx="8229600" cy="5410200"/>
          </a:xfrm>
        </p:spPr>
        <p:txBody>
          <a:bodyPr>
            <a:normAutofit lnSpcReduction="10000"/>
          </a:bodyPr>
          <a:lstStyle/>
          <a:p>
            <a:pPr algn="just"/>
            <a:r>
              <a:rPr lang="en-US" dirty="0"/>
              <a:t>The importance of poultry can be imagined from the fact that the meat of birds will be provided to the Muslims in Al Janet. </a:t>
            </a:r>
            <a:endParaRPr lang="en-US" dirty="0" smtClean="0"/>
          </a:p>
          <a:p>
            <a:pPr algn="just"/>
            <a:r>
              <a:rPr lang="en-US" dirty="0" smtClean="0"/>
              <a:t>The </a:t>
            </a:r>
            <a:r>
              <a:rPr lang="en-US" dirty="0"/>
              <a:t>study about birds is religious because there are different sayings about birds in Holy Quran (i.e.). </a:t>
            </a:r>
            <a:endParaRPr lang="en-US" dirty="0" smtClean="0"/>
          </a:p>
          <a:p>
            <a:pPr algn="just"/>
            <a:r>
              <a:rPr lang="en-US" dirty="0" smtClean="0"/>
              <a:t>Sometimes </a:t>
            </a:r>
            <a:r>
              <a:rPr lang="en-US" dirty="0"/>
              <a:t>the "Praise of the Birds" is mentioned, at other places, humans are likened to birds. Sending birds upon the evil forces of </a:t>
            </a:r>
            <a:r>
              <a:rPr lang="en-US" dirty="0" err="1" smtClean="0"/>
              <a:t>Abraha</a:t>
            </a:r>
            <a:r>
              <a:rPr lang="en-US" dirty="0" smtClean="0"/>
              <a:t> </a:t>
            </a:r>
            <a:r>
              <a:rPr lang="en-US" dirty="0"/>
              <a:t>powered by the Elephant is another occasion and finally the existence of birds in Salmon’s (peace be upon him) company and his familiarity of their language is also mentioned in the Quran. The events relating to Prophet </a:t>
            </a:r>
            <a:r>
              <a:rPr lang="en-US" dirty="0" err="1" smtClean="0"/>
              <a:t>Abrahim</a:t>
            </a:r>
            <a:r>
              <a:rPr lang="en-US" dirty="0" smtClean="0"/>
              <a:t> </a:t>
            </a:r>
            <a:r>
              <a:rPr lang="en-US" dirty="0"/>
              <a:t>(peace be upon him) and the creation of birds by Jesus Christ (peace be upon him) and four birds are also present in the Quran. </a:t>
            </a:r>
          </a:p>
          <a:p>
            <a:pPr algn="just"/>
            <a:endParaRPr lang="en-US" dirty="0"/>
          </a:p>
        </p:txBody>
      </p:sp>
    </p:spTree>
    <p:extLst>
      <p:ext uri="{BB962C8B-B14F-4D97-AF65-F5344CB8AC3E}">
        <p14:creationId xmlns:p14="http://schemas.microsoft.com/office/powerpoint/2010/main" val="3358635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3600" dirty="0"/>
              <a:t>IMPORTANCE OF POULTRY FARMING</a:t>
            </a:r>
            <a:br>
              <a:rPr lang="en-US" sz="3600" dirty="0"/>
            </a:br>
            <a:endParaRPr lang="en-US" sz="3600" dirty="0"/>
          </a:p>
        </p:txBody>
      </p:sp>
      <p:sp>
        <p:nvSpPr>
          <p:cNvPr id="3" name="Content Placeholder 2"/>
          <p:cNvSpPr>
            <a:spLocks noGrp="1"/>
          </p:cNvSpPr>
          <p:nvPr>
            <p:ph idx="1"/>
          </p:nvPr>
        </p:nvSpPr>
        <p:spPr>
          <a:xfrm>
            <a:off x="457200" y="1189037"/>
            <a:ext cx="8229600" cy="5059363"/>
          </a:xfrm>
        </p:spPr>
        <p:txBody>
          <a:bodyPr>
            <a:normAutofit fontScale="92500" lnSpcReduction="10000"/>
          </a:bodyPr>
          <a:lstStyle/>
          <a:p>
            <a:pPr lvl="0" algn="just"/>
            <a:r>
              <a:rPr lang="en-US" dirty="0"/>
              <a:t>It provides </a:t>
            </a:r>
            <a:r>
              <a:rPr lang="en-US" dirty="0">
                <a:solidFill>
                  <a:srgbClr val="FF0000"/>
                </a:solidFill>
              </a:rPr>
              <a:t>egg and meat</a:t>
            </a:r>
            <a:r>
              <a:rPr lang="en-US" dirty="0"/>
              <a:t>, which are highly nutritive supplementing foods and have high quality protein.</a:t>
            </a:r>
          </a:p>
          <a:p>
            <a:pPr lvl="0" algn="just"/>
            <a:r>
              <a:rPr lang="en-US" dirty="0"/>
              <a:t>It provides </a:t>
            </a:r>
            <a:r>
              <a:rPr lang="en-US" dirty="0">
                <a:solidFill>
                  <a:srgbClr val="FF0000"/>
                </a:solidFill>
              </a:rPr>
              <a:t>source of income </a:t>
            </a:r>
            <a:r>
              <a:rPr lang="en-US" dirty="0"/>
              <a:t>and opportunities of employment at poultry farms, hatcheries, poultry processing units, </a:t>
            </a:r>
            <a:r>
              <a:rPr lang="en-US" dirty="0" err="1"/>
              <a:t>equipments</a:t>
            </a:r>
            <a:r>
              <a:rPr lang="en-US" dirty="0"/>
              <a:t> manufactures, meat and egg marketing channels etc.</a:t>
            </a:r>
          </a:p>
          <a:p>
            <a:pPr lvl="0" algn="just"/>
            <a:r>
              <a:rPr lang="en-US" dirty="0"/>
              <a:t>In rural areas, since less investment is required to start the enterprises, it has attained a status of “</a:t>
            </a:r>
            <a:r>
              <a:rPr lang="en-US" dirty="0">
                <a:solidFill>
                  <a:srgbClr val="FF0000"/>
                </a:solidFill>
              </a:rPr>
              <a:t>Cottage Industry</a:t>
            </a:r>
            <a:r>
              <a:rPr lang="en-US" dirty="0"/>
              <a:t>”.</a:t>
            </a:r>
          </a:p>
          <a:p>
            <a:pPr lvl="0" algn="just"/>
            <a:r>
              <a:rPr lang="en-US" dirty="0">
                <a:solidFill>
                  <a:srgbClr val="FF0000"/>
                </a:solidFill>
              </a:rPr>
              <a:t>Quick returns </a:t>
            </a:r>
            <a:r>
              <a:rPr lang="en-US" dirty="0"/>
              <a:t>can be expected from the investment.</a:t>
            </a:r>
          </a:p>
          <a:p>
            <a:pPr lvl="0" algn="just"/>
            <a:r>
              <a:rPr lang="en-US" dirty="0">
                <a:solidFill>
                  <a:srgbClr val="FF0000"/>
                </a:solidFill>
              </a:rPr>
              <a:t>Poultry manure </a:t>
            </a:r>
            <a:r>
              <a:rPr lang="en-US" dirty="0"/>
              <a:t>is extremely rich source of nitrogen and organic matter. It contains 1.0-1.8% nitrogen. 1.4-1.8% P</a:t>
            </a:r>
            <a:r>
              <a:rPr lang="en-US" baseline="-25000" dirty="0"/>
              <a:t>2</a:t>
            </a:r>
            <a:r>
              <a:rPr lang="en-US" dirty="0"/>
              <a:t>O</a:t>
            </a:r>
            <a:r>
              <a:rPr lang="en-US" baseline="-25000" dirty="0"/>
              <a:t>2</a:t>
            </a:r>
            <a:r>
              <a:rPr lang="en-US" dirty="0"/>
              <a:t> and 0.8-0.9% K</a:t>
            </a:r>
            <a:r>
              <a:rPr lang="en-US" baseline="-25000" dirty="0"/>
              <a:t>2</a:t>
            </a:r>
            <a:r>
              <a:rPr lang="en-US" dirty="0"/>
              <a:t>O hence is very good fertilizers.</a:t>
            </a:r>
          </a:p>
          <a:p>
            <a:pPr lvl="0" algn="just"/>
            <a:r>
              <a:rPr lang="en-US" dirty="0"/>
              <a:t>In animal and medical research, birds are used as </a:t>
            </a:r>
            <a:r>
              <a:rPr lang="en-US" dirty="0">
                <a:solidFill>
                  <a:srgbClr val="FF0000"/>
                </a:solidFill>
              </a:rPr>
              <a:t>experimental unit</a:t>
            </a:r>
            <a:r>
              <a:rPr lang="en-US" dirty="0" smtClean="0"/>
              <a:t>.</a:t>
            </a:r>
            <a:endParaRPr lang="en-US" dirty="0"/>
          </a:p>
        </p:txBody>
      </p:sp>
    </p:spTree>
    <p:extLst>
      <p:ext uri="{BB962C8B-B14F-4D97-AF65-F5344CB8AC3E}">
        <p14:creationId xmlns:p14="http://schemas.microsoft.com/office/powerpoint/2010/main" val="1422233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Garamond">
      <a:maj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334</TotalTime>
  <Words>1084</Words>
  <Application>Microsoft Office PowerPoint</Application>
  <PresentationFormat>On-screen Show (4:3)</PresentationFormat>
  <Paragraphs>84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Introduction to Poultry Science</vt:lpstr>
      <vt:lpstr>PowerPoint Presentation</vt:lpstr>
      <vt:lpstr>PowerPoint Presentation</vt:lpstr>
      <vt:lpstr>PowerPoint Presentation</vt:lpstr>
      <vt:lpstr>PowerPoint Presentation</vt:lpstr>
      <vt:lpstr>PowerPoint Presentation</vt:lpstr>
      <vt:lpstr>PowerPoint Presentation</vt:lpstr>
      <vt:lpstr>IMPORTANCE OF POULTRY</vt:lpstr>
      <vt:lpstr>IMPORTANCE OF POULTRY FARMING </vt:lpstr>
      <vt:lpstr>PREFERENCE OF POULTRY FARMING OVER LIVESTOCK AND AGRICULTURAL SECTION</vt:lpstr>
      <vt:lpstr>PowerPoint Presentation</vt:lpstr>
      <vt:lpstr>ADVANTAGES OF POULTRY FARMING</vt:lpstr>
      <vt:lpstr>GROWTH OF POULTRY FARMING IN PAKISTAN</vt:lpstr>
      <vt:lpstr>AN OVERVIEW OF PAKISTAN POULTRY INDUSTRY</vt:lpstr>
      <vt:lpstr>Present Status</vt:lpstr>
      <vt:lpstr>Present Status</vt:lpstr>
      <vt:lpstr>Recommendations for improvement of Poultry Production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Poultry Science</dc:title>
  <dc:creator>Zaib</dc:creator>
  <cp:lastModifiedBy>kahlon</cp:lastModifiedBy>
  <cp:revision>26</cp:revision>
  <dcterms:created xsi:type="dcterms:W3CDTF">2012-03-09T18:34:01Z</dcterms:created>
  <dcterms:modified xsi:type="dcterms:W3CDTF">2020-10-18T10:28:28Z</dcterms:modified>
</cp:coreProperties>
</file>