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258" r:id="rId5"/>
    <p:sldId id="266" r:id="rId6"/>
    <p:sldId id="267" r:id="rId7"/>
    <p:sldId id="259" r:id="rId8"/>
    <p:sldId id="268" r:id="rId9"/>
    <p:sldId id="269" r:id="rId10"/>
    <p:sldId id="270" r:id="rId11"/>
    <p:sldId id="260" r:id="rId12"/>
    <p:sldId id="261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ED182-B322-B845-BDDA-69C4BADB86F7}" type="datetimeFigureOut">
              <a:rPr lang="en-US" smtClean="0"/>
              <a:t>10/7/11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A9ECB-697B-A84D-BD12-12840F394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418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B71D9-FE79-E840-95C0-D8F5EAF7EE03}" type="datetimeFigureOut">
              <a:rPr lang="en-US" smtClean="0"/>
              <a:t>10/7/11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A6E52-A9DD-7D48-80EA-B0B531E41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662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3013-4770-8E46-AD83-239ABAD6DFE2}" type="datetime1">
              <a:rPr lang="en-US" smtClean="0"/>
              <a:t>10/7/11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4E72-FE1D-5C4C-B582-6C9D502544ED}" type="datetime1">
              <a:rPr lang="en-US" smtClean="0"/>
              <a:t>10/7/11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8F62-D55E-624A-A01F-639C9034CB18}" type="datetime1">
              <a:rPr lang="en-US" smtClean="0"/>
              <a:t>10/7/11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6D53-B18E-E948-9B50-8AFE55391DDB}" type="datetime1">
              <a:rPr lang="en-US" smtClean="0"/>
              <a:t>10/7/11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44A9-AE10-2F41-B719-390C559B838A}" type="datetime1">
              <a:rPr lang="en-US" smtClean="0"/>
              <a:t>10/7/11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B243-5A01-B14E-8CDE-8CCAAB1913F9}" type="datetime1">
              <a:rPr lang="en-US" smtClean="0"/>
              <a:t>10/7/11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FC1AA-CAFC-7C40-B266-0B64A93927E8}" type="datetime1">
              <a:rPr lang="en-US" smtClean="0"/>
              <a:t>10/7/11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4140-8648-354A-887F-03B9B5012101}" type="datetime1">
              <a:rPr lang="en-US" smtClean="0"/>
              <a:t>10/7/11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9B84-6477-0C45-A9F5-B340EA5C923D}" type="datetime1">
              <a:rPr lang="en-US" smtClean="0"/>
              <a:t>10/7/11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145-EF8D-324E-850E-FA8B7C8F95C6}" type="datetime1">
              <a:rPr lang="en-US" smtClean="0"/>
              <a:t>10/7/11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7661-A710-D448-8898-E4BB8E0DE360}" type="datetime1">
              <a:rPr lang="en-US" smtClean="0"/>
              <a:t>10/7/11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6A217AD-94C4-414B-8B45-DF3410E5B31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B343251-5ADC-2946-80BB-759A6076C61C}" type="datetime1">
              <a:rPr lang="en-US" smtClean="0"/>
              <a:t>10/7/11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23405"/>
            <a:ext cx="7543800" cy="2593975"/>
          </a:xfrm>
        </p:spPr>
        <p:txBody>
          <a:bodyPr/>
          <a:lstStyle/>
          <a:p>
            <a:r>
              <a:rPr lang="en-US" b="1" dirty="0" smtClean="0"/>
              <a:t>Chapter </a:t>
            </a:r>
            <a:r>
              <a:rPr lang="en-US" b="1" dirty="0" smtClean="0"/>
              <a:t>Two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Traits, Motives, &amp; </a:t>
            </a:r>
            <a:br>
              <a:rPr lang="en-US" dirty="0" smtClean="0"/>
            </a:br>
            <a:r>
              <a:rPr lang="en-US" dirty="0" smtClean="0"/>
              <a:t>Characteristics of Leaders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</a:p>
          <a:p>
            <a:r>
              <a:rPr lang="en-US" dirty="0" smtClean="0"/>
              <a:t>Andrew J. DuBrin, 7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27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TENACITY &amp; RESILIENCE Motive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Motivational characteristics of leaders are that they are tenacious and resilient.</a:t>
            </a:r>
          </a:p>
          <a:p>
            <a:endParaRPr lang="en-US" dirty="0"/>
          </a:p>
          <a:p>
            <a:r>
              <a:rPr lang="en-US" dirty="0" smtClean="0"/>
              <a:t>Tenacity multiples in importance for organizational leaders because it does take a long time to implement a new program or to consummate a new business deal.</a:t>
            </a:r>
          </a:p>
          <a:p>
            <a:endParaRPr lang="en-US" dirty="0"/>
          </a:p>
          <a:p>
            <a:r>
              <a:rPr lang="en-US" dirty="0" smtClean="0"/>
              <a:t>The tenacious leader is resilient when they bounce back from a setback through their continuous efforts.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13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Factors &amp;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Cognition:</a:t>
            </a:r>
            <a:endParaRPr lang="en-US" b="1" dirty="0" smtClean="0"/>
          </a:p>
          <a:p>
            <a:pPr lvl="1"/>
            <a:r>
              <a:rPr lang="en-US" dirty="0" smtClean="0"/>
              <a:t> The mental process or faculty by which knowledge is gathered.</a:t>
            </a:r>
          </a:p>
          <a:p>
            <a:pPr lvl="1"/>
            <a:r>
              <a:rPr lang="en-US" dirty="0" smtClean="0"/>
              <a:t>Leaders must have problem-solving and intellectual skills to effectively gather, process, and store essential information.</a:t>
            </a:r>
          </a:p>
          <a:p>
            <a:pPr lvl="1"/>
            <a:endParaRPr lang="en-US" dirty="0"/>
          </a:p>
          <a:p>
            <a:r>
              <a:rPr lang="en-US" b="1" dirty="0" smtClean="0"/>
              <a:t>Cognitive Factors:</a:t>
            </a:r>
          </a:p>
          <a:p>
            <a:pPr lvl="1"/>
            <a:r>
              <a:rPr lang="en-US" dirty="0" smtClean="0"/>
              <a:t>Cognitive or Analytical Intelligence</a:t>
            </a:r>
          </a:p>
          <a:p>
            <a:pPr lvl="1"/>
            <a:r>
              <a:rPr lang="en-US" dirty="0" smtClean="0"/>
              <a:t>Practical Intelligence</a:t>
            </a:r>
          </a:p>
          <a:p>
            <a:pPr lvl="1"/>
            <a:r>
              <a:rPr lang="en-US" dirty="0" smtClean="0"/>
              <a:t>Knowledge of the Business or Group Task</a:t>
            </a:r>
          </a:p>
          <a:p>
            <a:pPr lvl="1"/>
            <a:r>
              <a:rPr lang="en-US" dirty="0" smtClean="0"/>
              <a:t>Creativity</a:t>
            </a:r>
          </a:p>
          <a:p>
            <a:pPr lvl="1"/>
            <a:r>
              <a:rPr lang="en-US" dirty="0" smtClean="0"/>
              <a:t>Insight Into People and Situations</a:t>
            </a:r>
          </a:p>
          <a:p>
            <a:pPr lvl="1"/>
            <a:r>
              <a:rPr lang="en-US" dirty="0" smtClean="0"/>
              <a:t>Farsightedness and </a:t>
            </a:r>
            <a:r>
              <a:rPr lang="en-US" dirty="0"/>
              <a:t>C</a:t>
            </a:r>
            <a:r>
              <a:rPr lang="en-US" dirty="0" smtClean="0"/>
              <a:t>onceptual Thinking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58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Influence of Heredity &amp;</a:t>
            </a:r>
            <a:br>
              <a:rPr lang="en-US" dirty="0" smtClean="0"/>
            </a:br>
            <a:r>
              <a:rPr lang="en-US" dirty="0" smtClean="0"/>
              <a:t>Environment on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i="1" dirty="0" smtClean="0"/>
              <a:t>Does </a:t>
            </a:r>
            <a:r>
              <a:rPr lang="en-US" i="1" dirty="0" smtClean="0"/>
              <a:t>heredity or environment contribute more to leadership effectiveness?</a:t>
            </a:r>
          </a:p>
          <a:p>
            <a:pPr marL="114300" indent="0">
              <a:buNone/>
            </a:pPr>
            <a:r>
              <a:rPr lang="en-US" i="1" dirty="0" smtClean="0"/>
              <a:t>Are leaders born or made?</a:t>
            </a:r>
          </a:p>
          <a:p>
            <a:pPr marL="114300" indent="0">
              <a:buNone/>
            </a:pPr>
            <a:endParaRPr lang="en-US" i="1" dirty="0" smtClean="0"/>
          </a:p>
          <a:p>
            <a:endParaRPr lang="en-US" i="1" dirty="0"/>
          </a:p>
          <a:p>
            <a:r>
              <a:rPr lang="en-US" dirty="0" smtClean="0"/>
              <a:t>Individuals inherit a basic capacity to develop personality traits and mental ability that sets an outer limit on how extensively these traits can be developed.</a:t>
            </a:r>
          </a:p>
          <a:p>
            <a:r>
              <a:rPr lang="en-US" dirty="0" smtClean="0"/>
              <a:t>Environmental influences, in turn, determine how much of an individual’s potential will be developed.</a:t>
            </a:r>
          </a:p>
          <a:p>
            <a:r>
              <a:rPr lang="en-US" dirty="0"/>
              <a:t>G</a:t>
            </a:r>
            <a:r>
              <a:rPr lang="en-US" dirty="0" smtClean="0"/>
              <a:t>enetics play a role in determining leadership potential.</a:t>
            </a:r>
          </a:p>
          <a:p>
            <a:r>
              <a:rPr lang="en-US" dirty="0"/>
              <a:t>E</a:t>
            </a:r>
            <a:r>
              <a:rPr lang="en-US" dirty="0" smtClean="0"/>
              <a:t>motional intelligence reinforces leadership is a combination of inherited and learned factors.</a:t>
            </a:r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45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 &amp; Limitations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the Trait </a:t>
            </a: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Strengths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Serves as a guide to leader selection.</a:t>
            </a:r>
          </a:p>
          <a:p>
            <a:r>
              <a:rPr lang="en-US" dirty="0" smtClean="0"/>
              <a:t>Can guide individuals in preparing for leadership responsibility.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dirty="0" smtClean="0"/>
              <a:t>Limitations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Does not identify which amount of characteristics are absolutely needed.</a:t>
            </a:r>
          </a:p>
          <a:p>
            <a:r>
              <a:rPr lang="en-US" dirty="0" smtClean="0"/>
              <a:t>Can breed an elitist conception of leadership.</a:t>
            </a:r>
          </a:p>
          <a:p>
            <a:r>
              <a:rPr lang="en-US" dirty="0" smtClean="0"/>
              <a:t>Different situations call for different combinations of traits.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91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trait-based perspective of leadership asserts certain personality traits, leader motives, and cognitive factors contribute to leadership effectiveness.</a:t>
            </a:r>
          </a:p>
          <a:p>
            <a:r>
              <a:rPr lang="en-US" dirty="0" smtClean="0"/>
              <a:t>Personality traits include both general traits and task-related traits.</a:t>
            </a:r>
          </a:p>
          <a:p>
            <a:r>
              <a:rPr lang="en-US" dirty="0" smtClean="0"/>
              <a:t>Leaders can be often distinguished by their needs or motives.</a:t>
            </a:r>
          </a:p>
          <a:p>
            <a:r>
              <a:rPr lang="en-US" dirty="0" smtClean="0"/>
              <a:t>Cognitive ability is important for leadership success.</a:t>
            </a:r>
          </a:p>
          <a:p>
            <a:r>
              <a:rPr lang="en-US" dirty="0" smtClean="0"/>
              <a:t>Traits, motives, and cognitive ability derive from a combination of heredity and environment.</a:t>
            </a:r>
          </a:p>
          <a:p>
            <a:r>
              <a:rPr lang="en-US" smtClean="0"/>
              <a:t>Traits </a:t>
            </a:r>
            <a:r>
              <a:rPr lang="en-US" smtClean="0"/>
              <a:t>appear </a:t>
            </a:r>
            <a:r>
              <a:rPr lang="en-US" dirty="0" smtClean="0"/>
              <a:t>to distinguish leaders from non-leaders and effective leaders from less-effective leaders.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1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general and task-related traits that contribute to leadership effectiveness.</a:t>
            </a:r>
          </a:p>
          <a:p>
            <a:r>
              <a:rPr lang="en-US" dirty="0" smtClean="0"/>
              <a:t>Describe how emotional intelligence contributes to leadership effectiveness.</a:t>
            </a:r>
          </a:p>
          <a:p>
            <a:r>
              <a:rPr lang="en-US" dirty="0" smtClean="0"/>
              <a:t>Identify key motives that contribute to leadership effectiveness.</a:t>
            </a:r>
          </a:p>
          <a:p>
            <a:r>
              <a:rPr lang="en-US" dirty="0" smtClean="0"/>
              <a:t>Describe cognitive factors associated with leadership effectiveness.</a:t>
            </a:r>
          </a:p>
          <a:p>
            <a:r>
              <a:rPr lang="en-US" dirty="0" smtClean="0"/>
              <a:t>Describe the heredity versus environment issue in relation to leadership effectiveness.</a:t>
            </a:r>
          </a:p>
          <a:p>
            <a:r>
              <a:rPr lang="en-US" dirty="0" smtClean="0"/>
              <a:t>Summarize the strengths and weaknesses of the trait approach to leadership.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02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sz="2800" b="1" i="1" dirty="0" smtClean="0"/>
              <a:t>Trait-Based Leadership Perspective:</a:t>
            </a:r>
          </a:p>
          <a:p>
            <a:pPr marL="114300" indent="0">
              <a:buNone/>
            </a:pPr>
            <a:r>
              <a:rPr lang="en-US" i="1" dirty="0" smtClean="0"/>
              <a:t>When people evaluate managers in terms of their leadership effectiveness, they often scrutinize the manager’s traits and personal characteristics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The leader’s effectiveness is viewed based on personal characteristics of the leader.</a:t>
            </a:r>
          </a:p>
          <a:p>
            <a:r>
              <a:rPr lang="en-US" dirty="0" smtClean="0"/>
              <a:t>Effective leaders are made of the “right stuff”.</a:t>
            </a:r>
            <a:endParaRPr lang="en-US" dirty="0" smtClean="0"/>
          </a:p>
          <a:p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Characteristics associated with leadership are classified into three broad categories:</a:t>
            </a:r>
          </a:p>
          <a:p>
            <a:r>
              <a:rPr lang="en-US" b="1" dirty="0" smtClean="0"/>
              <a:t>Personality Traits</a:t>
            </a:r>
          </a:p>
          <a:p>
            <a:endParaRPr lang="en-US" b="1" dirty="0"/>
          </a:p>
          <a:p>
            <a:r>
              <a:rPr lang="en-US" b="1" dirty="0" smtClean="0"/>
              <a:t>Leadership Motives &amp; Needs</a:t>
            </a:r>
          </a:p>
          <a:p>
            <a:endParaRPr lang="en-US" b="1" dirty="0"/>
          </a:p>
          <a:p>
            <a:r>
              <a:rPr lang="en-US" b="1" dirty="0" smtClean="0"/>
              <a:t>Cognitive Factors &amp; Intelligence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3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 Traits of Effective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Leaders have certain personality traits that contribute to leadership effectiveness in many situations – as long as the leader’s style fits the situation reasonably well.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A leader’s personality traits can be divided into two groups:</a:t>
            </a:r>
          </a:p>
          <a:p>
            <a:pPr lvl="1"/>
            <a:r>
              <a:rPr lang="en-US" b="1" dirty="0" smtClean="0"/>
              <a:t>General Personality Traits</a:t>
            </a:r>
          </a:p>
          <a:p>
            <a:pPr lvl="2"/>
            <a:r>
              <a:rPr lang="en-US" i="1" dirty="0" smtClean="0"/>
              <a:t>Traits observable both within and outside the context of work – and related to success and satisfaction in both work and personal life.</a:t>
            </a:r>
          </a:p>
          <a:p>
            <a:pPr lvl="2"/>
            <a:endParaRPr lang="en-US" dirty="0" smtClean="0"/>
          </a:p>
          <a:p>
            <a:pPr lvl="1"/>
            <a:r>
              <a:rPr lang="en-US" b="1" dirty="0" smtClean="0"/>
              <a:t>Task-Related Traits</a:t>
            </a:r>
          </a:p>
          <a:p>
            <a:pPr lvl="2"/>
            <a:r>
              <a:rPr lang="en-US" i="1" dirty="0" smtClean="0"/>
              <a:t>Traits closely associated with task accomplishment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52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Personality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Self-Confidence</a:t>
            </a:r>
          </a:p>
          <a:p>
            <a:r>
              <a:rPr lang="en-US" dirty="0" smtClean="0"/>
              <a:t>Humility</a:t>
            </a:r>
          </a:p>
          <a:p>
            <a:r>
              <a:rPr lang="en-US" dirty="0" smtClean="0"/>
              <a:t>Core Self-Evaluations</a:t>
            </a:r>
          </a:p>
          <a:p>
            <a:r>
              <a:rPr lang="en-US" dirty="0" smtClean="0"/>
              <a:t>Trustworthiness</a:t>
            </a:r>
          </a:p>
          <a:p>
            <a:r>
              <a:rPr lang="en-US" dirty="0" smtClean="0"/>
              <a:t>Authenticity</a:t>
            </a:r>
          </a:p>
          <a:p>
            <a:r>
              <a:rPr lang="en-US" dirty="0" smtClean="0"/>
              <a:t>Extraversion</a:t>
            </a:r>
          </a:p>
          <a:p>
            <a:r>
              <a:rPr lang="en-US" dirty="0" smtClean="0"/>
              <a:t>Assertiveness</a:t>
            </a:r>
          </a:p>
          <a:p>
            <a:r>
              <a:rPr lang="en-US" dirty="0" smtClean="0"/>
              <a:t>Enthusiasm, Optimism, and Warmth</a:t>
            </a:r>
          </a:p>
          <a:p>
            <a:r>
              <a:rPr lang="en-US" dirty="0" smtClean="0"/>
              <a:t>Sense of Humor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14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Task-Related Personality Traits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Passion for the Work and the People</a:t>
            </a:r>
          </a:p>
          <a:p>
            <a:r>
              <a:rPr lang="en-US" dirty="0" smtClean="0"/>
              <a:t>Emotional Intelligence</a:t>
            </a:r>
          </a:p>
          <a:p>
            <a:pPr lvl="1"/>
            <a:r>
              <a:rPr lang="en-US" dirty="0" smtClean="0"/>
              <a:t>Self-Awareness</a:t>
            </a:r>
          </a:p>
          <a:p>
            <a:pPr lvl="1"/>
            <a:r>
              <a:rPr lang="en-US" dirty="0" smtClean="0"/>
              <a:t>Self-Management</a:t>
            </a:r>
          </a:p>
          <a:p>
            <a:pPr lvl="1"/>
            <a:r>
              <a:rPr lang="en-US" dirty="0" smtClean="0"/>
              <a:t>Social Awareness</a:t>
            </a:r>
          </a:p>
          <a:p>
            <a:pPr lvl="1"/>
            <a:r>
              <a:rPr lang="en-US" dirty="0" smtClean="0"/>
              <a:t>Relationship Management</a:t>
            </a:r>
          </a:p>
          <a:p>
            <a:r>
              <a:rPr lang="en-US" dirty="0" smtClean="0"/>
              <a:t>Flexibility and Adaptability</a:t>
            </a:r>
          </a:p>
          <a:p>
            <a:r>
              <a:rPr lang="en-US" dirty="0" smtClean="0"/>
              <a:t>Internal Locus of Control</a:t>
            </a:r>
          </a:p>
          <a:p>
            <a:r>
              <a:rPr lang="en-US" dirty="0" smtClean="0"/>
              <a:t>Courage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03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Motives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leaders have frequently been distinguished by their motives and needs.</a:t>
            </a:r>
          </a:p>
          <a:p>
            <a:endParaRPr lang="en-US" dirty="0"/>
          </a:p>
          <a:p>
            <a:r>
              <a:rPr lang="en-US" dirty="0" smtClean="0"/>
              <a:t>Leaders have an intense desire to occupy a position of responsibility for others and to control them.</a:t>
            </a:r>
          </a:p>
          <a:p>
            <a:endParaRPr lang="en-US" dirty="0"/>
          </a:p>
          <a:p>
            <a:r>
              <a:rPr lang="en-US" dirty="0" smtClean="0"/>
              <a:t>This desire is evident in four categories of motives and needs:</a:t>
            </a:r>
          </a:p>
          <a:p>
            <a:pPr lvl="1"/>
            <a:r>
              <a:rPr lang="en-US" dirty="0" smtClean="0"/>
              <a:t>Power</a:t>
            </a:r>
          </a:p>
          <a:p>
            <a:pPr lvl="1"/>
            <a:r>
              <a:rPr lang="en-US" dirty="0" smtClean="0"/>
              <a:t>Drive and Achievement</a:t>
            </a:r>
          </a:p>
          <a:p>
            <a:pPr lvl="1"/>
            <a:r>
              <a:rPr lang="en-US" dirty="0" smtClean="0"/>
              <a:t>Tenacity and Resilience</a:t>
            </a:r>
          </a:p>
          <a:p>
            <a:pPr lvl="1"/>
            <a:r>
              <a:rPr lang="en-US" dirty="0" smtClean="0"/>
              <a:t>Strong Work Ethic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15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POWER Motive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leaders have a strong need to control resources</a:t>
            </a:r>
          </a:p>
          <a:p>
            <a:endParaRPr lang="en-US" dirty="0"/>
          </a:p>
          <a:p>
            <a:r>
              <a:rPr lang="en-US" sz="2400" b="1" dirty="0" smtClean="0"/>
              <a:t>Personalized Power Motive</a:t>
            </a:r>
          </a:p>
          <a:p>
            <a:pPr lvl="1"/>
            <a:r>
              <a:rPr lang="en-US" dirty="0" smtClean="0"/>
              <a:t>Seek power to further their own interest</a:t>
            </a:r>
          </a:p>
          <a:p>
            <a:pPr lvl="1"/>
            <a:endParaRPr lang="en-US" dirty="0"/>
          </a:p>
          <a:p>
            <a:r>
              <a:rPr lang="en-US" sz="2400" b="1" dirty="0" smtClean="0"/>
              <a:t>Socialized Power Motive</a:t>
            </a:r>
          </a:p>
          <a:p>
            <a:pPr lvl="1"/>
            <a:r>
              <a:rPr lang="en-US" dirty="0" smtClean="0"/>
              <a:t>Seek power to achieve organizational goals or a vision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6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DRIVE &amp; ACHIEVEMENT Motive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Leaders are known for working hard to achieve their goals.</a:t>
            </a:r>
          </a:p>
          <a:p>
            <a:endParaRPr lang="en-US" dirty="0"/>
          </a:p>
          <a:p>
            <a:r>
              <a:rPr lang="en-US" sz="2400" b="1" dirty="0" smtClean="0"/>
              <a:t>DRIVE</a:t>
            </a:r>
            <a:endParaRPr lang="en-US" b="1" dirty="0" smtClean="0"/>
          </a:p>
          <a:p>
            <a:pPr lvl="1"/>
            <a:r>
              <a:rPr lang="en-US" dirty="0" smtClean="0"/>
              <a:t>A propensity to put forth high energy towards achieving goals and to be persistent in applying that energy.</a:t>
            </a:r>
          </a:p>
          <a:p>
            <a:endParaRPr lang="en-US" dirty="0"/>
          </a:p>
          <a:p>
            <a:r>
              <a:rPr lang="en-US" sz="2400" b="1" dirty="0" smtClean="0"/>
              <a:t>ACHIEVEMENT</a:t>
            </a:r>
          </a:p>
          <a:p>
            <a:pPr lvl="1"/>
            <a:r>
              <a:rPr lang="en-US" dirty="0" smtClean="0"/>
              <a:t>A desire to find joy in accomplishment of goals or their vision.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17AD-94C4-414B-8B45-DF3410E5B3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43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196</TotalTime>
  <Words>783</Words>
  <Application>Microsoft Macintosh PowerPoint</Application>
  <PresentationFormat>On-screen Show (4:3)</PresentationFormat>
  <Paragraphs>138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Chapter Two Traits, Motives, &amp;  Characteristics of Leaders</vt:lpstr>
      <vt:lpstr>Learning Objectives</vt:lpstr>
      <vt:lpstr>Leadership Characteristics</vt:lpstr>
      <vt:lpstr>Personality Traits of Effective Leaders</vt:lpstr>
      <vt:lpstr>General Personality Traits</vt:lpstr>
      <vt:lpstr>Task-Related Personality Traits</vt:lpstr>
      <vt:lpstr>Leadership Motives</vt:lpstr>
      <vt:lpstr>The POWER Motive</vt:lpstr>
      <vt:lpstr>DRIVE &amp; ACHIEVEMENT Motive</vt:lpstr>
      <vt:lpstr>TENACITY &amp; RESILIENCE Motive</vt:lpstr>
      <vt:lpstr>Cognitive Factors &amp; Leadership</vt:lpstr>
      <vt:lpstr>Influence of Heredity &amp; Environment on Leadership</vt:lpstr>
      <vt:lpstr>Strengths &amp; Limitations  of the Trait Approach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Murtaugh</dc:creator>
  <cp:lastModifiedBy>Jane Murtaugh</cp:lastModifiedBy>
  <cp:revision>16</cp:revision>
  <dcterms:created xsi:type="dcterms:W3CDTF">2011-10-04T02:26:12Z</dcterms:created>
  <dcterms:modified xsi:type="dcterms:W3CDTF">2011-10-08T00:57:00Z</dcterms:modified>
</cp:coreProperties>
</file>