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handoutMasterIdLst>
    <p:handoutMasterId r:id="rId42"/>
  </p:handoutMasterIdLst>
  <p:sldIdLst>
    <p:sldId id="256" r:id="rId2"/>
    <p:sldId id="263" r:id="rId3"/>
    <p:sldId id="257" r:id="rId4"/>
    <p:sldId id="258" r:id="rId5"/>
    <p:sldId id="289" r:id="rId6"/>
    <p:sldId id="286" r:id="rId7"/>
    <p:sldId id="259" r:id="rId8"/>
    <p:sldId id="302" r:id="rId9"/>
    <p:sldId id="291" r:id="rId10"/>
    <p:sldId id="303" r:id="rId11"/>
    <p:sldId id="295" r:id="rId12"/>
    <p:sldId id="265" r:id="rId13"/>
    <p:sldId id="304" r:id="rId14"/>
    <p:sldId id="292" r:id="rId15"/>
    <p:sldId id="266" r:id="rId16"/>
    <p:sldId id="296" r:id="rId17"/>
    <p:sldId id="268" r:id="rId18"/>
    <p:sldId id="269" r:id="rId19"/>
    <p:sldId id="270" r:id="rId20"/>
    <p:sldId id="262" r:id="rId21"/>
    <p:sldId id="261" r:id="rId22"/>
    <p:sldId id="297" r:id="rId23"/>
    <p:sldId id="264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93" r:id="rId33"/>
    <p:sldId id="288" r:id="rId34"/>
    <p:sldId id="281" r:id="rId35"/>
    <p:sldId id="299" r:id="rId36"/>
    <p:sldId id="282" r:id="rId37"/>
    <p:sldId id="283" r:id="rId38"/>
    <p:sldId id="305" r:id="rId39"/>
    <p:sldId id="284" r:id="rId40"/>
    <p:sldId id="306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4FB936-7045-4956-A2A8-F522F87D84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747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3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E1E85F-B678-475B-A353-8668A63BE2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A956E-817E-4FB7-A436-E26AC9BB8B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8D033-9222-489B-92CF-89CCD5C138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43000" y="609600"/>
            <a:ext cx="7799388" cy="5451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08336AB-C0DA-45F0-844C-CD2B111754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69988" y="194627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2388" y="194627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69988" y="407987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2388" y="407987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B969D9-7932-4A87-8AAB-ED9624434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A6E5DF-F9A5-4C25-A437-F33A902E2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BF8D36-B445-4A16-9A4A-FA6CC85600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93FF6C-84A5-40AA-A9BD-A6E7EA9CF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40798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B088C9F-C28F-4FC6-BA41-F5BCD5382A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A8813-98E4-4DDA-9C74-2ED167DC0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D3D78-0A87-41AA-B9D7-FD53CE7ED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8AB06-3C74-49B5-9429-80419D6E8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B8E49-3440-45AF-9B04-96F66F777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8A5AC-457F-4AE3-82D4-FFCA67487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FB116-3108-4C55-9D00-5333E82545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342CB-5463-4993-927F-89702F246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F0C79-41E2-4F4D-AB2E-B7C29A3D81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67A82DE1-92D5-4AA7-8395-58FC3FE718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javascript:openGlossary('gbtheory','0-13-181118-5')" TargetMode="External"/><Relationship Id="rId2" Type="http://schemas.openxmlformats.org/officeDocument/2006/relationships/hyperlink" Target="javascript:openGlossary('gbevolut','0-13-181118-5')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javascript:openGlossary('gbfossil','0-13-181118-5')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EVOLUTION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2514600" cy="2430463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133600"/>
            <a:ext cx="2509838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Living Organisms and Fossils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85188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 </a:t>
            </a:r>
            <a:endParaRPr lang="en-US" sz="2800"/>
          </a:p>
          <a:p>
            <a:r>
              <a:rPr lang="en-US" sz="2800"/>
              <a:t> Others looked completely unlike any creature he had ever seen. 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r>
              <a:rPr lang="en-US" sz="2800"/>
              <a:t>As Darwin studied fossils, new questions arose. </a:t>
            </a:r>
          </a:p>
          <a:p>
            <a:pPr lvl="1"/>
            <a:r>
              <a:rPr lang="en-US" sz="2800"/>
              <a:t>Why had so many of these species disappeared? </a:t>
            </a:r>
          </a:p>
          <a:p>
            <a:pPr lvl="1">
              <a:buFont typeface="Wingdings" pitchFamily="2" charset="2"/>
              <a:buNone/>
            </a:pPr>
            <a:endParaRPr lang="en-US" sz="2800"/>
          </a:p>
          <a:p>
            <a:pPr lvl="1"/>
            <a:r>
              <a:rPr lang="en-US" sz="2800"/>
              <a:t>How were they related to living species?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Fossils</a:t>
            </a:r>
          </a:p>
        </p:txBody>
      </p:sp>
      <p:pic>
        <p:nvPicPr>
          <p:cNvPr id="55300" name="Picture 4" descr="&#10;Picture 4.png                                                  000A2B16bunsen                         C167EDBD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752600"/>
            <a:ext cx="2682875" cy="4114800"/>
          </a:xfrm>
        </p:spPr>
      </p:pic>
      <p:pic>
        <p:nvPicPr>
          <p:cNvPr id="55301" name="Picture 5" descr="dino.png     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2971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The Galapagos Island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990600"/>
            <a:ext cx="7440613" cy="5257800"/>
          </a:xfrm>
        </p:spPr>
        <p:txBody>
          <a:bodyPr/>
          <a:lstStyle/>
          <a:p>
            <a:r>
              <a:rPr lang="en-US" sz="3200"/>
              <a:t>The smallest, lowest islands were hot, dry, and nearly barren-Hood Island-sparse vegetation</a:t>
            </a:r>
          </a:p>
          <a:p>
            <a:pPr>
              <a:buFont typeface="Wingdings" pitchFamily="2" charset="2"/>
              <a:buNone/>
            </a:pPr>
            <a:endParaRPr lang="en-US" sz="3200"/>
          </a:p>
          <a:p>
            <a:r>
              <a:rPr lang="en-US" sz="3200"/>
              <a:t>The higher islands had greater rainfall and a different assortment of plants and animals-Isabela- Island had rich vegetation</a:t>
            </a:r>
            <a:r>
              <a:rPr lang="en-US"/>
              <a:t>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The Galapagos Island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990600"/>
            <a:ext cx="7440613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/>
              <a:t>Darwin was fascinated in particular by the land tortoises and marine iguanas in the Galápagos.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Giant tortoises varied in predictable ways from one island to another.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shape of a tortoise's shell could be used to identify which island a particular tortoise inhabited.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&#10;Picture 1.png                                                  000A2B16bunsen                         C167EDBD: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609600"/>
            <a:ext cx="8534400" cy="5867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Animals found in the Galapagos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Land Tortoises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Darwin Finches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Blue-Footed Booby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Marine Iguanas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en-US"/>
              <a:t>Animals</a:t>
            </a:r>
          </a:p>
        </p:txBody>
      </p:sp>
      <p:pic>
        <p:nvPicPr>
          <p:cNvPr id="56327" name="Picture 7" descr="&#10;Picture 1.png                                                  000A2B16bunsen                         C167EDBD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524000"/>
            <a:ext cx="3505200" cy="2403475"/>
          </a:xfrm>
        </p:spPr>
      </p:pic>
      <p:pic>
        <p:nvPicPr>
          <p:cNvPr id="56328" name="Picture 8" descr="&#10;Picture 2.png                                                  000A2B16bunsen                         C167EDBD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447800"/>
            <a:ext cx="4267200" cy="2479675"/>
          </a:xfrm>
        </p:spPr>
      </p:pic>
      <p:pic>
        <p:nvPicPr>
          <p:cNvPr id="56329" name="Picture 9" descr="&#10;Picture 3.png                                                  000A2B16bunsen                         C167EDBD: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19200" y="4114800"/>
            <a:ext cx="3200400" cy="2743200"/>
          </a:xfrm>
        </p:spPr>
      </p:pic>
      <p:pic>
        <p:nvPicPr>
          <p:cNvPr id="56330" name="Picture 10" descr="&#10;Picture 4.png                                                  000A2B16bunsen                         C167EDBD: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76800" y="4079875"/>
            <a:ext cx="3886200" cy="27781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The Journey Home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454525"/>
          </a:xfrm>
        </p:spPr>
        <p:txBody>
          <a:bodyPr/>
          <a:lstStyle/>
          <a:p>
            <a:r>
              <a:rPr lang="en-US" sz="3600"/>
              <a:t>Darwin Observed that characteristics of many plants and animals vary greatly among the islands</a:t>
            </a:r>
          </a:p>
          <a:p>
            <a:pPr>
              <a:buFont typeface="Wingdings" pitchFamily="2" charset="2"/>
              <a:buNone/>
            </a:pPr>
            <a:endParaRPr lang="en-US" sz="3600"/>
          </a:p>
          <a:p>
            <a:r>
              <a:rPr lang="en-US" sz="3600" b="1"/>
              <a:t>Hypothesis:</a:t>
            </a:r>
            <a:r>
              <a:rPr lang="en-US" sz="3600"/>
              <a:t>  Separate species may have arose from an original ancestor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Ideas that shaped Darwin’s Thinking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946275"/>
            <a:ext cx="3810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/>
              <a:t>James Hutton:</a:t>
            </a: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1795 Theory of Geological change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Forces change earth’s surface shape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Changes are slow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Earth much older than thousands of years</a:t>
            </a: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18438" name="Picture 6" descr="&#10;Picture 1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4038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Ideas that Shaped Darwin’s Thinking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/>
              <a:t>Charles Lyell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 Book: </a:t>
            </a:r>
            <a:r>
              <a:rPr lang="en-US" i="1"/>
              <a:t>Principles of Geography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Geographical features can be built up or torn down</a:t>
            </a:r>
          </a:p>
          <a:p>
            <a:pPr>
              <a:lnSpc>
                <a:spcPct val="90000"/>
              </a:lnSpc>
            </a:pPr>
            <a:r>
              <a:rPr lang="en-US"/>
              <a:t>Darwin thought if earth changed over time, what about life?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6" name="Picture 6" descr="&#10;Picture 2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4038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Charles Darwin</a:t>
            </a:r>
          </a:p>
        </p:txBody>
      </p:sp>
      <p:pic>
        <p:nvPicPr>
          <p:cNvPr id="10247" name="Picture 7" descr="&#10;Picture 1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6324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71600" y="136525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86200" y="1143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Lamarck</a:t>
            </a:r>
          </a:p>
        </p:txBody>
      </p:sp>
      <p:pic>
        <p:nvPicPr>
          <p:cNvPr id="9221" name="Picture 5" descr="&#10;Picture 3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6400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Lamarck’s</a:t>
            </a:r>
            <a:r>
              <a:rPr lang="en-US">
                <a:solidFill>
                  <a:schemeClr val="tx1"/>
                </a:solidFill>
              </a:rPr>
              <a:t> Theory of Evolution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946275"/>
            <a:ext cx="6754812" cy="4114800"/>
          </a:xfrm>
        </p:spPr>
        <p:txBody>
          <a:bodyPr/>
          <a:lstStyle/>
          <a:p>
            <a:r>
              <a:rPr lang="en-US" dirty="0"/>
              <a:t>Tendency toward  Perfection(Giraffe necks)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Use and Disuse (bird’s using forearms)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Inheritance of Acquired </a:t>
            </a:r>
            <a:r>
              <a:rPr lang="en-US" dirty="0" smtClean="0"/>
              <a:t>Traits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&#10;Picture 4.png                                                  000A2B16bunsen                         C167EDBD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0"/>
            <a:ext cx="7315200" cy="6477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Population Growth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76400"/>
            <a:ext cx="3810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Thomas Malthus</a:t>
            </a:r>
            <a:r>
              <a:rPr lang="en-US" sz="2800"/>
              <a:t>-19th century English economist</a:t>
            </a:r>
          </a:p>
          <a:p>
            <a:pPr>
              <a:lnSpc>
                <a:spcPct val="90000"/>
              </a:lnSpc>
            </a:pPr>
            <a:r>
              <a:rPr lang="en-US" sz="2800"/>
              <a:t>If population grew (more Babies born than die)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Insufficient living space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Food runs out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Darwin applied this theory to animals</a:t>
            </a:r>
            <a:endParaRPr lang="en-US" sz="2400"/>
          </a:p>
        </p:txBody>
      </p:sp>
      <p:pic>
        <p:nvPicPr>
          <p:cNvPr id="12295" name="Picture 7" descr="&#10;Picture 5.png                                                  000A2B16bunsen                         C167EDB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4338" y="1946275"/>
            <a:ext cx="3086100" cy="41148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Publication of Orgin of Species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Russel Wallace wrote an essay summarizing evolutionary change from his field work in Malaysia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r>
              <a:rPr lang="en-US" sz="2800"/>
              <a:t>Gave Darwin the drive to publish his findings</a:t>
            </a:r>
          </a:p>
        </p:txBody>
      </p:sp>
      <p:pic>
        <p:nvPicPr>
          <p:cNvPr id="23558" name="Picture 6" descr=" Orgin.jpg                                                      0005DC90tessio                         BF1E63C3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946275"/>
            <a:ext cx="2644775" cy="41148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Natural Selection &amp; Artificial Selection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Natural variation</a:t>
            </a:r>
            <a:r>
              <a:rPr lang="en-US"/>
              <a:t>--differences among individuals of a species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 b="1"/>
              <a:t>Artificial selection</a:t>
            </a:r>
            <a:r>
              <a:rPr lang="en-US"/>
              <a:t>- nature provides the variation among different organisms, and humans select those variations they find useful</a:t>
            </a:r>
            <a:r>
              <a:rPr lang="en-US" sz="4000"/>
              <a:t>.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Evolution by Natural Selection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946275"/>
            <a:ext cx="7440612" cy="4114800"/>
          </a:xfrm>
        </p:spPr>
        <p:txBody>
          <a:bodyPr/>
          <a:lstStyle/>
          <a:p>
            <a:r>
              <a:rPr lang="en-US" b="1"/>
              <a:t>The Struggle for Existence</a:t>
            </a:r>
            <a:r>
              <a:rPr lang="en-US"/>
              <a:t>-members of each species have to compete for food, shelter, other life necessities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 b="1"/>
              <a:t>Survival of the Fittest</a:t>
            </a:r>
            <a:r>
              <a:rPr lang="en-US"/>
              <a:t>-Some individuals better suited for the environment</a:t>
            </a:r>
            <a:endParaRPr lang="en-US" sz="2400"/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Natural Selection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Over time, natural selection results in changes in inherited characteristics of a population.  These changes increase a species fitness in its environment</a:t>
            </a:r>
          </a:p>
        </p:txBody>
      </p:sp>
      <p:pic>
        <p:nvPicPr>
          <p:cNvPr id="28681" name="Picture 9" descr="&#10;Picture 1.png                                                  000A2B16bunsen                         C167EDBD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32388" y="1524000"/>
            <a:ext cx="3810000" cy="44196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Descent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b="1"/>
              <a:t>Descent with Modification</a:t>
            </a:r>
            <a:r>
              <a:rPr lang="en-US" sz="2400"/>
              <a:t>-Each living organism has descended, with changes from other species over time</a:t>
            </a:r>
          </a:p>
          <a:p>
            <a:r>
              <a:rPr lang="en-US" sz="2400" b="1"/>
              <a:t>Common Descent</a:t>
            </a:r>
            <a:r>
              <a:rPr lang="en-US" sz="2400"/>
              <a:t>- were derived from common ancestors</a:t>
            </a:r>
          </a:p>
        </p:txBody>
      </p:sp>
      <p:pic>
        <p:nvPicPr>
          <p:cNvPr id="29707" name="Picture 11" descr="&#10;Picture 2.png                                                  000A2B16bunsen                         C167EDB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505200"/>
            <a:ext cx="8001000" cy="29718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Evidence of Evolution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The Fossil Record</a:t>
            </a:r>
          </a:p>
          <a:p>
            <a:endParaRPr lang="en-US" b="1"/>
          </a:p>
          <a:p>
            <a:r>
              <a:rPr lang="en-US" b="1"/>
              <a:t>Geographic Distribution of Living Things</a:t>
            </a:r>
          </a:p>
          <a:p>
            <a:endParaRPr lang="en-US" b="1"/>
          </a:p>
          <a:p>
            <a:r>
              <a:rPr lang="en-US" b="1"/>
              <a:t>Homologous Body Structures</a:t>
            </a:r>
          </a:p>
          <a:p>
            <a:endParaRPr lang="en-US" b="1"/>
          </a:p>
          <a:p>
            <a:r>
              <a:rPr lang="en-US" b="1"/>
              <a:t>Similarities in Early Development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Darwin’s Theory of Evolution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>
                <a:hlinkClick r:id="rId2"/>
              </a:rPr>
              <a:t>Evolution</a:t>
            </a:r>
            <a:r>
              <a:rPr lang="en-US"/>
              <a:t>, or change over time, is the process by which modern organisms have descended from ancient organisms. 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A scientific </a:t>
            </a:r>
            <a:r>
              <a:rPr lang="en-US" b="1" u="sng">
                <a:hlinkClick r:id="rId3"/>
              </a:rPr>
              <a:t>theory</a:t>
            </a:r>
            <a:r>
              <a:rPr lang="en-US"/>
              <a:t> is a well-supported testable explanation of phenomena that have occurred in the natural world.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Evidence for Evolution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32388" y="1946275"/>
            <a:ext cx="3810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The Fossil Record</a:t>
            </a:r>
            <a:r>
              <a:rPr lang="en-US" sz="2800"/>
              <a:t>-Layer show change</a:t>
            </a:r>
            <a:endParaRPr lang="en-US" sz="2800" b="1"/>
          </a:p>
          <a:p>
            <a:pPr>
              <a:lnSpc>
                <a:spcPct val="90000"/>
              </a:lnSpc>
            </a:pPr>
            <a:r>
              <a:rPr lang="en-US" sz="2800"/>
              <a:t>Geographic Distribution of Living Things</a:t>
            </a:r>
          </a:p>
          <a:p>
            <a:pPr>
              <a:lnSpc>
                <a:spcPct val="90000"/>
              </a:lnSpc>
            </a:pPr>
            <a:r>
              <a:rPr lang="en-US" sz="2800"/>
              <a:t>Homologous Body Structures</a:t>
            </a:r>
          </a:p>
          <a:p>
            <a:pPr>
              <a:lnSpc>
                <a:spcPct val="90000"/>
              </a:lnSpc>
            </a:pPr>
            <a:r>
              <a:rPr lang="en-US" sz="2800"/>
              <a:t>Similarities in Early Development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33799" name="Picture 7" descr="&#10;Picture 3.png                                                  000A2B16bunsen                         C167EDBD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752600"/>
            <a:ext cx="4141788" cy="4572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Evidence of Evolution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32388" y="1752600"/>
            <a:ext cx="3810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Fossil Record</a:t>
            </a:r>
          </a:p>
          <a:p>
            <a:pPr>
              <a:lnSpc>
                <a:spcPct val="90000"/>
              </a:lnSpc>
            </a:pPr>
            <a:r>
              <a:rPr lang="en-US" sz="2800" b="1"/>
              <a:t>Geographic Distribution of Living Things-</a:t>
            </a:r>
            <a:r>
              <a:rPr lang="en-US" sz="2800"/>
              <a:t>similar environments have similar types of organisms</a:t>
            </a:r>
          </a:p>
          <a:p>
            <a:pPr>
              <a:lnSpc>
                <a:spcPct val="90000"/>
              </a:lnSpc>
            </a:pPr>
            <a:r>
              <a:rPr lang="en-US" sz="2800"/>
              <a:t>Homologous Body Structures</a:t>
            </a:r>
          </a:p>
          <a:p>
            <a:pPr>
              <a:lnSpc>
                <a:spcPct val="90000"/>
              </a:lnSpc>
            </a:pPr>
            <a:r>
              <a:rPr lang="en-US" sz="2800"/>
              <a:t>Similarities in Early Development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34822" name="Picture 6" descr="&#10;images.jpg                                                     0005DC90tessio                         BF1E63C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191000"/>
            <a:ext cx="1981200" cy="1981200"/>
          </a:xfrm>
          <a:prstGeom prst="rect">
            <a:avLst/>
          </a:prstGeom>
          <a:noFill/>
        </p:spPr>
      </p:pic>
      <p:pic>
        <p:nvPicPr>
          <p:cNvPr id="34824" name="Picture 8" descr="C:\WINDOWS\Desktop\bio_ch15\bio_ch15_42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9600" y="1676400"/>
            <a:ext cx="4224338" cy="4648200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Homologous Structures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/>
              <a:t>Homologous Structures</a:t>
            </a:r>
            <a:r>
              <a:rPr lang="en-US"/>
              <a:t>-structures that have different mature forms in different organisms, but develop from the same embryonic tissue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WINDOWS\Desktop\bio_ch15\bio_ch15_4302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381000"/>
            <a:ext cx="7799388" cy="6477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Evidence for Evolution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946275"/>
            <a:ext cx="7288212" cy="4114800"/>
          </a:xfrm>
        </p:spPr>
        <p:txBody>
          <a:bodyPr/>
          <a:lstStyle/>
          <a:p>
            <a:r>
              <a:rPr lang="en-US" sz="3600" b="1"/>
              <a:t>Vestigial organs</a:t>
            </a:r>
            <a:r>
              <a:rPr lang="en-US" sz="3600"/>
              <a:t>-organs that serve no useful function in an organism</a:t>
            </a:r>
          </a:p>
          <a:p>
            <a:r>
              <a:rPr lang="en-US" sz="3600"/>
              <a:t>i.e.) appendix, miniature legs, arms</a:t>
            </a:r>
            <a:endParaRPr lang="en-US"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9" name="Picture 3" descr="&#10;Picture 2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7543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Similarities in Early Development</a:t>
            </a:r>
          </a:p>
        </p:txBody>
      </p:sp>
      <p:pic>
        <p:nvPicPr>
          <p:cNvPr id="39945" name="Picture 9" descr="&#10;Picture 1.png                                                  000A2B16bunsen                         C167EDB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946275"/>
            <a:ext cx="7239000" cy="453072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Summary of Darwin’s Theory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Individuals in nature differ from one another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Organisms in nature produce more offspring than can survive, and many of those who do not survive do  not reproduce.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Summary of Darwin’s Theory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Because more organisms are produce than can survive, each species must struggle for resources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Each organism is unique, each has advantages and disadvantages in the struggle for existence</a:t>
            </a:r>
            <a:endParaRPr lang="en-US" sz="2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Summary (cont.)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Individuals best suited for the environment survive and reproduce most successful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Species change over time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Voyage of the Beagle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1030" name="Picture 6" descr="&#10;Picture 3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7391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Summary (cont.)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800"/>
          </a:p>
          <a:p>
            <a:r>
              <a:rPr lang="en-US" sz="2800"/>
              <a:t>Species alive today descended with modification from species that lived in the past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r>
              <a:rPr lang="en-US" sz="2800"/>
              <a:t>All organisms on earth are united into a single family tree of life by common descent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Voyage of Beagle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/>
              <a:t>Dates:  </a:t>
            </a:r>
            <a:r>
              <a:rPr lang="en-US"/>
              <a:t>February 12th, 1831</a:t>
            </a:r>
            <a:endParaRPr lang="en-US" b="1" u="sng"/>
          </a:p>
          <a:p>
            <a:r>
              <a:rPr lang="en-US" b="1" u="sng"/>
              <a:t>Captain:</a:t>
            </a:r>
            <a:r>
              <a:rPr lang="en-US"/>
              <a:t>  Charles Darwin</a:t>
            </a:r>
          </a:p>
          <a:p>
            <a:r>
              <a:rPr lang="en-US" b="1" u="sng"/>
              <a:t>Ship</a:t>
            </a:r>
            <a:r>
              <a:rPr lang="en-US"/>
              <a:t>:  H.M.S. Beagle</a:t>
            </a:r>
          </a:p>
          <a:p>
            <a:r>
              <a:rPr lang="en-US" b="1" u="sng"/>
              <a:t>Destination:</a:t>
            </a:r>
            <a:r>
              <a:rPr lang="en-US"/>
              <a:t>  Voyage around the world.</a:t>
            </a:r>
          </a:p>
          <a:p>
            <a:r>
              <a:rPr lang="en-US" b="1" u="sng"/>
              <a:t>Findings:</a:t>
            </a:r>
            <a:r>
              <a:rPr lang="en-US"/>
              <a:t>  evidence to propose a revolutionary hypothesis about how life changes over time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WINDOWS\Desktop\bio_ch15\bio_ch15_4290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609600"/>
            <a:ext cx="7799388" cy="5562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Patterns of Diversity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066800"/>
            <a:ext cx="8534400" cy="5791200"/>
          </a:xfrm>
        </p:spPr>
        <p:txBody>
          <a:bodyPr/>
          <a:lstStyle/>
          <a:p>
            <a:endParaRPr lang="en-US"/>
          </a:p>
          <a:p>
            <a:r>
              <a:rPr lang="en-US"/>
              <a:t>Darwin  visited Argentina and Australia which had similar grassland ecosystems. </a:t>
            </a:r>
          </a:p>
          <a:p>
            <a:endParaRPr lang="en-US"/>
          </a:p>
          <a:p>
            <a:pPr lvl="1"/>
            <a:r>
              <a:rPr lang="en-US" sz="2800"/>
              <a:t>those grasslands were inhabited by very different animals. 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neither Argentina nor Australia was home to the sorts of animals that lived in European grasslands.</a:t>
            </a:r>
          </a:p>
          <a:p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Patterns of Diversity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066800"/>
            <a:ext cx="8534400" cy="5791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Darwin posed challenging questions. </a:t>
            </a:r>
          </a:p>
          <a:p>
            <a:pPr lvl="1"/>
            <a:r>
              <a:rPr lang="en-US" sz="2800"/>
              <a:t>Why were there no rabbits in Australia, despite the presence of habitats that seemed perfect for them?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 Why were there no kangaroos in England?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Living Organisms and Fossils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85188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b="1"/>
          </a:p>
          <a:p>
            <a:r>
              <a:rPr lang="en-US"/>
              <a:t>Darwin collected the preserved remains of ancient organisms, called </a:t>
            </a:r>
            <a:r>
              <a:rPr lang="en-US" b="1" u="sng">
                <a:hlinkClick r:id="rId2"/>
              </a:rPr>
              <a:t>fossils</a:t>
            </a:r>
            <a:r>
              <a:rPr lang="en-US"/>
              <a:t>. 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Some of those fossils resembled organisms that were still alive today.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SCSD:Applications:Microsoft Office X:Templates:Presentations:Designs:Blank Presentation</Template>
  <TotalTime>579</TotalTime>
  <Words>805</Words>
  <Application>Microsoft Office PowerPoint</Application>
  <PresentationFormat>On-screen Show (4:3)</PresentationFormat>
  <Paragraphs>147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Azure</vt:lpstr>
      <vt:lpstr>EVOLUTION</vt:lpstr>
      <vt:lpstr>Charles Darwin</vt:lpstr>
      <vt:lpstr>Darwin’s Theory of Evolution</vt:lpstr>
      <vt:lpstr>Voyage of the Beagle</vt:lpstr>
      <vt:lpstr>Voyage of Beagle</vt:lpstr>
      <vt:lpstr>Slide 6</vt:lpstr>
      <vt:lpstr>Patterns of Diversity</vt:lpstr>
      <vt:lpstr>Patterns of Diversity</vt:lpstr>
      <vt:lpstr>Living Organisms and Fossils</vt:lpstr>
      <vt:lpstr>Living Organisms and Fossils</vt:lpstr>
      <vt:lpstr>Fossils</vt:lpstr>
      <vt:lpstr>The Galapagos Island</vt:lpstr>
      <vt:lpstr>The Galapagos Island</vt:lpstr>
      <vt:lpstr>Slide 14</vt:lpstr>
      <vt:lpstr>Animals found in the Galapagos</vt:lpstr>
      <vt:lpstr>Animals</vt:lpstr>
      <vt:lpstr>The Journey Home</vt:lpstr>
      <vt:lpstr>Ideas that shaped Darwin’s Thinking</vt:lpstr>
      <vt:lpstr>Ideas that Shaped Darwin’s Thinking</vt:lpstr>
      <vt:lpstr>Slide 20</vt:lpstr>
      <vt:lpstr>Lamarck’s Theory of Evolution</vt:lpstr>
      <vt:lpstr>Slide 22</vt:lpstr>
      <vt:lpstr>Population Growth</vt:lpstr>
      <vt:lpstr>Publication of Orgin of Species</vt:lpstr>
      <vt:lpstr>Natural Selection &amp; Artificial Selection</vt:lpstr>
      <vt:lpstr>Evolution by Natural Selection</vt:lpstr>
      <vt:lpstr>Natural Selection</vt:lpstr>
      <vt:lpstr>Descent</vt:lpstr>
      <vt:lpstr>Evidence of Evolution</vt:lpstr>
      <vt:lpstr>Evidence for Evolution</vt:lpstr>
      <vt:lpstr>Evidence of Evolution</vt:lpstr>
      <vt:lpstr>Homologous Structures</vt:lpstr>
      <vt:lpstr>Slide 33</vt:lpstr>
      <vt:lpstr>Evidence for Evolution</vt:lpstr>
      <vt:lpstr>Slide 35</vt:lpstr>
      <vt:lpstr>Similarities in Early Development</vt:lpstr>
      <vt:lpstr>Summary of Darwin’s Theory</vt:lpstr>
      <vt:lpstr>Summary of Darwin’s Theory</vt:lpstr>
      <vt:lpstr>Summary (cont.)</vt:lpstr>
      <vt:lpstr>Summary (cont.)</vt:lpstr>
    </vt:vector>
  </TitlesOfParts>
  <Company>SCSD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EVOLUTION</dc:title>
  <dc:creator>Jeanine Stright</dc:creator>
  <cp:keywords/>
  <cp:lastModifiedBy>Hp</cp:lastModifiedBy>
  <cp:revision>26</cp:revision>
  <cp:lastPrinted>2008-12-02T18:40:25Z</cp:lastPrinted>
  <dcterms:created xsi:type="dcterms:W3CDTF">2006-03-21T18:18:58Z</dcterms:created>
  <dcterms:modified xsi:type="dcterms:W3CDTF">2020-11-05T17:27:19Z</dcterms:modified>
</cp:coreProperties>
</file>