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626-A6E7-4FD0-AFE7-C262856D03F6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1D99-A847-4E0B-935B-0CEE4C631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626-A6E7-4FD0-AFE7-C262856D03F6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1D99-A847-4E0B-935B-0CEE4C631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626-A6E7-4FD0-AFE7-C262856D03F6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1D99-A847-4E0B-935B-0CEE4C631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626-A6E7-4FD0-AFE7-C262856D03F6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1D99-A847-4E0B-935B-0CEE4C631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626-A6E7-4FD0-AFE7-C262856D03F6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1D99-A847-4E0B-935B-0CEE4C631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626-A6E7-4FD0-AFE7-C262856D03F6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1D99-A847-4E0B-935B-0CEE4C631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626-A6E7-4FD0-AFE7-C262856D03F6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1D99-A847-4E0B-935B-0CEE4C631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626-A6E7-4FD0-AFE7-C262856D03F6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1D99-A847-4E0B-935B-0CEE4C631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626-A6E7-4FD0-AFE7-C262856D03F6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1D99-A847-4E0B-935B-0CEE4C631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626-A6E7-4FD0-AFE7-C262856D03F6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1D99-A847-4E0B-935B-0CEE4C631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626-A6E7-4FD0-AFE7-C262856D03F6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1D99-A847-4E0B-935B-0CEE4C631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3626-A6E7-4FD0-AFE7-C262856D03F6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1D99-A847-4E0B-935B-0CEE4C631A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79" y="457200"/>
            <a:ext cx="2776855" cy="94615"/>
          </a:xfrm>
          <a:custGeom>
            <a:avLst/>
            <a:gdLst/>
            <a:ahLst/>
            <a:cxnLst/>
            <a:rect l="l" t="t" r="r" b="b"/>
            <a:pathLst>
              <a:path w="2776855" h="94615">
                <a:moveTo>
                  <a:pt x="0" y="94487"/>
                </a:moveTo>
                <a:lnTo>
                  <a:pt x="2776728" y="94487"/>
                </a:lnTo>
                <a:lnTo>
                  <a:pt x="2776728" y="0"/>
                </a:lnTo>
                <a:lnTo>
                  <a:pt x="0" y="0"/>
                </a:lnTo>
                <a:lnTo>
                  <a:pt x="0" y="94487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31991" y="454151"/>
            <a:ext cx="2776855" cy="97790"/>
          </a:xfrm>
          <a:custGeom>
            <a:avLst/>
            <a:gdLst/>
            <a:ahLst/>
            <a:cxnLst/>
            <a:rect l="l" t="t" r="r" b="b"/>
            <a:pathLst>
              <a:path w="2776854" h="97790">
                <a:moveTo>
                  <a:pt x="0" y="97536"/>
                </a:moveTo>
                <a:lnTo>
                  <a:pt x="2776727" y="97536"/>
                </a:lnTo>
                <a:lnTo>
                  <a:pt x="2776727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82111" y="457200"/>
            <a:ext cx="2776855" cy="91440"/>
          </a:xfrm>
          <a:custGeom>
            <a:avLst/>
            <a:gdLst/>
            <a:ahLst/>
            <a:cxnLst/>
            <a:rect l="l" t="t" r="r" b="b"/>
            <a:pathLst>
              <a:path w="2776854" h="91440">
                <a:moveTo>
                  <a:pt x="0" y="91439"/>
                </a:moveTo>
                <a:lnTo>
                  <a:pt x="2776728" y="91439"/>
                </a:lnTo>
                <a:lnTo>
                  <a:pt x="2776728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5279" y="3086100"/>
            <a:ext cx="8448040" cy="3304540"/>
          </a:xfrm>
          <a:custGeom>
            <a:avLst/>
            <a:gdLst/>
            <a:ahLst/>
            <a:cxnLst/>
            <a:rect l="l" t="t" r="r" b="b"/>
            <a:pathLst>
              <a:path w="8448040" h="3304540">
                <a:moveTo>
                  <a:pt x="0" y="3304031"/>
                </a:moveTo>
                <a:lnTo>
                  <a:pt x="8447532" y="3304031"/>
                </a:lnTo>
                <a:lnTo>
                  <a:pt x="8447532" y="0"/>
                </a:lnTo>
                <a:lnTo>
                  <a:pt x="0" y="0"/>
                </a:lnTo>
                <a:lnTo>
                  <a:pt x="0" y="3304031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6615" y="428244"/>
            <a:ext cx="8359140" cy="4500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9983" y="1215897"/>
            <a:ext cx="7307580" cy="0"/>
          </a:xfrm>
          <a:custGeom>
            <a:avLst/>
            <a:gdLst/>
            <a:ahLst/>
            <a:cxnLst/>
            <a:rect l="l" t="t" r="r" b="b"/>
            <a:pathLst>
              <a:path w="7307580">
                <a:moveTo>
                  <a:pt x="0" y="0"/>
                </a:moveTo>
                <a:lnTo>
                  <a:pt x="7307541" y="0"/>
                </a:lnTo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17270" y="372871"/>
            <a:ext cx="73355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C00000"/>
                </a:solidFill>
                <a:latin typeface="Cambria"/>
                <a:cs typeface="Cambria"/>
              </a:rPr>
              <a:t>DIABETES</a:t>
            </a:r>
            <a:r>
              <a:rPr sz="60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6000" b="1" spc="-5" dirty="0">
                <a:solidFill>
                  <a:srgbClr val="C00000"/>
                </a:solidFill>
                <a:latin typeface="Cambria"/>
                <a:cs typeface="Cambria"/>
              </a:rPr>
              <a:t>MELLITUS</a:t>
            </a:r>
            <a:endParaRPr sz="60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33420" y="1286966"/>
            <a:ext cx="24999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" dirty="0">
                <a:solidFill>
                  <a:srgbClr val="C00000"/>
                </a:solidFill>
                <a:latin typeface="Cambria"/>
                <a:cs typeface="Cambria"/>
              </a:rPr>
              <a:t>TYPE</a:t>
            </a:r>
            <a:r>
              <a:rPr sz="60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6000" b="1" dirty="0">
                <a:solidFill>
                  <a:srgbClr val="C00000"/>
                </a:solidFill>
                <a:latin typeface="Cambria"/>
                <a:cs typeface="Cambria"/>
              </a:rPr>
              <a:t>2</a:t>
            </a:r>
            <a:endParaRPr sz="600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45485" y="2130298"/>
            <a:ext cx="2475230" cy="0"/>
          </a:xfrm>
          <a:custGeom>
            <a:avLst/>
            <a:gdLst/>
            <a:ahLst/>
            <a:cxnLst/>
            <a:rect l="l" t="t" r="r" b="b"/>
            <a:pathLst>
              <a:path w="2475229">
                <a:moveTo>
                  <a:pt x="0" y="0"/>
                </a:moveTo>
                <a:lnTo>
                  <a:pt x="2474976" y="0"/>
                </a:lnTo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0565" y="5027167"/>
            <a:ext cx="37172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PRESENTER:</a:t>
            </a:r>
            <a:endParaRPr sz="2400">
              <a:latin typeface="Cambria"/>
              <a:cs typeface="Cambria"/>
            </a:endParaRPr>
          </a:p>
          <a:p>
            <a:pPr marL="770890" marR="30480" indent="-6731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Esther Mary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Mathew 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M.Sc Nursing 1</a:t>
            </a:r>
            <a:r>
              <a:rPr sz="2400" b="1" spc="-7" baseline="24305" dirty="0">
                <a:solidFill>
                  <a:srgbClr val="FFFFFF"/>
                </a:solidFill>
                <a:latin typeface="Cambria"/>
                <a:cs typeface="Cambria"/>
              </a:rPr>
              <a:t>st</a:t>
            </a:r>
            <a:r>
              <a:rPr sz="2400" b="1" spc="217" baseline="243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year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08626" y="5027167"/>
            <a:ext cx="37604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FFFFFF"/>
                </a:solidFill>
                <a:latin typeface="Cambria"/>
                <a:cs typeface="Cambria"/>
              </a:rPr>
              <a:t>MODERATOR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880110" marR="5080" indent="-6731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Ms.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Ujjwal Dahiya  </a:t>
            </a:r>
            <a:r>
              <a:rPr sz="2400" b="1" spc="-35" dirty="0">
                <a:solidFill>
                  <a:srgbClr val="FFFFFF"/>
                </a:solidFill>
                <a:latin typeface="Cambria"/>
                <a:cs typeface="Cambria"/>
              </a:rPr>
              <a:t>Lecturer,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CON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AIIMS.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02235" rIns="0" bIns="0" rtlCol="0">
            <a:spAutoFit/>
          </a:bodyPr>
          <a:lstStyle/>
          <a:p>
            <a:pPr marR="147320" algn="ctr">
              <a:lnSpc>
                <a:spcPct val="100000"/>
              </a:lnSpc>
              <a:spcBef>
                <a:spcPts val="805"/>
              </a:spcBef>
            </a:pPr>
            <a:r>
              <a:rPr sz="4000" b="1" spc="-50" dirty="0">
                <a:solidFill>
                  <a:srgbClr val="92D050"/>
                </a:solidFill>
                <a:latin typeface="Calibri"/>
                <a:cs typeface="Calibri"/>
              </a:rPr>
              <a:t>PANCREAS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357780"/>
            <a:ext cx="9033510" cy="3232785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37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dirty="0">
                <a:latin typeface="Arial"/>
                <a:cs typeface="Arial"/>
              </a:rPr>
              <a:t>15- </a:t>
            </a:r>
            <a:r>
              <a:rPr sz="2800" spc="-5" dirty="0">
                <a:latin typeface="Arial"/>
                <a:cs typeface="Arial"/>
              </a:rPr>
              <a:t>20% α cells </a:t>
            </a:r>
            <a:r>
              <a:rPr sz="2800" dirty="0">
                <a:latin typeface="Arial"/>
                <a:cs typeface="Arial"/>
              </a:rPr>
              <a:t>synthesize </a:t>
            </a:r>
            <a:r>
              <a:rPr sz="2800" spc="-5" dirty="0">
                <a:latin typeface="Arial"/>
                <a:cs typeface="Arial"/>
              </a:rPr>
              <a:t>and secrete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GLUCAGON</a:t>
            </a:r>
            <a:endParaRPr sz="2800">
              <a:latin typeface="Arial"/>
              <a:cs typeface="Arial"/>
            </a:endParaRPr>
          </a:p>
          <a:p>
            <a:pPr marL="318770" indent="-306705">
              <a:lnSpc>
                <a:spcPct val="100000"/>
              </a:lnSpc>
              <a:spcBef>
                <a:spcPts val="127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dirty="0">
                <a:latin typeface="Arial"/>
                <a:cs typeface="Arial"/>
              </a:rPr>
              <a:t>70- </a:t>
            </a:r>
            <a:r>
              <a:rPr sz="2800" spc="-5" dirty="0">
                <a:latin typeface="Arial"/>
                <a:cs typeface="Arial"/>
              </a:rPr>
              <a:t>80% </a:t>
            </a:r>
            <a:r>
              <a:rPr sz="2800" b="1" spc="-5" dirty="0">
                <a:latin typeface="Arial"/>
                <a:cs typeface="Arial"/>
              </a:rPr>
              <a:t>β cells </a:t>
            </a:r>
            <a:r>
              <a:rPr sz="2800" dirty="0">
                <a:latin typeface="Arial"/>
                <a:cs typeface="Arial"/>
              </a:rPr>
              <a:t>synthesize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secrete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INSULIN</a:t>
            </a:r>
            <a:endParaRPr sz="2800">
              <a:latin typeface="Arial"/>
              <a:cs typeface="Arial"/>
            </a:endParaRPr>
          </a:p>
          <a:p>
            <a:pPr marL="318770" marR="5080" indent="-306705">
              <a:lnSpc>
                <a:spcPct val="100000"/>
              </a:lnSpc>
              <a:spcBef>
                <a:spcPts val="127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5" dirty="0">
                <a:latin typeface="Arial"/>
                <a:cs typeface="Arial"/>
              </a:rPr>
              <a:t>1-8% δ </a:t>
            </a:r>
            <a:r>
              <a:rPr sz="2800" dirty="0">
                <a:latin typeface="Arial"/>
                <a:cs typeface="Arial"/>
              </a:rPr>
              <a:t>cells synthesize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secrete </a:t>
            </a:r>
            <a:r>
              <a:rPr sz="2800" spc="-65" dirty="0">
                <a:latin typeface="Arial"/>
                <a:cs typeface="Arial"/>
              </a:rPr>
              <a:t>STOMATOSTATIN 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GASTRIN</a:t>
            </a:r>
            <a:endParaRPr sz="2800">
              <a:latin typeface="Arial"/>
              <a:cs typeface="Arial"/>
            </a:endParaRPr>
          </a:p>
          <a:p>
            <a:pPr marL="318770" marR="415925" indent="-306705">
              <a:lnSpc>
                <a:spcPct val="100000"/>
              </a:lnSpc>
              <a:spcBef>
                <a:spcPts val="127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5" dirty="0">
                <a:latin typeface="Arial"/>
                <a:cs typeface="Arial"/>
              </a:rPr>
              <a:t>1-2% F- cells secrete </a:t>
            </a:r>
            <a:r>
              <a:rPr sz="2800" spc="-50" dirty="0">
                <a:latin typeface="Arial"/>
                <a:cs typeface="Arial"/>
              </a:rPr>
              <a:t>PANCREATIC </a:t>
            </a:r>
            <a:r>
              <a:rPr sz="2800" spc="-25" dirty="0">
                <a:latin typeface="Arial"/>
                <a:cs typeface="Arial"/>
              </a:rPr>
              <a:t>POLYPEPTIDE  </a:t>
            </a:r>
            <a:r>
              <a:rPr sz="2800" spc="-5" dirty="0">
                <a:latin typeface="Arial"/>
                <a:cs typeface="Arial"/>
              </a:rPr>
              <a:t>which </a:t>
            </a:r>
            <a:r>
              <a:rPr sz="2800" dirty="0">
                <a:latin typeface="Arial"/>
                <a:cs typeface="Arial"/>
              </a:rPr>
              <a:t>decreases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absorption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food </a:t>
            </a:r>
            <a:r>
              <a:rPr sz="2800" spc="-5" dirty="0">
                <a:latin typeface="Arial"/>
                <a:cs typeface="Arial"/>
              </a:rPr>
              <a:t>from the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GIT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3752" y="3000755"/>
            <a:ext cx="4270248" cy="3857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41402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260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INSULIN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691" y="2052573"/>
            <a:ext cx="8061325" cy="264096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18770" marR="5080" indent="-306705">
              <a:lnSpc>
                <a:spcPct val="101800"/>
              </a:lnSpc>
              <a:spcBef>
                <a:spcPts val="3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15" dirty="0">
                <a:latin typeface="Calibri"/>
                <a:cs typeface="Calibri"/>
              </a:rPr>
              <a:t>Polypeptide </a:t>
            </a:r>
            <a:r>
              <a:rPr sz="2800" spc="-10" dirty="0">
                <a:latin typeface="Calibri"/>
                <a:cs typeface="Calibri"/>
              </a:rPr>
              <a:t>hormone </a:t>
            </a:r>
            <a:r>
              <a:rPr sz="2800" spc="-15" dirty="0">
                <a:latin typeface="Calibri"/>
                <a:cs typeface="Calibri"/>
              </a:rPr>
              <a:t>produced by </a:t>
            </a:r>
            <a:r>
              <a:rPr sz="2800" dirty="0">
                <a:latin typeface="Times New Roman"/>
                <a:cs typeface="Times New Roman"/>
              </a:rPr>
              <a:t>β- </a:t>
            </a:r>
            <a:r>
              <a:rPr sz="2800" spc="-5" dirty="0">
                <a:latin typeface="Times New Roman"/>
                <a:cs typeface="Times New Roman"/>
              </a:rPr>
              <a:t>cells of islets of  Langerhans of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pancreas</a:t>
            </a:r>
            <a:endParaRPr sz="2800">
              <a:latin typeface="Times New Roman"/>
              <a:cs typeface="Times New Roman"/>
            </a:endParaRPr>
          </a:p>
          <a:p>
            <a:pPr marL="318770" indent="-306705">
              <a:lnSpc>
                <a:spcPct val="100000"/>
              </a:lnSpc>
              <a:spcBef>
                <a:spcPts val="119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b="1" spc="-5" dirty="0">
                <a:latin typeface="Calibri"/>
                <a:cs typeface="Calibri"/>
              </a:rPr>
              <a:t>Insulin is a </a:t>
            </a:r>
            <a:r>
              <a:rPr sz="2800" b="1" spc="-15" dirty="0">
                <a:latin typeface="Calibri"/>
                <a:cs typeface="Calibri"/>
              </a:rPr>
              <a:t>protein </a:t>
            </a:r>
            <a:r>
              <a:rPr sz="2800" b="1" spc="-10" dirty="0">
                <a:latin typeface="Calibri"/>
                <a:cs typeface="Calibri"/>
              </a:rPr>
              <a:t>made </a:t>
            </a:r>
            <a:r>
              <a:rPr sz="2800" b="1" spc="-5" dirty="0">
                <a:latin typeface="Calibri"/>
                <a:cs typeface="Calibri"/>
              </a:rPr>
              <a:t>of 2 chains- alpha and</a:t>
            </a:r>
            <a:r>
              <a:rPr sz="2800" b="1" spc="16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beta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903062"/>
              </a:buClr>
              <a:buFont typeface="Wingdings"/>
              <a:buChar char=""/>
            </a:pPr>
            <a:endParaRPr sz="3000">
              <a:latin typeface="Times New Roman"/>
              <a:cs typeface="Times New Roman"/>
            </a:endParaRPr>
          </a:p>
          <a:p>
            <a:pPr marL="318770" indent="-306705">
              <a:lnSpc>
                <a:spcPct val="100000"/>
              </a:lnSpc>
              <a:spcBef>
                <a:spcPts val="245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5" dirty="0">
                <a:latin typeface="Calibri"/>
                <a:cs typeface="Calibri"/>
              </a:rPr>
              <a:t>Anabolic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hormone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6622" y="6303975"/>
            <a:ext cx="25374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STRUCTURE OF</a:t>
            </a:r>
            <a:r>
              <a:rPr sz="2000" b="1" u="heavy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INSULIN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Times New Roman"/>
              <a:cs typeface="Times New Roman"/>
            </a:endParaRPr>
          </a:p>
          <a:p>
            <a:pPr marL="382905">
              <a:lnSpc>
                <a:spcPct val="100000"/>
              </a:lnSpc>
            </a:pPr>
            <a:r>
              <a:rPr sz="4000" b="1" spc="-45" dirty="0">
                <a:solidFill>
                  <a:srgbClr val="FFFFFF"/>
                </a:solidFill>
                <a:latin typeface="Calibri"/>
                <a:cs typeface="Calibri"/>
              </a:rPr>
              <a:t>REGULATION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OF INSULIN</a:t>
            </a:r>
            <a:r>
              <a:rPr sz="4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SECRETION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094992"/>
            <a:ext cx="8541385" cy="3835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95"/>
              </a:spcBef>
              <a:buClr>
                <a:srgbClr val="903062"/>
              </a:buClr>
              <a:buSzPct val="92000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5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Factors </a:t>
            </a:r>
            <a:r>
              <a:rPr sz="25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stimulating </a:t>
            </a:r>
            <a:r>
              <a:rPr sz="25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insulin </a:t>
            </a:r>
            <a:r>
              <a:rPr sz="25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secretion</a:t>
            </a:r>
            <a:r>
              <a:rPr sz="2500" u="heavy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5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500">
              <a:latin typeface="Calibri"/>
              <a:cs typeface="Calibri"/>
            </a:endParaRPr>
          </a:p>
          <a:p>
            <a:pPr marL="299085" marR="388620" indent="-287020">
              <a:lnSpc>
                <a:spcPct val="130000"/>
              </a:lnSpc>
              <a:spcBef>
                <a:spcPts val="1200"/>
              </a:spcBef>
              <a:buClr>
                <a:srgbClr val="903062"/>
              </a:buClr>
              <a:buSzPct val="92000"/>
              <a:buFont typeface="Wingdings"/>
              <a:buChar char=""/>
              <a:tabLst>
                <a:tab pos="299720" algn="l"/>
              </a:tabLst>
            </a:pPr>
            <a:r>
              <a:rPr sz="25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Glucose:</a:t>
            </a:r>
            <a:r>
              <a:rPr sz="2500" spc="-10" dirty="0">
                <a:latin typeface="Calibri"/>
                <a:cs typeface="Calibri"/>
              </a:rPr>
              <a:t> The </a:t>
            </a:r>
            <a:r>
              <a:rPr sz="2500" spc="-25" dirty="0">
                <a:latin typeface="Calibri"/>
                <a:cs typeface="Calibri"/>
              </a:rPr>
              <a:t>effect </a:t>
            </a:r>
            <a:r>
              <a:rPr sz="2500" spc="-5" dirty="0">
                <a:latin typeface="Calibri"/>
                <a:cs typeface="Calibri"/>
              </a:rPr>
              <a:t>is </a:t>
            </a:r>
            <a:r>
              <a:rPr sz="2500" spc="-15" dirty="0">
                <a:latin typeface="Calibri"/>
                <a:cs typeface="Calibri"/>
              </a:rPr>
              <a:t>more </a:t>
            </a:r>
            <a:r>
              <a:rPr sz="2500" spc="-10" dirty="0">
                <a:latin typeface="Calibri"/>
                <a:cs typeface="Calibri"/>
              </a:rPr>
              <a:t>predominant when glucose </a:t>
            </a:r>
            <a:r>
              <a:rPr sz="2500" spc="-5" dirty="0">
                <a:latin typeface="Calibri"/>
                <a:cs typeface="Calibri"/>
              </a:rPr>
              <a:t>is  </a:t>
            </a:r>
            <a:r>
              <a:rPr sz="2500" spc="-10" dirty="0">
                <a:latin typeface="Calibri"/>
                <a:cs typeface="Calibri"/>
              </a:rPr>
              <a:t>administered </a:t>
            </a:r>
            <a:r>
              <a:rPr sz="2500" spc="-35" dirty="0">
                <a:latin typeface="Calibri"/>
                <a:cs typeface="Calibri"/>
              </a:rPr>
              <a:t>orally. </a:t>
            </a:r>
            <a:r>
              <a:rPr sz="2500" spc="-5" dirty="0">
                <a:latin typeface="Calibri"/>
                <a:cs typeface="Calibri"/>
              </a:rPr>
              <a:t>Arise in blood </a:t>
            </a:r>
            <a:r>
              <a:rPr sz="2500" spc="-10" dirty="0">
                <a:latin typeface="Calibri"/>
                <a:cs typeface="Calibri"/>
              </a:rPr>
              <a:t>glucose level </a:t>
            </a:r>
            <a:r>
              <a:rPr sz="2500" spc="-5" dirty="0">
                <a:latin typeface="Calibri"/>
                <a:cs typeface="Calibri"/>
              </a:rPr>
              <a:t>is a signal </a:t>
            </a:r>
            <a:r>
              <a:rPr sz="2500" spc="-25" dirty="0">
                <a:latin typeface="Calibri"/>
                <a:cs typeface="Calibri"/>
              </a:rPr>
              <a:t>for  </a:t>
            </a:r>
            <a:r>
              <a:rPr sz="2500" spc="-5" dirty="0">
                <a:latin typeface="Calibri"/>
                <a:cs typeface="Calibri"/>
              </a:rPr>
              <a:t>insulin </a:t>
            </a:r>
            <a:r>
              <a:rPr sz="2500" spc="-10" dirty="0">
                <a:latin typeface="Calibri"/>
                <a:cs typeface="Calibri"/>
              </a:rPr>
              <a:t>secretion.</a:t>
            </a:r>
            <a:endParaRPr sz="25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2100"/>
              </a:spcBef>
              <a:buClr>
                <a:srgbClr val="903062"/>
              </a:buClr>
              <a:buSzPct val="92000"/>
              <a:buFont typeface="Wingdings"/>
              <a:buChar char=""/>
              <a:tabLst>
                <a:tab pos="299720" algn="l"/>
              </a:tabLst>
            </a:pPr>
            <a:r>
              <a:rPr sz="2500" spc="-5" dirty="0">
                <a:latin typeface="Calibri"/>
                <a:cs typeface="Calibri"/>
              </a:rPr>
              <a:t>amino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acids:</a:t>
            </a:r>
            <a:endParaRPr sz="2500">
              <a:latin typeface="Calibri"/>
              <a:cs typeface="Calibri"/>
            </a:endParaRPr>
          </a:p>
          <a:p>
            <a:pPr marL="299085" marR="5080" indent="-287020">
              <a:lnSpc>
                <a:spcPct val="130000"/>
              </a:lnSpc>
              <a:spcBef>
                <a:spcPts val="1200"/>
              </a:spcBef>
              <a:buClr>
                <a:srgbClr val="903062"/>
              </a:buClr>
              <a:buSzPct val="92000"/>
              <a:buFont typeface="Wingdings"/>
              <a:buChar char=""/>
              <a:tabLst>
                <a:tab pos="299720" algn="l"/>
              </a:tabLst>
            </a:pPr>
            <a:r>
              <a:rPr sz="25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gastrointestinal </a:t>
            </a:r>
            <a:r>
              <a:rPr sz="25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hormones</a:t>
            </a:r>
            <a:r>
              <a:rPr sz="2500" spc="-5" dirty="0">
                <a:latin typeface="Calibri"/>
                <a:cs typeface="Calibri"/>
              </a:rPr>
              <a:t>: </a:t>
            </a:r>
            <a:r>
              <a:rPr sz="2500" spc="-10" dirty="0">
                <a:latin typeface="Calibri"/>
                <a:cs typeface="Calibri"/>
              </a:rPr>
              <a:t>Gastrointestinal hormones (secretin,  </a:t>
            </a:r>
            <a:r>
              <a:rPr sz="2500" spc="-15" dirty="0">
                <a:latin typeface="Calibri"/>
                <a:cs typeface="Calibri"/>
              </a:rPr>
              <a:t>gastrin) </a:t>
            </a:r>
            <a:r>
              <a:rPr sz="2500" spc="-5" dirty="0">
                <a:latin typeface="Calibri"/>
                <a:cs typeface="Calibri"/>
              </a:rPr>
              <a:t>enhance the </a:t>
            </a:r>
            <a:r>
              <a:rPr sz="2500" spc="-10" dirty="0">
                <a:latin typeface="Calibri"/>
                <a:cs typeface="Calibri"/>
              </a:rPr>
              <a:t>secretion </a:t>
            </a:r>
            <a:r>
              <a:rPr sz="2500" spc="-5" dirty="0">
                <a:latin typeface="Calibri"/>
                <a:cs typeface="Calibri"/>
              </a:rPr>
              <a:t>of</a:t>
            </a:r>
            <a:r>
              <a:rPr sz="2500" spc="5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insulin.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600">
              <a:latin typeface="Times New Roman"/>
              <a:cs typeface="Times New Roman"/>
            </a:endParaRPr>
          </a:p>
          <a:p>
            <a:pPr marL="126364">
              <a:lnSpc>
                <a:spcPct val="100000"/>
              </a:lnSpc>
              <a:spcBef>
                <a:spcPts val="5"/>
              </a:spcBef>
            </a:pPr>
            <a:r>
              <a:rPr sz="4000" b="1" spc="-45" dirty="0">
                <a:solidFill>
                  <a:srgbClr val="FFFFFF"/>
                </a:solidFill>
                <a:latin typeface="Calibri"/>
                <a:cs typeface="Calibri"/>
              </a:rPr>
              <a:t>REGULATION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OF INSULIN</a:t>
            </a:r>
            <a:r>
              <a:rPr sz="40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Calibri"/>
                <a:cs typeface="Calibri"/>
              </a:rPr>
              <a:t>SECRETION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691" y="2289403"/>
            <a:ext cx="8655050" cy="350139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010"/>
              </a:spcBef>
              <a:buClr>
                <a:srgbClr val="903062"/>
              </a:buClr>
              <a:buSzPct val="90384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6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Factors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inhibiting insulin</a:t>
            </a:r>
            <a:r>
              <a:rPr sz="26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secretion</a:t>
            </a:r>
            <a:endParaRPr sz="2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910"/>
              </a:spcBef>
              <a:buClr>
                <a:srgbClr val="903062"/>
              </a:buClr>
              <a:buSzPct val="90384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600" b="1" spc="-5" dirty="0">
                <a:latin typeface="Calibri"/>
                <a:cs typeface="Calibri"/>
              </a:rPr>
              <a:t>Epinephrine </a:t>
            </a:r>
            <a:r>
              <a:rPr sz="2600" dirty="0">
                <a:latin typeface="Calibri"/>
                <a:cs typeface="Calibri"/>
              </a:rPr>
              <a:t>is the </a:t>
            </a:r>
            <a:r>
              <a:rPr sz="2600" spc="-10" dirty="0">
                <a:latin typeface="Calibri"/>
                <a:cs typeface="Calibri"/>
              </a:rPr>
              <a:t>most potent </a:t>
            </a:r>
            <a:r>
              <a:rPr sz="2600" spc="-5" dirty="0">
                <a:latin typeface="Calibri"/>
                <a:cs typeface="Calibri"/>
              </a:rPr>
              <a:t>inhibitor of </a:t>
            </a:r>
            <a:r>
              <a:rPr sz="2600" dirty="0">
                <a:latin typeface="Calibri"/>
                <a:cs typeface="Calibri"/>
              </a:rPr>
              <a:t>insulin</a:t>
            </a:r>
            <a:r>
              <a:rPr sz="2600" spc="-5" dirty="0">
                <a:latin typeface="Calibri"/>
                <a:cs typeface="Calibri"/>
              </a:rPr>
              <a:t> release.</a:t>
            </a:r>
            <a:endParaRPr sz="2600">
              <a:latin typeface="Calibri"/>
              <a:cs typeface="Calibri"/>
            </a:endParaRPr>
          </a:p>
          <a:p>
            <a:pPr marL="299085" marR="553085" indent="-287020">
              <a:lnSpc>
                <a:spcPts val="2810"/>
              </a:lnSpc>
              <a:spcBef>
                <a:spcPts val="1270"/>
              </a:spcBef>
              <a:buClr>
                <a:srgbClr val="903062"/>
              </a:buClr>
              <a:buSzPct val="90384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600" dirty="0">
                <a:latin typeface="Calibri"/>
                <a:cs typeface="Calibri"/>
              </a:rPr>
              <a:t>In </a:t>
            </a:r>
            <a:r>
              <a:rPr sz="2600" spc="-10" dirty="0">
                <a:latin typeface="Calibri"/>
                <a:cs typeface="Calibri"/>
              </a:rPr>
              <a:t>emergency </a:t>
            </a:r>
            <a:r>
              <a:rPr sz="2600" spc="-5" dirty="0">
                <a:latin typeface="Calibri"/>
                <a:cs typeface="Calibri"/>
              </a:rPr>
              <a:t>situations </a:t>
            </a:r>
            <a:r>
              <a:rPr sz="2600" spc="-20" dirty="0">
                <a:latin typeface="Calibri"/>
                <a:cs typeface="Calibri"/>
              </a:rPr>
              <a:t>like </a:t>
            </a:r>
            <a:r>
              <a:rPr sz="2600" spc="-10" dirty="0">
                <a:latin typeface="Calibri"/>
                <a:cs typeface="Calibri"/>
              </a:rPr>
              <a:t>stress, extreme </a:t>
            </a:r>
            <a:r>
              <a:rPr sz="2600" spc="-20" dirty="0">
                <a:latin typeface="Calibri"/>
                <a:cs typeface="Calibri"/>
              </a:rPr>
              <a:t>exercise </a:t>
            </a:r>
            <a:r>
              <a:rPr sz="2600" dirty="0">
                <a:latin typeface="Calibri"/>
                <a:cs typeface="Calibri"/>
              </a:rPr>
              <a:t>and  </a:t>
            </a:r>
            <a:r>
              <a:rPr sz="2600" spc="-5" dirty="0">
                <a:latin typeface="Calibri"/>
                <a:cs typeface="Calibri"/>
              </a:rPr>
              <a:t>trauma,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nervous </a:t>
            </a:r>
            <a:r>
              <a:rPr sz="2600" spc="-20" dirty="0">
                <a:latin typeface="Calibri"/>
                <a:cs typeface="Calibri"/>
              </a:rPr>
              <a:t>system </a:t>
            </a:r>
            <a:r>
              <a:rPr sz="2600" spc="-10" dirty="0">
                <a:latin typeface="Calibri"/>
                <a:cs typeface="Calibri"/>
              </a:rPr>
              <a:t>stimulates </a:t>
            </a:r>
            <a:r>
              <a:rPr sz="2600" spc="-5" dirty="0">
                <a:latin typeface="Calibri"/>
                <a:cs typeface="Calibri"/>
              </a:rPr>
              <a:t>adrenal </a:t>
            </a:r>
            <a:r>
              <a:rPr sz="2600" dirty="0">
                <a:latin typeface="Calibri"/>
                <a:cs typeface="Calibri"/>
              </a:rPr>
              <a:t>medulla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  </a:t>
            </a:r>
            <a:r>
              <a:rPr sz="2600" spc="-5" dirty="0">
                <a:latin typeface="Calibri"/>
                <a:cs typeface="Calibri"/>
              </a:rPr>
              <a:t>release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epinephrine.</a:t>
            </a:r>
            <a:endParaRPr sz="2600">
              <a:latin typeface="Calibri"/>
              <a:cs typeface="Calibri"/>
            </a:endParaRPr>
          </a:p>
          <a:p>
            <a:pPr marL="299085" marR="5080" indent="-287020">
              <a:lnSpc>
                <a:spcPts val="2810"/>
              </a:lnSpc>
              <a:spcBef>
                <a:spcPts val="1215"/>
              </a:spcBef>
              <a:buClr>
                <a:srgbClr val="903062"/>
              </a:buClr>
              <a:buSzPct val="92307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600" spc="-5" dirty="0">
                <a:latin typeface="Calibri"/>
                <a:cs typeface="Calibri"/>
              </a:rPr>
              <a:t>Epinephrine </a:t>
            </a:r>
            <a:r>
              <a:rPr sz="2600" spc="-10" dirty="0">
                <a:latin typeface="Calibri"/>
                <a:cs typeface="Calibri"/>
              </a:rPr>
              <a:t>suppresses </a:t>
            </a:r>
            <a:r>
              <a:rPr sz="2600" dirty="0">
                <a:latin typeface="Calibri"/>
                <a:cs typeface="Calibri"/>
              </a:rPr>
              <a:t>insulin </a:t>
            </a:r>
            <a:r>
              <a:rPr sz="2600" spc="-5" dirty="0">
                <a:latin typeface="Calibri"/>
                <a:cs typeface="Calibri"/>
              </a:rPr>
              <a:t>release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10" dirty="0">
                <a:latin typeface="Calibri"/>
                <a:cs typeface="Calibri"/>
              </a:rPr>
              <a:t>promotes </a:t>
            </a:r>
            <a:r>
              <a:rPr sz="2600" spc="-5" dirty="0">
                <a:latin typeface="Calibri"/>
                <a:cs typeface="Calibri"/>
              </a:rPr>
              <a:t>energy  metabolism </a:t>
            </a:r>
            <a:r>
              <a:rPr sz="2600" spc="-10" dirty="0">
                <a:latin typeface="Calibri"/>
                <a:cs typeface="Calibri"/>
              </a:rPr>
              <a:t>by </a:t>
            </a:r>
            <a:r>
              <a:rPr sz="2600" dirty="0">
                <a:latin typeface="Calibri"/>
                <a:cs typeface="Calibri"/>
              </a:rPr>
              <a:t>Mobilizing </a:t>
            </a:r>
            <a:r>
              <a:rPr sz="2600" spc="-5" dirty="0">
                <a:latin typeface="Calibri"/>
                <a:cs typeface="Calibri"/>
              </a:rPr>
              <a:t>energy-yielding compounds-glucose  </a:t>
            </a:r>
            <a:r>
              <a:rPr sz="2600" spc="-10" dirty="0">
                <a:latin typeface="Calibri"/>
                <a:cs typeface="Calibri"/>
              </a:rPr>
              <a:t>from </a:t>
            </a:r>
            <a:r>
              <a:rPr sz="2600" spc="-5" dirty="0">
                <a:latin typeface="Calibri"/>
                <a:cs typeface="Calibri"/>
              </a:rPr>
              <a:t>liver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25" dirty="0">
                <a:latin typeface="Calibri"/>
                <a:cs typeface="Calibri"/>
              </a:rPr>
              <a:t>fatty </a:t>
            </a:r>
            <a:r>
              <a:rPr sz="2600" dirty="0">
                <a:latin typeface="Calibri"/>
                <a:cs typeface="Calibri"/>
              </a:rPr>
              <a:t>acids </a:t>
            </a:r>
            <a:r>
              <a:rPr sz="2600" spc="-15" dirty="0">
                <a:latin typeface="Calibri"/>
                <a:cs typeface="Calibri"/>
              </a:rPr>
              <a:t>from </a:t>
            </a:r>
            <a:r>
              <a:rPr sz="2600" dirty="0">
                <a:latin typeface="Calibri"/>
                <a:cs typeface="Calibri"/>
              </a:rPr>
              <a:t>adipose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tissue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614172"/>
            <a:ext cx="8481060" cy="1190625"/>
          </a:xfrm>
          <a:custGeom>
            <a:avLst/>
            <a:gdLst/>
            <a:ahLst/>
            <a:cxnLst/>
            <a:rect l="l" t="t" r="r" b="b"/>
            <a:pathLst>
              <a:path w="8481060" h="1190625">
                <a:moveTo>
                  <a:pt x="0" y="1190243"/>
                </a:moveTo>
                <a:lnTo>
                  <a:pt x="8481060" y="1190243"/>
                </a:lnTo>
                <a:lnTo>
                  <a:pt x="8481060" y="0"/>
                </a:lnTo>
                <a:lnTo>
                  <a:pt x="0" y="0"/>
                </a:lnTo>
                <a:lnTo>
                  <a:pt x="0" y="1190243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991" y="1879854"/>
            <a:ext cx="884562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991" y="3259073"/>
            <a:ext cx="884562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8991" y="4639817"/>
            <a:ext cx="8845628" cy="1783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2216" y="1966722"/>
            <a:ext cx="8482330" cy="36322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3180"/>
              </a:lnSpc>
              <a:spcBef>
                <a:spcPts val="459"/>
              </a:spcBef>
            </a:pPr>
            <a:r>
              <a:rPr sz="2900" spc="-10" dirty="0">
                <a:latin typeface="Constantia"/>
                <a:cs typeface="Constantia"/>
              </a:rPr>
              <a:t>Gluconeogenesis</a:t>
            </a:r>
            <a:r>
              <a:rPr sz="2900" spc="-110" dirty="0">
                <a:latin typeface="Constantia"/>
                <a:cs typeface="Constantia"/>
              </a:rPr>
              <a:t> </a:t>
            </a:r>
            <a:r>
              <a:rPr sz="2900" dirty="0">
                <a:latin typeface="Constantia"/>
                <a:cs typeface="Constantia"/>
              </a:rPr>
              <a:t>:</a:t>
            </a:r>
            <a:r>
              <a:rPr sz="2900" spc="-60" dirty="0">
                <a:latin typeface="Constantia"/>
                <a:cs typeface="Constantia"/>
              </a:rPr>
              <a:t> </a:t>
            </a:r>
            <a:r>
              <a:rPr sz="2900" spc="-5" dirty="0">
                <a:latin typeface="Constantia"/>
                <a:cs typeface="Constantia"/>
              </a:rPr>
              <a:t>The</a:t>
            </a:r>
            <a:r>
              <a:rPr sz="2900" spc="-140" dirty="0">
                <a:latin typeface="Constantia"/>
                <a:cs typeface="Constantia"/>
              </a:rPr>
              <a:t> </a:t>
            </a:r>
            <a:r>
              <a:rPr sz="2900" dirty="0">
                <a:latin typeface="Constantia"/>
                <a:cs typeface="Constantia"/>
              </a:rPr>
              <a:t>synthesis</a:t>
            </a:r>
            <a:r>
              <a:rPr sz="2900" spc="-150" dirty="0">
                <a:latin typeface="Constantia"/>
                <a:cs typeface="Constantia"/>
              </a:rPr>
              <a:t> </a:t>
            </a:r>
            <a:r>
              <a:rPr sz="2900" dirty="0">
                <a:latin typeface="Constantia"/>
                <a:cs typeface="Constantia"/>
              </a:rPr>
              <a:t>of</a:t>
            </a:r>
            <a:r>
              <a:rPr sz="2900" spc="-10" dirty="0">
                <a:latin typeface="Constantia"/>
                <a:cs typeface="Constantia"/>
              </a:rPr>
              <a:t> glucose</a:t>
            </a:r>
            <a:r>
              <a:rPr sz="2900" spc="-105" dirty="0">
                <a:latin typeface="Constantia"/>
                <a:cs typeface="Constantia"/>
              </a:rPr>
              <a:t> </a:t>
            </a:r>
            <a:r>
              <a:rPr sz="2900" spc="-10" dirty="0">
                <a:latin typeface="Constantia"/>
                <a:cs typeface="Constantia"/>
              </a:rPr>
              <a:t>from</a:t>
            </a:r>
            <a:r>
              <a:rPr sz="2900" spc="-50" dirty="0">
                <a:latin typeface="Constantia"/>
                <a:cs typeface="Constantia"/>
              </a:rPr>
              <a:t> </a:t>
            </a:r>
            <a:r>
              <a:rPr sz="2900" dirty="0">
                <a:latin typeface="Constantia"/>
                <a:cs typeface="Constantia"/>
              </a:rPr>
              <a:t>non-  </a:t>
            </a:r>
            <a:r>
              <a:rPr sz="2900" spc="-25" dirty="0">
                <a:latin typeface="Constantia"/>
                <a:cs typeface="Constantia"/>
              </a:rPr>
              <a:t>carbohydrate </a:t>
            </a:r>
            <a:r>
              <a:rPr sz="2900" spc="-5" dirty="0">
                <a:latin typeface="Constantia"/>
                <a:cs typeface="Constantia"/>
              </a:rPr>
              <a:t>precursors( </a:t>
            </a:r>
            <a:r>
              <a:rPr sz="2900" spc="-20" dirty="0">
                <a:latin typeface="Constantia"/>
                <a:cs typeface="Constantia"/>
              </a:rPr>
              <a:t>e.g. </a:t>
            </a:r>
            <a:r>
              <a:rPr sz="2900" dirty="0">
                <a:latin typeface="Constantia"/>
                <a:cs typeface="Constantia"/>
              </a:rPr>
              <a:t>amino </a:t>
            </a:r>
            <a:r>
              <a:rPr sz="2900" spc="-5" dirty="0">
                <a:latin typeface="Constantia"/>
                <a:cs typeface="Constantia"/>
              </a:rPr>
              <a:t>acids,</a:t>
            </a:r>
            <a:r>
              <a:rPr sz="2900" spc="-520" dirty="0">
                <a:latin typeface="Constantia"/>
                <a:cs typeface="Constantia"/>
              </a:rPr>
              <a:t> </a:t>
            </a:r>
            <a:r>
              <a:rPr sz="2900" spc="-25" dirty="0">
                <a:latin typeface="Constantia"/>
                <a:cs typeface="Constantia"/>
              </a:rPr>
              <a:t>glycerol)</a:t>
            </a:r>
            <a:endParaRPr sz="29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00">
              <a:latin typeface="Times New Roman"/>
              <a:cs typeface="Times New Roman"/>
            </a:endParaRPr>
          </a:p>
          <a:p>
            <a:pPr marL="12700" marR="1232535">
              <a:lnSpc>
                <a:spcPts val="3180"/>
              </a:lnSpc>
            </a:pPr>
            <a:r>
              <a:rPr sz="2900" spc="-20" dirty="0">
                <a:latin typeface="Constantia"/>
                <a:cs typeface="Constantia"/>
              </a:rPr>
              <a:t>Glycogenesis: </a:t>
            </a:r>
            <a:r>
              <a:rPr sz="2900" spc="-5" dirty="0">
                <a:latin typeface="Constantia"/>
                <a:cs typeface="Constantia"/>
              </a:rPr>
              <a:t>The formation </a:t>
            </a:r>
            <a:r>
              <a:rPr sz="2900" dirty="0">
                <a:latin typeface="Constantia"/>
                <a:cs typeface="Constantia"/>
              </a:rPr>
              <a:t>of </a:t>
            </a:r>
            <a:r>
              <a:rPr sz="2900" spc="-30" dirty="0">
                <a:latin typeface="Constantia"/>
                <a:cs typeface="Constantia"/>
              </a:rPr>
              <a:t>glycogen</a:t>
            </a:r>
            <a:r>
              <a:rPr sz="2900" spc="-385" dirty="0">
                <a:latin typeface="Constantia"/>
                <a:cs typeface="Constantia"/>
              </a:rPr>
              <a:t> </a:t>
            </a:r>
            <a:r>
              <a:rPr sz="2900" spc="-10" dirty="0">
                <a:latin typeface="Constantia"/>
                <a:cs typeface="Constantia"/>
              </a:rPr>
              <a:t>from  glucose.</a:t>
            </a:r>
            <a:endParaRPr sz="29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00">
              <a:latin typeface="Times New Roman"/>
              <a:cs typeface="Times New Roman"/>
            </a:endParaRPr>
          </a:p>
          <a:p>
            <a:pPr marL="12700" marR="1123315">
              <a:lnSpc>
                <a:spcPts val="3180"/>
              </a:lnSpc>
            </a:pPr>
            <a:r>
              <a:rPr sz="2900" spc="-20" dirty="0">
                <a:latin typeface="Constantia"/>
                <a:cs typeface="Constantia"/>
              </a:rPr>
              <a:t>Glycogenolysis </a:t>
            </a:r>
            <a:r>
              <a:rPr sz="2900" dirty="0">
                <a:latin typeface="Constantia"/>
                <a:cs typeface="Constantia"/>
              </a:rPr>
              <a:t>: </a:t>
            </a:r>
            <a:r>
              <a:rPr sz="2900" spc="-5" dirty="0">
                <a:latin typeface="Constantia"/>
                <a:cs typeface="Constantia"/>
              </a:rPr>
              <a:t>The </a:t>
            </a:r>
            <a:r>
              <a:rPr sz="2900" spc="-20" dirty="0">
                <a:latin typeface="Constantia"/>
                <a:cs typeface="Constantia"/>
              </a:rPr>
              <a:t>breakdown </a:t>
            </a:r>
            <a:r>
              <a:rPr sz="2900" dirty="0">
                <a:latin typeface="Constantia"/>
                <a:cs typeface="Constantia"/>
              </a:rPr>
              <a:t>of </a:t>
            </a:r>
            <a:r>
              <a:rPr sz="2900" spc="-30" dirty="0">
                <a:latin typeface="Constantia"/>
                <a:cs typeface="Constantia"/>
              </a:rPr>
              <a:t>glycogen</a:t>
            </a:r>
            <a:r>
              <a:rPr sz="2900" spc="-465" dirty="0">
                <a:latin typeface="Constantia"/>
                <a:cs typeface="Constantia"/>
              </a:rPr>
              <a:t> </a:t>
            </a:r>
            <a:r>
              <a:rPr sz="2900" spc="-30" dirty="0">
                <a:latin typeface="Constantia"/>
                <a:cs typeface="Constantia"/>
              </a:rPr>
              <a:t>to  </a:t>
            </a:r>
            <a:r>
              <a:rPr sz="2900" spc="-10" dirty="0">
                <a:latin typeface="Constantia"/>
                <a:cs typeface="Constantia"/>
              </a:rPr>
              <a:t>glucose</a:t>
            </a:r>
            <a:endParaRPr sz="29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427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614172"/>
            <a:ext cx="8481060" cy="1190625"/>
          </a:xfrm>
          <a:custGeom>
            <a:avLst/>
            <a:gdLst/>
            <a:ahLst/>
            <a:cxnLst/>
            <a:rect l="l" t="t" r="r" b="b"/>
            <a:pathLst>
              <a:path w="8481060" h="1190625">
                <a:moveTo>
                  <a:pt x="0" y="1190243"/>
                </a:moveTo>
                <a:lnTo>
                  <a:pt x="8481060" y="1190243"/>
                </a:lnTo>
                <a:lnTo>
                  <a:pt x="8481060" y="0"/>
                </a:lnTo>
                <a:lnTo>
                  <a:pt x="0" y="0"/>
                </a:lnTo>
                <a:lnTo>
                  <a:pt x="0" y="1190243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73300" y="844423"/>
            <a:ext cx="4431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ACTIONS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0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INSULIN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5750" y="2129789"/>
            <a:ext cx="8574405" cy="599440"/>
          </a:xfrm>
          <a:custGeom>
            <a:avLst/>
            <a:gdLst/>
            <a:ahLst/>
            <a:cxnLst/>
            <a:rect l="l" t="t" r="r" b="b"/>
            <a:pathLst>
              <a:path w="8574405" h="599439">
                <a:moveTo>
                  <a:pt x="8474202" y="0"/>
                </a:moveTo>
                <a:lnTo>
                  <a:pt x="99822" y="0"/>
                </a:lnTo>
                <a:lnTo>
                  <a:pt x="60966" y="7846"/>
                </a:lnTo>
                <a:lnTo>
                  <a:pt x="29236" y="29241"/>
                </a:lnTo>
                <a:lnTo>
                  <a:pt x="7844" y="60971"/>
                </a:lnTo>
                <a:lnTo>
                  <a:pt x="0" y="99822"/>
                </a:lnTo>
                <a:lnTo>
                  <a:pt x="0" y="499110"/>
                </a:lnTo>
                <a:lnTo>
                  <a:pt x="7844" y="537960"/>
                </a:lnTo>
                <a:lnTo>
                  <a:pt x="29236" y="569690"/>
                </a:lnTo>
                <a:lnTo>
                  <a:pt x="60966" y="591085"/>
                </a:lnTo>
                <a:lnTo>
                  <a:pt x="99822" y="598932"/>
                </a:lnTo>
                <a:lnTo>
                  <a:pt x="8474202" y="598932"/>
                </a:lnTo>
                <a:lnTo>
                  <a:pt x="8513052" y="591085"/>
                </a:lnTo>
                <a:lnTo>
                  <a:pt x="8544782" y="569690"/>
                </a:lnTo>
                <a:lnTo>
                  <a:pt x="8566177" y="537960"/>
                </a:lnTo>
                <a:lnTo>
                  <a:pt x="8574024" y="499110"/>
                </a:lnTo>
                <a:lnTo>
                  <a:pt x="8574024" y="99822"/>
                </a:lnTo>
                <a:lnTo>
                  <a:pt x="8566177" y="60971"/>
                </a:lnTo>
                <a:lnTo>
                  <a:pt x="8544782" y="29241"/>
                </a:lnTo>
                <a:lnTo>
                  <a:pt x="8513052" y="7846"/>
                </a:lnTo>
                <a:lnTo>
                  <a:pt x="8474202" y="0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750" y="2801873"/>
            <a:ext cx="8574405" cy="599440"/>
          </a:xfrm>
          <a:custGeom>
            <a:avLst/>
            <a:gdLst/>
            <a:ahLst/>
            <a:cxnLst/>
            <a:rect l="l" t="t" r="r" b="b"/>
            <a:pathLst>
              <a:path w="8574405" h="599439">
                <a:moveTo>
                  <a:pt x="8474202" y="0"/>
                </a:moveTo>
                <a:lnTo>
                  <a:pt x="99822" y="0"/>
                </a:lnTo>
                <a:lnTo>
                  <a:pt x="60966" y="7846"/>
                </a:lnTo>
                <a:lnTo>
                  <a:pt x="29236" y="29241"/>
                </a:lnTo>
                <a:lnTo>
                  <a:pt x="7844" y="60971"/>
                </a:lnTo>
                <a:lnTo>
                  <a:pt x="0" y="99822"/>
                </a:lnTo>
                <a:lnTo>
                  <a:pt x="0" y="499110"/>
                </a:lnTo>
                <a:lnTo>
                  <a:pt x="7844" y="537960"/>
                </a:lnTo>
                <a:lnTo>
                  <a:pt x="29236" y="569690"/>
                </a:lnTo>
                <a:lnTo>
                  <a:pt x="60966" y="591085"/>
                </a:lnTo>
                <a:lnTo>
                  <a:pt x="99822" y="598931"/>
                </a:lnTo>
                <a:lnTo>
                  <a:pt x="8474202" y="598931"/>
                </a:lnTo>
                <a:lnTo>
                  <a:pt x="8513052" y="591085"/>
                </a:lnTo>
                <a:lnTo>
                  <a:pt x="8544782" y="569690"/>
                </a:lnTo>
                <a:lnTo>
                  <a:pt x="8566177" y="537960"/>
                </a:lnTo>
                <a:lnTo>
                  <a:pt x="8574024" y="499110"/>
                </a:lnTo>
                <a:lnTo>
                  <a:pt x="8574024" y="99822"/>
                </a:lnTo>
                <a:lnTo>
                  <a:pt x="8566177" y="60971"/>
                </a:lnTo>
                <a:lnTo>
                  <a:pt x="8544782" y="29241"/>
                </a:lnTo>
                <a:lnTo>
                  <a:pt x="8513052" y="7846"/>
                </a:lnTo>
                <a:lnTo>
                  <a:pt x="8474202" y="0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5750" y="3472434"/>
            <a:ext cx="8574405" cy="600710"/>
          </a:xfrm>
          <a:custGeom>
            <a:avLst/>
            <a:gdLst/>
            <a:ahLst/>
            <a:cxnLst/>
            <a:rect l="l" t="t" r="r" b="b"/>
            <a:pathLst>
              <a:path w="8574405" h="600710">
                <a:moveTo>
                  <a:pt x="8473948" y="0"/>
                </a:moveTo>
                <a:lnTo>
                  <a:pt x="100075" y="0"/>
                </a:lnTo>
                <a:lnTo>
                  <a:pt x="61121" y="7868"/>
                </a:lnTo>
                <a:lnTo>
                  <a:pt x="29311" y="29321"/>
                </a:lnTo>
                <a:lnTo>
                  <a:pt x="7864" y="61132"/>
                </a:lnTo>
                <a:lnTo>
                  <a:pt x="0" y="100075"/>
                </a:lnTo>
                <a:lnTo>
                  <a:pt x="0" y="500379"/>
                </a:lnTo>
                <a:lnTo>
                  <a:pt x="7864" y="539323"/>
                </a:lnTo>
                <a:lnTo>
                  <a:pt x="29311" y="571134"/>
                </a:lnTo>
                <a:lnTo>
                  <a:pt x="61121" y="592587"/>
                </a:lnTo>
                <a:lnTo>
                  <a:pt x="100075" y="600455"/>
                </a:lnTo>
                <a:lnTo>
                  <a:pt x="8473948" y="600455"/>
                </a:lnTo>
                <a:lnTo>
                  <a:pt x="8512891" y="592587"/>
                </a:lnTo>
                <a:lnTo>
                  <a:pt x="8544702" y="571134"/>
                </a:lnTo>
                <a:lnTo>
                  <a:pt x="8566155" y="539323"/>
                </a:lnTo>
                <a:lnTo>
                  <a:pt x="8574024" y="500379"/>
                </a:lnTo>
                <a:lnTo>
                  <a:pt x="8574024" y="100075"/>
                </a:lnTo>
                <a:lnTo>
                  <a:pt x="8566155" y="61132"/>
                </a:lnTo>
                <a:lnTo>
                  <a:pt x="8544702" y="29321"/>
                </a:lnTo>
                <a:lnTo>
                  <a:pt x="8512891" y="7868"/>
                </a:lnTo>
                <a:lnTo>
                  <a:pt x="8473948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750" y="4144517"/>
            <a:ext cx="8574405" cy="599440"/>
          </a:xfrm>
          <a:custGeom>
            <a:avLst/>
            <a:gdLst/>
            <a:ahLst/>
            <a:cxnLst/>
            <a:rect l="l" t="t" r="r" b="b"/>
            <a:pathLst>
              <a:path w="8574405" h="599439">
                <a:moveTo>
                  <a:pt x="8474202" y="0"/>
                </a:moveTo>
                <a:lnTo>
                  <a:pt x="99822" y="0"/>
                </a:lnTo>
                <a:lnTo>
                  <a:pt x="60966" y="7846"/>
                </a:lnTo>
                <a:lnTo>
                  <a:pt x="29236" y="29241"/>
                </a:lnTo>
                <a:lnTo>
                  <a:pt x="7844" y="60971"/>
                </a:lnTo>
                <a:lnTo>
                  <a:pt x="0" y="99821"/>
                </a:lnTo>
                <a:lnTo>
                  <a:pt x="0" y="499109"/>
                </a:lnTo>
                <a:lnTo>
                  <a:pt x="7844" y="537960"/>
                </a:lnTo>
                <a:lnTo>
                  <a:pt x="29236" y="569690"/>
                </a:lnTo>
                <a:lnTo>
                  <a:pt x="60966" y="591085"/>
                </a:lnTo>
                <a:lnTo>
                  <a:pt x="99822" y="598931"/>
                </a:lnTo>
                <a:lnTo>
                  <a:pt x="8474202" y="598931"/>
                </a:lnTo>
                <a:lnTo>
                  <a:pt x="8513052" y="591085"/>
                </a:lnTo>
                <a:lnTo>
                  <a:pt x="8544782" y="569690"/>
                </a:lnTo>
                <a:lnTo>
                  <a:pt x="8566177" y="537960"/>
                </a:lnTo>
                <a:lnTo>
                  <a:pt x="8574024" y="499109"/>
                </a:lnTo>
                <a:lnTo>
                  <a:pt x="8574024" y="99821"/>
                </a:lnTo>
                <a:lnTo>
                  <a:pt x="8566177" y="60971"/>
                </a:lnTo>
                <a:lnTo>
                  <a:pt x="8544782" y="29241"/>
                </a:lnTo>
                <a:lnTo>
                  <a:pt x="8513052" y="7846"/>
                </a:lnTo>
                <a:lnTo>
                  <a:pt x="8474202" y="0"/>
                </a:lnTo>
                <a:close/>
              </a:path>
            </a:pathLst>
          </a:custGeom>
          <a:solidFill>
            <a:srgbClr val="66B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5750" y="4816602"/>
            <a:ext cx="8574405" cy="599440"/>
          </a:xfrm>
          <a:custGeom>
            <a:avLst/>
            <a:gdLst/>
            <a:ahLst/>
            <a:cxnLst/>
            <a:rect l="l" t="t" r="r" b="b"/>
            <a:pathLst>
              <a:path w="8574405" h="599439">
                <a:moveTo>
                  <a:pt x="8474202" y="0"/>
                </a:moveTo>
                <a:lnTo>
                  <a:pt x="99822" y="0"/>
                </a:lnTo>
                <a:lnTo>
                  <a:pt x="60966" y="7846"/>
                </a:lnTo>
                <a:lnTo>
                  <a:pt x="29236" y="29241"/>
                </a:lnTo>
                <a:lnTo>
                  <a:pt x="7844" y="60971"/>
                </a:lnTo>
                <a:lnTo>
                  <a:pt x="0" y="99822"/>
                </a:lnTo>
                <a:lnTo>
                  <a:pt x="0" y="499110"/>
                </a:lnTo>
                <a:lnTo>
                  <a:pt x="7844" y="537960"/>
                </a:lnTo>
                <a:lnTo>
                  <a:pt x="29236" y="569690"/>
                </a:lnTo>
                <a:lnTo>
                  <a:pt x="60966" y="591085"/>
                </a:lnTo>
                <a:lnTo>
                  <a:pt x="99822" y="598932"/>
                </a:lnTo>
                <a:lnTo>
                  <a:pt x="8474202" y="598932"/>
                </a:lnTo>
                <a:lnTo>
                  <a:pt x="8513052" y="591085"/>
                </a:lnTo>
                <a:lnTo>
                  <a:pt x="8544782" y="569690"/>
                </a:lnTo>
                <a:lnTo>
                  <a:pt x="8566177" y="537960"/>
                </a:lnTo>
                <a:lnTo>
                  <a:pt x="8574024" y="499110"/>
                </a:lnTo>
                <a:lnTo>
                  <a:pt x="8574024" y="99822"/>
                </a:lnTo>
                <a:lnTo>
                  <a:pt x="8566177" y="60971"/>
                </a:lnTo>
                <a:lnTo>
                  <a:pt x="8544782" y="29241"/>
                </a:lnTo>
                <a:lnTo>
                  <a:pt x="8513052" y="7846"/>
                </a:lnTo>
                <a:lnTo>
                  <a:pt x="8474202" y="0"/>
                </a:lnTo>
                <a:close/>
              </a:path>
            </a:pathLst>
          </a:custGeom>
          <a:solidFill>
            <a:srgbClr val="406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5750" y="5487161"/>
            <a:ext cx="8574405" cy="600710"/>
          </a:xfrm>
          <a:custGeom>
            <a:avLst/>
            <a:gdLst/>
            <a:ahLst/>
            <a:cxnLst/>
            <a:rect l="l" t="t" r="r" b="b"/>
            <a:pathLst>
              <a:path w="8574405" h="600710">
                <a:moveTo>
                  <a:pt x="8473948" y="0"/>
                </a:moveTo>
                <a:lnTo>
                  <a:pt x="100075" y="0"/>
                </a:lnTo>
                <a:lnTo>
                  <a:pt x="61121" y="7868"/>
                </a:lnTo>
                <a:lnTo>
                  <a:pt x="29311" y="29321"/>
                </a:lnTo>
                <a:lnTo>
                  <a:pt x="7864" y="61132"/>
                </a:lnTo>
                <a:lnTo>
                  <a:pt x="0" y="100075"/>
                </a:lnTo>
                <a:lnTo>
                  <a:pt x="0" y="500379"/>
                </a:lnTo>
                <a:lnTo>
                  <a:pt x="7864" y="539334"/>
                </a:lnTo>
                <a:lnTo>
                  <a:pt x="29311" y="571144"/>
                </a:lnTo>
                <a:lnTo>
                  <a:pt x="61121" y="592591"/>
                </a:lnTo>
                <a:lnTo>
                  <a:pt x="100075" y="600456"/>
                </a:lnTo>
                <a:lnTo>
                  <a:pt x="8473948" y="600456"/>
                </a:lnTo>
                <a:lnTo>
                  <a:pt x="8512891" y="592591"/>
                </a:lnTo>
                <a:lnTo>
                  <a:pt x="8544702" y="571144"/>
                </a:lnTo>
                <a:lnTo>
                  <a:pt x="8566155" y="539334"/>
                </a:lnTo>
                <a:lnTo>
                  <a:pt x="8574024" y="500379"/>
                </a:lnTo>
                <a:lnTo>
                  <a:pt x="8574024" y="100075"/>
                </a:lnTo>
                <a:lnTo>
                  <a:pt x="8566155" y="61132"/>
                </a:lnTo>
                <a:lnTo>
                  <a:pt x="8544702" y="29321"/>
                </a:lnTo>
                <a:lnTo>
                  <a:pt x="8512891" y="7868"/>
                </a:lnTo>
                <a:lnTo>
                  <a:pt x="8473948" y="0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7560" y="2188591"/>
            <a:ext cx="7843520" cy="3764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Constantia"/>
                <a:cs typeface="Constantia"/>
              </a:rPr>
              <a:t>Stimulation of </a:t>
            </a:r>
            <a:r>
              <a:rPr sz="2500" spc="-10" dirty="0">
                <a:solidFill>
                  <a:srgbClr val="FFFFFF"/>
                </a:solidFill>
                <a:latin typeface="Constantia"/>
                <a:cs typeface="Constantia"/>
              </a:rPr>
              <a:t>the activity </a:t>
            </a:r>
            <a:r>
              <a:rPr sz="2500" spc="-5" dirty="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sz="2500" spc="-25" dirty="0">
                <a:solidFill>
                  <a:srgbClr val="FFFFFF"/>
                </a:solidFill>
                <a:latin typeface="Constantia"/>
                <a:cs typeface="Constantia"/>
              </a:rPr>
              <a:t>glycolytic</a:t>
            </a:r>
            <a:r>
              <a:rPr sz="2500" spc="-2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onstantia"/>
                <a:cs typeface="Constantia"/>
              </a:rPr>
              <a:t>enzymes</a:t>
            </a:r>
            <a:endParaRPr sz="2500">
              <a:latin typeface="Constantia"/>
              <a:cs typeface="Constantia"/>
            </a:endParaRPr>
          </a:p>
          <a:p>
            <a:pPr marL="12700" marR="324485">
              <a:lnSpc>
                <a:spcPct val="176300"/>
              </a:lnSpc>
            </a:pPr>
            <a:r>
              <a:rPr sz="2500" spc="-15" dirty="0">
                <a:solidFill>
                  <a:srgbClr val="FFFFFF"/>
                </a:solidFill>
                <a:latin typeface="Constantia"/>
                <a:cs typeface="Constantia"/>
              </a:rPr>
              <a:t>Reduces </a:t>
            </a:r>
            <a:r>
              <a:rPr sz="2500" spc="-10" dirty="0">
                <a:solidFill>
                  <a:srgbClr val="FFFFFF"/>
                </a:solidFill>
                <a:latin typeface="Constantia"/>
                <a:cs typeface="Constantia"/>
              </a:rPr>
              <a:t>the activity </a:t>
            </a:r>
            <a:r>
              <a:rPr sz="2500" spc="-5" dirty="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sz="2500" spc="-10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2500" spc="-5" dirty="0">
                <a:solidFill>
                  <a:srgbClr val="FFFFFF"/>
                </a:solidFill>
                <a:latin typeface="Constantia"/>
                <a:cs typeface="Constantia"/>
              </a:rPr>
              <a:t>enzymes of</a:t>
            </a:r>
            <a:r>
              <a:rPr sz="2500" spc="-3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nstantia"/>
                <a:cs typeface="Constantia"/>
              </a:rPr>
              <a:t>gluconeogenesis  </a:t>
            </a:r>
            <a:r>
              <a:rPr sz="2500" spc="-5" dirty="0">
                <a:solidFill>
                  <a:srgbClr val="FFFFFF"/>
                </a:solidFill>
                <a:latin typeface="Constantia"/>
                <a:cs typeface="Constantia"/>
              </a:rPr>
              <a:t>Increased synthesis of</a:t>
            </a:r>
            <a:r>
              <a:rPr sz="25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500" spc="-35" dirty="0">
                <a:solidFill>
                  <a:srgbClr val="FFFFFF"/>
                </a:solidFill>
                <a:latin typeface="Constantia"/>
                <a:cs typeface="Constantia"/>
              </a:rPr>
              <a:t>glycogen</a:t>
            </a:r>
            <a:endParaRPr sz="2500">
              <a:latin typeface="Constantia"/>
              <a:cs typeface="Constantia"/>
            </a:endParaRPr>
          </a:p>
          <a:p>
            <a:pPr marL="12700" marR="5080">
              <a:lnSpc>
                <a:spcPct val="176300"/>
              </a:lnSpc>
            </a:pPr>
            <a:r>
              <a:rPr sz="2500" spc="-5" dirty="0">
                <a:solidFill>
                  <a:srgbClr val="FFFFFF"/>
                </a:solidFill>
                <a:latin typeface="Constantia"/>
                <a:cs typeface="Constantia"/>
              </a:rPr>
              <a:t>Increased </a:t>
            </a:r>
            <a:r>
              <a:rPr sz="2500" spc="-20" dirty="0">
                <a:solidFill>
                  <a:srgbClr val="FFFFFF"/>
                </a:solidFill>
                <a:latin typeface="Constantia"/>
                <a:cs typeface="Constantia"/>
              </a:rPr>
              <a:t>uptake </a:t>
            </a:r>
            <a:r>
              <a:rPr sz="2500" spc="-5" dirty="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sz="2500" spc="-10" dirty="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sz="2500" spc="-15" dirty="0">
                <a:solidFill>
                  <a:srgbClr val="FFFFFF"/>
                </a:solidFill>
                <a:latin typeface="Constantia"/>
                <a:cs typeface="Constantia"/>
              </a:rPr>
              <a:t>glucose by </a:t>
            </a:r>
            <a:r>
              <a:rPr sz="2500" spc="-10" dirty="0">
                <a:solidFill>
                  <a:srgbClr val="FFFFFF"/>
                </a:solidFill>
                <a:latin typeface="Constantia"/>
                <a:cs typeface="Constantia"/>
              </a:rPr>
              <a:t>resting </a:t>
            </a:r>
            <a:r>
              <a:rPr sz="2500" spc="-15" dirty="0">
                <a:solidFill>
                  <a:srgbClr val="FFFFFF"/>
                </a:solidFill>
                <a:latin typeface="Constantia"/>
                <a:cs typeface="Constantia"/>
              </a:rPr>
              <a:t>skeletal</a:t>
            </a:r>
            <a:r>
              <a:rPr sz="2500" spc="-2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onstantia"/>
                <a:cs typeface="Constantia"/>
              </a:rPr>
              <a:t>muscles  Reduction </a:t>
            </a:r>
            <a:r>
              <a:rPr sz="2500" spc="-5" dirty="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sz="2500" spc="-10" dirty="0">
                <a:solidFill>
                  <a:srgbClr val="FFFFFF"/>
                </a:solidFill>
                <a:latin typeface="Constantia"/>
                <a:cs typeface="Constantia"/>
              </a:rPr>
              <a:t>blood </a:t>
            </a:r>
            <a:r>
              <a:rPr sz="2500" spc="-15" dirty="0">
                <a:solidFill>
                  <a:srgbClr val="FFFFFF"/>
                </a:solidFill>
                <a:latin typeface="Constantia"/>
                <a:cs typeface="Constantia"/>
              </a:rPr>
              <a:t>glucose</a:t>
            </a:r>
            <a:r>
              <a:rPr sz="25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onstantia"/>
                <a:cs typeface="Constantia"/>
              </a:rPr>
              <a:t>level</a:t>
            </a:r>
            <a:endParaRPr sz="25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00" spc="-10" dirty="0">
                <a:solidFill>
                  <a:srgbClr val="FFFFFF"/>
                </a:solidFill>
                <a:latin typeface="Constantia"/>
                <a:cs typeface="Constantia"/>
              </a:rPr>
              <a:t>Reduction </a:t>
            </a:r>
            <a:r>
              <a:rPr sz="2500" spc="-5" dirty="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sz="2500" spc="-10" dirty="0">
                <a:solidFill>
                  <a:srgbClr val="FFFFFF"/>
                </a:solidFill>
                <a:latin typeface="Constantia"/>
                <a:cs typeface="Constantia"/>
              </a:rPr>
              <a:t>lipolysis </a:t>
            </a:r>
            <a:r>
              <a:rPr sz="2500" spc="-5" dirty="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sz="2500" spc="-10" dirty="0">
                <a:solidFill>
                  <a:srgbClr val="FFFFFF"/>
                </a:solidFill>
                <a:latin typeface="Constantia"/>
                <a:cs typeface="Constantia"/>
              </a:rPr>
              <a:t>stimulation </a:t>
            </a:r>
            <a:r>
              <a:rPr sz="2500" spc="-5" dirty="0">
                <a:solidFill>
                  <a:srgbClr val="FFFFFF"/>
                </a:solidFill>
                <a:latin typeface="Constantia"/>
                <a:cs typeface="Constantia"/>
              </a:rPr>
              <a:t>of lipid</a:t>
            </a:r>
            <a:r>
              <a:rPr sz="25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onstantia"/>
                <a:cs typeface="Constantia"/>
              </a:rPr>
              <a:t>synthesis</a:t>
            </a:r>
            <a:endParaRPr sz="250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41402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260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INSULIN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188690"/>
            <a:ext cx="8745855" cy="4274820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47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15" dirty="0">
                <a:latin typeface="Calibri"/>
                <a:cs typeface="Calibri"/>
              </a:rPr>
              <a:t>Pancreas secretes </a:t>
            </a:r>
            <a:r>
              <a:rPr sz="2800" spc="-5" dirty="0">
                <a:latin typeface="Calibri"/>
                <a:cs typeface="Calibri"/>
              </a:rPr>
              <a:t>40-50 </a:t>
            </a:r>
            <a:r>
              <a:rPr sz="2800" spc="-10" dirty="0">
                <a:latin typeface="Calibri"/>
                <a:cs typeface="Calibri"/>
              </a:rPr>
              <a:t>units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insulin daily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two</a:t>
            </a:r>
            <a:r>
              <a:rPr sz="2800" spc="204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steps:</a:t>
            </a:r>
            <a:endParaRPr sz="2800">
              <a:latin typeface="Calibri"/>
              <a:cs typeface="Calibri"/>
            </a:endParaRPr>
          </a:p>
          <a:p>
            <a:pPr marL="641985" marR="121920" lvl="1" indent="-304800">
              <a:lnSpc>
                <a:spcPct val="100000"/>
              </a:lnSpc>
              <a:spcBef>
                <a:spcPts val="1380"/>
              </a:spcBef>
              <a:buClr>
                <a:srgbClr val="903062"/>
              </a:buClr>
              <a:buSzPct val="91071"/>
              <a:buChar char="•"/>
              <a:tabLst>
                <a:tab pos="641985" algn="l"/>
                <a:tab pos="642620" algn="l"/>
              </a:tabLst>
            </a:pPr>
            <a:r>
              <a:rPr sz="2800" spc="-5" dirty="0">
                <a:latin typeface="Arial"/>
                <a:cs typeface="Arial"/>
              </a:rPr>
              <a:t>Secreted at low levels </a:t>
            </a:r>
            <a:r>
              <a:rPr sz="2800" dirty="0">
                <a:latin typeface="Arial"/>
                <a:cs typeface="Arial"/>
              </a:rPr>
              <a:t>during fasting </a:t>
            </a:r>
            <a:r>
              <a:rPr sz="2800" spc="-5" dirty="0">
                <a:latin typeface="Arial"/>
                <a:cs typeface="Arial"/>
              </a:rPr>
              <a:t>( </a:t>
            </a:r>
            <a:r>
              <a:rPr sz="2800" dirty="0">
                <a:latin typeface="Arial"/>
                <a:cs typeface="Arial"/>
              </a:rPr>
              <a:t>basal insulin  </a:t>
            </a:r>
            <a:r>
              <a:rPr sz="2800" spc="-5" dirty="0">
                <a:latin typeface="Arial"/>
                <a:cs typeface="Arial"/>
              </a:rPr>
              <a:t>secretion</a:t>
            </a:r>
            <a:endParaRPr sz="2800">
              <a:latin typeface="Arial"/>
              <a:cs typeface="Arial"/>
            </a:endParaRPr>
          </a:p>
          <a:p>
            <a:pPr marL="641985" lvl="1" indent="-305435">
              <a:lnSpc>
                <a:spcPct val="100000"/>
              </a:lnSpc>
              <a:spcBef>
                <a:spcPts val="1275"/>
              </a:spcBef>
              <a:buClr>
                <a:srgbClr val="903062"/>
              </a:buClr>
              <a:buSzPct val="91071"/>
              <a:buChar char="•"/>
              <a:tabLst>
                <a:tab pos="641985" algn="l"/>
                <a:tab pos="642620" algn="l"/>
              </a:tabLst>
            </a:pPr>
            <a:r>
              <a:rPr sz="2800" dirty="0">
                <a:latin typeface="Arial"/>
                <a:cs typeface="Arial"/>
              </a:rPr>
              <a:t>Increased </a:t>
            </a:r>
            <a:r>
              <a:rPr sz="2800" spc="-5" dirty="0">
                <a:latin typeface="Arial"/>
                <a:cs typeface="Arial"/>
              </a:rPr>
              <a:t>levels after eating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(prandial)</a:t>
            </a:r>
            <a:endParaRPr sz="2800">
              <a:latin typeface="Arial"/>
              <a:cs typeface="Arial"/>
            </a:endParaRPr>
          </a:p>
          <a:p>
            <a:pPr marL="641985" marR="5080" lvl="1" indent="-304800">
              <a:lnSpc>
                <a:spcPct val="100000"/>
              </a:lnSpc>
              <a:spcBef>
                <a:spcPts val="1275"/>
              </a:spcBef>
              <a:buClr>
                <a:srgbClr val="903062"/>
              </a:buClr>
              <a:buSzPct val="91071"/>
              <a:buChar char="•"/>
              <a:tabLst>
                <a:tab pos="641985" algn="l"/>
                <a:tab pos="642620" algn="l"/>
              </a:tabLst>
            </a:pPr>
            <a:r>
              <a:rPr sz="2800" spc="-5" dirty="0">
                <a:latin typeface="Arial"/>
                <a:cs typeface="Arial"/>
              </a:rPr>
              <a:t>An </a:t>
            </a:r>
            <a:r>
              <a:rPr sz="2800" dirty="0">
                <a:latin typeface="Arial"/>
                <a:cs typeface="Arial"/>
              </a:rPr>
              <a:t>early burst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insulin occurs </a:t>
            </a:r>
            <a:r>
              <a:rPr sz="2800" spc="-5" dirty="0">
                <a:latin typeface="Arial"/>
                <a:cs typeface="Arial"/>
              </a:rPr>
              <a:t>within 10 minutes of  eating</a:t>
            </a:r>
            <a:endParaRPr sz="2800">
              <a:latin typeface="Arial"/>
              <a:cs typeface="Arial"/>
            </a:endParaRPr>
          </a:p>
          <a:p>
            <a:pPr marL="641985" marR="278130" lvl="1" indent="-304800">
              <a:lnSpc>
                <a:spcPct val="100000"/>
              </a:lnSpc>
              <a:spcBef>
                <a:spcPts val="1270"/>
              </a:spcBef>
              <a:buClr>
                <a:srgbClr val="903062"/>
              </a:buClr>
              <a:buSzPct val="91071"/>
              <a:buChar char="•"/>
              <a:tabLst>
                <a:tab pos="641985" algn="l"/>
                <a:tab pos="642620" algn="l"/>
              </a:tabLst>
            </a:pPr>
            <a:r>
              <a:rPr sz="2800" spc="-5" dirty="0">
                <a:latin typeface="Arial"/>
                <a:cs typeface="Arial"/>
              </a:rPr>
              <a:t>Then proceeds with increasing </a:t>
            </a:r>
            <a:r>
              <a:rPr sz="2800" dirty="0">
                <a:latin typeface="Arial"/>
                <a:cs typeface="Arial"/>
              </a:rPr>
              <a:t>release </a:t>
            </a:r>
            <a:r>
              <a:rPr sz="2800" spc="-5" dirty="0">
                <a:latin typeface="Arial"/>
                <a:cs typeface="Arial"/>
              </a:rPr>
              <a:t>as long as  </a:t>
            </a:r>
            <a:r>
              <a:rPr sz="2800" dirty="0">
                <a:latin typeface="Arial"/>
                <a:cs typeface="Arial"/>
              </a:rPr>
              <a:t>hyperglycemia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present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19" y="304800"/>
            <a:ext cx="7117080" cy="5693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614172"/>
            <a:ext cx="8481060" cy="1190625"/>
          </a:xfrm>
          <a:custGeom>
            <a:avLst/>
            <a:gdLst/>
            <a:ahLst/>
            <a:cxnLst/>
            <a:rect l="l" t="t" r="r" b="b"/>
            <a:pathLst>
              <a:path w="8481060" h="1190625">
                <a:moveTo>
                  <a:pt x="0" y="1190243"/>
                </a:moveTo>
                <a:lnTo>
                  <a:pt x="8481060" y="1190243"/>
                </a:lnTo>
                <a:lnTo>
                  <a:pt x="8481060" y="0"/>
                </a:lnTo>
                <a:lnTo>
                  <a:pt x="0" y="0"/>
                </a:lnTo>
                <a:lnTo>
                  <a:pt x="0" y="1190243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1611" y="616077"/>
            <a:ext cx="5147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solidFill>
                  <a:srgbClr val="FFFFFF"/>
                </a:solidFill>
                <a:latin typeface="Calibri"/>
                <a:cs typeface="Calibri"/>
              </a:rPr>
              <a:t>GLUCOSE</a:t>
            </a:r>
            <a:r>
              <a:rPr sz="4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45" dirty="0">
                <a:solidFill>
                  <a:srgbClr val="FFFFFF"/>
                </a:solidFill>
                <a:latin typeface="Calibri"/>
                <a:cs typeface="Calibri"/>
              </a:rPr>
              <a:t>HOMEOSTASIS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42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884" y="1624583"/>
            <a:ext cx="8714232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614172"/>
            <a:ext cx="8481060" cy="1190625"/>
          </a:xfrm>
          <a:custGeom>
            <a:avLst/>
            <a:gdLst/>
            <a:ahLst/>
            <a:cxnLst/>
            <a:rect l="l" t="t" r="r" b="b"/>
            <a:pathLst>
              <a:path w="8481060" h="1190625">
                <a:moveTo>
                  <a:pt x="0" y="1190243"/>
                </a:moveTo>
                <a:lnTo>
                  <a:pt x="8481060" y="1190243"/>
                </a:lnTo>
                <a:lnTo>
                  <a:pt x="8481060" y="0"/>
                </a:lnTo>
                <a:lnTo>
                  <a:pt x="0" y="0"/>
                </a:lnTo>
                <a:lnTo>
                  <a:pt x="0" y="1190243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255" y="214882"/>
            <a:ext cx="8857488" cy="6643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42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614172"/>
            <a:ext cx="8481060" cy="1190625"/>
          </a:xfrm>
          <a:custGeom>
            <a:avLst/>
            <a:gdLst/>
            <a:ahLst/>
            <a:cxnLst/>
            <a:rect l="l" t="t" r="r" b="b"/>
            <a:pathLst>
              <a:path w="8481060" h="1190625">
                <a:moveTo>
                  <a:pt x="0" y="1190243"/>
                </a:moveTo>
                <a:lnTo>
                  <a:pt x="8481060" y="1190243"/>
                </a:lnTo>
                <a:lnTo>
                  <a:pt x="8481060" y="0"/>
                </a:lnTo>
                <a:lnTo>
                  <a:pt x="0" y="0"/>
                </a:lnTo>
                <a:lnTo>
                  <a:pt x="0" y="1190243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9439" y="5442203"/>
            <a:ext cx="5054138" cy="1264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87523" y="943483"/>
            <a:ext cx="3355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INTRODUCTION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014" y="2225166"/>
            <a:ext cx="8270875" cy="236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1666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400" spc="-30" dirty="0">
                <a:latin typeface="Calibri"/>
                <a:cs typeface="Calibri"/>
              </a:rPr>
              <a:t>Type </a:t>
            </a:r>
            <a:r>
              <a:rPr sz="2400" dirty="0">
                <a:latin typeface="Calibri"/>
                <a:cs typeface="Calibri"/>
              </a:rPr>
              <a:t>2 </a:t>
            </a:r>
            <a:r>
              <a:rPr sz="2400" spc="-10" dirty="0">
                <a:latin typeface="Calibri"/>
                <a:cs typeface="Calibri"/>
              </a:rPr>
              <a:t>diabetes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sometimes called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b="1" spc="-15" dirty="0">
                <a:latin typeface="Calibri"/>
                <a:cs typeface="Calibri"/>
              </a:rPr>
              <a:t>“life </a:t>
            </a:r>
            <a:r>
              <a:rPr sz="2400" b="1" spc="-5" dirty="0">
                <a:latin typeface="Calibri"/>
                <a:cs typeface="Calibri"/>
              </a:rPr>
              <a:t>style” </a:t>
            </a:r>
            <a:r>
              <a:rPr sz="2400" spc="-5" dirty="0">
                <a:latin typeface="Calibri"/>
                <a:cs typeface="Calibri"/>
              </a:rPr>
              <a:t>disease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  <a:p>
            <a:pPr marL="318770" marR="508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more common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people </a:t>
            </a:r>
            <a:r>
              <a:rPr sz="2400" dirty="0">
                <a:latin typeface="Calibri"/>
                <a:cs typeface="Calibri"/>
              </a:rPr>
              <a:t>who </a:t>
            </a:r>
            <a:r>
              <a:rPr sz="2400" spc="-5" dirty="0">
                <a:latin typeface="Calibri"/>
                <a:cs typeface="Calibri"/>
              </a:rPr>
              <a:t>don’t do </a:t>
            </a:r>
            <a:r>
              <a:rPr sz="2400" dirty="0">
                <a:latin typeface="Calibri"/>
                <a:cs typeface="Calibri"/>
              </a:rPr>
              <a:t>enough </a:t>
            </a:r>
            <a:r>
              <a:rPr sz="2400" spc="-15" dirty="0">
                <a:latin typeface="Calibri"/>
                <a:cs typeface="Calibri"/>
              </a:rPr>
              <a:t>exercise,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an  </a:t>
            </a:r>
            <a:r>
              <a:rPr sz="2400" spc="-10" dirty="0">
                <a:latin typeface="Calibri"/>
                <a:cs typeface="Calibri"/>
              </a:rPr>
              <a:t>unhealthy </a:t>
            </a:r>
            <a:r>
              <a:rPr sz="2400" spc="-5" dirty="0">
                <a:latin typeface="Calibri"/>
                <a:cs typeface="Calibri"/>
              </a:rPr>
              <a:t>diet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obese.</a:t>
            </a:r>
            <a:endParaRPr sz="2400">
              <a:latin typeface="Calibri"/>
              <a:cs typeface="Calibri"/>
            </a:endParaRPr>
          </a:p>
          <a:p>
            <a:pPr marL="318770" marR="130810" indent="-306705">
              <a:lnSpc>
                <a:spcPct val="100000"/>
              </a:lnSpc>
              <a:spcBef>
                <a:spcPts val="1175"/>
              </a:spcBef>
              <a:buClr>
                <a:srgbClr val="903062"/>
              </a:buClr>
              <a:buSzPct val="91666"/>
              <a:buFont typeface="Wingdings"/>
              <a:buChar char=""/>
              <a:tabLst>
                <a:tab pos="318770" algn="l"/>
                <a:tab pos="319405" algn="l"/>
                <a:tab pos="1355090" algn="l"/>
              </a:tabLst>
            </a:pPr>
            <a:r>
              <a:rPr sz="2400" spc="-30" dirty="0">
                <a:latin typeface="Calibri"/>
                <a:cs typeface="Calibri"/>
              </a:rPr>
              <a:t>Type </a:t>
            </a:r>
            <a:r>
              <a:rPr sz="2400" dirty="0">
                <a:latin typeface="Calibri"/>
                <a:cs typeface="Calibri"/>
              </a:rPr>
              <a:t>2 </a:t>
            </a:r>
            <a:r>
              <a:rPr sz="2400" spc="-5" dirty="0">
                <a:latin typeface="Calibri"/>
                <a:cs typeface="Calibri"/>
              </a:rPr>
              <a:t>Diabetes </a:t>
            </a:r>
            <a:r>
              <a:rPr sz="2400" spc="-10" dirty="0">
                <a:latin typeface="Calibri"/>
                <a:cs typeface="Calibri"/>
              </a:rPr>
              <a:t>was previously </a:t>
            </a:r>
            <a:r>
              <a:rPr sz="2400" spc="-5" dirty="0">
                <a:latin typeface="Calibri"/>
                <a:cs typeface="Calibri"/>
              </a:rPr>
              <a:t>seen </a:t>
            </a:r>
            <a:r>
              <a:rPr sz="2400" dirty="0">
                <a:latin typeface="Calibri"/>
                <a:cs typeface="Calibri"/>
              </a:rPr>
              <a:t>mainly in </a:t>
            </a:r>
            <a:r>
              <a:rPr sz="2400" spc="-5" dirty="0">
                <a:latin typeface="Calibri"/>
                <a:cs typeface="Calibri"/>
              </a:rPr>
              <a:t>older </a:t>
            </a:r>
            <a:r>
              <a:rPr sz="2400" dirty="0">
                <a:latin typeface="Calibri"/>
                <a:cs typeface="Calibri"/>
              </a:rPr>
              <a:t>adults,  </a:t>
            </a:r>
            <a:r>
              <a:rPr sz="2400" spc="-15" dirty="0">
                <a:latin typeface="Calibri"/>
                <a:cs typeface="Calibri"/>
              </a:rPr>
              <a:t>however </a:t>
            </a:r>
            <a:r>
              <a:rPr sz="2400" dirty="0">
                <a:latin typeface="Calibri"/>
                <a:cs typeface="Calibri"/>
              </a:rPr>
              <a:t>it is </a:t>
            </a:r>
            <a:r>
              <a:rPr sz="2400" spc="-10" dirty="0">
                <a:latin typeface="Calibri"/>
                <a:cs typeface="Calibri"/>
              </a:rPr>
              <a:t>becoming more common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young </a:t>
            </a:r>
            <a:r>
              <a:rPr sz="2400" spc="-5" dirty="0">
                <a:latin typeface="Calibri"/>
                <a:cs typeface="Calibri"/>
              </a:rPr>
              <a:t>children due </a:t>
            </a:r>
            <a:r>
              <a:rPr sz="2400" spc="-15" dirty="0">
                <a:latin typeface="Calibri"/>
                <a:cs typeface="Calibri"/>
              </a:rPr>
              <a:t>to  </a:t>
            </a:r>
            <a:r>
              <a:rPr sz="2400" spc="-5" dirty="0">
                <a:latin typeface="Calibri"/>
                <a:cs typeface="Calibri"/>
              </a:rPr>
              <a:t>obesity	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overweight</a:t>
            </a:r>
            <a:r>
              <a:rPr sz="2400" spc="-5" dirty="0">
                <a:latin typeface="Calibri"/>
                <a:cs typeface="Calibri"/>
              </a:rPr>
              <a:t> children.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414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60"/>
              </a:spcBef>
            </a:pPr>
            <a:r>
              <a:rPr sz="4000" b="1" spc="-30" dirty="0">
                <a:solidFill>
                  <a:srgbClr val="FFFFFF"/>
                </a:solidFill>
                <a:latin typeface="Calibri"/>
                <a:cs typeface="Calibri"/>
              </a:rPr>
              <a:t>CLASSIFICATION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096922"/>
            <a:ext cx="8524240" cy="3583304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48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10" dirty="0">
                <a:latin typeface="Calibri"/>
                <a:cs typeface="Calibri"/>
              </a:rPr>
              <a:t>Classification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American diabetic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association 2009</a:t>
            </a:r>
            <a:r>
              <a:rPr sz="2800" spc="1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641985" lvl="1" indent="-305435">
              <a:lnSpc>
                <a:spcPct val="100000"/>
              </a:lnSpc>
              <a:spcBef>
                <a:spcPts val="1385"/>
              </a:spcBef>
              <a:buClr>
                <a:srgbClr val="903062"/>
              </a:buClr>
              <a:buSzPct val="91071"/>
              <a:buChar char="•"/>
              <a:tabLst>
                <a:tab pos="641985" algn="l"/>
                <a:tab pos="642620" algn="l"/>
              </a:tabLst>
            </a:pPr>
            <a:r>
              <a:rPr sz="2800" spc="-45" dirty="0">
                <a:latin typeface="Arial"/>
                <a:cs typeface="Arial"/>
              </a:rPr>
              <a:t>Type </a:t>
            </a:r>
            <a:r>
              <a:rPr sz="2800" spc="-5" dirty="0">
                <a:latin typeface="Arial"/>
                <a:cs typeface="Arial"/>
              </a:rPr>
              <a:t>1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diabetes</a:t>
            </a:r>
            <a:endParaRPr sz="2800">
              <a:latin typeface="Arial"/>
              <a:cs typeface="Arial"/>
            </a:endParaRPr>
          </a:p>
          <a:p>
            <a:pPr marL="641985" lvl="1" indent="-305435">
              <a:lnSpc>
                <a:spcPct val="100000"/>
              </a:lnSpc>
              <a:spcBef>
                <a:spcPts val="1270"/>
              </a:spcBef>
              <a:buClr>
                <a:srgbClr val="903062"/>
              </a:buClr>
              <a:buSzPct val="91071"/>
              <a:buChar char="•"/>
              <a:tabLst>
                <a:tab pos="641985" algn="l"/>
                <a:tab pos="642620" algn="l"/>
              </a:tabLst>
            </a:pPr>
            <a:r>
              <a:rPr sz="2800" spc="-45" dirty="0">
                <a:latin typeface="Arial"/>
                <a:cs typeface="Arial"/>
              </a:rPr>
              <a:t>Type </a:t>
            </a:r>
            <a:r>
              <a:rPr sz="2800" spc="-5" dirty="0">
                <a:latin typeface="Arial"/>
                <a:cs typeface="Arial"/>
              </a:rPr>
              <a:t>2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diabetes</a:t>
            </a:r>
            <a:endParaRPr sz="2800">
              <a:latin typeface="Arial"/>
              <a:cs typeface="Arial"/>
            </a:endParaRPr>
          </a:p>
          <a:p>
            <a:pPr marL="641985" lvl="1" indent="-305435">
              <a:lnSpc>
                <a:spcPct val="100000"/>
              </a:lnSpc>
              <a:spcBef>
                <a:spcPts val="1270"/>
              </a:spcBef>
              <a:buClr>
                <a:srgbClr val="903062"/>
              </a:buClr>
              <a:buSzPct val="91071"/>
              <a:buChar char="•"/>
              <a:tabLst>
                <a:tab pos="641985" algn="l"/>
                <a:tab pos="642620" algn="l"/>
              </a:tabLst>
            </a:pPr>
            <a:r>
              <a:rPr sz="2800" dirty="0">
                <a:latin typeface="Arial"/>
                <a:cs typeface="Arial"/>
              </a:rPr>
              <a:t>Gestational diabetes mellitus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(GDM)</a:t>
            </a:r>
            <a:endParaRPr sz="2800">
              <a:latin typeface="Arial"/>
              <a:cs typeface="Arial"/>
            </a:endParaRPr>
          </a:p>
          <a:p>
            <a:pPr marL="641985" lvl="1" indent="-305435">
              <a:lnSpc>
                <a:spcPct val="100000"/>
              </a:lnSpc>
              <a:spcBef>
                <a:spcPts val="1275"/>
              </a:spcBef>
              <a:buClr>
                <a:srgbClr val="903062"/>
              </a:buClr>
              <a:buSzPct val="91071"/>
              <a:buChar char="•"/>
              <a:tabLst>
                <a:tab pos="641985" algn="l"/>
                <a:tab pos="642620" algn="l"/>
              </a:tabLst>
            </a:pPr>
            <a:r>
              <a:rPr sz="2800" spc="-5" dirty="0">
                <a:latin typeface="Arial"/>
                <a:cs typeface="Arial"/>
              </a:rPr>
              <a:t>Secondary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DM:</a:t>
            </a:r>
            <a:endParaRPr sz="2800">
              <a:latin typeface="Arial"/>
              <a:cs typeface="Arial"/>
            </a:endParaRPr>
          </a:p>
          <a:p>
            <a:pPr marL="911860" lvl="2" indent="-270510">
              <a:lnSpc>
                <a:spcPct val="100000"/>
              </a:lnSpc>
              <a:spcBef>
                <a:spcPts val="1275"/>
              </a:spcBef>
              <a:buClr>
                <a:srgbClr val="903062"/>
              </a:buClr>
              <a:buSzPct val="91071"/>
              <a:buFont typeface="Wingdings"/>
              <a:buChar char=""/>
              <a:tabLst>
                <a:tab pos="912494" algn="l"/>
              </a:tabLst>
            </a:pPr>
            <a:r>
              <a:rPr sz="2800" spc="-5" dirty="0">
                <a:latin typeface="Arial"/>
                <a:cs typeface="Arial"/>
              </a:rPr>
              <a:t>Hormonal problems, </a:t>
            </a:r>
            <a:r>
              <a:rPr sz="2800" dirty="0">
                <a:latin typeface="Arial"/>
                <a:cs typeface="Arial"/>
              </a:rPr>
              <a:t>pancreatic disorders,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drugs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41402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260"/>
              </a:spcBef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TYPE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4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DM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558377"/>
            <a:ext cx="8725535" cy="323215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37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  <a:tab pos="2769870" algn="l"/>
              </a:tabLst>
            </a:pPr>
            <a:r>
              <a:rPr sz="2800" spc="-10" dirty="0">
                <a:latin typeface="Calibri"/>
                <a:cs typeface="Calibri"/>
              </a:rPr>
              <a:t>Juvenile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/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IDDM	</a:t>
            </a:r>
            <a:r>
              <a:rPr sz="2800" dirty="0">
                <a:latin typeface="Calibri"/>
                <a:cs typeface="Calibri"/>
              </a:rPr>
              <a:t>(5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10%)</a:t>
            </a:r>
            <a:endParaRPr sz="2800">
              <a:latin typeface="Calibri"/>
              <a:cs typeface="Calibri"/>
            </a:endParaRPr>
          </a:p>
          <a:p>
            <a:pPr marL="318770" indent="-306705">
              <a:lnSpc>
                <a:spcPct val="100000"/>
              </a:lnSpc>
              <a:spcBef>
                <a:spcPts val="127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10" dirty="0">
                <a:latin typeface="Calibri"/>
                <a:cs typeface="Calibri"/>
              </a:rPr>
              <a:t>Autoimmune destruction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pancreatic </a:t>
            </a:r>
            <a:r>
              <a:rPr sz="2800" spc="-20" dirty="0">
                <a:latin typeface="Calibri"/>
                <a:cs typeface="Calibri"/>
              </a:rPr>
              <a:t>beta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cells.</a:t>
            </a:r>
            <a:endParaRPr sz="2800">
              <a:latin typeface="Calibri"/>
              <a:cs typeface="Calibri"/>
            </a:endParaRPr>
          </a:p>
          <a:p>
            <a:pPr marL="318770" marR="5080" indent="-306705">
              <a:lnSpc>
                <a:spcPct val="100000"/>
              </a:lnSpc>
              <a:spcBef>
                <a:spcPts val="127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10" dirty="0">
                <a:latin typeface="Calibri"/>
                <a:cs typeface="Calibri"/>
              </a:rPr>
              <a:t>Individual has </a:t>
            </a:r>
            <a:r>
              <a:rPr sz="2800" spc="-5" dirty="0">
                <a:latin typeface="Calibri"/>
                <a:cs typeface="Calibri"/>
              </a:rPr>
              <a:t>an </a:t>
            </a:r>
            <a:r>
              <a:rPr sz="2800" spc="-15" dirty="0">
                <a:latin typeface="Calibri"/>
                <a:cs typeface="Calibri"/>
              </a:rPr>
              <a:t>absolute </a:t>
            </a:r>
            <a:r>
              <a:rPr sz="2800" spc="-10" dirty="0">
                <a:latin typeface="Calibri"/>
                <a:cs typeface="Calibri"/>
              </a:rPr>
              <a:t>insulin deficiency </a:t>
            </a:r>
            <a:r>
              <a:rPr sz="2800" spc="-5" dirty="0">
                <a:latin typeface="Calibri"/>
                <a:cs typeface="Calibri"/>
              </a:rPr>
              <a:t>and no </a:t>
            </a:r>
            <a:r>
              <a:rPr sz="2800" spc="-10" dirty="0">
                <a:latin typeface="Calibri"/>
                <a:cs typeface="Calibri"/>
              </a:rPr>
              <a:t>longer  </a:t>
            </a:r>
            <a:r>
              <a:rPr sz="2800" spc="-15" dirty="0">
                <a:latin typeface="Calibri"/>
                <a:cs typeface="Calibri"/>
              </a:rPr>
              <a:t>produces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insulin.</a:t>
            </a:r>
            <a:endParaRPr sz="2800">
              <a:latin typeface="Calibri"/>
              <a:cs typeface="Calibri"/>
            </a:endParaRPr>
          </a:p>
          <a:p>
            <a:pPr marL="318770" marR="364490" indent="-306705">
              <a:lnSpc>
                <a:spcPct val="100000"/>
              </a:lnSpc>
              <a:spcBef>
                <a:spcPts val="127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5" dirty="0">
                <a:latin typeface="Calibri"/>
                <a:cs typeface="Calibri"/>
              </a:rPr>
              <a:t>Such </a:t>
            </a:r>
            <a:r>
              <a:rPr sz="2800" spc="-10" dirty="0">
                <a:latin typeface="Calibri"/>
                <a:cs typeface="Calibri"/>
              </a:rPr>
              <a:t>patients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absolutely dependent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20" dirty="0">
                <a:latin typeface="Calibri"/>
                <a:cs typeface="Calibri"/>
              </a:rPr>
              <a:t>exogenously  </a:t>
            </a:r>
            <a:r>
              <a:rPr sz="2800" spc="-15" dirty="0">
                <a:latin typeface="Calibri"/>
                <a:cs typeface="Calibri"/>
              </a:rPr>
              <a:t>administered </a:t>
            </a:r>
            <a:r>
              <a:rPr sz="2800" spc="-10" dirty="0">
                <a:latin typeface="Calibri"/>
                <a:cs typeface="Calibri"/>
              </a:rPr>
              <a:t>insulin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survival.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28488" y="4767071"/>
            <a:ext cx="3715512" cy="2090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614172"/>
            <a:ext cx="8481060" cy="1190625"/>
          </a:xfrm>
          <a:custGeom>
            <a:avLst/>
            <a:gdLst/>
            <a:ahLst/>
            <a:cxnLst/>
            <a:rect l="l" t="t" r="r" b="b"/>
            <a:pathLst>
              <a:path w="8481060" h="1190625">
                <a:moveTo>
                  <a:pt x="0" y="1190243"/>
                </a:moveTo>
                <a:lnTo>
                  <a:pt x="8481060" y="1190243"/>
                </a:lnTo>
                <a:lnTo>
                  <a:pt x="8481060" y="0"/>
                </a:lnTo>
                <a:lnTo>
                  <a:pt x="0" y="0"/>
                </a:lnTo>
                <a:lnTo>
                  <a:pt x="0" y="1190243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614172"/>
            <a:ext cx="8481060" cy="1190625"/>
          </a:xfrm>
          <a:custGeom>
            <a:avLst/>
            <a:gdLst/>
            <a:ahLst/>
            <a:cxnLst/>
            <a:rect l="l" t="t" r="r" b="b"/>
            <a:pathLst>
              <a:path w="8481060" h="1190625">
                <a:moveTo>
                  <a:pt x="0" y="1190243"/>
                </a:moveTo>
                <a:lnTo>
                  <a:pt x="8481060" y="1190243"/>
                </a:lnTo>
                <a:lnTo>
                  <a:pt x="8481060" y="0"/>
                </a:lnTo>
                <a:lnTo>
                  <a:pt x="0" y="0"/>
                </a:lnTo>
                <a:lnTo>
                  <a:pt x="0" y="1190243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0910" y="2020570"/>
            <a:ext cx="5883275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0" marR="5080" indent="-1213485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FF0000"/>
                </a:solidFill>
                <a:latin typeface="Calibri"/>
                <a:cs typeface="Calibri"/>
              </a:rPr>
              <a:t>TYPE </a:t>
            </a:r>
            <a:r>
              <a:rPr sz="66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66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6600" b="1" spc="-15" dirty="0">
                <a:solidFill>
                  <a:srgbClr val="FF0000"/>
                </a:solidFill>
                <a:latin typeface="Calibri"/>
                <a:cs typeface="Calibri"/>
              </a:rPr>
              <a:t>DIABETES  </a:t>
            </a:r>
            <a:r>
              <a:rPr sz="6600" b="1" spc="-5" dirty="0">
                <a:solidFill>
                  <a:srgbClr val="FF0000"/>
                </a:solidFill>
                <a:latin typeface="Calibri"/>
                <a:cs typeface="Calibri"/>
              </a:rPr>
              <a:t>MELLITUS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42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884" y="4928615"/>
            <a:ext cx="8785860" cy="1610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41402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260"/>
              </a:spcBef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TYPE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4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DM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410460"/>
            <a:ext cx="8275320" cy="3710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9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15" dirty="0">
                <a:latin typeface="Calibri"/>
                <a:cs typeface="Calibri"/>
              </a:rPr>
              <a:t>Most </a:t>
            </a:r>
            <a:r>
              <a:rPr sz="2800" spc="-10" dirty="0">
                <a:latin typeface="Calibri"/>
                <a:cs typeface="Calibri"/>
              </a:rPr>
              <a:t>common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type</a:t>
            </a:r>
            <a:endParaRPr sz="2800">
              <a:latin typeface="Calibri"/>
              <a:cs typeface="Calibri"/>
            </a:endParaRPr>
          </a:p>
          <a:p>
            <a:pPr marL="318770" indent="-306705">
              <a:lnSpc>
                <a:spcPct val="100000"/>
              </a:lnSpc>
              <a:spcBef>
                <a:spcPts val="228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10" dirty="0">
                <a:latin typeface="Calibri"/>
                <a:cs typeface="Calibri"/>
              </a:rPr>
              <a:t>Comprises </a:t>
            </a:r>
            <a:r>
              <a:rPr sz="2800" spc="-5" dirty="0">
                <a:latin typeface="Calibri"/>
                <a:cs typeface="Calibri"/>
              </a:rPr>
              <a:t>90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95% of </a:t>
            </a:r>
            <a:r>
              <a:rPr sz="2800" spc="-10" dirty="0">
                <a:latin typeface="Calibri"/>
                <a:cs typeface="Calibri"/>
              </a:rPr>
              <a:t>DM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cases</a:t>
            </a:r>
            <a:endParaRPr sz="2800">
              <a:latin typeface="Calibri"/>
              <a:cs typeface="Calibri"/>
            </a:endParaRPr>
          </a:p>
          <a:p>
            <a:pPr marL="318770" marR="40640" indent="-306705">
              <a:lnSpc>
                <a:spcPct val="130100"/>
              </a:lnSpc>
              <a:spcBef>
                <a:spcPts val="127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15" dirty="0">
                <a:latin typeface="Calibri"/>
                <a:cs typeface="Calibri"/>
              </a:rPr>
              <a:t>Most </a:t>
            </a:r>
            <a:r>
              <a:rPr sz="2800" spc="-10" dirty="0">
                <a:latin typeface="Calibri"/>
                <a:cs typeface="Calibri"/>
              </a:rPr>
              <a:t>type </a:t>
            </a:r>
            <a:r>
              <a:rPr sz="2800" spc="-5" dirty="0">
                <a:latin typeface="Calibri"/>
                <a:cs typeface="Calibri"/>
              </a:rPr>
              <a:t>2 </a:t>
            </a:r>
            <a:r>
              <a:rPr sz="2800" spc="-10" dirty="0">
                <a:latin typeface="Calibri"/>
                <a:cs typeface="Calibri"/>
              </a:rPr>
              <a:t>DM </a:t>
            </a:r>
            <a:r>
              <a:rPr sz="2800" spc="-15" dirty="0">
                <a:latin typeface="Calibri"/>
                <a:cs typeface="Calibri"/>
              </a:rPr>
              <a:t>patients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5" dirty="0">
                <a:latin typeface="Calibri"/>
                <a:cs typeface="Calibri"/>
              </a:rPr>
              <a:t>overweight,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most </a:t>
            </a:r>
            <a:r>
              <a:rPr sz="2800" spc="-20" dirty="0">
                <a:latin typeface="Calibri"/>
                <a:cs typeface="Calibri"/>
              </a:rPr>
              <a:t>are  </a:t>
            </a:r>
            <a:r>
              <a:rPr sz="2800" spc="-5" dirty="0">
                <a:latin typeface="Calibri"/>
                <a:cs typeface="Calibri"/>
              </a:rPr>
              <a:t>diagnosed as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adults.</a:t>
            </a:r>
            <a:endParaRPr sz="2800">
              <a:latin typeface="Calibri"/>
              <a:cs typeface="Calibri"/>
            </a:endParaRPr>
          </a:p>
          <a:p>
            <a:pPr marL="318770" marR="5080" indent="-306705">
              <a:lnSpc>
                <a:spcPct val="130000"/>
              </a:lnSpc>
              <a:spcBef>
                <a:spcPts val="127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20" dirty="0">
                <a:latin typeface="Calibri"/>
                <a:cs typeface="Calibri"/>
              </a:rPr>
              <a:t>Approximately </a:t>
            </a:r>
            <a:r>
              <a:rPr sz="2800" spc="-10" dirty="0">
                <a:latin typeface="Calibri"/>
                <a:cs typeface="Calibri"/>
              </a:rPr>
              <a:t>half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5" dirty="0">
                <a:latin typeface="Calibri"/>
                <a:cs typeface="Calibri"/>
              </a:rPr>
              <a:t>patients </a:t>
            </a:r>
            <a:r>
              <a:rPr sz="2800" spc="-20" dirty="0">
                <a:latin typeface="Calibri"/>
                <a:cs typeface="Calibri"/>
              </a:rPr>
              <a:t>are unaware </a:t>
            </a:r>
            <a:r>
              <a:rPr sz="2800" spc="-5" dirty="0">
                <a:latin typeface="Calibri"/>
                <a:cs typeface="Calibri"/>
              </a:rPr>
              <a:t>of their  </a:t>
            </a:r>
            <a:r>
              <a:rPr sz="2800" spc="-10" dirty="0">
                <a:latin typeface="Calibri"/>
                <a:cs typeface="Calibri"/>
              </a:rPr>
              <a:t>disease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614172"/>
            <a:ext cx="8481060" cy="1190625"/>
          </a:xfrm>
          <a:custGeom>
            <a:avLst/>
            <a:gdLst/>
            <a:ahLst/>
            <a:cxnLst/>
            <a:rect l="l" t="t" r="r" b="b"/>
            <a:pathLst>
              <a:path w="8481060" h="1190625">
                <a:moveTo>
                  <a:pt x="0" y="1190243"/>
                </a:moveTo>
                <a:lnTo>
                  <a:pt x="8481060" y="1190243"/>
                </a:lnTo>
                <a:lnTo>
                  <a:pt x="8481060" y="0"/>
                </a:lnTo>
                <a:lnTo>
                  <a:pt x="0" y="0"/>
                </a:lnTo>
                <a:lnTo>
                  <a:pt x="0" y="1190243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827" y="3840479"/>
            <a:ext cx="2410968" cy="1915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9800" y="4230700"/>
            <a:ext cx="2449830" cy="145351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50"/>
              </a:spcBef>
            </a:pPr>
            <a:r>
              <a:rPr sz="2500" spc="-15" dirty="0">
                <a:solidFill>
                  <a:srgbClr val="1F2F4E"/>
                </a:solidFill>
                <a:latin typeface="Constantia"/>
                <a:cs typeface="Constantia"/>
              </a:rPr>
              <a:t>Peripheral  resistance </a:t>
            </a:r>
            <a:r>
              <a:rPr sz="2500" spc="-25" dirty="0">
                <a:solidFill>
                  <a:srgbClr val="1F2F4E"/>
                </a:solidFill>
                <a:latin typeface="Constantia"/>
                <a:cs typeface="Constantia"/>
              </a:rPr>
              <a:t>to  </a:t>
            </a:r>
            <a:r>
              <a:rPr sz="2500" spc="-10" dirty="0">
                <a:solidFill>
                  <a:srgbClr val="1F2F4E"/>
                </a:solidFill>
                <a:latin typeface="Constantia"/>
                <a:cs typeface="Constantia"/>
              </a:rPr>
              <a:t>insulin,</a:t>
            </a:r>
            <a:r>
              <a:rPr sz="2500" spc="-114" dirty="0">
                <a:solidFill>
                  <a:srgbClr val="1F2F4E"/>
                </a:solidFill>
                <a:latin typeface="Constantia"/>
                <a:cs typeface="Constantia"/>
              </a:rPr>
              <a:t> </a:t>
            </a:r>
            <a:r>
              <a:rPr sz="2500" spc="-5" dirty="0">
                <a:solidFill>
                  <a:srgbClr val="1F2F4E"/>
                </a:solidFill>
                <a:latin typeface="Constantia"/>
                <a:cs typeface="Constantia"/>
              </a:rPr>
              <a:t>especially  in </a:t>
            </a:r>
            <a:r>
              <a:rPr sz="2500" spc="-10" dirty="0">
                <a:solidFill>
                  <a:srgbClr val="1F2F4E"/>
                </a:solidFill>
                <a:latin typeface="Constantia"/>
                <a:cs typeface="Constantia"/>
              </a:rPr>
              <a:t>muscle</a:t>
            </a:r>
            <a:r>
              <a:rPr sz="2500" spc="-155" dirty="0">
                <a:solidFill>
                  <a:srgbClr val="1F2F4E"/>
                </a:solidFill>
                <a:latin typeface="Constantia"/>
                <a:cs typeface="Constantia"/>
              </a:rPr>
              <a:t> </a:t>
            </a:r>
            <a:r>
              <a:rPr sz="2500" spc="-15" dirty="0">
                <a:solidFill>
                  <a:srgbClr val="1F2F4E"/>
                </a:solidFill>
                <a:latin typeface="Constantia"/>
                <a:cs typeface="Constantia"/>
              </a:rPr>
              <a:t>cells</a:t>
            </a:r>
            <a:endParaRPr sz="25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08957" y="3379259"/>
            <a:ext cx="434826" cy="445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39084" y="3368040"/>
            <a:ext cx="2267712" cy="1395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26307" y="3601973"/>
            <a:ext cx="1962785" cy="145288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395"/>
              </a:spcBef>
            </a:pPr>
            <a:r>
              <a:rPr sz="2500" spc="-5" dirty="0">
                <a:solidFill>
                  <a:srgbClr val="9F296B"/>
                </a:solidFill>
                <a:latin typeface="Constantia"/>
                <a:cs typeface="Constantia"/>
              </a:rPr>
              <a:t>Increased  </a:t>
            </a:r>
            <a:r>
              <a:rPr sz="2500" spc="-10" dirty="0">
                <a:solidFill>
                  <a:srgbClr val="9F296B"/>
                </a:solidFill>
                <a:latin typeface="Constantia"/>
                <a:cs typeface="Constantia"/>
              </a:rPr>
              <a:t>production </a:t>
            </a:r>
            <a:r>
              <a:rPr sz="2500" spc="-5" dirty="0">
                <a:solidFill>
                  <a:srgbClr val="9F296B"/>
                </a:solidFill>
                <a:latin typeface="Constantia"/>
                <a:cs typeface="Constantia"/>
              </a:rPr>
              <a:t>of  </a:t>
            </a:r>
            <a:r>
              <a:rPr sz="2500" spc="-15" dirty="0">
                <a:solidFill>
                  <a:srgbClr val="9F296B"/>
                </a:solidFill>
                <a:latin typeface="Constantia"/>
                <a:cs typeface="Constantia"/>
              </a:rPr>
              <a:t>glucose by</a:t>
            </a:r>
            <a:r>
              <a:rPr sz="2500" spc="-190" dirty="0">
                <a:solidFill>
                  <a:srgbClr val="9F296B"/>
                </a:solidFill>
                <a:latin typeface="Constantia"/>
                <a:cs typeface="Constantia"/>
              </a:rPr>
              <a:t> </a:t>
            </a:r>
            <a:r>
              <a:rPr sz="2500" spc="-10" dirty="0">
                <a:solidFill>
                  <a:srgbClr val="9F296B"/>
                </a:solidFill>
                <a:latin typeface="Constantia"/>
                <a:cs typeface="Constantia"/>
              </a:rPr>
              <a:t>the  </a:t>
            </a:r>
            <a:r>
              <a:rPr sz="2500" spc="-20" dirty="0">
                <a:solidFill>
                  <a:srgbClr val="9F296B"/>
                </a:solidFill>
                <a:latin typeface="Constantia"/>
                <a:cs typeface="Constantia"/>
              </a:rPr>
              <a:t>liver</a:t>
            </a:r>
            <a:endParaRPr sz="25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76606" y="2781851"/>
            <a:ext cx="436285" cy="4459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4976" y="2770632"/>
            <a:ext cx="2266187" cy="1397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15430" y="3030727"/>
            <a:ext cx="2394585" cy="11042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just">
              <a:lnSpc>
                <a:spcPts val="2750"/>
              </a:lnSpc>
              <a:spcBef>
                <a:spcPts val="395"/>
              </a:spcBef>
            </a:pPr>
            <a:r>
              <a:rPr sz="2500" spc="-5" dirty="0">
                <a:solidFill>
                  <a:srgbClr val="FF0000"/>
                </a:solidFill>
                <a:latin typeface="Constantia"/>
                <a:cs typeface="Constantia"/>
              </a:rPr>
              <a:t>Insulin secretary  </a:t>
            </a:r>
            <a:r>
              <a:rPr sz="2500" spc="-10" dirty="0">
                <a:solidFill>
                  <a:srgbClr val="FF0000"/>
                </a:solidFill>
                <a:latin typeface="Constantia"/>
                <a:cs typeface="Constantia"/>
              </a:rPr>
              <a:t>defect </a:t>
            </a:r>
            <a:r>
              <a:rPr sz="2500" spc="-5" dirty="0">
                <a:solidFill>
                  <a:srgbClr val="FF0000"/>
                </a:solidFill>
                <a:latin typeface="Constantia"/>
                <a:cs typeface="Constantia"/>
              </a:rPr>
              <a:t>of </a:t>
            </a:r>
            <a:r>
              <a:rPr sz="2500" spc="-10" dirty="0">
                <a:solidFill>
                  <a:srgbClr val="FF0000"/>
                </a:solidFill>
                <a:latin typeface="Constantia"/>
                <a:cs typeface="Constantia"/>
              </a:rPr>
              <a:t>the</a:t>
            </a:r>
            <a:r>
              <a:rPr sz="2500" spc="-1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Constantia"/>
                <a:cs typeface="Constantia"/>
              </a:rPr>
              <a:t>beta  </a:t>
            </a:r>
            <a:r>
              <a:rPr sz="2500" spc="-15" dirty="0">
                <a:solidFill>
                  <a:srgbClr val="FF0000"/>
                </a:solidFill>
                <a:latin typeface="Constantia"/>
                <a:cs typeface="Constantia"/>
              </a:rPr>
              <a:t>cells</a:t>
            </a:r>
            <a:endParaRPr sz="250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9872" y="5858255"/>
            <a:ext cx="8287511" cy="8305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9872" y="5858255"/>
            <a:ext cx="8288020" cy="830580"/>
          </a:xfrm>
          <a:prstGeom prst="rect">
            <a:avLst/>
          </a:prstGeom>
          <a:ln w="12192">
            <a:solidFill>
              <a:srgbClr val="858F99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349250" indent="-25844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348615" algn="l"/>
                <a:tab pos="349885" algn="l"/>
              </a:tabLst>
            </a:pPr>
            <a:r>
              <a:rPr sz="2400" spc="-5" dirty="0">
                <a:latin typeface="Constantia"/>
                <a:cs typeface="Constantia"/>
              </a:rPr>
              <a:t>Obesity </a:t>
            </a:r>
            <a:r>
              <a:rPr sz="2400" spc="-10" dirty="0">
                <a:latin typeface="Constantia"/>
                <a:cs typeface="Constantia"/>
              </a:rPr>
              <a:t>contributes greatly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insulin</a:t>
            </a:r>
            <a:r>
              <a:rPr sz="2400" spc="-4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resistance</a:t>
            </a:r>
            <a:endParaRPr sz="2400">
              <a:latin typeface="Constantia"/>
              <a:cs typeface="Constantia"/>
            </a:endParaRPr>
          </a:p>
          <a:p>
            <a:pPr marL="349250" indent="-258445">
              <a:lnSpc>
                <a:spcPct val="100000"/>
              </a:lnSpc>
              <a:buFont typeface="Arial"/>
              <a:buChar char="•"/>
              <a:tabLst>
                <a:tab pos="348615" algn="l"/>
                <a:tab pos="349885" algn="l"/>
              </a:tabLst>
            </a:pPr>
            <a:r>
              <a:rPr sz="2400" dirty="0">
                <a:latin typeface="Constantia"/>
                <a:cs typeface="Constantia"/>
              </a:rPr>
              <a:t>Insulin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resistance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generally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decreases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with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weight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loss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079495" y="921511"/>
            <a:ext cx="2306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TYPE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40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DM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8883" y="1834337"/>
            <a:ext cx="7284084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6D1D49"/>
                </a:solidFill>
                <a:latin typeface="Constantia"/>
                <a:cs typeface="Constantia"/>
              </a:rPr>
              <a:t>The</a:t>
            </a:r>
            <a:r>
              <a:rPr sz="2400" spc="-90" dirty="0">
                <a:solidFill>
                  <a:srgbClr val="6D1D49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6D1D49"/>
                </a:solidFill>
                <a:latin typeface="Constantia"/>
                <a:cs typeface="Constantia"/>
              </a:rPr>
              <a:t>underlying</a:t>
            </a:r>
            <a:r>
              <a:rPr sz="2400" spc="-35" dirty="0">
                <a:solidFill>
                  <a:srgbClr val="6D1D4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6D1D49"/>
                </a:solidFill>
                <a:latin typeface="Constantia"/>
                <a:cs typeface="Constantia"/>
              </a:rPr>
              <a:t>pathophysiologic</a:t>
            </a:r>
            <a:r>
              <a:rPr sz="2400" spc="-170" dirty="0">
                <a:solidFill>
                  <a:srgbClr val="6D1D4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6D1D49"/>
                </a:solidFill>
                <a:latin typeface="Constantia"/>
                <a:cs typeface="Constantia"/>
              </a:rPr>
              <a:t>defect</a:t>
            </a:r>
            <a:r>
              <a:rPr sz="2400" spc="-60" dirty="0">
                <a:solidFill>
                  <a:srgbClr val="6D1D4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6D1D49"/>
                </a:solidFill>
                <a:latin typeface="Constantia"/>
                <a:cs typeface="Constantia"/>
              </a:rPr>
              <a:t>in</a:t>
            </a:r>
            <a:r>
              <a:rPr sz="2400" spc="-70" dirty="0">
                <a:solidFill>
                  <a:srgbClr val="6D1D4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6D1D49"/>
                </a:solidFill>
                <a:latin typeface="Constantia"/>
                <a:cs typeface="Constantia"/>
              </a:rPr>
              <a:t>type</a:t>
            </a:r>
            <a:r>
              <a:rPr sz="2400" spc="-75" dirty="0">
                <a:solidFill>
                  <a:srgbClr val="6D1D49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6D1D49"/>
                </a:solidFill>
                <a:latin typeface="Constantia"/>
                <a:cs typeface="Constantia"/>
              </a:rPr>
              <a:t>2</a:t>
            </a:r>
            <a:r>
              <a:rPr sz="2400" spc="-5" dirty="0">
                <a:solidFill>
                  <a:srgbClr val="6D1D49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6D1D49"/>
                </a:solidFill>
                <a:latin typeface="Constantia"/>
                <a:cs typeface="Constantia"/>
              </a:rPr>
              <a:t>DM</a:t>
            </a:r>
            <a:r>
              <a:rPr sz="2400" spc="-10" dirty="0">
                <a:solidFill>
                  <a:srgbClr val="6D1D4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6D1D49"/>
                </a:solidFill>
                <a:latin typeface="Constantia"/>
                <a:cs typeface="Constantia"/>
              </a:rPr>
              <a:t>is</a:t>
            </a:r>
            <a:endParaRPr sz="24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6D1D49"/>
                </a:solidFill>
                <a:latin typeface="Constantia"/>
                <a:cs typeface="Constantia"/>
              </a:rPr>
              <a:t>characterized </a:t>
            </a:r>
            <a:r>
              <a:rPr sz="2400" spc="-15" dirty="0">
                <a:solidFill>
                  <a:srgbClr val="6D1D49"/>
                </a:solidFill>
                <a:latin typeface="Constantia"/>
                <a:cs typeface="Constantia"/>
              </a:rPr>
              <a:t>by </a:t>
            </a:r>
            <a:r>
              <a:rPr sz="2400" spc="-5" dirty="0">
                <a:solidFill>
                  <a:srgbClr val="6D1D49"/>
                </a:solidFill>
                <a:latin typeface="Constantia"/>
                <a:cs typeface="Constantia"/>
              </a:rPr>
              <a:t>the </a:t>
            </a:r>
            <a:r>
              <a:rPr sz="2400" spc="-10" dirty="0">
                <a:solidFill>
                  <a:srgbClr val="6D1D49"/>
                </a:solidFill>
                <a:latin typeface="Constantia"/>
                <a:cs typeface="Constantia"/>
              </a:rPr>
              <a:t>following three</a:t>
            </a:r>
            <a:r>
              <a:rPr sz="2400" spc="-275" dirty="0">
                <a:solidFill>
                  <a:srgbClr val="6D1D49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6D1D49"/>
                </a:solidFill>
                <a:latin typeface="Constantia"/>
                <a:cs typeface="Constantia"/>
              </a:rPr>
              <a:t>disorders</a:t>
            </a:r>
            <a:r>
              <a:rPr sz="1800" spc="-10" dirty="0">
                <a:solidFill>
                  <a:srgbClr val="6D1D49"/>
                </a:solidFill>
                <a:latin typeface="Constantia"/>
                <a:cs typeface="Constantia"/>
              </a:rPr>
              <a:t>: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4140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260"/>
              </a:spcBef>
            </a:pP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COMPONENTS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0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DM-II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6615" y="2214372"/>
            <a:ext cx="7941563" cy="3404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04030" y="3420871"/>
            <a:ext cx="119570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5255">
              <a:lnSpc>
                <a:spcPct val="100000"/>
              </a:lnSpc>
              <a:spcBef>
                <a:spcPts val="105"/>
              </a:spcBef>
            </a:pPr>
            <a:r>
              <a:rPr sz="2600" b="1" spc="-25" dirty="0">
                <a:latin typeface="Calibri"/>
                <a:cs typeface="Calibri"/>
              </a:rPr>
              <a:t>Type </a:t>
            </a:r>
            <a:r>
              <a:rPr sz="2600" b="1" dirty="0">
                <a:latin typeface="Calibri"/>
                <a:cs typeface="Calibri"/>
              </a:rPr>
              <a:t>2  d</a:t>
            </a:r>
            <a:r>
              <a:rPr sz="2600" b="1" spc="-10" dirty="0">
                <a:latin typeface="Calibri"/>
                <a:cs typeface="Calibri"/>
              </a:rPr>
              <a:t>i</a:t>
            </a: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-10" dirty="0">
                <a:latin typeface="Calibri"/>
                <a:cs typeface="Calibri"/>
              </a:rPr>
              <a:t>b</a:t>
            </a:r>
            <a:r>
              <a:rPr sz="2600" b="1" spc="-15" dirty="0">
                <a:latin typeface="Calibri"/>
                <a:cs typeface="Calibri"/>
              </a:rPr>
              <a:t>e</a:t>
            </a:r>
            <a:r>
              <a:rPr sz="2600" b="1" spc="-40" dirty="0">
                <a:latin typeface="Calibri"/>
                <a:cs typeface="Calibri"/>
              </a:rPr>
              <a:t>t</a:t>
            </a:r>
            <a:r>
              <a:rPr sz="2600" b="1" spc="-5" dirty="0">
                <a:latin typeface="Calibri"/>
                <a:cs typeface="Calibri"/>
              </a:rPr>
              <a:t>es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5311" y="3383660"/>
            <a:ext cx="9359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Gabriola"/>
                <a:cs typeface="Gabriola"/>
              </a:rPr>
              <a:t>Insulin  </a:t>
            </a:r>
            <a:r>
              <a:rPr sz="2400" b="1" spc="10" dirty="0">
                <a:solidFill>
                  <a:srgbClr val="FFFFFF"/>
                </a:solidFill>
                <a:latin typeface="Gabriola"/>
                <a:cs typeface="Gabriola"/>
              </a:rPr>
              <a:t>resi</a:t>
            </a:r>
            <a:r>
              <a:rPr sz="2400" b="1" spc="-5" dirty="0">
                <a:solidFill>
                  <a:srgbClr val="FFFFFF"/>
                </a:solidFill>
                <a:latin typeface="Gabriola"/>
                <a:cs typeface="Gabriola"/>
              </a:rPr>
              <a:t>s</a:t>
            </a:r>
            <a:r>
              <a:rPr sz="2400" b="1" spc="5" dirty="0">
                <a:solidFill>
                  <a:srgbClr val="FFFFFF"/>
                </a:solidFill>
                <a:latin typeface="Gabriola"/>
                <a:cs typeface="Gabriola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Gabriola"/>
                <a:cs typeface="Gabriola"/>
              </a:rPr>
              <a:t>an</a:t>
            </a:r>
            <a:r>
              <a:rPr sz="2400" b="1" spc="-5" dirty="0">
                <a:solidFill>
                  <a:srgbClr val="FFFFFF"/>
                </a:solidFill>
                <a:latin typeface="Gabriola"/>
                <a:cs typeface="Gabriola"/>
              </a:rPr>
              <a:t>c</a:t>
            </a:r>
            <a:r>
              <a:rPr sz="2400" b="1" spc="10" dirty="0">
                <a:solidFill>
                  <a:srgbClr val="FFFFFF"/>
                </a:solidFill>
                <a:latin typeface="Gabriola"/>
                <a:cs typeface="Gabriola"/>
              </a:rPr>
              <a:t>e</a:t>
            </a:r>
            <a:endParaRPr sz="2400">
              <a:latin typeface="Gabriola"/>
              <a:cs typeface="Gabriol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7288" y="3445586"/>
            <a:ext cx="1742439" cy="755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7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Symbol"/>
                <a:cs typeface="Symbol"/>
              </a:rPr>
              <a:t>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-cell</a:t>
            </a:r>
            <a:endParaRPr sz="2400">
              <a:latin typeface="Constantia"/>
              <a:cs typeface="Constantia"/>
            </a:endParaRPr>
          </a:p>
          <a:p>
            <a:pPr algn="ctr">
              <a:lnSpc>
                <a:spcPts val="2870"/>
              </a:lnSpc>
            </a:pP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dysfunction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614172"/>
            <a:ext cx="8481060" cy="1190625"/>
          </a:xfrm>
          <a:custGeom>
            <a:avLst/>
            <a:gdLst/>
            <a:ahLst/>
            <a:cxnLst/>
            <a:rect l="l" t="t" r="r" b="b"/>
            <a:pathLst>
              <a:path w="8481060" h="1190625">
                <a:moveTo>
                  <a:pt x="0" y="1190243"/>
                </a:moveTo>
                <a:lnTo>
                  <a:pt x="8481060" y="1190243"/>
                </a:lnTo>
                <a:lnTo>
                  <a:pt x="8481060" y="0"/>
                </a:lnTo>
                <a:lnTo>
                  <a:pt x="0" y="0"/>
                </a:lnTo>
                <a:lnTo>
                  <a:pt x="0" y="1190243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41402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260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sz="4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65" dirty="0">
                <a:solidFill>
                  <a:srgbClr val="FFFFFF"/>
                </a:solidFill>
                <a:latin typeface="Calibri"/>
                <a:cs typeface="Calibri"/>
              </a:rPr>
              <a:t>FACTORS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840981"/>
            <a:ext cx="7951470" cy="3726179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120"/>
              </a:spcBef>
              <a:buClr>
                <a:srgbClr val="903062"/>
              </a:buClr>
              <a:buSzPct val="91666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30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NON-MODIFIABLE:</a:t>
            </a:r>
            <a:endParaRPr sz="3000">
              <a:latin typeface="Calibri"/>
              <a:cs typeface="Calibri"/>
            </a:endParaRPr>
          </a:p>
          <a:p>
            <a:pPr marL="318770" indent="-306705">
              <a:lnSpc>
                <a:spcPct val="100000"/>
              </a:lnSpc>
              <a:spcBef>
                <a:spcPts val="95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10" dirty="0">
                <a:latin typeface="Calibri"/>
                <a:cs typeface="Calibri"/>
              </a:rPr>
              <a:t>Age: </a:t>
            </a:r>
            <a:r>
              <a:rPr sz="2800" spc="-5" dirty="0">
                <a:latin typeface="Calibri"/>
                <a:cs typeface="Calibri"/>
              </a:rPr>
              <a:t>45 or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more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"/>
            </a:pPr>
            <a:endParaRPr sz="3000">
              <a:latin typeface="Times New Roman"/>
              <a:cs typeface="Times New Roman"/>
            </a:endParaRPr>
          </a:p>
          <a:p>
            <a:pPr marL="318770" marR="5080" indent="-306705">
              <a:lnSpc>
                <a:spcPts val="3030"/>
              </a:lnSpc>
              <a:spcBef>
                <a:spcPts val="215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dirty="0">
                <a:latin typeface="Calibri"/>
                <a:cs typeface="Calibri"/>
              </a:rPr>
              <a:t>Race </a:t>
            </a:r>
            <a:r>
              <a:rPr sz="2800" spc="-5" dirty="0">
                <a:latin typeface="Calibri"/>
                <a:cs typeface="Calibri"/>
              </a:rPr>
              <a:t>: </a:t>
            </a:r>
            <a:r>
              <a:rPr sz="2800" spc="-10" dirty="0">
                <a:latin typeface="Calibri"/>
                <a:cs typeface="Calibri"/>
              </a:rPr>
              <a:t>African American, </a:t>
            </a:r>
            <a:r>
              <a:rPr sz="2800" spc="-5" dirty="0">
                <a:latin typeface="Calibri"/>
                <a:cs typeface="Calibri"/>
              </a:rPr>
              <a:t>Asian </a:t>
            </a:r>
            <a:r>
              <a:rPr sz="2800" spc="-10" dirty="0">
                <a:latin typeface="Calibri"/>
                <a:cs typeface="Calibri"/>
              </a:rPr>
              <a:t>American, Hispanic or  Latino.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"/>
            </a:pPr>
            <a:endParaRPr sz="2800">
              <a:latin typeface="Times New Roman"/>
              <a:cs typeface="Times New Roman"/>
            </a:endParaRPr>
          </a:p>
          <a:p>
            <a:pPr marL="318770" indent="-306705">
              <a:lnSpc>
                <a:spcPct val="100000"/>
              </a:lnSpc>
              <a:spcBef>
                <a:spcPts val="1964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15" dirty="0">
                <a:latin typeface="Calibri"/>
                <a:cs typeface="Calibri"/>
              </a:rPr>
              <a:t>Familial history </a:t>
            </a:r>
            <a:r>
              <a:rPr sz="2800" spc="-5" dirty="0">
                <a:latin typeface="Calibri"/>
                <a:cs typeface="Calibri"/>
              </a:rPr>
              <a:t>: a </a:t>
            </a:r>
            <a:r>
              <a:rPr sz="2800" spc="-15" dirty="0">
                <a:latin typeface="Calibri"/>
                <a:cs typeface="Calibri"/>
              </a:rPr>
              <a:t>parent,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siblings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diabetes.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41402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260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sz="4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65" dirty="0">
                <a:solidFill>
                  <a:srgbClr val="FFFFFF"/>
                </a:solidFill>
                <a:latin typeface="Calibri"/>
                <a:cs typeface="Calibri"/>
              </a:rPr>
              <a:t>FACTORS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951826"/>
            <a:ext cx="6685280" cy="416623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09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MODIFIABLE:</a:t>
            </a:r>
            <a:endParaRPr sz="2800">
              <a:latin typeface="Calibri"/>
              <a:cs typeface="Calibri"/>
            </a:endParaRPr>
          </a:p>
          <a:p>
            <a:pPr marL="911860" lvl="1" indent="-270510">
              <a:lnSpc>
                <a:spcPct val="100000"/>
              </a:lnSpc>
              <a:spcBef>
                <a:spcPts val="935"/>
              </a:spcBef>
              <a:buClr>
                <a:srgbClr val="903062"/>
              </a:buClr>
              <a:buSzPct val="90384"/>
              <a:buFont typeface="Wingdings 2"/>
              <a:buChar char=""/>
              <a:tabLst>
                <a:tab pos="912494" algn="l"/>
              </a:tabLst>
            </a:pPr>
            <a:r>
              <a:rPr sz="2600" spc="-10" dirty="0">
                <a:latin typeface="Calibri"/>
                <a:cs typeface="Calibri"/>
              </a:rPr>
              <a:t>Pre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diabetes</a:t>
            </a:r>
            <a:endParaRPr sz="2600">
              <a:latin typeface="Calibri"/>
              <a:cs typeface="Calibri"/>
            </a:endParaRPr>
          </a:p>
          <a:p>
            <a:pPr marL="911860" lvl="1" indent="-270510">
              <a:lnSpc>
                <a:spcPct val="100000"/>
              </a:lnSpc>
              <a:spcBef>
                <a:spcPts val="910"/>
              </a:spcBef>
              <a:buClr>
                <a:srgbClr val="903062"/>
              </a:buClr>
              <a:buSzPct val="90384"/>
              <a:buFont typeface="Wingdings 2"/>
              <a:buChar char=""/>
              <a:tabLst>
                <a:tab pos="912494" algn="l"/>
              </a:tabLst>
            </a:pPr>
            <a:r>
              <a:rPr sz="2600" spc="-5" dirty="0">
                <a:latin typeface="Calibri"/>
                <a:cs typeface="Calibri"/>
              </a:rPr>
              <a:t>Heart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blood disease</a:t>
            </a:r>
            <a:endParaRPr sz="2600">
              <a:latin typeface="Calibri"/>
              <a:cs typeface="Calibri"/>
            </a:endParaRPr>
          </a:p>
          <a:p>
            <a:pPr marL="911860" lvl="1" indent="-270510">
              <a:lnSpc>
                <a:spcPct val="100000"/>
              </a:lnSpc>
              <a:spcBef>
                <a:spcPts val="915"/>
              </a:spcBef>
              <a:buClr>
                <a:srgbClr val="903062"/>
              </a:buClr>
              <a:buSzPct val="90384"/>
              <a:buFont typeface="Wingdings 2"/>
              <a:buChar char=""/>
              <a:tabLst>
                <a:tab pos="912494" algn="l"/>
              </a:tabLst>
            </a:pPr>
            <a:r>
              <a:rPr sz="2600" spc="-5" dirty="0">
                <a:latin typeface="Calibri"/>
                <a:cs typeface="Calibri"/>
              </a:rPr>
              <a:t>Hypertension</a:t>
            </a:r>
            <a:endParaRPr sz="2600">
              <a:latin typeface="Calibri"/>
              <a:cs typeface="Calibri"/>
            </a:endParaRPr>
          </a:p>
          <a:p>
            <a:pPr marL="911860" lvl="1" indent="-270510">
              <a:lnSpc>
                <a:spcPct val="100000"/>
              </a:lnSpc>
              <a:spcBef>
                <a:spcPts val="915"/>
              </a:spcBef>
              <a:buClr>
                <a:srgbClr val="903062"/>
              </a:buClr>
              <a:buSzPct val="90384"/>
              <a:buFont typeface="Wingdings 2"/>
              <a:buChar char=""/>
              <a:tabLst>
                <a:tab pos="912494" algn="l"/>
              </a:tabLst>
            </a:pPr>
            <a:r>
              <a:rPr sz="2600" spc="-10" dirty="0">
                <a:latin typeface="Calibri"/>
                <a:cs typeface="Calibri"/>
              </a:rPr>
              <a:t>Low </a:t>
            </a:r>
            <a:r>
              <a:rPr sz="2600" spc="-5" dirty="0">
                <a:latin typeface="Calibri"/>
                <a:cs typeface="Calibri"/>
              </a:rPr>
              <a:t>HDL </a:t>
            </a:r>
            <a:r>
              <a:rPr sz="2600" spc="-10" dirty="0">
                <a:latin typeface="Calibri"/>
                <a:cs typeface="Calibri"/>
              </a:rPr>
              <a:t>cholesterol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high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triglycerides.</a:t>
            </a:r>
            <a:endParaRPr sz="2600">
              <a:latin typeface="Calibri"/>
              <a:cs typeface="Calibri"/>
            </a:endParaRPr>
          </a:p>
          <a:p>
            <a:pPr marL="911860" lvl="1" indent="-270510">
              <a:lnSpc>
                <a:spcPct val="100000"/>
              </a:lnSpc>
              <a:spcBef>
                <a:spcPts val="910"/>
              </a:spcBef>
              <a:buClr>
                <a:srgbClr val="903062"/>
              </a:buClr>
              <a:buSzPct val="90384"/>
              <a:buFont typeface="Wingdings 2"/>
              <a:buChar char=""/>
              <a:tabLst>
                <a:tab pos="912494" algn="l"/>
              </a:tabLst>
            </a:pPr>
            <a:r>
              <a:rPr sz="2600" spc="-5" dirty="0">
                <a:latin typeface="Calibri"/>
                <a:cs typeface="Calibri"/>
              </a:rPr>
              <a:t>Obesity</a:t>
            </a:r>
            <a:endParaRPr sz="2600">
              <a:latin typeface="Calibri"/>
              <a:cs typeface="Calibri"/>
            </a:endParaRPr>
          </a:p>
          <a:p>
            <a:pPr marL="911860" lvl="1" indent="-270510">
              <a:lnSpc>
                <a:spcPct val="100000"/>
              </a:lnSpc>
              <a:spcBef>
                <a:spcPts val="915"/>
              </a:spcBef>
              <a:buClr>
                <a:srgbClr val="903062"/>
              </a:buClr>
              <a:buSzPct val="90384"/>
              <a:buFont typeface="Wingdings 2"/>
              <a:buChar char=""/>
              <a:tabLst>
                <a:tab pos="912494" algn="l"/>
              </a:tabLst>
            </a:pPr>
            <a:r>
              <a:rPr sz="2600" spc="-15" dirty="0">
                <a:latin typeface="Calibri"/>
                <a:cs typeface="Calibri"/>
              </a:rPr>
              <a:t>Polycystic </a:t>
            </a:r>
            <a:r>
              <a:rPr sz="2600" spc="-10" dirty="0">
                <a:latin typeface="Calibri"/>
                <a:cs typeface="Calibri"/>
              </a:rPr>
              <a:t>ovary </a:t>
            </a:r>
            <a:r>
              <a:rPr sz="2600" spc="-15" dirty="0">
                <a:latin typeface="Calibri"/>
                <a:cs typeface="Calibri"/>
              </a:rPr>
              <a:t>syndrome</a:t>
            </a:r>
            <a:endParaRPr sz="2600">
              <a:latin typeface="Calibri"/>
              <a:cs typeface="Calibri"/>
            </a:endParaRPr>
          </a:p>
          <a:p>
            <a:pPr marL="911860" lvl="1" indent="-270510">
              <a:lnSpc>
                <a:spcPct val="100000"/>
              </a:lnSpc>
              <a:spcBef>
                <a:spcPts val="910"/>
              </a:spcBef>
              <a:buClr>
                <a:srgbClr val="903062"/>
              </a:buClr>
              <a:buSzPct val="90384"/>
              <a:buFont typeface="Wingdings 2"/>
              <a:buChar char=""/>
              <a:tabLst>
                <a:tab pos="912494" algn="l"/>
              </a:tabLst>
            </a:pPr>
            <a:r>
              <a:rPr sz="2600" spc="-15" dirty="0">
                <a:latin typeface="Calibri"/>
                <a:cs typeface="Calibri"/>
              </a:rPr>
              <a:t>Physical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inactivity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614172"/>
            <a:ext cx="8481060" cy="1190625"/>
          </a:xfrm>
          <a:custGeom>
            <a:avLst/>
            <a:gdLst/>
            <a:ahLst/>
            <a:cxnLst/>
            <a:rect l="l" t="t" r="r" b="b"/>
            <a:pathLst>
              <a:path w="8481060" h="1190625">
                <a:moveTo>
                  <a:pt x="0" y="1190243"/>
                </a:moveTo>
                <a:lnTo>
                  <a:pt x="8481060" y="1190243"/>
                </a:lnTo>
                <a:lnTo>
                  <a:pt x="8481060" y="0"/>
                </a:lnTo>
                <a:lnTo>
                  <a:pt x="0" y="0"/>
                </a:lnTo>
                <a:lnTo>
                  <a:pt x="0" y="1190243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9350" y="720674"/>
            <a:ext cx="18357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40" dirty="0">
                <a:solidFill>
                  <a:srgbClr val="FFFFFF"/>
                </a:solidFill>
                <a:latin typeface="Calibri"/>
                <a:cs typeface="Calibri"/>
              </a:rPr>
              <a:t>HISTORY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1816" y="2221275"/>
            <a:ext cx="4450871" cy="3800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6615" y="2285999"/>
            <a:ext cx="4247388" cy="3596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659" y="2257044"/>
            <a:ext cx="4305300" cy="3655060"/>
          </a:xfrm>
          <a:custGeom>
            <a:avLst/>
            <a:gdLst/>
            <a:ahLst/>
            <a:cxnLst/>
            <a:rect l="l" t="t" r="r" b="b"/>
            <a:pathLst>
              <a:path w="4305300" h="3655060">
                <a:moveTo>
                  <a:pt x="0" y="3654552"/>
                </a:moveTo>
                <a:lnTo>
                  <a:pt x="4305300" y="3654552"/>
                </a:lnTo>
                <a:lnTo>
                  <a:pt x="4305300" y="0"/>
                </a:lnTo>
                <a:lnTo>
                  <a:pt x="0" y="0"/>
                </a:lnTo>
                <a:lnTo>
                  <a:pt x="0" y="3654552"/>
                </a:lnTo>
                <a:close/>
              </a:path>
            </a:pathLst>
          </a:custGeom>
          <a:ln w="57912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29378" y="1858517"/>
            <a:ext cx="3929379" cy="4785360"/>
          </a:xfrm>
          <a:custGeom>
            <a:avLst/>
            <a:gdLst/>
            <a:ahLst/>
            <a:cxnLst/>
            <a:rect l="l" t="t" r="r" b="b"/>
            <a:pathLst>
              <a:path w="3929379" h="4785359">
                <a:moveTo>
                  <a:pt x="491109" y="4294251"/>
                </a:moveTo>
                <a:lnTo>
                  <a:pt x="491109" y="245491"/>
                </a:lnTo>
                <a:lnTo>
                  <a:pt x="496099" y="196036"/>
                </a:lnTo>
                <a:lnTo>
                  <a:pt x="510411" y="149965"/>
                </a:lnTo>
                <a:lnTo>
                  <a:pt x="533053" y="108266"/>
                </a:lnTo>
                <a:lnTo>
                  <a:pt x="563038" y="71929"/>
                </a:lnTo>
                <a:lnTo>
                  <a:pt x="599375" y="41944"/>
                </a:lnTo>
                <a:lnTo>
                  <a:pt x="641074" y="19302"/>
                </a:lnTo>
                <a:lnTo>
                  <a:pt x="687145" y="4990"/>
                </a:lnTo>
                <a:lnTo>
                  <a:pt x="736600" y="0"/>
                </a:lnTo>
                <a:lnTo>
                  <a:pt x="3683380" y="0"/>
                </a:lnTo>
                <a:lnTo>
                  <a:pt x="3732835" y="4990"/>
                </a:lnTo>
                <a:lnTo>
                  <a:pt x="3778906" y="19302"/>
                </a:lnTo>
                <a:lnTo>
                  <a:pt x="3820605" y="41944"/>
                </a:lnTo>
                <a:lnTo>
                  <a:pt x="3856942" y="71929"/>
                </a:lnTo>
                <a:lnTo>
                  <a:pt x="3886927" y="108266"/>
                </a:lnTo>
                <a:lnTo>
                  <a:pt x="3909569" y="149965"/>
                </a:lnTo>
                <a:lnTo>
                  <a:pt x="3923881" y="196036"/>
                </a:lnTo>
                <a:lnTo>
                  <a:pt x="3928872" y="245491"/>
                </a:lnTo>
                <a:lnTo>
                  <a:pt x="3923881" y="294987"/>
                </a:lnTo>
                <a:lnTo>
                  <a:pt x="3909569" y="341090"/>
                </a:lnTo>
                <a:lnTo>
                  <a:pt x="3886927" y="382811"/>
                </a:lnTo>
                <a:lnTo>
                  <a:pt x="3856942" y="419163"/>
                </a:lnTo>
                <a:lnTo>
                  <a:pt x="3820605" y="449157"/>
                </a:lnTo>
                <a:lnTo>
                  <a:pt x="3778906" y="471804"/>
                </a:lnTo>
                <a:lnTo>
                  <a:pt x="3732835" y="486118"/>
                </a:lnTo>
                <a:lnTo>
                  <a:pt x="3683380" y="491109"/>
                </a:lnTo>
                <a:lnTo>
                  <a:pt x="3437763" y="491109"/>
                </a:lnTo>
                <a:lnTo>
                  <a:pt x="3437763" y="4539805"/>
                </a:lnTo>
                <a:lnTo>
                  <a:pt x="3432772" y="4589291"/>
                </a:lnTo>
                <a:lnTo>
                  <a:pt x="3418460" y="4635384"/>
                </a:lnTo>
                <a:lnTo>
                  <a:pt x="3395818" y="4677094"/>
                </a:lnTo>
                <a:lnTo>
                  <a:pt x="3365833" y="4713436"/>
                </a:lnTo>
                <a:lnTo>
                  <a:pt x="3329496" y="4743421"/>
                </a:lnTo>
                <a:lnTo>
                  <a:pt x="3287797" y="4766062"/>
                </a:lnTo>
                <a:lnTo>
                  <a:pt x="3241726" y="4780370"/>
                </a:lnTo>
                <a:lnTo>
                  <a:pt x="3192272" y="4785360"/>
                </a:lnTo>
                <a:lnTo>
                  <a:pt x="245491" y="4785360"/>
                </a:lnTo>
                <a:lnTo>
                  <a:pt x="196036" y="4780370"/>
                </a:lnTo>
                <a:lnTo>
                  <a:pt x="149965" y="4766062"/>
                </a:lnTo>
                <a:lnTo>
                  <a:pt x="108266" y="4743421"/>
                </a:lnTo>
                <a:lnTo>
                  <a:pt x="71929" y="4713436"/>
                </a:lnTo>
                <a:lnTo>
                  <a:pt x="41944" y="4677094"/>
                </a:lnTo>
                <a:lnTo>
                  <a:pt x="19302" y="4635384"/>
                </a:lnTo>
                <a:lnTo>
                  <a:pt x="4990" y="4589291"/>
                </a:lnTo>
                <a:lnTo>
                  <a:pt x="0" y="4539805"/>
                </a:lnTo>
                <a:lnTo>
                  <a:pt x="4990" y="4490319"/>
                </a:lnTo>
                <a:lnTo>
                  <a:pt x="19302" y="4444226"/>
                </a:lnTo>
                <a:lnTo>
                  <a:pt x="41944" y="4402516"/>
                </a:lnTo>
                <a:lnTo>
                  <a:pt x="71929" y="4366174"/>
                </a:lnTo>
                <a:lnTo>
                  <a:pt x="108266" y="4336189"/>
                </a:lnTo>
                <a:lnTo>
                  <a:pt x="149965" y="4313548"/>
                </a:lnTo>
                <a:lnTo>
                  <a:pt x="196036" y="4299240"/>
                </a:lnTo>
                <a:lnTo>
                  <a:pt x="245491" y="4294251"/>
                </a:lnTo>
                <a:lnTo>
                  <a:pt x="491109" y="4294251"/>
                </a:lnTo>
                <a:close/>
              </a:path>
            </a:pathLst>
          </a:custGeom>
          <a:ln w="38100">
            <a:solidFill>
              <a:srgbClr val="8525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43296" y="1858517"/>
            <a:ext cx="368300" cy="491490"/>
          </a:xfrm>
          <a:custGeom>
            <a:avLst/>
            <a:gdLst/>
            <a:ahLst/>
            <a:cxnLst/>
            <a:rect l="l" t="t" r="r" b="b"/>
            <a:pathLst>
              <a:path w="368300" h="491489">
                <a:moveTo>
                  <a:pt x="122808" y="0"/>
                </a:moveTo>
                <a:lnTo>
                  <a:pt x="172263" y="4990"/>
                </a:lnTo>
                <a:lnTo>
                  <a:pt x="218334" y="19302"/>
                </a:lnTo>
                <a:lnTo>
                  <a:pt x="260033" y="41944"/>
                </a:lnTo>
                <a:lnTo>
                  <a:pt x="296370" y="71929"/>
                </a:lnTo>
                <a:lnTo>
                  <a:pt x="326355" y="108266"/>
                </a:lnTo>
                <a:lnTo>
                  <a:pt x="348997" y="149965"/>
                </a:lnTo>
                <a:lnTo>
                  <a:pt x="363309" y="196036"/>
                </a:lnTo>
                <a:lnTo>
                  <a:pt x="368300" y="245491"/>
                </a:lnTo>
                <a:lnTo>
                  <a:pt x="363309" y="294987"/>
                </a:lnTo>
                <a:lnTo>
                  <a:pt x="348997" y="341090"/>
                </a:lnTo>
                <a:lnTo>
                  <a:pt x="326355" y="382811"/>
                </a:lnTo>
                <a:lnTo>
                  <a:pt x="296370" y="419163"/>
                </a:lnTo>
                <a:lnTo>
                  <a:pt x="260033" y="449157"/>
                </a:lnTo>
                <a:lnTo>
                  <a:pt x="218334" y="471804"/>
                </a:lnTo>
                <a:lnTo>
                  <a:pt x="172263" y="486118"/>
                </a:lnTo>
                <a:lnTo>
                  <a:pt x="122808" y="491109"/>
                </a:lnTo>
                <a:lnTo>
                  <a:pt x="75009" y="481457"/>
                </a:lnTo>
                <a:lnTo>
                  <a:pt x="35972" y="455136"/>
                </a:lnTo>
                <a:lnTo>
                  <a:pt x="9652" y="416099"/>
                </a:lnTo>
                <a:lnTo>
                  <a:pt x="0" y="368300"/>
                </a:lnTo>
                <a:lnTo>
                  <a:pt x="9651" y="320500"/>
                </a:lnTo>
                <a:lnTo>
                  <a:pt x="35972" y="281463"/>
                </a:lnTo>
                <a:lnTo>
                  <a:pt x="75009" y="255143"/>
                </a:lnTo>
                <a:lnTo>
                  <a:pt x="122808" y="245491"/>
                </a:lnTo>
                <a:lnTo>
                  <a:pt x="368300" y="245491"/>
                </a:lnTo>
              </a:path>
            </a:pathLst>
          </a:custGeom>
          <a:ln w="38100">
            <a:solidFill>
              <a:srgbClr val="8525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66104" y="2349626"/>
            <a:ext cx="2701290" cy="0"/>
          </a:xfrm>
          <a:custGeom>
            <a:avLst/>
            <a:gdLst/>
            <a:ahLst/>
            <a:cxnLst/>
            <a:rect l="l" t="t" r="r" b="b"/>
            <a:pathLst>
              <a:path w="2701290">
                <a:moveTo>
                  <a:pt x="270103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8525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74869" y="6152769"/>
            <a:ext cx="245745" cy="245745"/>
          </a:xfrm>
          <a:custGeom>
            <a:avLst/>
            <a:gdLst/>
            <a:ahLst/>
            <a:cxnLst/>
            <a:rect l="l" t="t" r="r" b="b"/>
            <a:pathLst>
              <a:path w="245745" h="245745">
                <a:moveTo>
                  <a:pt x="0" y="0"/>
                </a:moveTo>
                <a:lnTo>
                  <a:pt x="47799" y="9649"/>
                </a:lnTo>
                <a:lnTo>
                  <a:pt x="86836" y="35964"/>
                </a:lnTo>
                <a:lnTo>
                  <a:pt x="113156" y="74993"/>
                </a:lnTo>
                <a:lnTo>
                  <a:pt x="122808" y="122783"/>
                </a:lnTo>
                <a:lnTo>
                  <a:pt x="113156" y="170571"/>
                </a:lnTo>
                <a:lnTo>
                  <a:pt x="86836" y="209596"/>
                </a:lnTo>
                <a:lnTo>
                  <a:pt x="47799" y="235906"/>
                </a:lnTo>
                <a:lnTo>
                  <a:pt x="0" y="245554"/>
                </a:lnTo>
                <a:lnTo>
                  <a:pt x="245617" y="245554"/>
                </a:lnTo>
              </a:path>
            </a:pathLst>
          </a:custGeom>
          <a:ln w="38100">
            <a:solidFill>
              <a:srgbClr val="8525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74869" y="6152769"/>
            <a:ext cx="245745" cy="491490"/>
          </a:xfrm>
          <a:custGeom>
            <a:avLst/>
            <a:gdLst/>
            <a:ahLst/>
            <a:cxnLst/>
            <a:rect l="l" t="t" r="r" b="b"/>
            <a:pathLst>
              <a:path w="245745" h="491490">
                <a:moveTo>
                  <a:pt x="0" y="491108"/>
                </a:moveTo>
                <a:lnTo>
                  <a:pt x="49496" y="486119"/>
                </a:lnTo>
                <a:lnTo>
                  <a:pt x="95599" y="471811"/>
                </a:lnTo>
                <a:lnTo>
                  <a:pt x="137320" y="449170"/>
                </a:lnTo>
                <a:lnTo>
                  <a:pt x="173672" y="419185"/>
                </a:lnTo>
                <a:lnTo>
                  <a:pt x="203666" y="382843"/>
                </a:lnTo>
                <a:lnTo>
                  <a:pt x="226313" y="341133"/>
                </a:lnTo>
                <a:lnTo>
                  <a:pt x="240627" y="295040"/>
                </a:lnTo>
                <a:lnTo>
                  <a:pt x="245617" y="245554"/>
                </a:lnTo>
                <a:lnTo>
                  <a:pt x="245617" y="0"/>
                </a:lnTo>
              </a:path>
            </a:pathLst>
          </a:custGeom>
          <a:ln w="38100">
            <a:solidFill>
              <a:srgbClr val="8525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99861" y="2981960"/>
            <a:ext cx="268287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922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earliest known  record of diabetes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was  written on 3rd Dynasty  Egyptian papyrus by  physician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‘Hesy-Ra’.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17475" marR="5080" algn="ctr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He stated recurring  urination as a</a:t>
            </a:r>
            <a:r>
              <a:rPr sz="2000" b="1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sign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of  this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illness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4140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260"/>
              </a:spcBef>
            </a:pPr>
            <a:r>
              <a:rPr sz="4000" b="1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INPUT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011756"/>
            <a:ext cx="8835390" cy="3497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7055" marR="5080" indent="-411480">
              <a:lnSpc>
                <a:spcPct val="100000"/>
              </a:lnSpc>
              <a:spcBef>
                <a:spcPts val="9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461645" algn="l"/>
                <a:tab pos="462280" algn="l"/>
              </a:tabLst>
            </a:pPr>
            <a:r>
              <a:rPr sz="2800" spc="-5" dirty="0">
                <a:latin typeface="Arial"/>
                <a:cs typeface="Arial"/>
              </a:rPr>
              <a:t>High Bone </a:t>
            </a:r>
            <a:r>
              <a:rPr sz="2800" dirty="0">
                <a:latin typeface="Arial"/>
                <a:cs typeface="Arial"/>
              </a:rPr>
              <a:t>Mineral </a:t>
            </a:r>
            <a:r>
              <a:rPr sz="2800" spc="-5" dirty="0">
                <a:latin typeface="Arial"/>
                <a:cs typeface="Arial"/>
              </a:rPr>
              <a:t>Density and Fracture Risk in </a:t>
            </a:r>
            <a:r>
              <a:rPr sz="2800" spc="-45" dirty="0">
                <a:latin typeface="Arial"/>
                <a:cs typeface="Arial"/>
              </a:rPr>
              <a:t>Type  </a:t>
            </a:r>
            <a:r>
              <a:rPr sz="2800" spc="-5" dirty="0">
                <a:latin typeface="Arial"/>
                <a:cs typeface="Arial"/>
              </a:rPr>
              <a:t>2 </a:t>
            </a:r>
            <a:r>
              <a:rPr sz="2800" dirty="0">
                <a:latin typeface="Arial"/>
                <a:cs typeface="Arial"/>
              </a:rPr>
              <a:t>Diabetes </a:t>
            </a:r>
            <a:r>
              <a:rPr sz="2800" spc="-5" dirty="0">
                <a:latin typeface="Arial"/>
                <a:cs typeface="Arial"/>
              </a:rPr>
              <a:t>as Skeletal Complications of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Inadequate</a:t>
            </a:r>
            <a:endParaRPr sz="2800">
              <a:latin typeface="Arial"/>
              <a:cs typeface="Arial"/>
            </a:endParaRPr>
          </a:p>
          <a:p>
            <a:pPr marL="3320415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Glucose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Control.</a:t>
            </a:r>
            <a:endParaRPr sz="2800">
              <a:latin typeface="Arial"/>
              <a:cs typeface="Arial"/>
            </a:endParaRPr>
          </a:p>
          <a:p>
            <a:pPr marL="1826260" lvl="1" indent="-306705">
              <a:lnSpc>
                <a:spcPct val="100000"/>
              </a:lnSpc>
              <a:spcBef>
                <a:spcPts val="127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1826260" algn="l"/>
                <a:tab pos="1826895" algn="l"/>
              </a:tabLst>
            </a:pPr>
            <a:r>
              <a:rPr sz="2800" dirty="0">
                <a:latin typeface="Arial"/>
                <a:cs typeface="Arial"/>
              </a:rPr>
              <a:t>Ling </a:t>
            </a:r>
            <a:r>
              <a:rPr sz="2800" spc="-5" dirty="0">
                <a:latin typeface="Arial"/>
                <a:cs typeface="Arial"/>
              </a:rPr>
              <a:t>Oei, </a:t>
            </a:r>
            <a:r>
              <a:rPr sz="2800" dirty="0">
                <a:latin typeface="Arial"/>
                <a:cs typeface="Arial"/>
              </a:rPr>
              <a:t>Abbas, Karol </a:t>
            </a:r>
            <a:r>
              <a:rPr sz="2800" spc="-5" dirty="0">
                <a:latin typeface="Arial"/>
                <a:cs typeface="Arial"/>
              </a:rPr>
              <a:t>Estrada et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al</a:t>
            </a:r>
            <a:endParaRPr sz="2800">
              <a:latin typeface="Arial"/>
              <a:cs typeface="Arial"/>
            </a:endParaRPr>
          </a:p>
          <a:p>
            <a:pPr marL="318770" indent="-306705">
              <a:lnSpc>
                <a:spcPct val="100000"/>
              </a:lnSpc>
              <a:spcBef>
                <a:spcPts val="127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dirty="0">
                <a:latin typeface="Arial"/>
                <a:cs typeface="Arial"/>
              </a:rPr>
              <a:t>Journal </a:t>
            </a:r>
            <a:r>
              <a:rPr sz="2800" spc="-5" dirty="0">
                <a:latin typeface="Arial"/>
                <a:cs typeface="Arial"/>
              </a:rPr>
              <a:t>: Diabetes Care 2013 </a:t>
            </a:r>
            <a:r>
              <a:rPr sz="2800" dirty="0">
                <a:latin typeface="Arial"/>
                <a:cs typeface="Arial"/>
              </a:rPr>
              <a:t>Jun;</a:t>
            </a:r>
            <a:r>
              <a:rPr sz="2800" spc="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36(6)</a:t>
            </a:r>
            <a:endParaRPr sz="2800">
              <a:latin typeface="Arial"/>
              <a:cs typeface="Arial"/>
            </a:endParaRPr>
          </a:p>
          <a:p>
            <a:pPr marL="318770" marR="6985" indent="-306705">
              <a:lnSpc>
                <a:spcPct val="100000"/>
              </a:lnSpc>
              <a:spcBef>
                <a:spcPts val="127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Objective</a:t>
            </a:r>
            <a:r>
              <a:rPr sz="2800" dirty="0">
                <a:latin typeface="Arial"/>
                <a:cs typeface="Arial"/>
              </a:rPr>
              <a:t>: </a:t>
            </a:r>
            <a:r>
              <a:rPr sz="2800" spc="-165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examine the influence of glucose </a:t>
            </a:r>
            <a:r>
              <a:rPr sz="2800" dirty="0">
                <a:latin typeface="Arial"/>
                <a:cs typeface="Arial"/>
              </a:rPr>
              <a:t>control  </a:t>
            </a:r>
            <a:r>
              <a:rPr sz="2800" spc="-5" dirty="0">
                <a:latin typeface="Arial"/>
                <a:cs typeface="Arial"/>
              </a:rPr>
              <a:t>on </a:t>
            </a:r>
            <a:r>
              <a:rPr sz="2800" dirty="0">
                <a:latin typeface="Arial"/>
                <a:cs typeface="Arial"/>
              </a:rPr>
              <a:t>skeletal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complications.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4140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260"/>
              </a:spcBef>
            </a:pPr>
            <a:r>
              <a:rPr sz="4000" b="1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INPUT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940" y="2128773"/>
            <a:ext cx="9100820" cy="4512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9570" marR="491490" indent="-306705">
              <a:lnSpc>
                <a:spcPct val="100000"/>
              </a:lnSpc>
              <a:spcBef>
                <a:spcPts val="9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69570" algn="l"/>
                <a:tab pos="370205" algn="l"/>
              </a:tabLst>
            </a:pPr>
            <a:r>
              <a:rPr sz="2800" b="1" spc="-10" dirty="0">
                <a:latin typeface="Arial"/>
                <a:cs typeface="Arial"/>
              </a:rPr>
              <a:t>RESEARCH </a:t>
            </a:r>
            <a:r>
              <a:rPr sz="2800" b="1" spc="-5" dirty="0">
                <a:latin typeface="Arial"/>
                <a:cs typeface="Arial"/>
              </a:rPr>
              <a:t>DESIGN AND METHODS: </a:t>
            </a:r>
            <a:r>
              <a:rPr sz="2800" dirty="0">
                <a:latin typeface="Arial"/>
                <a:cs typeface="Arial"/>
              </a:rPr>
              <a:t>prospective  population-based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study</a:t>
            </a:r>
            <a:endParaRPr sz="2800">
              <a:latin typeface="Arial"/>
              <a:cs typeface="Arial"/>
            </a:endParaRPr>
          </a:p>
          <a:p>
            <a:pPr marL="369570" marR="55880" indent="-306705">
              <a:lnSpc>
                <a:spcPct val="100000"/>
              </a:lnSpc>
              <a:spcBef>
                <a:spcPts val="127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69570" algn="l"/>
                <a:tab pos="370205" algn="l"/>
              </a:tabLst>
            </a:pPr>
            <a:r>
              <a:rPr sz="2800" spc="-5" dirty="0">
                <a:latin typeface="Arial"/>
                <a:cs typeface="Arial"/>
              </a:rPr>
              <a:t>420 </a:t>
            </a:r>
            <a:r>
              <a:rPr sz="2800" dirty="0">
                <a:latin typeface="Arial"/>
                <a:cs typeface="Arial"/>
              </a:rPr>
              <a:t>participants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type </a:t>
            </a:r>
            <a:r>
              <a:rPr sz="2800" spc="-5" dirty="0">
                <a:latin typeface="Arial"/>
                <a:cs typeface="Arial"/>
              </a:rPr>
              <a:t>2 </a:t>
            </a:r>
            <a:r>
              <a:rPr sz="2800" dirty="0">
                <a:latin typeface="Arial"/>
                <a:cs typeface="Arial"/>
              </a:rPr>
              <a:t>diabetes were classified </a:t>
            </a:r>
            <a:r>
              <a:rPr sz="2800" spc="-5" dirty="0">
                <a:latin typeface="Arial"/>
                <a:cs typeface="Arial"/>
              </a:rPr>
              <a:t>by  glucose </a:t>
            </a:r>
            <a:r>
              <a:rPr sz="2800" dirty="0">
                <a:latin typeface="Arial"/>
                <a:cs typeface="Arial"/>
              </a:rPr>
              <a:t>control </a:t>
            </a:r>
            <a:r>
              <a:rPr sz="2800" spc="-5" dirty="0">
                <a:latin typeface="Arial"/>
                <a:cs typeface="Arial"/>
              </a:rPr>
              <a:t>- </a:t>
            </a:r>
            <a:r>
              <a:rPr sz="2800" dirty="0">
                <a:latin typeface="Arial"/>
                <a:cs typeface="Arial"/>
              </a:rPr>
              <a:t>according to </a:t>
            </a:r>
            <a:r>
              <a:rPr sz="2800" spc="5" dirty="0">
                <a:latin typeface="Arial"/>
                <a:cs typeface="Arial"/>
              </a:rPr>
              <a:t>HbA</a:t>
            </a:r>
            <a:r>
              <a:rPr sz="2775" spc="7" baseline="-21021" dirty="0">
                <a:latin typeface="Arial"/>
                <a:cs typeface="Arial"/>
              </a:rPr>
              <a:t>1c</a:t>
            </a:r>
            <a:endParaRPr sz="2775" baseline="-21021">
              <a:latin typeface="Arial"/>
              <a:cs typeface="Arial"/>
            </a:endParaRPr>
          </a:p>
          <a:p>
            <a:pPr marL="962660" marR="833119" lvl="1" indent="-270510">
              <a:lnSpc>
                <a:spcPct val="100000"/>
              </a:lnSpc>
              <a:spcBef>
                <a:spcPts val="1275"/>
              </a:spcBef>
              <a:buClr>
                <a:srgbClr val="903062"/>
              </a:buClr>
              <a:buSzPct val="91071"/>
              <a:buFont typeface="Wingdings 2"/>
              <a:buChar char=""/>
              <a:tabLst>
                <a:tab pos="963294" algn="l"/>
                <a:tab pos="2068830" algn="l"/>
              </a:tabLst>
            </a:pPr>
            <a:r>
              <a:rPr sz="2800" spc="-5" dirty="0">
                <a:latin typeface="Arial"/>
                <a:cs typeface="Arial"/>
              </a:rPr>
              <a:t>adequately </a:t>
            </a:r>
            <a:r>
              <a:rPr sz="2800" dirty="0">
                <a:latin typeface="Arial"/>
                <a:cs typeface="Arial"/>
              </a:rPr>
              <a:t>controlled diabetes </a:t>
            </a:r>
            <a:r>
              <a:rPr sz="2800" spc="-5" dirty="0">
                <a:latin typeface="Arial"/>
                <a:cs typeface="Arial"/>
              </a:rPr>
              <a:t>(ACD: </a:t>
            </a:r>
            <a:r>
              <a:rPr sz="2800" i="1" spc="-5" dirty="0">
                <a:latin typeface="Arial"/>
                <a:cs typeface="Arial"/>
              </a:rPr>
              <a:t>n </a:t>
            </a:r>
            <a:r>
              <a:rPr sz="2800" spc="-5" dirty="0">
                <a:latin typeface="Arial"/>
                <a:cs typeface="Arial"/>
              </a:rPr>
              <a:t>= </a:t>
            </a:r>
            <a:r>
              <a:rPr sz="2800" dirty="0">
                <a:latin typeface="Arial"/>
                <a:cs typeface="Arial"/>
              </a:rPr>
              <a:t>203;  HbA</a:t>
            </a:r>
            <a:r>
              <a:rPr sz="2775" baseline="-21021" dirty="0">
                <a:latin typeface="Arial"/>
                <a:cs typeface="Arial"/>
              </a:rPr>
              <a:t>1c	</a:t>
            </a:r>
            <a:r>
              <a:rPr sz="2800" spc="-5" dirty="0">
                <a:latin typeface="Arial"/>
                <a:cs typeface="Arial"/>
              </a:rPr>
              <a:t>&lt;7.5%)</a:t>
            </a:r>
            <a:endParaRPr sz="2800">
              <a:latin typeface="Arial"/>
              <a:cs typeface="Arial"/>
            </a:endParaRPr>
          </a:p>
          <a:p>
            <a:pPr marL="962660" marR="692785" lvl="1" indent="-270510">
              <a:lnSpc>
                <a:spcPct val="100000"/>
              </a:lnSpc>
              <a:spcBef>
                <a:spcPts val="1275"/>
              </a:spcBef>
              <a:buClr>
                <a:srgbClr val="903062"/>
              </a:buClr>
              <a:buSzPct val="91071"/>
              <a:buFont typeface="Wingdings 2"/>
              <a:buChar char=""/>
              <a:tabLst>
                <a:tab pos="963294" algn="l"/>
              </a:tabLst>
            </a:pPr>
            <a:r>
              <a:rPr sz="2800" spc="-5" dirty="0">
                <a:latin typeface="Arial"/>
                <a:cs typeface="Arial"/>
              </a:rPr>
              <a:t>inadequately </a:t>
            </a:r>
            <a:r>
              <a:rPr sz="2800" dirty="0">
                <a:latin typeface="Arial"/>
                <a:cs typeface="Arial"/>
              </a:rPr>
              <a:t>controlled diabetes </a:t>
            </a:r>
            <a:r>
              <a:rPr sz="2800" spc="-5" dirty="0">
                <a:latin typeface="Arial"/>
                <a:cs typeface="Arial"/>
              </a:rPr>
              <a:t>(ICD; </a:t>
            </a:r>
            <a:r>
              <a:rPr sz="2800" i="1" spc="-5" dirty="0">
                <a:latin typeface="Arial"/>
                <a:cs typeface="Arial"/>
              </a:rPr>
              <a:t>n </a:t>
            </a:r>
            <a:r>
              <a:rPr sz="2800" spc="-5" dirty="0">
                <a:latin typeface="Arial"/>
                <a:cs typeface="Arial"/>
              </a:rPr>
              <a:t>= </a:t>
            </a:r>
            <a:r>
              <a:rPr sz="2800" dirty="0">
                <a:latin typeface="Arial"/>
                <a:cs typeface="Arial"/>
              </a:rPr>
              <a:t>217;  </a:t>
            </a:r>
            <a:r>
              <a:rPr sz="2800" spc="-5" dirty="0">
                <a:latin typeface="Arial"/>
                <a:cs typeface="Arial"/>
              </a:rPr>
              <a:t>HbA</a:t>
            </a:r>
            <a:r>
              <a:rPr sz="2775" spc="-7" baseline="-21021" dirty="0">
                <a:latin typeface="Arial"/>
                <a:cs typeface="Arial"/>
              </a:rPr>
              <a:t>1c</a:t>
            </a:r>
            <a:r>
              <a:rPr sz="2800" spc="-5" dirty="0">
                <a:latin typeface="Arial"/>
                <a:cs typeface="Arial"/>
              </a:rPr>
              <a:t>≥7.5%)</a:t>
            </a:r>
            <a:endParaRPr sz="2800">
              <a:latin typeface="Arial"/>
              <a:cs typeface="Arial"/>
            </a:endParaRPr>
          </a:p>
          <a:p>
            <a:pPr marL="962660" lvl="1" indent="-270510">
              <a:lnSpc>
                <a:spcPct val="100000"/>
              </a:lnSpc>
              <a:spcBef>
                <a:spcPts val="1275"/>
              </a:spcBef>
              <a:buClr>
                <a:srgbClr val="903062"/>
              </a:buClr>
              <a:buSzPct val="91071"/>
              <a:buFont typeface="Wingdings 2"/>
              <a:buChar char=""/>
              <a:tabLst>
                <a:tab pos="963294" algn="l"/>
              </a:tabLst>
            </a:pPr>
            <a:r>
              <a:rPr sz="2800" spc="-5" dirty="0">
                <a:latin typeface="Arial"/>
                <a:cs typeface="Arial"/>
              </a:rPr>
              <a:t>no </a:t>
            </a:r>
            <a:r>
              <a:rPr sz="2800" dirty="0">
                <a:latin typeface="Arial"/>
                <a:cs typeface="Arial"/>
              </a:rPr>
              <a:t>diabetes </a:t>
            </a:r>
            <a:r>
              <a:rPr sz="2800" spc="5" dirty="0">
                <a:latin typeface="Arial"/>
                <a:cs typeface="Arial"/>
              </a:rPr>
              <a:t>(</a:t>
            </a:r>
            <a:r>
              <a:rPr sz="2800" i="1" spc="5" dirty="0">
                <a:latin typeface="Arial"/>
                <a:cs typeface="Arial"/>
              </a:rPr>
              <a:t>n </a:t>
            </a:r>
            <a:r>
              <a:rPr sz="2800" spc="-5" dirty="0">
                <a:latin typeface="Arial"/>
                <a:cs typeface="Arial"/>
              </a:rPr>
              <a:t>=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3,715)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4140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260"/>
              </a:spcBef>
            </a:pPr>
            <a:r>
              <a:rPr sz="4000" b="1" spc="-2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INPUT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245232"/>
            <a:ext cx="8963025" cy="3762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8770" marR="5080" indent="-306705">
              <a:lnSpc>
                <a:spcPct val="100000"/>
              </a:lnSpc>
              <a:spcBef>
                <a:spcPts val="9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b="1" spc="-35" dirty="0">
                <a:latin typeface="Arial"/>
                <a:cs typeface="Arial"/>
              </a:rPr>
              <a:t>RESULTS </a:t>
            </a:r>
            <a:r>
              <a:rPr sz="2800" spc="-5" dirty="0">
                <a:latin typeface="Arial"/>
                <a:cs typeface="Arial"/>
              </a:rPr>
              <a:t>: The ICD group had </a:t>
            </a:r>
            <a:r>
              <a:rPr sz="2800" dirty="0">
                <a:latin typeface="Arial"/>
                <a:cs typeface="Arial"/>
              </a:rPr>
              <a:t>1.1–5.6% </a:t>
            </a:r>
            <a:r>
              <a:rPr sz="2800" spc="-5" dirty="0">
                <a:latin typeface="Arial"/>
                <a:cs typeface="Arial"/>
              </a:rPr>
              <a:t>higher BMD,  and </a:t>
            </a:r>
            <a:r>
              <a:rPr sz="2800" dirty="0">
                <a:latin typeface="Arial"/>
                <a:cs typeface="Arial"/>
              </a:rPr>
              <a:t>1.2 </a:t>
            </a:r>
            <a:r>
              <a:rPr sz="2800" spc="-5" dirty="0">
                <a:latin typeface="Arial"/>
                <a:cs typeface="Arial"/>
              </a:rPr>
              <a:t>to −1.8% narrower femoral necks than ACD  and ND,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respectively.</a:t>
            </a:r>
            <a:endParaRPr sz="2800">
              <a:latin typeface="Arial"/>
              <a:cs typeface="Arial"/>
            </a:endParaRPr>
          </a:p>
          <a:p>
            <a:pPr marL="318770" marR="184785" indent="-306705">
              <a:lnSpc>
                <a:spcPct val="100000"/>
              </a:lnSpc>
              <a:spcBef>
                <a:spcPts val="127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5" dirty="0">
                <a:latin typeface="Arial"/>
                <a:cs typeface="Arial"/>
              </a:rPr>
              <a:t>Participants with ICD had </a:t>
            </a:r>
            <a:r>
              <a:rPr sz="2800" dirty="0">
                <a:latin typeface="Arial"/>
                <a:cs typeface="Arial"/>
              </a:rPr>
              <a:t>47–62% </a:t>
            </a:r>
            <a:r>
              <a:rPr sz="2800" spc="-5" dirty="0">
                <a:latin typeface="Arial"/>
                <a:cs typeface="Arial"/>
              </a:rPr>
              <a:t>higher </a:t>
            </a:r>
            <a:r>
              <a:rPr sz="2800" dirty="0">
                <a:latin typeface="Arial"/>
                <a:cs typeface="Arial"/>
              </a:rPr>
              <a:t>fracture </a:t>
            </a:r>
            <a:r>
              <a:rPr sz="2800" spc="-5" dirty="0">
                <a:latin typeface="Arial"/>
                <a:cs typeface="Arial"/>
              </a:rPr>
              <a:t>risk  </a:t>
            </a:r>
            <a:r>
              <a:rPr sz="2800" dirty="0">
                <a:latin typeface="Arial"/>
                <a:cs typeface="Arial"/>
              </a:rPr>
              <a:t>than individuals </a:t>
            </a:r>
            <a:r>
              <a:rPr sz="2800" spc="-5" dirty="0">
                <a:latin typeface="Arial"/>
                <a:cs typeface="Arial"/>
              </a:rPr>
              <a:t>without diabetes whereas those with  </a:t>
            </a:r>
            <a:r>
              <a:rPr sz="2800" spc="-10" dirty="0">
                <a:latin typeface="Arial"/>
                <a:cs typeface="Arial"/>
              </a:rPr>
              <a:t>ACD </a:t>
            </a:r>
            <a:r>
              <a:rPr sz="2800" spc="-5" dirty="0">
                <a:latin typeface="Arial"/>
                <a:cs typeface="Arial"/>
              </a:rPr>
              <a:t>had a </a:t>
            </a:r>
            <a:r>
              <a:rPr sz="2800" dirty="0">
                <a:latin typeface="Arial"/>
                <a:cs typeface="Arial"/>
              </a:rPr>
              <a:t>risk </a:t>
            </a:r>
            <a:r>
              <a:rPr sz="2800" spc="-5" dirty="0">
                <a:latin typeface="Arial"/>
                <a:cs typeface="Arial"/>
              </a:rPr>
              <a:t>similar to </a:t>
            </a:r>
            <a:r>
              <a:rPr sz="2800" dirty="0">
                <a:latin typeface="Arial"/>
                <a:cs typeface="Arial"/>
              </a:rPr>
              <a:t>those </a:t>
            </a:r>
            <a:r>
              <a:rPr sz="2800" spc="-5" dirty="0">
                <a:latin typeface="Arial"/>
                <a:cs typeface="Arial"/>
              </a:rPr>
              <a:t>without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diabetes.</a:t>
            </a:r>
            <a:endParaRPr sz="2800">
              <a:latin typeface="Arial"/>
              <a:cs typeface="Arial"/>
            </a:endParaRPr>
          </a:p>
          <a:p>
            <a:pPr marL="318770" marR="864869" indent="-306705">
              <a:lnSpc>
                <a:spcPct val="100000"/>
              </a:lnSpc>
              <a:spcBef>
                <a:spcPts val="127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CONCLUSIONS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2800" spc="-5" dirty="0">
                <a:latin typeface="Arial"/>
                <a:cs typeface="Arial"/>
              </a:rPr>
              <a:t> Poor glycemic </a:t>
            </a:r>
            <a:r>
              <a:rPr sz="2800" dirty="0">
                <a:latin typeface="Arial"/>
                <a:cs typeface="Arial"/>
              </a:rPr>
              <a:t>control </a:t>
            </a:r>
            <a:r>
              <a:rPr sz="2800" spc="-5" dirty="0">
                <a:latin typeface="Arial"/>
                <a:cs typeface="Arial"/>
              </a:rPr>
              <a:t>in type 2  </a:t>
            </a:r>
            <a:r>
              <a:rPr sz="2800" dirty="0">
                <a:latin typeface="Arial"/>
                <a:cs typeface="Arial"/>
              </a:rPr>
              <a:t>diabetes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associated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fracture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risk.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614172"/>
            <a:ext cx="8481060" cy="1190625"/>
          </a:xfrm>
          <a:custGeom>
            <a:avLst/>
            <a:gdLst/>
            <a:ahLst/>
            <a:cxnLst/>
            <a:rect l="l" t="t" r="r" b="b"/>
            <a:pathLst>
              <a:path w="8481060" h="1190625">
                <a:moveTo>
                  <a:pt x="0" y="1190243"/>
                </a:moveTo>
                <a:lnTo>
                  <a:pt x="8481060" y="1190243"/>
                </a:lnTo>
                <a:lnTo>
                  <a:pt x="8481060" y="0"/>
                </a:lnTo>
                <a:lnTo>
                  <a:pt x="0" y="0"/>
                </a:lnTo>
                <a:lnTo>
                  <a:pt x="0" y="1190243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414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60"/>
              </a:spcBef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CLINICAL</a:t>
            </a:r>
            <a:r>
              <a:rPr sz="4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65" dirty="0">
                <a:solidFill>
                  <a:srgbClr val="FFFFFF"/>
                </a:solidFill>
                <a:latin typeface="Calibri"/>
                <a:cs typeface="Calibri"/>
              </a:rPr>
              <a:t>PRESENTATION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1969160"/>
            <a:ext cx="7944484" cy="457073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7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Patients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asymptomatic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7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Polyuria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7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Polydipsia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7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Polyphagia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7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Fatigue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7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30" dirty="0">
                <a:latin typeface="Calibri"/>
                <a:cs typeface="Calibri"/>
              </a:rPr>
              <a:t>Weight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loss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7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Most patients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5" dirty="0">
                <a:latin typeface="Calibri"/>
                <a:cs typeface="Calibri"/>
              </a:rPr>
              <a:t>discovered </a:t>
            </a:r>
            <a:r>
              <a:rPr sz="2800" spc="-5" dirty="0">
                <a:latin typeface="Calibri"/>
                <a:cs typeface="Calibri"/>
              </a:rPr>
              <a:t>while </a:t>
            </a:r>
            <a:r>
              <a:rPr sz="2800" spc="-15" dirty="0">
                <a:latin typeface="Calibri"/>
                <a:cs typeface="Calibri"/>
              </a:rPr>
              <a:t>performing </a:t>
            </a:r>
            <a:r>
              <a:rPr sz="2800" spc="-10" dirty="0">
                <a:latin typeface="Calibri"/>
                <a:cs typeface="Calibri"/>
              </a:rPr>
              <a:t>urine  glucose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screening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614172"/>
            <a:ext cx="8481060" cy="1190625"/>
          </a:xfrm>
          <a:custGeom>
            <a:avLst/>
            <a:gdLst/>
            <a:ahLst/>
            <a:cxnLst/>
            <a:rect l="l" t="t" r="r" b="b"/>
            <a:pathLst>
              <a:path w="8481060" h="1190625">
                <a:moveTo>
                  <a:pt x="0" y="1190243"/>
                </a:moveTo>
                <a:lnTo>
                  <a:pt x="8481060" y="1190243"/>
                </a:lnTo>
                <a:lnTo>
                  <a:pt x="8481060" y="0"/>
                </a:lnTo>
                <a:lnTo>
                  <a:pt x="0" y="0"/>
                </a:lnTo>
                <a:lnTo>
                  <a:pt x="0" y="1190243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4390" y="6358890"/>
            <a:ext cx="4285615" cy="285115"/>
          </a:xfrm>
          <a:custGeom>
            <a:avLst/>
            <a:gdLst/>
            <a:ahLst/>
            <a:cxnLst/>
            <a:rect l="l" t="t" r="r" b="b"/>
            <a:pathLst>
              <a:path w="4285615" h="285115">
                <a:moveTo>
                  <a:pt x="0" y="284988"/>
                </a:moveTo>
                <a:lnTo>
                  <a:pt x="4285488" y="284988"/>
                </a:lnTo>
                <a:lnTo>
                  <a:pt x="4285488" y="0"/>
                </a:lnTo>
                <a:lnTo>
                  <a:pt x="0" y="0"/>
                </a:lnTo>
                <a:lnTo>
                  <a:pt x="0" y="2849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4390" y="6358890"/>
            <a:ext cx="4285615" cy="285115"/>
          </a:xfrm>
          <a:custGeom>
            <a:avLst/>
            <a:gdLst/>
            <a:ahLst/>
            <a:cxnLst/>
            <a:rect l="l" t="t" r="r" b="b"/>
            <a:pathLst>
              <a:path w="4285615" h="285115">
                <a:moveTo>
                  <a:pt x="0" y="284988"/>
                </a:moveTo>
                <a:lnTo>
                  <a:pt x="4285488" y="284988"/>
                </a:lnTo>
                <a:lnTo>
                  <a:pt x="4285488" y="0"/>
                </a:lnTo>
                <a:lnTo>
                  <a:pt x="0" y="0"/>
                </a:lnTo>
                <a:lnTo>
                  <a:pt x="0" y="284988"/>
                </a:lnTo>
                <a:close/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614172"/>
            <a:ext cx="8481060" cy="1190625"/>
          </a:xfrm>
          <a:custGeom>
            <a:avLst/>
            <a:gdLst/>
            <a:ahLst/>
            <a:cxnLst/>
            <a:rect l="l" t="t" r="r" b="b"/>
            <a:pathLst>
              <a:path w="8481060" h="1190625">
                <a:moveTo>
                  <a:pt x="0" y="1190243"/>
                </a:moveTo>
                <a:lnTo>
                  <a:pt x="8481060" y="1190243"/>
                </a:lnTo>
                <a:lnTo>
                  <a:pt x="8481060" y="0"/>
                </a:lnTo>
                <a:lnTo>
                  <a:pt x="0" y="0"/>
                </a:lnTo>
                <a:lnTo>
                  <a:pt x="0" y="1190243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4147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DIAGNOSIS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879688"/>
            <a:ext cx="5252085" cy="4012565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37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20" dirty="0">
                <a:latin typeface="Calibri"/>
                <a:cs typeface="Calibri"/>
              </a:rPr>
              <a:t>Fasting </a:t>
            </a:r>
            <a:r>
              <a:rPr sz="2800" spc="-5" dirty="0">
                <a:latin typeface="Calibri"/>
                <a:cs typeface="Calibri"/>
              </a:rPr>
              <a:t>Plasma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Glucose</a:t>
            </a:r>
            <a:endParaRPr sz="2800">
              <a:latin typeface="Calibri"/>
              <a:cs typeface="Calibri"/>
            </a:endParaRPr>
          </a:p>
          <a:p>
            <a:pPr marL="318770" marR="980440" indent="-306705">
              <a:lnSpc>
                <a:spcPct val="100000"/>
              </a:lnSpc>
              <a:spcBef>
                <a:spcPts val="127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25" dirty="0">
                <a:latin typeface="Calibri"/>
                <a:cs typeface="Calibri"/>
              </a:rPr>
              <a:t>Oral </a:t>
            </a:r>
            <a:r>
              <a:rPr sz="2800" spc="-10" dirty="0">
                <a:latin typeface="Calibri"/>
                <a:cs typeface="Calibri"/>
              </a:rPr>
              <a:t>Glucose </a:t>
            </a:r>
            <a:r>
              <a:rPr sz="2800" spc="-40" dirty="0">
                <a:latin typeface="Calibri"/>
                <a:cs typeface="Calibri"/>
              </a:rPr>
              <a:t>Tolerance </a:t>
            </a:r>
            <a:r>
              <a:rPr sz="2800" spc="-75" dirty="0">
                <a:latin typeface="Calibri"/>
                <a:cs typeface="Calibri"/>
              </a:rPr>
              <a:t>Test  </a:t>
            </a:r>
            <a:r>
              <a:rPr sz="2800" spc="-5" dirty="0">
                <a:latin typeface="Calibri"/>
                <a:cs typeface="Calibri"/>
              </a:rPr>
              <a:t>(OGTT)</a:t>
            </a:r>
            <a:endParaRPr sz="2800">
              <a:latin typeface="Calibri"/>
              <a:cs typeface="Calibri"/>
            </a:endParaRPr>
          </a:p>
          <a:p>
            <a:pPr marL="318770" indent="-306705">
              <a:lnSpc>
                <a:spcPct val="100000"/>
              </a:lnSpc>
              <a:spcBef>
                <a:spcPts val="127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15" dirty="0">
                <a:latin typeface="Calibri"/>
                <a:cs typeface="Calibri"/>
              </a:rPr>
              <a:t>Glycoselated </a:t>
            </a:r>
            <a:r>
              <a:rPr sz="2800" spc="-10" dirty="0">
                <a:latin typeface="Calibri"/>
                <a:cs typeface="Calibri"/>
              </a:rPr>
              <a:t>Hemoglobin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(HbA1c)</a:t>
            </a:r>
            <a:endParaRPr sz="2800">
              <a:latin typeface="Calibri"/>
              <a:cs typeface="Calibri"/>
            </a:endParaRPr>
          </a:p>
          <a:p>
            <a:pPr marL="318770" indent="-306705">
              <a:lnSpc>
                <a:spcPct val="100000"/>
              </a:lnSpc>
              <a:spcBef>
                <a:spcPts val="127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10" dirty="0">
                <a:latin typeface="Calibri"/>
                <a:cs typeface="Calibri"/>
              </a:rPr>
              <a:t>Urinalysis</a:t>
            </a:r>
            <a:endParaRPr sz="2800">
              <a:latin typeface="Calibri"/>
              <a:cs typeface="Calibri"/>
            </a:endParaRPr>
          </a:p>
          <a:p>
            <a:pPr marL="641985" lvl="1" indent="-305435">
              <a:lnSpc>
                <a:spcPct val="100000"/>
              </a:lnSpc>
              <a:spcBef>
                <a:spcPts val="1270"/>
              </a:spcBef>
              <a:buClr>
                <a:srgbClr val="903062"/>
              </a:buClr>
              <a:buSzPct val="91071"/>
              <a:buFont typeface="Arial"/>
              <a:buChar char="•"/>
              <a:tabLst>
                <a:tab pos="641985" algn="l"/>
                <a:tab pos="642620" algn="l"/>
              </a:tabLst>
            </a:pPr>
            <a:r>
              <a:rPr sz="2800" spc="-15" dirty="0">
                <a:latin typeface="Calibri"/>
                <a:cs typeface="Calibri"/>
              </a:rPr>
              <a:t>Glycosuria</a:t>
            </a:r>
            <a:endParaRPr sz="2800">
              <a:latin typeface="Calibri"/>
              <a:cs typeface="Calibri"/>
            </a:endParaRPr>
          </a:p>
          <a:p>
            <a:pPr marL="641985" lvl="1" indent="-305435">
              <a:lnSpc>
                <a:spcPct val="100000"/>
              </a:lnSpc>
              <a:spcBef>
                <a:spcPts val="1510"/>
              </a:spcBef>
              <a:buClr>
                <a:srgbClr val="903062"/>
              </a:buClr>
              <a:buSzPct val="91071"/>
              <a:buFont typeface="Arial"/>
              <a:buChar char="•"/>
              <a:tabLst>
                <a:tab pos="641985" algn="l"/>
                <a:tab pos="642620" algn="l"/>
              </a:tabLst>
            </a:pPr>
            <a:r>
              <a:rPr sz="2800" spc="-20" dirty="0">
                <a:latin typeface="Calibri"/>
                <a:cs typeface="Calibri"/>
              </a:rPr>
              <a:t>Ketone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bodies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46876" y="1712976"/>
            <a:ext cx="2897124" cy="2717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6988" y="4285486"/>
            <a:ext cx="2441448" cy="2572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614172"/>
            <a:ext cx="8481060" cy="1190625"/>
          </a:xfrm>
          <a:custGeom>
            <a:avLst/>
            <a:gdLst/>
            <a:ahLst/>
            <a:cxnLst/>
            <a:rect l="l" t="t" r="r" b="b"/>
            <a:pathLst>
              <a:path w="8481060" h="1190625">
                <a:moveTo>
                  <a:pt x="0" y="1190243"/>
                </a:moveTo>
                <a:lnTo>
                  <a:pt x="8481060" y="1190243"/>
                </a:lnTo>
                <a:lnTo>
                  <a:pt x="8481060" y="0"/>
                </a:lnTo>
                <a:lnTo>
                  <a:pt x="0" y="0"/>
                </a:lnTo>
                <a:lnTo>
                  <a:pt x="0" y="1190243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41402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260"/>
              </a:spcBef>
            </a:pP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HBA1C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55591" y="4070602"/>
            <a:ext cx="4788408" cy="278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662171"/>
            <a:ext cx="4002024" cy="3195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1939543"/>
            <a:ext cx="87782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160" indent="-125095">
              <a:lnSpc>
                <a:spcPct val="100000"/>
              </a:lnSpc>
              <a:spcBef>
                <a:spcPts val="95"/>
              </a:spcBef>
              <a:buSzPct val="96428"/>
              <a:buFont typeface="Arial"/>
              <a:buChar char="•"/>
              <a:tabLst>
                <a:tab pos="137795" algn="l"/>
              </a:tabLst>
            </a:pPr>
            <a:r>
              <a:rPr sz="2800" spc="-10" dirty="0">
                <a:latin typeface="Calibri"/>
                <a:cs typeface="Calibri"/>
              </a:rPr>
              <a:t>Measures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amount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glycated </a:t>
            </a:r>
            <a:r>
              <a:rPr sz="2800" spc="-10" dirty="0">
                <a:latin typeface="Calibri"/>
                <a:cs typeface="Calibri"/>
              </a:rPr>
              <a:t>haemoglobin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blood.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SzPct val="96428"/>
              <a:buFont typeface="Arial"/>
              <a:buChar char="•"/>
              <a:tabLst>
                <a:tab pos="137795" algn="l"/>
                <a:tab pos="7581265" algn="l"/>
              </a:tabLst>
            </a:pPr>
            <a:r>
              <a:rPr sz="2800" spc="-10" dirty="0">
                <a:latin typeface="Calibri"/>
                <a:cs typeface="Calibri"/>
              </a:rPr>
              <a:t>HbA1c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not sensitive </a:t>
            </a:r>
            <a:r>
              <a:rPr sz="2800" spc="-5" dirty="0">
                <a:latin typeface="Calibri"/>
                <a:cs typeface="Calibri"/>
              </a:rPr>
              <a:t>enough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detect DM</a:t>
            </a:r>
            <a:r>
              <a:rPr sz="2800" spc="2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	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gold  </a:t>
            </a:r>
            <a:r>
              <a:rPr sz="2800" spc="-20" dirty="0">
                <a:latin typeface="Calibri"/>
                <a:cs typeface="Calibri"/>
              </a:rPr>
              <a:t>standard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the long </a:t>
            </a:r>
            <a:r>
              <a:rPr sz="2800" spc="-10" dirty="0">
                <a:latin typeface="Calibri"/>
                <a:cs typeface="Calibri"/>
              </a:rPr>
              <a:t>term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monitoring.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316230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2490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ADDITIONAL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35" dirty="0">
                <a:solidFill>
                  <a:srgbClr val="FFFFFF"/>
                </a:solidFill>
                <a:latin typeface="Calibri"/>
                <a:cs typeface="Calibri"/>
              </a:rPr>
              <a:t>INVESTIGATIONS;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772309"/>
            <a:ext cx="5219700" cy="3556000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37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10" dirty="0">
                <a:latin typeface="Calibri"/>
                <a:cs typeface="Calibri"/>
              </a:rPr>
              <a:t>Lipid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profile</a:t>
            </a:r>
            <a:endParaRPr sz="2800">
              <a:latin typeface="Calibri"/>
              <a:cs typeface="Calibri"/>
            </a:endParaRPr>
          </a:p>
          <a:p>
            <a:pPr marL="318770" indent="-306705">
              <a:lnSpc>
                <a:spcPct val="100000"/>
              </a:lnSpc>
              <a:spcBef>
                <a:spcPts val="127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10" dirty="0">
                <a:latin typeface="Calibri"/>
                <a:cs typeface="Calibri"/>
              </a:rPr>
              <a:t>Fundoscopic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examination</a:t>
            </a:r>
            <a:endParaRPr sz="2800">
              <a:latin typeface="Calibri"/>
              <a:cs typeface="Calibri"/>
            </a:endParaRPr>
          </a:p>
          <a:p>
            <a:pPr marL="318770" indent="-306705">
              <a:lnSpc>
                <a:spcPct val="100000"/>
              </a:lnSpc>
              <a:spcBef>
                <a:spcPts val="127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10" dirty="0">
                <a:latin typeface="Calibri"/>
                <a:cs typeface="Calibri"/>
              </a:rPr>
              <a:t>LFT</a:t>
            </a:r>
            <a:r>
              <a:rPr sz="2800" spc="-5" dirty="0">
                <a:latin typeface="Calibri"/>
                <a:cs typeface="Calibri"/>
              </a:rPr>
              <a:t> ,</a:t>
            </a:r>
            <a:endParaRPr sz="2800">
              <a:latin typeface="Calibri"/>
              <a:cs typeface="Calibri"/>
            </a:endParaRPr>
          </a:p>
          <a:p>
            <a:pPr marL="318770" indent="-306705">
              <a:lnSpc>
                <a:spcPct val="100000"/>
              </a:lnSpc>
              <a:spcBef>
                <a:spcPts val="127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5" dirty="0">
                <a:latin typeface="Calibri"/>
                <a:cs typeface="Calibri"/>
              </a:rPr>
              <a:t>Urine </a:t>
            </a:r>
            <a:r>
              <a:rPr sz="2800" spc="-10" dirty="0">
                <a:latin typeface="Calibri"/>
                <a:cs typeface="Calibri"/>
              </a:rPr>
              <a:t>analysis</a:t>
            </a:r>
            <a:endParaRPr sz="2800">
              <a:latin typeface="Calibri"/>
              <a:cs typeface="Calibri"/>
            </a:endParaRPr>
          </a:p>
          <a:p>
            <a:pPr marL="318770" indent="-306705">
              <a:lnSpc>
                <a:spcPct val="100000"/>
              </a:lnSpc>
              <a:spcBef>
                <a:spcPts val="127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25" dirty="0">
                <a:latin typeface="Calibri"/>
                <a:cs typeface="Calibri"/>
              </a:rPr>
              <a:t>ECG</a:t>
            </a:r>
            <a:endParaRPr sz="2800">
              <a:latin typeface="Calibri"/>
              <a:cs typeface="Calibri"/>
            </a:endParaRPr>
          </a:p>
          <a:p>
            <a:pPr marL="318770" indent="-306705">
              <a:lnSpc>
                <a:spcPct val="100000"/>
              </a:lnSpc>
              <a:spcBef>
                <a:spcPts val="127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75" dirty="0">
                <a:latin typeface="Calibri"/>
                <a:cs typeface="Calibri"/>
              </a:rPr>
              <a:t>Test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assess </a:t>
            </a:r>
            <a:r>
              <a:rPr sz="2800" spc="-10" dirty="0">
                <a:latin typeface="Calibri"/>
                <a:cs typeface="Calibri"/>
              </a:rPr>
              <a:t>other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complications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614172"/>
            <a:ext cx="8481060" cy="1190625"/>
          </a:xfrm>
          <a:custGeom>
            <a:avLst/>
            <a:gdLst/>
            <a:ahLst/>
            <a:cxnLst/>
            <a:rect l="l" t="t" r="r" b="b"/>
            <a:pathLst>
              <a:path w="8481060" h="1190625">
                <a:moveTo>
                  <a:pt x="0" y="1190243"/>
                </a:moveTo>
                <a:lnTo>
                  <a:pt x="8481060" y="1190243"/>
                </a:lnTo>
                <a:lnTo>
                  <a:pt x="8481060" y="0"/>
                </a:lnTo>
                <a:lnTo>
                  <a:pt x="0" y="0"/>
                </a:lnTo>
                <a:lnTo>
                  <a:pt x="0" y="1190243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21954" y="2149573"/>
            <a:ext cx="3670585" cy="40134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86755" y="2214372"/>
            <a:ext cx="34671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7800" y="2185416"/>
            <a:ext cx="3525520" cy="3868420"/>
          </a:xfrm>
          <a:custGeom>
            <a:avLst/>
            <a:gdLst/>
            <a:ahLst/>
            <a:cxnLst/>
            <a:rect l="l" t="t" r="r" b="b"/>
            <a:pathLst>
              <a:path w="3525520" h="3868420">
                <a:moveTo>
                  <a:pt x="0" y="3867912"/>
                </a:moveTo>
                <a:lnTo>
                  <a:pt x="3525011" y="3867912"/>
                </a:lnTo>
                <a:lnTo>
                  <a:pt x="3525011" y="0"/>
                </a:lnTo>
                <a:lnTo>
                  <a:pt x="0" y="0"/>
                </a:lnTo>
                <a:lnTo>
                  <a:pt x="0" y="3867912"/>
                </a:lnTo>
                <a:close/>
              </a:path>
            </a:pathLst>
          </a:custGeom>
          <a:ln w="57912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09009" y="863854"/>
            <a:ext cx="18351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HI</a:t>
            </a:r>
            <a:r>
              <a:rPr sz="4000" b="1" spc="-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000" b="1" spc="-11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b="1" spc="-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464564" cy="1237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3127" y="1999488"/>
            <a:ext cx="4143756" cy="45018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3127" y="1999488"/>
            <a:ext cx="4144010" cy="4502150"/>
          </a:xfrm>
          <a:custGeom>
            <a:avLst/>
            <a:gdLst/>
            <a:ahLst/>
            <a:cxnLst/>
            <a:rect l="l" t="t" r="r" b="b"/>
            <a:pathLst>
              <a:path w="4144010" h="4502150">
                <a:moveTo>
                  <a:pt x="517969" y="3983926"/>
                </a:moveTo>
                <a:lnTo>
                  <a:pt x="517969" y="258952"/>
                </a:lnTo>
                <a:lnTo>
                  <a:pt x="522144" y="212409"/>
                </a:lnTo>
                <a:lnTo>
                  <a:pt x="534179" y="168601"/>
                </a:lnTo>
                <a:lnTo>
                  <a:pt x="553343" y="128260"/>
                </a:lnTo>
                <a:lnTo>
                  <a:pt x="578903" y="92118"/>
                </a:lnTo>
                <a:lnTo>
                  <a:pt x="610125" y="60907"/>
                </a:lnTo>
                <a:lnTo>
                  <a:pt x="646277" y="35357"/>
                </a:lnTo>
                <a:lnTo>
                  <a:pt x="686626" y="16202"/>
                </a:lnTo>
                <a:lnTo>
                  <a:pt x="730440" y="4172"/>
                </a:lnTo>
                <a:lnTo>
                  <a:pt x="776985" y="0"/>
                </a:lnTo>
                <a:lnTo>
                  <a:pt x="3884803" y="0"/>
                </a:lnTo>
                <a:lnTo>
                  <a:pt x="3931346" y="4172"/>
                </a:lnTo>
                <a:lnTo>
                  <a:pt x="3975154" y="16202"/>
                </a:lnTo>
                <a:lnTo>
                  <a:pt x="4015495" y="35357"/>
                </a:lnTo>
                <a:lnTo>
                  <a:pt x="4051637" y="60907"/>
                </a:lnTo>
                <a:lnTo>
                  <a:pt x="4082848" y="92118"/>
                </a:lnTo>
                <a:lnTo>
                  <a:pt x="4108398" y="128260"/>
                </a:lnTo>
                <a:lnTo>
                  <a:pt x="4127553" y="168601"/>
                </a:lnTo>
                <a:lnTo>
                  <a:pt x="4139583" y="212409"/>
                </a:lnTo>
                <a:lnTo>
                  <a:pt x="4143756" y="258952"/>
                </a:lnTo>
                <a:lnTo>
                  <a:pt x="4139583" y="305534"/>
                </a:lnTo>
                <a:lnTo>
                  <a:pt x="4127553" y="349371"/>
                </a:lnTo>
                <a:lnTo>
                  <a:pt x="4108398" y="389734"/>
                </a:lnTo>
                <a:lnTo>
                  <a:pt x="4082848" y="425892"/>
                </a:lnTo>
                <a:lnTo>
                  <a:pt x="4051637" y="457114"/>
                </a:lnTo>
                <a:lnTo>
                  <a:pt x="4015495" y="482670"/>
                </a:lnTo>
                <a:lnTo>
                  <a:pt x="3975154" y="501829"/>
                </a:lnTo>
                <a:lnTo>
                  <a:pt x="3931346" y="513860"/>
                </a:lnTo>
                <a:lnTo>
                  <a:pt x="3884803" y="518033"/>
                </a:lnTo>
                <a:lnTo>
                  <a:pt x="3625723" y="517906"/>
                </a:lnTo>
                <a:lnTo>
                  <a:pt x="3625723" y="4242917"/>
                </a:lnTo>
                <a:lnTo>
                  <a:pt x="3621550" y="4289468"/>
                </a:lnTo>
                <a:lnTo>
                  <a:pt x="3609520" y="4333282"/>
                </a:lnTo>
                <a:lnTo>
                  <a:pt x="3590365" y="4373627"/>
                </a:lnTo>
                <a:lnTo>
                  <a:pt x="3564815" y="4409773"/>
                </a:lnTo>
                <a:lnTo>
                  <a:pt x="3533604" y="4440986"/>
                </a:lnTo>
                <a:lnTo>
                  <a:pt x="3497462" y="4466537"/>
                </a:lnTo>
                <a:lnTo>
                  <a:pt x="3457121" y="4485693"/>
                </a:lnTo>
                <a:lnTo>
                  <a:pt x="3413313" y="4497723"/>
                </a:lnTo>
                <a:lnTo>
                  <a:pt x="3366770" y="4501896"/>
                </a:lnTo>
                <a:lnTo>
                  <a:pt x="258991" y="4501896"/>
                </a:lnTo>
                <a:lnTo>
                  <a:pt x="212436" y="4497723"/>
                </a:lnTo>
                <a:lnTo>
                  <a:pt x="168619" y="4485693"/>
                </a:lnTo>
                <a:lnTo>
                  <a:pt x="128271" y="4466536"/>
                </a:lnTo>
                <a:lnTo>
                  <a:pt x="92125" y="4440985"/>
                </a:lnTo>
                <a:lnTo>
                  <a:pt x="60910" y="4409770"/>
                </a:lnTo>
                <a:lnTo>
                  <a:pt x="35359" y="4373624"/>
                </a:lnTo>
                <a:lnTo>
                  <a:pt x="16202" y="4333276"/>
                </a:lnTo>
                <a:lnTo>
                  <a:pt x="4172" y="4289459"/>
                </a:lnTo>
                <a:lnTo>
                  <a:pt x="0" y="4242904"/>
                </a:lnTo>
                <a:lnTo>
                  <a:pt x="4172" y="4196353"/>
                </a:lnTo>
                <a:lnTo>
                  <a:pt x="16202" y="4152539"/>
                </a:lnTo>
                <a:lnTo>
                  <a:pt x="35359" y="4112194"/>
                </a:lnTo>
                <a:lnTo>
                  <a:pt x="60910" y="4076049"/>
                </a:lnTo>
                <a:lnTo>
                  <a:pt x="92125" y="4044835"/>
                </a:lnTo>
                <a:lnTo>
                  <a:pt x="128271" y="4019285"/>
                </a:lnTo>
                <a:lnTo>
                  <a:pt x="168619" y="4000129"/>
                </a:lnTo>
                <a:lnTo>
                  <a:pt x="212436" y="3988099"/>
                </a:lnTo>
                <a:lnTo>
                  <a:pt x="258991" y="3983926"/>
                </a:lnTo>
                <a:lnTo>
                  <a:pt x="517969" y="3983926"/>
                </a:lnTo>
                <a:close/>
              </a:path>
            </a:pathLst>
          </a:custGeom>
          <a:ln w="12192">
            <a:solidFill>
              <a:srgbClr val="822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0574" y="1999488"/>
            <a:ext cx="388620" cy="518159"/>
          </a:xfrm>
          <a:custGeom>
            <a:avLst/>
            <a:gdLst/>
            <a:ahLst/>
            <a:cxnLst/>
            <a:rect l="l" t="t" r="r" b="b"/>
            <a:pathLst>
              <a:path w="388619" h="518160">
                <a:moveTo>
                  <a:pt x="129539" y="0"/>
                </a:moveTo>
                <a:lnTo>
                  <a:pt x="176083" y="4172"/>
                </a:lnTo>
                <a:lnTo>
                  <a:pt x="219891" y="16202"/>
                </a:lnTo>
                <a:lnTo>
                  <a:pt x="260232" y="35357"/>
                </a:lnTo>
                <a:lnTo>
                  <a:pt x="296374" y="60907"/>
                </a:lnTo>
                <a:lnTo>
                  <a:pt x="327585" y="92118"/>
                </a:lnTo>
                <a:lnTo>
                  <a:pt x="353135" y="128260"/>
                </a:lnTo>
                <a:lnTo>
                  <a:pt x="372290" y="168601"/>
                </a:lnTo>
                <a:lnTo>
                  <a:pt x="384320" y="212409"/>
                </a:lnTo>
                <a:lnTo>
                  <a:pt x="388493" y="258952"/>
                </a:lnTo>
                <a:lnTo>
                  <a:pt x="384320" y="305534"/>
                </a:lnTo>
                <a:lnTo>
                  <a:pt x="372290" y="349371"/>
                </a:lnTo>
                <a:lnTo>
                  <a:pt x="353135" y="389734"/>
                </a:lnTo>
                <a:lnTo>
                  <a:pt x="327585" y="425892"/>
                </a:lnTo>
                <a:lnTo>
                  <a:pt x="296374" y="457114"/>
                </a:lnTo>
                <a:lnTo>
                  <a:pt x="260232" y="482670"/>
                </a:lnTo>
                <a:lnTo>
                  <a:pt x="219891" y="501829"/>
                </a:lnTo>
                <a:lnTo>
                  <a:pt x="176083" y="513860"/>
                </a:lnTo>
                <a:lnTo>
                  <a:pt x="129539" y="518033"/>
                </a:lnTo>
                <a:lnTo>
                  <a:pt x="79134" y="507847"/>
                </a:lnTo>
                <a:lnTo>
                  <a:pt x="37957" y="480075"/>
                </a:lnTo>
                <a:lnTo>
                  <a:pt x="10185" y="438898"/>
                </a:lnTo>
                <a:lnTo>
                  <a:pt x="0" y="388492"/>
                </a:lnTo>
                <a:lnTo>
                  <a:pt x="10185" y="338087"/>
                </a:lnTo>
                <a:lnTo>
                  <a:pt x="37957" y="296910"/>
                </a:lnTo>
                <a:lnTo>
                  <a:pt x="79134" y="269138"/>
                </a:lnTo>
                <a:lnTo>
                  <a:pt x="129539" y="258952"/>
                </a:lnTo>
                <a:lnTo>
                  <a:pt x="388493" y="258952"/>
                </a:lnTo>
              </a:path>
            </a:pathLst>
          </a:custGeom>
          <a:ln w="12192">
            <a:solidFill>
              <a:srgbClr val="822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0113" y="2517394"/>
            <a:ext cx="2849245" cy="0"/>
          </a:xfrm>
          <a:custGeom>
            <a:avLst/>
            <a:gdLst/>
            <a:ahLst/>
            <a:cxnLst/>
            <a:rect l="l" t="t" r="r" b="b"/>
            <a:pathLst>
              <a:path w="2849245">
                <a:moveTo>
                  <a:pt x="2848737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822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2119" y="5983414"/>
            <a:ext cx="259079" cy="259079"/>
          </a:xfrm>
          <a:custGeom>
            <a:avLst/>
            <a:gdLst/>
            <a:ahLst/>
            <a:cxnLst/>
            <a:rect l="l" t="t" r="r" b="b"/>
            <a:pathLst>
              <a:path w="259080" h="259079">
                <a:moveTo>
                  <a:pt x="0" y="0"/>
                </a:moveTo>
                <a:lnTo>
                  <a:pt x="50402" y="10176"/>
                </a:lnTo>
                <a:lnTo>
                  <a:pt x="91562" y="37926"/>
                </a:lnTo>
                <a:lnTo>
                  <a:pt x="119313" y="79086"/>
                </a:lnTo>
                <a:lnTo>
                  <a:pt x="129489" y="129489"/>
                </a:lnTo>
                <a:lnTo>
                  <a:pt x="119313" y="179899"/>
                </a:lnTo>
                <a:lnTo>
                  <a:pt x="91562" y="221062"/>
                </a:lnTo>
                <a:lnTo>
                  <a:pt x="50402" y="248814"/>
                </a:lnTo>
                <a:lnTo>
                  <a:pt x="0" y="258991"/>
                </a:lnTo>
                <a:lnTo>
                  <a:pt x="258978" y="258991"/>
                </a:lnTo>
              </a:path>
            </a:pathLst>
          </a:custGeom>
          <a:ln w="12192">
            <a:solidFill>
              <a:srgbClr val="822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2119" y="5983414"/>
            <a:ext cx="259079" cy="518159"/>
          </a:xfrm>
          <a:custGeom>
            <a:avLst/>
            <a:gdLst/>
            <a:ahLst/>
            <a:cxnLst/>
            <a:rect l="l" t="t" r="r" b="b"/>
            <a:pathLst>
              <a:path w="259080" h="518160">
                <a:moveTo>
                  <a:pt x="0" y="517969"/>
                </a:moveTo>
                <a:lnTo>
                  <a:pt x="46551" y="513796"/>
                </a:lnTo>
                <a:lnTo>
                  <a:pt x="90364" y="501766"/>
                </a:lnTo>
                <a:lnTo>
                  <a:pt x="130710" y="482610"/>
                </a:lnTo>
                <a:lnTo>
                  <a:pt x="166855" y="457059"/>
                </a:lnTo>
                <a:lnTo>
                  <a:pt x="198069" y="425844"/>
                </a:lnTo>
                <a:lnTo>
                  <a:pt x="223619" y="389697"/>
                </a:lnTo>
                <a:lnTo>
                  <a:pt x="242775" y="349350"/>
                </a:lnTo>
                <a:lnTo>
                  <a:pt x="254805" y="305533"/>
                </a:lnTo>
                <a:lnTo>
                  <a:pt x="258978" y="258978"/>
                </a:lnTo>
                <a:lnTo>
                  <a:pt x="258978" y="0"/>
                </a:lnTo>
              </a:path>
            </a:pathLst>
          </a:custGeom>
          <a:ln w="12192">
            <a:solidFill>
              <a:srgbClr val="822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61363" y="2897251"/>
            <a:ext cx="290639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The Indian physician  Sushruta </a:t>
            </a:r>
            <a:r>
              <a:rPr sz="2400" dirty="0">
                <a:latin typeface="Arial"/>
                <a:cs typeface="Arial"/>
              </a:rPr>
              <a:t>in the 6th  </a:t>
            </a:r>
            <a:r>
              <a:rPr sz="2400" spc="-5" dirty="0">
                <a:latin typeface="Arial"/>
                <a:cs typeface="Arial"/>
              </a:rPr>
              <a:t>century B.C. noticed  the sweet nature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urine in such patients  and </a:t>
            </a:r>
            <a:r>
              <a:rPr sz="2400" dirty="0">
                <a:latin typeface="Arial"/>
                <a:cs typeface="Arial"/>
              </a:rPr>
              <a:t>termed the  </a:t>
            </a:r>
            <a:r>
              <a:rPr sz="2400" spc="-5" dirty="0">
                <a:latin typeface="Arial"/>
                <a:cs typeface="Arial"/>
              </a:rPr>
              <a:t>condition  </a:t>
            </a:r>
            <a:r>
              <a:rPr sz="2400" b="1" spc="-5" dirty="0">
                <a:latin typeface="Arial"/>
                <a:cs typeface="Arial"/>
              </a:rPr>
              <a:t>MADHUMEHA</a:t>
            </a:r>
            <a:r>
              <a:rPr sz="2000" b="1" spc="-5" dirty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4517" y="3001517"/>
            <a:ext cx="4572000" cy="2499360"/>
          </a:xfrm>
          <a:prstGeom prst="rect">
            <a:avLst/>
          </a:prstGeom>
          <a:solidFill>
            <a:srgbClr val="DFEEF5"/>
          </a:solidFill>
          <a:ln w="22859">
            <a:solidFill>
              <a:srgbClr val="360A22"/>
            </a:solidFill>
          </a:ln>
        </p:spPr>
        <p:txBody>
          <a:bodyPr vert="horz" wrap="square" lIns="0" tIns="173355" rIns="0" bIns="0" rtlCol="0">
            <a:spAutoFit/>
          </a:bodyPr>
          <a:lstStyle/>
          <a:p>
            <a:pPr marL="396875" marR="172720">
              <a:lnSpc>
                <a:spcPct val="100000"/>
              </a:lnSpc>
              <a:spcBef>
                <a:spcPts val="1365"/>
              </a:spcBef>
            </a:pPr>
            <a:r>
              <a:rPr sz="2800" b="1" spc="-5" dirty="0">
                <a:solidFill>
                  <a:srgbClr val="9F296B"/>
                </a:solidFill>
                <a:latin typeface="Arial"/>
                <a:cs typeface="Arial"/>
              </a:rPr>
              <a:t>Any </a:t>
            </a:r>
            <a:r>
              <a:rPr sz="2800" b="1" spc="-10" dirty="0">
                <a:solidFill>
                  <a:srgbClr val="9F296B"/>
                </a:solidFill>
                <a:latin typeface="Arial"/>
                <a:cs typeface="Arial"/>
              </a:rPr>
              <a:t>one </a:t>
            </a:r>
            <a:r>
              <a:rPr sz="2800" b="1" spc="-5" dirty="0">
                <a:solidFill>
                  <a:srgbClr val="9F296B"/>
                </a:solidFill>
                <a:latin typeface="Arial"/>
                <a:cs typeface="Arial"/>
              </a:rPr>
              <a:t>test should be  confirmed with a  second </a:t>
            </a:r>
            <a:r>
              <a:rPr sz="2800" b="1" dirty="0">
                <a:solidFill>
                  <a:srgbClr val="9F296B"/>
                </a:solidFill>
                <a:latin typeface="Arial"/>
                <a:cs typeface="Arial"/>
              </a:rPr>
              <a:t>test, </a:t>
            </a:r>
            <a:r>
              <a:rPr sz="2800" b="1" spc="-5" dirty="0">
                <a:solidFill>
                  <a:srgbClr val="9F296B"/>
                </a:solidFill>
                <a:latin typeface="Arial"/>
                <a:cs typeface="Arial"/>
              </a:rPr>
              <a:t>most often  </a:t>
            </a:r>
            <a:r>
              <a:rPr sz="2800" b="1" dirty="0">
                <a:solidFill>
                  <a:srgbClr val="9F296B"/>
                </a:solidFill>
                <a:latin typeface="Arial"/>
                <a:cs typeface="Arial"/>
              </a:rPr>
              <a:t>fasting </a:t>
            </a:r>
            <a:r>
              <a:rPr sz="2800" b="1" spc="-5" dirty="0">
                <a:solidFill>
                  <a:srgbClr val="9F296B"/>
                </a:solidFill>
                <a:latin typeface="Arial"/>
                <a:cs typeface="Arial"/>
              </a:rPr>
              <a:t>plasma glucose  (FPG).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33985" rIns="0" bIns="0" rtlCol="0">
            <a:spAutoFit/>
          </a:bodyPr>
          <a:lstStyle/>
          <a:p>
            <a:pPr marR="789940" algn="ctr">
              <a:lnSpc>
                <a:spcPct val="100000"/>
              </a:lnSpc>
              <a:spcBef>
                <a:spcPts val="1055"/>
              </a:spcBef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DIAGNOSTIC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CRITERIA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099817"/>
            <a:ext cx="8979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95"/>
              </a:spcBef>
              <a:buClr>
                <a:srgbClr val="903062"/>
              </a:buClr>
              <a:buSzPct val="91071"/>
              <a:buChar char="•"/>
              <a:tabLst>
                <a:tab pos="318770" algn="l"/>
                <a:tab pos="319405" algn="l"/>
              </a:tabLst>
            </a:pPr>
            <a:r>
              <a:rPr sz="2800" spc="-5" dirty="0">
                <a:latin typeface="Arial"/>
                <a:cs typeface="Arial"/>
              </a:rPr>
              <a:t>Classic signs of </a:t>
            </a:r>
            <a:r>
              <a:rPr sz="2800" spc="-25" dirty="0">
                <a:latin typeface="Arial"/>
                <a:cs typeface="Arial"/>
              </a:rPr>
              <a:t>HYPERGLYSEMIA </a:t>
            </a:r>
            <a:r>
              <a:rPr sz="2800" spc="-5" dirty="0">
                <a:latin typeface="Arial"/>
                <a:cs typeface="Arial"/>
              </a:rPr>
              <a:t>with CPG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≥200mg/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276041"/>
            <a:ext cx="3189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95"/>
              </a:spcBef>
              <a:buClr>
                <a:srgbClr val="903062"/>
              </a:buClr>
              <a:buSzPct val="91071"/>
              <a:buChar char="•"/>
              <a:tabLst>
                <a:tab pos="318770" algn="l"/>
                <a:tab pos="319405" algn="l"/>
              </a:tabLst>
            </a:pPr>
            <a:r>
              <a:rPr sz="2800" spc="-5" dirty="0">
                <a:latin typeface="Arial"/>
                <a:cs typeface="Arial"/>
              </a:rPr>
              <a:t>OGTT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≥200mg/dL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4453254"/>
            <a:ext cx="2940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95"/>
              </a:spcBef>
              <a:buClr>
                <a:srgbClr val="903062"/>
              </a:buClr>
              <a:buSzPct val="91071"/>
              <a:buChar char="•"/>
              <a:tabLst>
                <a:tab pos="318770" algn="l"/>
                <a:tab pos="319405" algn="l"/>
              </a:tabLst>
            </a:pPr>
            <a:r>
              <a:rPr sz="2800" spc="-10" dirty="0">
                <a:latin typeface="Arial"/>
                <a:cs typeface="Arial"/>
              </a:rPr>
              <a:t>FPG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≥126mg/dL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5630062"/>
            <a:ext cx="2225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95"/>
              </a:spcBef>
              <a:buClr>
                <a:srgbClr val="903062"/>
              </a:buClr>
              <a:buSzPct val="91071"/>
              <a:buChar char="•"/>
              <a:tabLst>
                <a:tab pos="318770" algn="l"/>
                <a:tab pos="319405" algn="l"/>
              </a:tabLst>
            </a:pPr>
            <a:r>
              <a:rPr sz="2800" spc="-5" dirty="0">
                <a:latin typeface="Arial"/>
                <a:cs typeface="Arial"/>
              </a:rPr>
              <a:t>A1C ≥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6.5%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614172"/>
            <a:ext cx="8481060" cy="1190625"/>
          </a:xfrm>
          <a:custGeom>
            <a:avLst/>
            <a:gdLst/>
            <a:ahLst/>
            <a:cxnLst/>
            <a:rect l="l" t="t" r="r" b="b"/>
            <a:pathLst>
              <a:path w="8481060" h="1190625">
                <a:moveTo>
                  <a:pt x="0" y="1190243"/>
                </a:moveTo>
                <a:lnTo>
                  <a:pt x="8481060" y="1190243"/>
                </a:lnTo>
                <a:lnTo>
                  <a:pt x="8481060" y="0"/>
                </a:lnTo>
                <a:lnTo>
                  <a:pt x="0" y="0"/>
                </a:lnTo>
                <a:lnTo>
                  <a:pt x="0" y="1190243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7288" y="814197"/>
            <a:ext cx="6390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“WHO” </a:t>
            </a: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DIAGNOSTIC</a:t>
            </a:r>
            <a:r>
              <a:rPr sz="4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CRITERIA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643011"/>
            <a:ext cx="2286000" cy="1057910"/>
          </a:xfrm>
          <a:custGeom>
            <a:avLst/>
            <a:gdLst/>
            <a:ahLst/>
            <a:cxnLst/>
            <a:rect l="l" t="t" r="r" b="b"/>
            <a:pathLst>
              <a:path w="2286000" h="1057910">
                <a:moveTo>
                  <a:pt x="0" y="1057897"/>
                </a:moveTo>
                <a:lnTo>
                  <a:pt x="2286000" y="1057897"/>
                </a:lnTo>
                <a:lnTo>
                  <a:pt x="2286000" y="0"/>
                </a:lnTo>
                <a:lnTo>
                  <a:pt x="0" y="0"/>
                </a:lnTo>
                <a:lnTo>
                  <a:pt x="0" y="1057897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0" y="1643011"/>
            <a:ext cx="2286000" cy="1057910"/>
          </a:xfrm>
          <a:custGeom>
            <a:avLst/>
            <a:gdLst/>
            <a:ahLst/>
            <a:cxnLst/>
            <a:rect l="l" t="t" r="r" b="b"/>
            <a:pathLst>
              <a:path w="2286000" h="1057910">
                <a:moveTo>
                  <a:pt x="0" y="1057897"/>
                </a:moveTo>
                <a:lnTo>
                  <a:pt x="2286000" y="1057897"/>
                </a:lnTo>
                <a:lnTo>
                  <a:pt x="2286000" y="0"/>
                </a:lnTo>
                <a:lnTo>
                  <a:pt x="0" y="0"/>
                </a:lnTo>
                <a:lnTo>
                  <a:pt x="0" y="1057897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1643011"/>
            <a:ext cx="2286000" cy="1057910"/>
          </a:xfrm>
          <a:custGeom>
            <a:avLst/>
            <a:gdLst/>
            <a:ahLst/>
            <a:cxnLst/>
            <a:rect l="l" t="t" r="r" b="b"/>
            <a:pathLst>
              <a:path w="2286000" h="1057910">
                <a:moveTo>
                  <a:pt x="0" y="1057897"/>
                </a:moveTo>
                <a:lnTo>
                  <a:pt x="2286000" y="1057897"/>
                </a:lnTo>
                <a:lnTo>
                  <a:pt x="2286000" y="0"/>
                </a:lnTo>
                <a:lnTo>
                  <a:pt x="0" y="0"/>
                </a:lnTo>
                <a:lnTo>
                  <a:pt x="0" y="1057897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0" y="1643011"/>
            <a:ext cx="2286000" cy="1057910"/>
          </a:xfrm>
          <a:custGeom>
            <a:avLst/>
            <a:gdLst/>
            <a:ahLst/>
            <a:cxnLst/>
            <a:rect l="l" t="t" r="r" b="b"/>
            <a:pathLst>
              <a:path w="2286000" h="1057910">
                <a:moveTo>
                  <a:pt x="0" y="1057897"/>
                </a:moveTo>
                <a:lnTo>
                  <a:pt x="2286000" y="1057897"/>
                </a:lnTo>
                <a:lnTo>
                  <a:pt x="2286000" y="0"/>
                </a:lnTo>
                <a:lnTo>
                  <a:pt x="0" y="0"/>
                </a:lnTo>
                <a:lnTo>
                  <a:pt x="0" y="1057897"/>
                </a:lnTo>
                <a:close/>
              </a:path>
            </a:pathLst>
          </a:custGeom>
          <a:solidFill>
            <a:srgbClr val="B13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739008"/>
            <a:ext cx="2286000" cy="605155"/>
          </a:xfrm>
          <a:custGeom>
            <a:avLst/>
            <a:gdLst/>
            <a:ahLst/>
            <a:cxnLst/>
            <a:rect l="l" t="t" r="r" b="b"/>
            <a:pathLst>
              <a:path w="2286000" h="605154">
                <a:moveTo>
                  <a:pt x="0" y="604901"/>
                </a:moveTo>
                <a:lnTo>
                  <a:pt x="2286000" y="604901"/>
                </a:lnTo>
                <a:lnTo>
                  <a:pt x="2286000" y="0"/>
                </a:lnTo>
                <a:lnTo>
                  <a:pt x="0" y="0"/>
                </a:lnTo>
                <a:lnTo>
                  <a:pt x="0" y="604901"/>
                </a:lnTo>
                <a:close/>
              </a:path>
            </a:pathLst>
          </a:custGeom>
          <a:solidFill>
            <a:srgbClr val="E3C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0" y="2739008"/>
            <a:ext cx="2286000" cy="605155"/>
          </a:xfrm>
          <a:custGeom>
            <a:avLst/>
            <a:gdLst/>
            <a:ahLst/>
            <a:cxnLst/>
            <a:rect l="l" t="t" r="r" b="b"/>
            <a:pathLst>
              <a:path w="2286000" h="605154">
                <a:moveTo>
                  <a:pt x="0" y="604901"/>
                </a:moveTo>
                <a:lnTo>
                  <a:pt x="2286000" y="604901"/>
                </a:lnTo>
                <a:lnTo>
                  <a:pt x="2286000" y="0"/>
                </a:lnTo>
                <a:lnTo>
                  <a:pt x="0" y="0"/>
                </a:lnTo>
                <a:lnTo>
                  <a:pt x="0" y="604901"/>
                </a:lnTo>
                <a:close/>
              </a:path>
            </a:pathLst>
          </a:custGeom>
          <a:solidFill>
            <a:srgbClr val="E3C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2739008"/>
            <a:ext cx="2286000" cy="605155"/>
          </a:xfrm>
          <a:custGeom>
            <a:avLst/>
            <a:gdLst/>
            <a:ahLst/>
            <a:cxnLst/>
            <a:rect l="l" t="t" r="r" b="b"/>
            <a:pathLst>
              <a:path w="2286000" h="605154">
                <a:moveTo>
                  <a:pt x="0" y="604901"/>
                </a:moveTo>
                <a:lnTo>
                  <a:pt x="2286000" y="604901"/>
                </a:lnTo>
                <a:lnTo>
                  <a:pt x="2286000" y="0"/>
                </a:lnTo>
                <a:lnTo>
                  <a:pt x="0" y="0"/>
                </a:lnTo>
                <a:lnTo>
                  <a:pt x="0" y="604901"/>
                </a:lnTo>
                <a:close/>
              </a:path>
            </a:pathLst>
          </a:custGeom>
          <a:solidFill>
            <a:srgbClr val="E3C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58000" y="2739008"/>
            <a:ext cx="2286000" cy="605155"/>
          </a:xfrm>
          <a:custGeom>
            <a:avLst/>
            <a:gdLst/>
            <a:ahLst/>
            <a:cxnLst/>
            <a:rect l="l" t="t" r="r" b="b"/>
            <a:pathLst>
              <a:path w="2286000" h="605154">
                <a:moveTo>
                  <a:pt x="0" y="604901"/>
                </a:moveTo>
                <a:lnTo>
                  <a:pt x="2286000" y="604901"/>
                </a:lnTo>
                <a:lnTo>
                  <a:pt x="2286000" y="0"/>
                </a:lnTo>
                <a:lnTo>
                  <a:pt x="0" y="0"/>
                </a:lnTo>
                <a:lnTo>
                  <a:pt x="0" y="604901"/>
                </a:lnTo>
                <a:close/>
              </a:path>
            </a:pathLst>
          </a:custGeom>
          <a:solidFill>
            <a:srgbClr val="E3C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343909"/>
            <a:ext cx="2286000" cy="736600"/>
          </a:xfrm>
          <a:custGeom>
            <a:avLst/>
            <a:gdLst/>
            <a:ahLst/>
            <a:cxnLst/>
            <a:rect l="l" t="t" r="r" b="b"/>
            <a:pathLst>
              <a:path w="2286000" h="736600">
                <a:moveTo>
                  <a:pt x="0" y="736219"/>
                </a:moveTo>
                <a:lnTo>
                  <a:pt x="2286000" y="736219"/>
                </a:lnTo>
                <a:lnTo>
                  <a:pt x="2286000" y="0"/>
                </a:lnTo>
                <a:lnTo>
                  <a:pt x="0" y="0"/>
                </a:lnTo>
                <a:lnTo>
                  <a:pt x="0" y="736219"/>
                </a:lnTo>
                <a:close/>
              </a:path>
            </a:pathLst>
          </a:custGeom>
          <a:solidFill>
            <a:srgbClr val="F1E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86000" y="3343909"/>
            <a:ext cx="2286000" cy="736600"/>
          </a:xfrm>
          <a:custGeom>
            <a:avLst/>
            <a:gdLst/>
            <a:ahLst/>
            <a:cxnLst/>
            <a:rect l="l" t="t" r="r" b="b"/>
            <a:pathLst>
              <a:path w="2286000" h="736600">
                <a:moveTo>
                  <a:pt x="0" y="736219"/>
                </a:moveTo>
                <a:lnTo>
                  <a:pt x="2286000" y="736219"/>
                </a:lnTo>
                <a:lnTo>
                  <a:pt x="2286000" y="0"/>
                </a:lnTo>
                <a:lnTo>
                  <a:pt x="0" y="0"/>
                </a:lnTo>
                <a:lnTo>
                  <a:pt x="0" y="736219"/>
                </a:lnTo>
                <a:close/>
              </a:path>
            </a:pathLst>
          </a:custGeom>
          <a:solidFill>
            <a:srgbClr val="F1E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0" y="3343909"/>
            <a:ext cx="2286000" cy="736600"/>
          </a:xfrm>
          <a:custGeom>
            <a:avLst/>
            <a:gdLst/>
            <a:ahLst/>
            <a:cxnLst/>
            <a:rect l="l" t="t" r="r" b="b"/>
            <a:pathLst>
              <a:path w="2286000" h="736600">
                <a:moveTo>
                  <a:pt x="0" y="736219"/>
                </a:moveTo>
                <a:lnTo>
                  <a:pt x="2286000" y="736219"/>
                </a:lnTo>
                <a:lnTo>
                  <a:pt x="2286000" y="0"/>
                </a:lnTo>
                <a:lnTo>
                  <a:pt x="0" y="0"/>
                </a:lnTo>
                <a:lnTo>
                  <a:pt x="0" y="736219"/>
                </a:lnTo>
                <a:close/>
              </a:path>
            </a:pathLst>
          </a:custGeom>
          <a:solidFill>
            <a:srgbClr val="F1E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58000" y="3343909"/>
            <a:ext cx="2286000" cy="736600"/>
          </a:xfrm>
          <a:custGeom>
            <a:avLst/>
            <a:gdLst/>
            <a:ahLst/>
            <a:cxnLst/>
            <a:rect l="l" t="t" r="r" b="b"/>
            <a:pathLst>
              <a:path w="2286000" h="736600">
                <a:moveTo>
                  <a:pt x="0" y="736219"/>
                </a:moveTo>
                <a:lnTo>
                  <a:pt x="2286000" y="736219"/>
                </a:lnTo>
                <a:lnTo>
                  <a:pt x="2286000" y="0"/>
                </a:lnTo>
                <a:lnTo>
                  <a:pt x="0" y="0"/>
                </a:lnTo>
                <a:lnTo>
                  <a:pt x="0" y="736219"/>
                </a:lnTo>
                <a:close/>
              </a:path>
            </a:pathLst>
          </a:custGeom>
          <a:solidFill>
            <a:srgbClr val="F1E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4080141"/>
            <a:ext cx="2286000" cy="1076960"/>
          </a:xfrm>
          <a:custGeom>
            <a:avLst/>
            <a:gdLst/>
            <a:ahLst/>
            <a:cxnLst/>
            <a:rect l="l" t="t" r="r" b="b"/>
            <a:pathLst>
              <a:path w="2286000" h="1076960">
                <a:moveTo>
                  <a:pt x="0" y="1076947"/>
                </a:moveTo>
                <a:lnTo>
                  <a:pt x="2286000" y="1076947"/>
                </a:lnTo>
                <a:lnTo>
                  <a:pt x="2286000" y="0"/>
                </a:lnTo>
                <a:lnTo>
                  <a:pt x="0" y="0"/>
                </a:lnTo>
                <a:lnTo>
                  <a:pt x="0" y="1076947"/>
                </a:lnTo>
                <a:close/>
              </a:path>
            </a:pathLst>
          </a:custGeom>
          <a:solidFill>
            <a:srgbClr val="E3C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86000" y="4080141"/>
            <a:ext cx="2286000" cy="1076960"/>
          </a:xfrm>
          <a:custGeom>
            <a:avLst/>
            <a:gdLst/>
            <a:ahLst/>
            <a:cxnLst/>
            <a:rect l="l" t="t" r="r" b="b"/>
            <a:pathLst>
              <a:path w="2286000" h="1076960">
                <a:moveTo>
                  <a:pt x="0" y="1076947"/>
                </a:moveTo>
                <a:lnTo>
                  <a:pt x="2286000" y="1076947"/>
                </a:lnTo>
                <a:lnTo>
                  <a:pt x="2286000" y="0"/>
                </a:lnTo>
                <a:lnTo>
                  <a:pt x="0" y="0"/>
                </a:lnTo>
                <a:lnTo>
                  <a:pt x="0" y="1076947"/>
                </a:lnTo>
                <a:close/>
              </a:path>
            </a:pathLst>
          </a:custGeom>
          <a:solidFill>
            <a:srgbClr val="E3C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0" y="4080141"/>
            <a:ext cx="2286000" cy="1076960"/>
          </a:xfrm>
          <a:custGeom>
            <a:avLst/>
            <a:gdLst/>
            <a:ahLst/>
            <a:cxnLst/>
            <a:rect l="l" t="t" r="r" b="b"/>
            <a:pathLst>
              <a:path w="2286000" h="1076960">
                <a:moveTo>
                  <a:pt x="0" y="1076947"/>
                </a:moveTo>
                <a:lnTo>
                  <a:pt x="2286000" y="1076947"/>
                </a:lnTo>
                <a:lnTo>
                  <a:pt x="2286000" y="0"/>
                </a:lnTo>
                <a:lnTo>
                  <a:pt x="0" y="0"/>
                </a:lnTo>
                <a:lnTo>
                  <a:pt x="0" y="1076947"/>
                </a:lnTo>
                <a:close/>
              </a:path>
            </a:pathLst>
          </a:custGeom>
          <a:solidFill>
            <a:srgbClr val="E3C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58000" y="4080141"/>
            <a:ext cx="2286000" cy="1076960"/>
          </a:xfrm>
          <a:custGeom>
            <a:avLst/>
            <a:gdLst/>
            <a:ahLst/>
            <a:cxnLst/>
            <a:rect l="l" t="t" r="r" b="b"/>
            <a:pathLst>
              <a:path w="2286000" h="1076960">
                <a:moveTo>
                  <a:pt x="0" y="1076947"/>
                </a:moveTo>
                <a:lnTo>
                  <a:pt x="2286000" y="1076947"/>
                </a:lnTo>
                <a:lnTo>
                  <a:pt x="2286000" y="0"/>
                </a:lnTo>
                <a:lnTo>
                  <a:pt x="0" y="0"/>
                </a:lnTo>
                <a:lnTo>
                  <a:pt x="0" y="1076947"/>
                </a:lnTo>
                <a:close/>
              </a:path>
            </a:pathLst>
          </a:custGeom>
          <a:solidFill>
            <a:srgbClr val="E3C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157101"/>
            <a:ext cx="2286000" cy="1076960"/>
          </a:xfrm>
          <a:custGeom>
            <a:avLst/>
            <a:gdLst/>
            <a:ahLst/>
            <a:cxnLst/>
            <a:rect l="l" t="t" r="r" b="b"/>
            <a:pathLst>
              <a:path w="2286000" h="1076960">
                <a:moveTo>
                  <a:pt x="0" y="1076947"/>
                </a:moveTo>
                <a:lnTo>
                  <a:pt x="2286000" y="1076947"/>
                </a:lnTo>
                <a:lnTo>
                  <a:pt x="2286000" y="0"/>
                </a:lnTo>
                <a:lnTo>
                  <a:pt x="0" y="0"/>
                </a:lnTo>
                <a:lnTo>
                  <a:pt x="0" y="1076947"/>
                </a:lnTo>
                <a:close/>
              </a:path>
            </a:pathLst>
          </a:custGeom>
          <a:solidFill>
            <a:srgbClr val="F1E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86000" y="5157101"/>
            <a:ext cx="2286000" cy="1076960"/>
          </a:xfrm>
          <a:custGeom>
            <a:avLst/>
            <a:gdLst/>
            <a:ahLst/>
            <a:cxnLst/>
            <a:rect l="l" t="t" r="r" b="b"/>
            <a:pathLst>
              <a:path w="2286000" h="1076960">
                <a:moveTo>
                  <a:pt x="0" y="1076947"/>
                </a:moveTo>
                <a:lnTo>
                  <a:pt x="2286000" y="1076947"/>
                </a:lnTo>
                <a:lnTo>
                  <a:pt x="2286000" y="0"/>
                </a:lnTo>
                <a:lnTo>
                  <a:pt x="0" y="0"/>
                </a:lnTo>
                <a:lnTo>
                  <a:pt x="0" y="1076947"/>
                </a:lnTo>
                <a:close/>
              </a:path>
            </a:pathLst>
          </a:custGeom>
          <a:solidFill>
            <a:srgbClr val="F1E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0" y="5157101"/>
            <a:ext cx="2286000" cy="1076960"/>
          </a:xfrm>
          <a:custGeom>
            <a:avLst/>
            <a:gdLst/>
            <a:ahLst/>
            <a:cxnLst/>
            <a:rect l="l" t="t" r="r" b="b"/>
            <a:pathLst>
              <a:path w="2286000" h="1076960">
                <a:moveTo>
                  <a:pt x="0" y="1076947"/>
                </a:moveTo>
                <a:lnTo>
                  <a:pt x="2286000" y="1076947"/>
                </a:lnTo>
                <a:lnTo>
                  <a:pt x="2286000" y="0"/>
                </a:lnTo>
                <a:lnTo>
                  <a:pt x="0" y="0"/>
                </a:lnTo>
                <a:lnTo>
                  <a:pt x="0" y="1076947"/>
                </a:lnTo>
                <a:close/>
              </a:path>
            </a:pathLst>
          </a:custGeom>
          <a:solidFill>
            <a:srgbClr val="F1E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58000" y="5157101"/>
            <a:ext cx="2286000" cy="1076960"/>
          </a:xfrm>
          <a:custGeom>
            <a:avLst/>
            <a:gdLst/>
            <a:ahLst/>
            <a:cxnLst/>
            <a:rect l="l" t="t" r="r" b="b"/>
            <a:pathLst>
              <a:path w="2286000" h="1076960">
                <a:moveTo>
                  <a:pt x="0" y="1076947"/>
                </a:moveTo>
                <a:lnTo>
                  <a:pt x="2286000" y="1076947"/>
                </a:lnTo>
                <a:lnTo>
                  <a:pt x="2286000" y="0"/>
                </a:lnTo>
                <a:lnTo>
                  <a:pt x="0" y="0"/>
                </a:lnTo>
                <a:lnTo>
                  <a:pt x="0" y="1076947"/>
                </a:lnTo>
                <a:close/>
              </a:path>
            </a:pathLst>
          </a:custGeom>
          <a:solidFill>
            <a:srgbClr val="F1E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6234049"/>
            <a:ext cx="2286000" cy="624205"/>
          </a:xfrm>
          <a:custGeom>
            <a:avLst/>
            <a:gdLst/>
            <a:ahLst/>
            <a:cxnLst/>
            <a:rect l="l" t="t" r="r" b="b"/>
            <a:pathLst>
              <a:path w="2286000" h="624204">
                <a:moveTo>
                  <a:pt x="0" y="623951"/>
                </a:moveTo>
                <a:lnTo>
                  <a:pt x="2286000" y="623951"/>
                </a:lnTo>
                <a:lnTo>
                  <a:pt x="2286000" y="0"/>
                </a:lnTo>
                <a:lnTo>
                  <a:pt x="0" y="0"/>
                </a:lnTo>
                <a:lnTo>
                  <a:pt x="0" y="623951"/>
                </a:lnTo>
                <a:close/>
              </a:path>
            </a:pathLst>
          </a:custGeom>
          <a:solidFill>
            <a:srgbClr val="E3C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6234049"/>
            <a:ext cx="2286000" cy="624205"/>
          </a:xfrm>
          <a:custGeom>
            <a:avLst/>
            <a:gdLst/>
            <a:ahLst/>
            <a:cxnLst/>
            <a:rect l="l" t="t" r="r" b="b"/>
            <a:pathLst>
              <a:path w="2286000" h="624204">
                <a:moveTo>
                  <a:pt x="0" y="623951"/>
                </a:moveTo>
                <a:lnTo>
                  <a:pt x="2286000" y="623951"/>
                </a:lnTo>
                <a:lnTo>
                  <a:pt x="2286000" y="0"/>
                </a:lnTo>
                <a:lnTo>
                  <a:pt x="0" y="0"/>
                </a:lnTo>
                <a:lnTo>
                  <a:pt x="0" y="623951"/>
                </a:lnTo>
                <a:close/>
              </a:path>
            </a:pathLst>
          </a:custGeom>
          <a:solidFill>
            <a:srgbClr val="E3C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2000" y="6234049"/>
            <a:ext cx="2286000" cy="624205"/>
          </a:xfrm>
          <a:custGeom>
            <a:avLst/>
            <a:gdLst/>
            <a:ahLst/>
            <a:cxnLst/>
            <a:rect l="l" t="t" r="r" b="b"/>
            <a:pathLst>
              <a:path w="2286000" h="624204">
                <a:moveTo>
                  <a:pt x="0" y="623951"/>
                </a:moveTo>
                <a:lnTo>
                  <a:pt x="2286000" y="623951"/>
                </a:lnTo>
                <a:lnTo>
                  <a:pt x="2286000" y="0"/>
                </a:lnTo>
                <a:lnTo>
                  <a:pt x="0" y="0"/>
                </a:lnTo>
                <a:lnTo>
                  <a:pt x="0" y="623951"/>
                </a:lnTo>
                <a:close/>
              </a:path>
            </a:pathLst>
          </a:custGeom>
          <a:solidFill>
            <a:srgbClr val="E3C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58000" y="6234049"/>
            <a:ext cx="2286000" cy="624205"/>
          </a:xfrm>
          <a:custGeom>
            <a:avLst/>
            <a:gdLst/>
            <a:ahLst/>
            <a:cxnLst/>
            <a:rect l="l" t="t" r="r" b="b"/>
            <a:pathLst>
              <a:path w="2286000" h="624204">
                <a:moveTo>
                  <a:pt x="0" y="623951"/>
                </a:moveTo>
                <a:lnTo>
                  <a:pt x="2286000" y="623951"/>
                </a:lnTo>
                <a:lnTo>
                  <a:pt x="2286000" y="0"/>
                </a:lnTo>
                <a:lnTo>
                  <a:pt x="0" y="0"/>
                </a:lnTo>
                <a:lnTo>
                  <a:pt x="0" y="623951"/>
                </a:lnTo>
                <a:close/>
              </a:path>
            </a:pathLst>
          </a:custGeom>
          <a:solidFill>
            <a:srgbClr val="E3C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86000" y="1636648"/>
            <a:ext cx="0" cy="1064260"/>
          </a:xfrm>
          <a:custGeom>
            <a:avLst/>
            <a:gdLst/>
            <a:ahLst/>
            <a:cxnLst/>
            <a:rect l="l" t="t" r="r" b="b"/>
            <a:pathLst>
              <a:path h="1064260">
                <a:moveTo>
                  <a:pt x="0" y="0"/>
                </a:moveTo>
                <a:lnTo>
                  <a:pt x="0" y="10642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86000" y="2739008"/>
            <a:ext cx="0" cy="4119245"/>
          </a:xfrm>
          <a:custGeom>
            <a:avLst/>
            <a:gdLst/>
            <a:ahLst/>
            <a:cxnLst/>
            <a:rect l="l" t="t" r="r" b="b"/>
            <a:pathLst>
              <a:path h="4119245">
                <a:moveTo>
                  <a:pt x="0" y="0"/>
                </a:moveTo>
                <a:lnTo>
                  <a:pt x="0" y="411898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000" y="1636648"/>
            <a:ext cx="0" cy="1064260"/>
          </a:xfrm>
          <a:custGeom>
            <a:avLst/>
            <a:gdLst/>
            <a:ahLst/>
            <a:cxnLst/>
            <a:rect l="l" t="t" r="r" b="b"/>
            <a:pathLst>
              <a:path h="1064260">
                <a:moveTo>
                  <a:pt x="0" y="0"/>
                </a:moveTo>
                <a:lnTo>
                  <a:pt x="0" y="10642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2000" y="2739008"/>
            <a:ext cx="0" cy="4119245"/>
          </a:xfrm>
          <a:custGeom>
            <a:avLst/>
            <a:gdLst/>
            <a:ahLst/>
            <a:cxnLst/>
            <a:rect l="l" t="t" r="r" b="b"/>
            <a:pathLst>
              <a:path h="4119245">
                <a:moveTo>
                  <a:pt x="0" y="0"/>
                </a:moveTo>
                <a:lnTo>
                  <a:pt x="0" y="411898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58000" y="1636648"/>
            <a:ext cx="0" cy="1064260"/>
          </a:xfrm>
          <a:custGeom>
            <a:avLst/>
            <a:gdLst/>
            <a:ahLst/>
            <a:cxnLst/>
            <a:rect l="l" t="t" r="r" b="b"/>
            <a:pathLst>
              <a:path h="1064260">
                <a:moveTo>
                  <a:pt x="0" y="0"/>
                </a:moveTo>
                <a:lnTo>
                  <a:pt x="0" y="10642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58000" y="2739008"/>
            <a:ext cx="0" cy="4119245"/>
          </a:xfrm>
          <a:custGeom>
            <a:avLst/>
            <a:gdLst/>
            <a:ahLst/>
            <a:cxnLst/>
            <a:rect l="l" t="t" r="r" b="b"/>
            <a:pathLst>
              <a:path h="4119245">
                <a:moveTo>
                  <a:pt x="0" y="0"/>
                </a:moveTo>
                <a:lnTo>
                  <a:pt x="0" y="411898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334390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408012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515708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62340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75" y="1636648"/>
            <a:ext cx="0" cy="5221605"/>
          </a:xfrm>
          <a:custGeom>
            <a:avLst/>
            <a:gdLst/>
            <a:ahLst/>
            <a:cxnLst/>
            <a:rect l="l" t="t" r="r" b="b"/>
            <a:pathLst>
              <a:path h="5221605">
                <a:moveTo>
                  <a:pt x="0" y="0"/>
                </a:moveTo>
                <a:lnTo>
                  <a:pt x="0" y="522134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40825" y="1636648"/>
            <a:ext cx="0" cy="5221605"/>
          </a:xfrm>
          <a:custGeom>
            <a:avLst/>
            <a:gdLst/>
            <a:ahLst/>
            <a:cxnLst/>
            <a:rect l="l" t="t" r="r" b="b"/>
            <a:pathLst>
              <a:path h="5221605">
                <a:moveTo>
                  <a:pt x="0" y="0"/>
                </a:moveTo>
                <a:lnTo>
                  <a:pt x="0" y="522134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64299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8739" y="1661287"/>
            <a:ext cx="5666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98700" algn="l"/>
                <a:tab pos="4584700" algn="l"/>
              </a:tabLst>
            </a:pP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CONDITION	</a:t>
            </a:r>
            <a:r>
              <a:rPr sz="2000" b="1" dirty="0">
                <a:solidFill>
                  <a:srgbClr val="FFFFFF"/>
                </a:solidFill>
                <a:latin typeface="Constantia"/>
                <a:cs typeface="Constantia"/>
              </a:rPr>
              <a:t>2</a:t>
            </a:r>
            <a:r>
              <a:rPr sz="2000" b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onstantia"/>
                <a:cs typeface="Constantia"/>
              </a:rPr>
              <a:t>HRS</a:t>
            </a:r>
            <a:r>
              <a:rPr sz="2000" b="1" spc="-20" dirty="0">
                <a:solidFill>
                  <a:srgbClr val="FFFFFF"/>
                </a:solidFill>
                <a:latin typeface="Constantia"/>
                <a:cs typeface="Constantia"/>
              </a:rPr>
              <a:t> GLUCOSE	</a:t>
            </a:r>
            <a:r>
              <a:rPr sz="2000" b="1" spc="-25" dirty="0">
                <a:solidFill>
                  <a:srgbClr val="FFFFFF"/>
                </a:solidFill>
                <a:latin typeface="Constantia"/>
                <a:cs typeface="Constantia"/>
              </a:rPr>
              <a:t>FASTING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51375" y="1966087"/>
            <a:ext cx="12065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2000" b="1" spc="-50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2000" b="1" dirty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sz="2000" b="1" spc="-8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000" b="1" dirty="0">
                <a:solidFill>
                  <a:srgbClr val="FFFFFF"/>
                </a:solidFill>
                <a:latin typeface="Constantia"/>
                <a:cs typeface="Constantia"/>
              </a:rPr>
              <a:t>OSE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937629" y="1661287"/>
            <a:ext cx="8229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onstantia"/>
                <a:cs typeface="Constantia"/>
              </a:rPr>
              <a:t>HbA1C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739" y="2738374"/>
            <a:ext cx="648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nstantia"/>
                <a:cs typeface="Constantia"/>
              </a:rPr>
              <a:t>UNIT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64994" y="2738374"/>
            <a:ext cx="7004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Constantia"/>
                <a:cs typeface="Constantia"/>
              </a:rPr>
              <a:t>M</a:t>
            </a:r>
            <a:r>
              <a:rPr sz="2000" dirty="0">
                <a:latin typeface="Constantia"/>
                <a:cs typeface="Constantia"/>
              </a:rPr>
              <a:t>g/dl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51375" y="2738374"/>
            <a:ext cx="7004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Constantia"/>
                <a:cs typeface="Constantia"/>
              </a:rPr>
              <a:t>M</a:t>
            </a:r>
            <a:r>
              <a:rPr sz="2000" dirty="0">
                <a:latin typeface="Constantia"/>
                <a:cs typeface="Constantia"/>
              </a:rPr>
              <a:t>g/dl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37629" y="2738374"/>
            <a:ext cx="2349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nstantia"/>
                <a:cs typeface="Constantia"/>
              </a:rPr>
              <a:t>%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8739" y="3362325"/>
            <a:ext cx="8629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Constantia"/>
                <a:cs typeface="Constantia"/>
              </a:rPr>
              <a:t>N</a:t>
            </a:r>
            <a:r>
              <a:rPr sz="2000" dirty="0">
                <a:latin typeface="Constantia"/>
                <a:cs typeface="Constantia"/>
              </a:rPr>
              <a:t>ormal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364994" y="3362325"/>
            <a:ext cx="51815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nstantia"/>
                <a:cs typeface="Constantia"/>
              </a:rPr>
              <a:t>&lt;140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651375" y="3362325"/>
            <a:ext cx="461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nstantia"/>
                <a:cs typeface="Constantia"/>
              </a:rPr>
              <a:t>&lt;1</a:t>
            </a:r>
            <a:r>
              <a:rPr sz="2000" spc="-10" dirty="0">
                <a:latin typeface="Constantia"/>
                <a:cs typeface="Constantia"/>
              </a:rPr>
              <a:t>1</a:t>
            </a:r>
            <a:r>
              <a:rPr sz="2000" dirty="0">
                <a:latin typeface="Constantia"/>
                <a:cs typeface="Constantia"/>
              </a:rPr>
              <a:t>0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937629" y="3362325"/>
            <a:ext cx="3035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onstantia"/>
                <a:cs typeface="Constantia"/>
              </a:rPr>
              <a:t>&lt;6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8739" y="4097273"/>
            <a:ext cx="1835785" cy="637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nstantia"/>
                <a:cs typeface="Constantia"/>
              </a:rPr>
              <a:t>Impaired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fasting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000" spc="-20" dirty="0">
                <a:latin typeface="Constantia"/>
                <a:cs typeface="Constantia"/>
              </a:rPr>
              <a:t>glycemia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364994" y="4098797"/>
            <a:ext cx="51815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tantia"/>
                <a:cs typeface="Constantia"/>
              </a:rPr>
              <a:t>&lt;140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51375" y="4098797"/>
            <a:ext cx="915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nstantia"/>
                <a:cs typeface="Constantia"/>
              </a:rPr>
              <a:t>110 </a:t>
            </a:r>
            <a:r>
              <a:rPr sz="2000" dirty="0">
                <a:latin typeface="Constantia"/>
                <a:cs typeface="Constantia"/>
              </a:rPr>
              <a:t>–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126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37629" y="4098797"/>
            <a:ext cx="6565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tantia"/>
                <a:cs typeface="Constantia"/>
              </a:rPr>
              <a:t>6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-6.4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8739" y="5174360"/>
            <a:ext cx="1905000" cy="637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sz="2000" spc="-5" dirty="0">
                <a:latin typeface="Constantia"/>
                <a:cs typeface="Constantia"/>
              </a:rPr>
              <a:t>Impaired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glucose  tolerance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429001" y="5175884"/>
            <a:ext cx="51815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tantia"/>
                <a:cs typeface="Constantia"/>
              </a:rPr>
              <a:t>&gt;140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715383" y="5175884"/>
            <a:ext cx="5067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tantia"/>
                <a:cs typeface="Constantia"/>
              </a:rPr>
              <a:t>&lt;126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001636" y="5175884"/>
            <a:ext cx="7556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tantia"/>
                <a:cs typeface="Constantia"/>
              </a:rPr>
              <a:t>6 –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6.4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8739" y="6253073"/>
            <a:ext cx="4457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nstantia"/>
                <a:cs typeface="Constantia"/>
              </a:rPr>
              <a:t>DM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364994" y="6253073"/>
            <a:ext cx="5638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tantia"/>
                <a:cs typeface="Constantia"/>
              </a:rPr>
              <a:t>&gt;200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715383" y="6253073"/>
            <a:ext cx="5067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tantia"/>
                <a:cs typeface="Constantia"/>
              </a:rPr>
              <a:t>&gt;126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001636" y="6253073"/>
            <a:ext cx="5524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nstantia"/>
                <a:cs typeface="Constantia"/>
              </a:rPr>
              <a:t>&gt;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6.5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614172"/>
            <a:ext cx="8481060" cy="1190625"/>
          </a:xfrm>
          <a:custGeom>
            <a:avLst/>
            <a:gdLst/>
            <a:ahLst/>
            <a:cxnLst/>
            <a:rect l="l" t="t" r="r" b="b"/>
            <a:pathLst>
              <a:path w="8481060" h="1190625">
                <a:moveTo>
                  <a:pt x="0" y="1190243"/>
                </a:moveTo>
                <a:lnTo>
                  <a:pt x="8481060" y="1190243"/>
                </a:lnTo>
                <a:lnTo>
                  <a:pt x="8481060" y="0"/>
                </a:lnTo>
                <a:lnTo>
                  <a:pt x="0" y="0"/>
                </a:lnTo>
                <a:lnTo>
                  <a:pt x="0" y="1190243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0505" y="5001005"/>
            <a:ext cx="7929880" cy="1358265"/>
          </a:xfrm>
          <a:prstGeom prst="rect">
            <a:avLst/>
          </a:prstGeom>
          <a:solidFill>
            <a:srgbClr val="FFFF00">
              <a:alpha val="30979"/>
            </a:srgbClr>
          </a:solidFill>
          <a:ln w="22859">
            <a:solidFill>
              <a:srgbClr val="360A22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 marL="2888615" marR="960119" indent="-1920875">
              <a:lnSpc>
                <a:spcPct val="100000"/>
              </a:lnSpc>
              <a:spcBef>
                <a:spcPts val="930"/>
              </a:spcBef>
            </a:pPr>
            <a:r>
              <a:rPr sz="3600" b="1" spc="-20" dirty="0">
                <a:solidFill>
                  <a:srgbClr val="C00000"/>
                </a:solidFill>
                <a:latin typeface="Cambria"/>
                <a:cs typeface="Cambria"/>
              </a:rPr>
              <a:t>MANAGEMENT </a:t>
            </a:r>
            <a:r>
              <a:rPr sz="3600" b="1" spc="-5" dirty="0">
                <a:solidFill>
                  <a:srgbClr val="C00000"/>
                </a:solidFill>
                <a:latin typeface="Cambria"/>
                <a:cs typeface="Cambria"/>
              </a:rPr>
              <a:t>OF </a:t>
            </a:r>
            <a:r>
              <a:rPr sz="3600" b="1" dirty="0">
                <a:solidFill>
                  <a:srgbClr val="C00000"/>
                </a:solidFill>
                <a:latin typeface="Cambria"/>
                <a:cs typeface="Cambria"/>
              </a:rPr>
              <a:t>DIABETES  </a:t>
            </a:r>
            <a:r>
              <a:rPr sz="3600" b="1" spc="-5" dirty="0">
                <a:solidFill>
                  <a:srgbClr val="C00000"/>
                </a:solidFill>
                <a:latin typeface="Cambria"/>
                <a:cs typeface="Cambria"/>
              </a:rPr>
              <a:t>MELLITUS</a:t>
            </a:r>
            <a:endParaRPr sz="3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64766"/>
            <a:ext cx="8186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major </a:t>
            </a:r>
            <a:r>
              <a:rPr sz="2800" spc="-15" dirty="0">
                <a:latin typeface="Calibri"/>
                <a:cs typeface="Calibri"/>
              </a:rPr>
              <a:t>components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5" dirty="0">
                <a:latin typeface="Calibri"/>
                <a:cs typeface="Calibri"/>
              </a:rPr>
              <a:t>treatment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diabetes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72720" rIns="0" bIns="0" rtlCol="0">
            <a:spAutoFit/>
          </a:bodyPr>
          <a:lstStyle/>
          <a:p>
            <a:pPr marL="1189355">
              <a:lnSpc>
                <a:spcPct val="100000"/>
              </a:lnSpc>
              <a:spcBef>
                <a:spcPts val="1360"/>
              </a:spcBef>
            </a:pP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MANAGEMENT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0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DM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1016" y="2968751"/>
            <a:ext cx="7872983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19808" y="3011169"/>
            <a:ext cx="6345555" cy="84201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99085" marR="5080" indent="-287020">
              <a:lnSpc>
                <a:spcPts val="3070"/>
              </a:lnSpc>
              <a:spcBef>
                <a:spcPts val="439"/>
              </a:spcBef>
              <a:buFont typeface="Constantia"/>
              <a:buChar char="•"/>
              <a:tabLst>
                <a:tab pos="299085" algn="l"/>
                <a:tab pos="299720" algn="l"/>
              </a:tabLst>
            </a:pPr>
            <a:r>
              <a:rPr sz="2800" b="1" spc="-15" dirty="0">
                <a:latin typeface="Constantia"/>
                <a:cs typeface="Constantia"/>
              </a:rPr>
              <a:t>Medical </a:t>
            </a:r>
            <a:r>
              <a:rPr sz="2800" b="1" spc="-10" dirty="0">
                <a:latin typeface="Constantia"/>
                <a:cs typeface="Constantia"/>
              </a:rPr>
              <a:t>Nutrition </a:t>
            </a:r>
            <a:r>
              <a:rPr sz="2800" b="1" spc="-15" dirty="0">
                <a:latin typeface="Constantia"/>
                <a:cs typeface="Constantia"/>
              </a:rPr>
              <a:t>Therapy(Diet</a:t>
            </a:r>
            <a:r>
              <a:rPr sz="2800" b="1" spc="-15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and  </a:t>
            </a:r>
            <a:r>
              <a:rPr sz="2800" b="1" spc="-25" dirty="0">
                <a:latin typeface="Constantia"/>
                <a:cs typeface="Constantia"/>
              </a:rPr>
              <a:t>Exercise)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2212" y="2840735"/>
            <a:ext cx="1153668" cy="1312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5810" y="3094989"/>
            <a:ext cx="3676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endParaRPr sz="40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05483" y="4258055"/>
            <a:ext cx="7938515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53641" y="4495927"/>
            <a:ext cx="4996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Constantia"/>
              <a:buChar char="•"/>
              <a:tabLst>
                <a:tab pos="299085" algn="l"/>
                <a:tab pos="299720" algn="l"/>
              </a:tabLst>
            </a:pPr>
            <a:r>
              <a:rPr sz="2800" b="1" spc="-15" dirty="0">
                <a:latin typeface="Constantia"/>
                <a:cs typeface="Constantia"/>
              </a:rPr>
              <a:t>Oral </a:t>
            </a:r>
            <a:r>
              <a:rPr sz="2800" b="1" spc="-25" dirty="0">
                <a:latin typeface="Constantia"/>
                <a:cs typeface="Constantia"/>
              </a:rPr>
              <a:t>hypoglycaemic</a:t>
            </a:r>
            <a:r>
              <a:rPr sz="2800" b="1" spc="-50" dirty="0">
                <a:latin typeface="Constantia"/>
                <a:cs typeface="Constantia"/>
              </a:rPr>
              <a:t> </a:t>
            </a:r>
            <a:r>
              <a:rPr sz="2800" b="1" spc="-15" dirty="0">
                <a:latin typeface="Constantia"/>
                <a:cs typeface="Constantia"/>
              </a:rPr>
              <a:t>therapy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3736" y="4131564"/>
            <a:ext cx="1086612" cy="1312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2094" y="4386453"/>
            <a:ext cx="3289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endParaRPr sz="4000"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25296" y="5547359"/>
            <a:ext cx="7720583" cy="1008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73835" y="5785510"/>
            <a:ext cx="1524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Constantia"/>
              <a:buChar char="•"/>
              <a:tabLst>
                <a:tab pos="299085" algn="l"/>
                <a:tab pos="299720" algn="l"/>
              </a:tabLst>
            </a:pPr>
            <a:r>
              <a:rPr sz="2800" b="1" spc="-5" dirty="0">
                <a:latin typeface="Constantia"/>
                <a:cs typeface="Constantia"/>
              </a:rPr>
              <a:t>In</a:t>
            </a:r>
            <a:r>
              <a:rPr sz="2800" b="1" spc="-15" dirty="0">
                <a:latin typeface="Constantia"/>
                <a:cs typeface="Constantia"/>
              </a:rPr>
              <a:t>s</a:t>
            </a:r>
            <a:r>
              <a:rPr sz="2800" b="1" spc="-5" dirty="0">
                <a:latin typeface="Constantia"/>
                <a:cs typeface="Constantia"/>
              </a:rPr>
              <a:t>ulin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3736" y="5420866"/>
            <a:ext cx="1107947" cy="1312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8436" y="5675477"/>
            <a:ext cx="3562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endParaRPr sz="4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468" y="2538823"/>
            <a:ext cx="7988934" cy="324167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950" spc="-10" dirty="0">
                <a:solidFill>
                  <a:srgbClr val="903062"/>
                </a:solidFill>
                <a:latin typeface="Wingdings 3"/>
                <a:cs typeface="Wingdings 3"/>
              </a:rPr>
              <a:t></a:t>
            </a:r>
            <a:r>
              <a:rPr sz="2950" spc="-10" dirty="0">
                <a:solidFill>
                  <a:srgbClr val="903062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Dietary treatment </a:t>
            </a:r>
            <a:r>
              <a:rPr sz="3200" spc="-5" dirty="0">
                <a:latin typeface="Calibri"/>
                <a:cs typeface="Calibri"/>
              </a:rPr>
              <a:t>should </a:t>
            </a:r>
            <a:r>
              <a:rPr sz="3200" dirty="0">
                <a:latin typeface="Calibri"/>
                <a:cs typeface="Calibri"/>
              </a:rPr>
              <a:t>aim</a:t>
            </a:r>
            <a:r>
              <a:rPr sz="3200" spc="-2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at:</a:t>
            </a:r>
            <a:endParaRPr sz="3200">
              <a:latin typeface="Calibri"/>
              <a:cs typeface="Calibri"/>
            </a:endParaRPr>
          </a:p>
          <a:p>
            <a:pPr marL="524510" indent="-306705">
              <a:lnSpc>
                <a:spcPct val="100000"/>
              </a:lnSpc>
              <a:spcBef>
                <a:spcPts val="919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524510" algn="l"/>
                <a:tab pos="525145" algn="l"/>
              </a:tabLst>
            </a:pPr>
            <a:r>
              <a:rPr sz="2800" spc="-10" dirty="0">
                <a:latin typeface="Calibri"/>
                <a:cs typeface="Calibri"/>
              </a:rPr>
              <a:t>Ensuring </a:t>
            </a:r>
            <a:r>
              <a:rPr sz="2800" spc="-15" dirty="0">
                <a:latin typeface="Calibri"/>
                <a:cs typeface="Calibri"/>
              </a:rPr>
              <a:t>weight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control.</a:t>
            </a:r>
            <a:endParaRPr sz="2800">
              <a:latin typeface="Calibri"/>
              <a:cs typeface="Calibri"/>
            </a:endParaRPr>
          </a:p>
          <a:p>
            <a:pPr marL="524510" indent="-306705">
              <a:lnSpc>
                <a:spcPct val="100000"/>
              </a:lnSpc>
              <a:spcBef>
                <a:spcPts val="90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524510" algn="l"/>
                <a:tab pos="525145" algn="l"/>
              </a:tabLst>
            </a:pPr>
            <a:r>
              <a:rPr sz="2800" spc="-15" dirty="0">
                <a:latin typeface="Calibri"/>
                <a:cs typeface="Calibri"/>
              </a:rPr>
              <a:t>Providing </a:t>
            </a:r>
            <a:r>
              <a:rPr sz="2800" spc="-10" dirty="0">
                <a:latin typeface="Calibri"/>
                <a:cs typeface="Calibri"/>
              </a:rPr>
              <a:t>nutritional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requirements.</a:t>
            </a:r>
            <a:endParaRPr sz="2800">
              <a:latin typeface="Calibri"/>
              <a:cs typeface="Calibri"/>
            </a:endParaRPr>
          </a:p>
          <a:p>
            <a:pPr marL="524510" marR="8255" indent="-306705">
              <a:lnSpc>
                <a:spcPct val="100000"/>
              </a:lnSpc>
              <a:spcBef>
                <a:spcPts val="90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524510" algn="l"/>
                <a:tab pos="525145" algn="l"/>
              </a:tabLst>
            </a:pPr>
            <a:r>
              <a:rPr sz="2800" spc="-10" dirty="0">
                <a:latin typeface="Calibri"/>
                <a:cs typeface="Calibri"/>
              </a:rPr>
              <a:t>Allowing good glycaemic </a:t>
            </a:r>
            <a:r>
              <a:rPr sz="2800" spc="-20" dirty="0">
                <a:latin typeface="Calibri"/>
                <a:cs typeface="Calibri"/>
              </a:rPr>
              <a:t>control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0" dirty="0">
                <a:latin typeface="Calibri"/>
                <a:cs typeface="Calibri"/>
              </a:rPr>
              <a:t>blood glucose  levels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-5" dirty="0">
                <a:latin typeface="Calibri"/>
                <a:cs typeface="Calibri"/>
              </a:rPr>
              <a:t>close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normal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possible.</a:t>
            </a:r>
            <a:endParaRPr sz="2800">
              <a:latin typeface="Calibri"/>
              <a:cs typeface="Calibri"/>
            </a:endParaRPr>
          </a:p>
          <a:p>
            <a:pPr marL="524510" indent="-306705">
              <a:lnSpc>
                <a:spcPct val="100000"/>
              </a:lnSpc>
              <a:spcBef>
                <a:spcPts val="90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524510" algn="l"/>
                <a:tab pos="525145" algn="l"/>
              </a:tabLst>
            </a:pPr>
            <a:r>
              <a:rPr sz="2800" spc="-10" dirty="0">
                <a:latin typeface="Calibri"/>
                <a:cs typeface="Calibri"/>
              </a:rPr>
              <a:t>Correcting </a:t>
            </a:r>
            <a:r>
              <a:rPr sz="2800" spc="-20" dirty="0">
                <a:latin typeface="Calibri"/>
                <a:cs typeface="Calibri"/>
              </a:rPr>
              <a:t>any </a:t>
            </a:r>
            <a:r>
              <a:rPr sz="2800" spc="-10" dirty="0">
                <a:latin typeface="Calibri"/>
                <a:cs typeface="Calibri"/>
              </a:rPr>
              <a:t>associated blood lipid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abnormalities.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349250" rIns="0" bIns="0" rtlCol="0">
            <a:spAutoFit/>
          </a:bodyPr>
          <a:lstStyle/>
          <a:p>
            <a:pPr marL="196215">
              <a:lnSpc>
                <a:spcPct val="100000"/>
              </a:lnSpc>
              <a:spcBef>
                <a:spcPts val="2750"/>
              </a:spcBef>
            </a:pPr>
            <a:r>
              <a:rPr sz="4400" b="1" spc="15" dirty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sz="4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Calibri"/>
                <a:cs typeface="Calibri"/>
              </a:rPr>
              <a:t>DIET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41402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260"/>
              </a:spcBef>
              <a:tabLst>
                <a:tab pos="1991995" algn="l"/>
              </a:tabLst>
            </a:pPr>
            <a:r>
              <a:rPr sz="4000" b="1" spc="-65" dirty="0">
                <a:solidFill>
                  <a:srgbClr val="FFFFFF"/>
                </a:solidFill>
                <a:latin typeface="Calibri"/>
                <a:cs typeface="Calibri"/>
              </a:rPr>
              <a:t>DIETARY	</a:t>
            </a: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401887"/>
            <a:ext cx="8118475" cy="3602990"/>
          </a:xfrm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14"/>
              </a:spcBef>
            </a:pPr>
            <a:r>
              <a:rPr sz="3000" u="heavy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DIETARY</a:t>
            </a:r>
            <a:r>
              <a:rPr sz="30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30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MANAGEMENT</a:t>
            </a:r>
            <a:endParaRPr sz="3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215"/>
              </a:spcBef>
              <a:buClr>
                <a:srgbClr val="903062"/>
              </a:buClr>
              <a:buSzPct val="91666"/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400" spc="-15" dirty="0">
                <a:latin typeface="Calibri"/>
                <a:cs typeface="Calibri"/>
              </a:rPr>
              <a:t>Follow </a:t>
            </a:r>
            <a:r>
              <a:rPr sz="2400" spc="-5" dirty="0">
                <a:latin typeface="Calibri"/>
                <a:cs typeface="Calibri"/>
              </a:rPr>
              <a:t>individualized </a:t>
            </a:r>
            <a:r>
              <a:rPr sz="2400" dirty="0">
                <a:latin typeface="Calibri"/>
                <a:cs typeface="Calibri"/>
              </a:rPr>
              <a:t>meal </a:t>
            </a:r>
            <a:r>
              <a:rPr sz="2400" spc="-5" dirty="0">
                <a:latin typeface="Calibri"/>
                <a:cs typeface="Calibri"/>
              </a:rPr>
              <a:t>plan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snacks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scheduled</a:t>
            </a:r>
            <a:endParaRPr sz="2400">
              <a:latin typeface="Calibri"/>
              <a:cs typeface="Calibri"/>
            </a:endParaRPr>
          </a:p>
          <a:p>
            <a:pPr marL="927100" marR="207645" lvl="1" indent="-457200">
              <a:lnSpc>
                <a:spcPct val="100000"/>
              </a:lnSpc>
              <a:spcBef>
                <a:spcPts val="1175"/>
              </a:spcBef>
              <a:buClr>
                <a:srgbClr val="903062"/>
              </a:buClr>
              <a:buSzPct val="91666"/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2400" spc="-5" dirty="0">
                <a:latin typeface="Calibri"/>
                <a:cs typeface="Calibri"/>
              </a:rPr>
              <a:t>Balanced diabetic diet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b="1" spc="-5" dirty="0">
                <a:latin typeface="Calibri"/>
                <a:cs typeface="Calibri"/>
              </a:rPr>
              <a:t>50% </a:t>
            </a:r>
            <a:r>
              <a:rPr sz="2400" b="1" spc="-20" dirty="0">
                <a:latin typeface="Calibri"/>
                <a:cs typeface="Calibri"/>
              </a:rPr>
              <a:t>CHO, </a:t>
            </a:r>
            <a:r>
              <a:rPr sz="2400" b="1" spc="-5" dirty="0">
                <a:latin typeface="Calibri"/>
                <a:cs typeface="Calibri"/>
              </a:rPr>
              <a:t>30% </a:t>
            </a:r>
            <a:r>
              <a:rPr sz="2400" b="1" spc="-15" dirty="0">
                <a:latin typeface="Calibri"/>
                <a:cs typeface="Calibri"/>
              </a:rPr>
              <a:t>fats, </a:t>
            </a:r>
            <a:r>
              <a:rPr sz="2400" b="1" spc="-5" dirty="0">
                <a:latin typeface="Calibri"/>
                <a:cs typeface="Calibri"/>
              </a:rPr>
              <a:t>20% CHON,  </a:t>
            </a:r>
            <a:r>
              <a:rPr sz="2400" b="1" spc="-10" dirty="0">
                <a:latin typeface="Calibri"/>
                <a:cs typeface="Calibri"/>
              </a:rPr>
              <a:t>vitamins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minerals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175"/>
              </a:spcBef>
              <a:buClr>
                <a:srgbClr val="903062"/>
              </a:buClr>
              <a:buSzPct val="91666"/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400" spc="-10" dirty="0">
                <a:latin typeface="Calibri"/>
                <a:cs typeface="Calibri"/>
              </a:rPr>
              <a:t>diet </a:t>
            </a:r>
            <a:r>
              <a:rPr sz="2400" spc="-5" dirty="0">
                <a:latin typeface="Calibri"/>
                <a:cs typeface="Calibri"/>
              </a:rPr>
              <a:t>based on pts. </a:t>
            </a:r>
            <a:r>
              <a:rPr sz="2400" spc="-15" dirty="0">
                <a:latin typeface="Calibri"/>
                <a:cs typeface="Calibri"/>
              </a:rPr>
              <a:t>size, </a:t>
            </a:r>
            <a:r>
              <a:rPr sz="2400" spc="-5" dirty="0">
                <a:latin typeface="Calibri"/>
                <a:cs typeface="Calibri"/>
              </a:rPr>
              <a:t>wt., </a:t>
            </a:r>
            <a:r>
              <a:rPr sz="2400" spc="-10" dirty="0">
                <a:latin typeface="Calibri"/>
                <a:cs typeface="Calibri"/>
              </a:rPr>
              <a:t>age, </a:t>
            </a:r>
            <a:r>
              <a:rPr sz="2400" spc="-5" dirty="0">
                <a:latin typeface="Calibri"/>
                <a:cs typeface="Calibri"/>
              </a:rPr>
              <a:t>occupation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activity.</a:t>
            </a:r>
            <a:endParaRPr sz="2400">
              <a:latin typeface="Calibri"/>
              <a:cs typeface="Calibri"/>
            </a:endParaRPr>
          </a:p>
          <a:p>
            <a:pPr marL="469900" marR="5080" indent="-457834">
              <a:lnSpc>
                <a:spcPct val="100000"/>
              </a:lnSpc>
              <a:spcBef>
                <a:spcPts val="1250"/>
              </a:spcBef>
              <a:buClr>
                <a:srgbClr val="903062"/>
              </a:buClr>
              <a:buSzPct val="91071"/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800" spc="-5" dirty="0">
                <a:latin typeface="Calibri"/>
                <a:cs typeface="Calibri"/>
              </a:rPr>
              <a:t>Meal </a:t>
            </a:r>
            <a:r>
              <a:rPr sz="2800" spc="-10" dirty="0">
                <a:latin typeface="Calibri"/>
                <a:cs typeface="Calibri"/>
              </a:rPr>
              <a:t>should </a:t>
            </a:r>
            <a:r>
              <a:rPr sz="2800" spc="-5" dirty="0">
                <a:latin typeface="Calibri"/>
                <a:cs typeface="Calibri"/>
              </a:rPr>
              <a:t>include </a:t>
            </a:r>
            <a:r>
              <a:rPr sz="2800" spc="-15" dirty="0">
                <a:latin typeface="Calibri"/>
                <a:cs typeface="Calibri"/>
              </a:rPr>
              <a:t>more </a:t>
            </a:r>
            <a:r>
              <a:rPr sz="2800" spc="-10" dirty="0">
                <a:latin typeface="Calibri"/>
                <a:cs typeface="Calibri"/>
              </a:rPr>
              <a:t>fiber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5" dirty="0">
                <a:latin typeface="Calibri"/>
                <a:cs typeface="Calibri"/>
              </a:rPr>
              <a:t>starch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5" dirty="0">
                <a:latin typeface="Calibri"/>
                <a:cs typeface="Calibri"/>
              </a:rPr>
              <a:t>fewer  </a:t>
            </a:r>
            <a:r>
              <a:rPr sz="2800" spc="-10" dirty="0">
                <a:latin typeface="Calibri"/>
                <a:cs typeface="Calibri"/>
              </a:rPr>
              <a:t>simple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5" dirty="0">
                <a:latin typeface="Calibri"/>
                <a:cs typeface="Calibri"/>
              </a:rPr>
              <a:t>refined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sugars.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41402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260"/>
              </a:spcBef>
              <a:tabLst>
                <a:tab pos="1991995" algn="l"/>
              </a:tabLst>
            </a:pPr>
            <a:r>
              <a:rPr sz="4000" b="1" spc="-65" dirty="0">
                <a:solidFill>
                  <a:srgbClr val="FFFFFF"/>
                </a:solidFill>
                <a:latin typeface="Calibri"/>
                <a:cs typeface="Calibri"/>
              </a:rPr>
              <a:t>DIETARY	</a:t>
            </a: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342" y="1970277"/>
            <a:ext cx="8682990" cy="42545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469900" marR="548005" indent="-457200">
              <a:lnSpc>
                <a:spcPts val="2810"/>
              </a:lnSpc>
              <a:spcBef>
                <a:spcPts val="455"/>
              </a:spcBef>
              <a:buClr>
                <a:srgbClr val="903062"/>
              </a:buClr>
              <a:buSzPct val="90384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600" dirty="0">
                <a:latin typeface="Calibri"/>
                <a:cs typeface="Calibri"/>
              </a:rPr>
              <a:t>If </a:t>
            </a:r>
            <a:r>
              <a:rPr sz="2600" spc="-5" dirty="0">
                <a:latin typeface="Calibri"/>
                <a:cs typeface="Calibri"/>
              </a:rPr>
              <a:t>taking </a:t>
            </a:r>
            <a:r>
              <a:rPr sz="2600" dirty="0">
                <a:latin typeface="Calibri"/>
                <a:cs typeface="Calibri"/>
              </a:rPr>
              <a:t>insulin, </a:t>
            </a:r>
            <a:r>
              <a:rPr sz="2600" spc="-10" dirty="0">
                <a:latin typeface="Calibri"/>
                <a:cs typeface="Calibri"/>
              </a:rPr>
              <a:t>eat </a:t>
            </a:r>
            <a:r>
              <a:rPr sz="2600" spc="-15" dirty="0">
                <a:latin typeface="Calibri"/>
                <a:cs typeface="Calibri"/>
              </a:rPr>
              <a:t>extra </a:t>
            </a:r>
            <a:r>
              <a:rPr sz="2600" spc="-20" dirty="0">
                <a:latin typeface="Calibri"/>
                <a:cs typeface="Calibri"/>
              </a:rPr>
              <a:t>food </a:t>
            </a:r>
            <a:r>
              <a:rPr sz="2600" spc="-25" dirty="0">
                <a:latin typeface="Calibri"/>
                <a:cs typeface="Calibri"/>
              </a:rPr>
              <a:t>before </a:t>
            </a:r>
            <a:r>
              <a:rPr sz="2600" spc="-5" dirty="0">
                <a:latin typeface="Calibri"/>
                <a:cs typeface="Calibri"/>
              </a:rPr>
              <a:t>periods of </a:t>
            </a:r>
            <a:r>
              <a:rPr sz="2600" spc="-10" dirty="0">
                <a:latin typeface="Calibri"/>
                <a:cs typeface="Calibri"/>
              </a:rPr>
              <a:t>vigorous  </a:t>
            </a:r>
            <a:r>
              <a:rPr sz="2600" spc="-20" dirty="0">
                <a:latin typeface="Calibri"/>
                <a:cs typeface="Calibri"/>
              </a:rPr>
              <a:t>exercise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"/>
            </a:pPr>
            <a:endParaRPr sz="2600">
              <a:latin typeface="Times New Roman"/>
              <a:cs typeface="Times New Roman"/>
            </a:endParaRPr>
          </a:p>
          <a:p>
            <a:pPr marL="469900" marR="115570" indent="-457200">
              <a:lnSpc>
                <a:spcPct val="90000"/>
              </a:lnSpc>
              <a:spcBef>
                <a:spcPts val="2220"/>
              </a:spcBef>
              <a:buClr>
                <a:srgbClr val="903062"/>
              </a:buClr>
              <a:buSzPct val="92307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600" spc="-10" dirty="0">
                <a:latin typeface="Calibri"/>
                <a:cs typeface="Calibri"/>
              </a:rPr>
              <a:t>Routine </a:t>
            </a:r>
            <a:r>
              <a:rPr sz="2600" spc="-5" dirty="0">
                <a:latin typeface="Calibri"/>
                <a:cs typeface="Calibri"/>
              </a:rPr>
              <a:t>blood glucose testing </a:t>
            </a:r>
            <a:r>
              <a:rPr sz="2600" spc="-25" dirty="0">
                <a:latin typeface="Calibri"/>
                <a:cs typeface="Calibri"/>
              </a:rPr>
              <a:t>before </a:t>
            </a:r>
            <a:r>
              <a:rPr sz="2600" dirty="0">
                <a:latin typeface="Calibri"/>
                <a:cs typeface="Calibri"/>
              </a:rPr>
              <a:t>each meal and </a:t>
            </a:r>
            <a:r>
              <a:rPr sz="2600" spc="-15" dirty="0">
                <a:latin typeface="Calibri"/>
                <a:cs typeface="Calibri"/>
              </a:rPr>
              <a:t>at  </a:t>
            </a:r>
            <a:r>
              <a:rPr sz="2600" spc="-5" dirty="0">
                <a:latin typeface="Calibri"/>
                <a:cs typeface="Calibri"/>
              </a:rPr>
              <a:t>bedtime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5" dirty="0">
                <a:latin typeface="Calibri"/>
                <a:cs typeface="Calibri"/>
              </a:rPr>
              <a:t>necessary during </a:t>
            </a:r>
            <a:r>
              <a:rPr sz="2600" dirty="0">
                <a:latin typeface="Calibri"/>
                <a:cs typeface="Calibri"/>
              </a:rPr>
              <a:t>initial </a:t>
            </a:r>
            <a:r>
              <a:rPr sz="2600" spc="-15" dirty="0">
                <a:latin typeface="Calibri"/>
                <a:cs typeface="Calibri"/>
              </a:rPr>
              <a:t>control, </a:t>
            </a:r>
            <a:r>
              <a:rPr sz="2600" spc="-5" dirty="0">
                <a:latin typeface="Calibri"/>
                <a:cs typeface="Calibri"/>
              </a:rPr>
              <a:t>during </a:t>
            </a:r>
            <a:r>
              <a:rPr sz="2600" dirty="0">
                <a:latin typeface="Calibri"/>
                <a:cs typeface="Calibri"/>
              </a:rPr>
              <a:t>illness and  in </a:t>
            </a:r>
            <a:r>
              <a:rPr sz="2600" spc="-10" dirty="0">
                <a:latin typeface="Calibri"/>
                <a:cs typeface="Calibri"/>
              </a:rPr>
              <a:t>unstable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pts.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"/>
            </a:pPr>
            <a:endParaRPr sz="26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810"/>
              </a:lnSpc>
              <a:spcBef>
                <a:spcPts val="2310"/>
              </a:spcBef>
              <a:buClr>
                <a:srgbClr val="903062"/>
              </a:buClr>
              <a:buSzPct val="90384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600" spc="-10" dirty="0">
                <a:latin typeface="Calibri"/>
                <a:cs typeface="Calibri"/>
              </a:rPr>
              <a:t>Excessive </a:t>
            </a:r>
            <a:r>
              <a:rPr sz="2600" spc="-5" dirty="0">
                <a:latin typeface="Calibri"/>
                <a:cs typeface="Calibri"/>
              </a:rPr>
              <a:t>salt </a:t>
            </a:r>
            <a:r>
              <a:rPr sz="2600" spc="-25" dirty="0">
                <a:latin typeface="Calibri"/>
                <a:cs typeface="Calibri"/>
              </a:rPr>
              <a:t>intake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be </a:t>
            </a:r>
            <a:r>
              <a:rPr sz="2600" spc="-15" dirty="0">
                <a:latin typeface="Calibri"/>
                <a:cs typeface="Calibri"/>
              </a:rPr>
              <a:t>avoided. </a:t>
            </a:r>
            <a:r>
              <a:rPr sz="2600" dirty="0">
                <a:latin typeface="Calibri"/>
                <a:cs typeface="Calibri"/>
              </a:rPr>
              <a:t>It </a:t>
            </a:r>
            <a:r>
              <a:rPr sz="2600" spc="-5" dirty="0">
                <a:latin typeface="Calibri"/>
                <a:cs typeface="Calibri"/>
              </a:rPr>
              <a:t>should be </a:t>
            </a:r>
            <a:r>
              <a:rPr sz="2600" dirty="0">
                <a:latin typeface="Calibri"/>
                <a:cs typeface="Calibri"/>
              </a:rPr>
              <a:t>particularly  </a:t>
            </a:r>
            <a:r>
              <a:rPr sz="2600" spc="-10" dirty="0">
                <a:latin typeface="Calibri"/>
                <a:cs typeface="Calibri"/>
              </a:rPr>
              <a:t>restricted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5" dirty="0">
                <a:latin typeface="Calibri"/>
                <a:cs typeface="Calibri"/>
              </a:rPr>
              <a:t>people </a:t>
            </a:r>
            <a:r>
              <a:rPr sz="2600" dirty="0">
                <a:latin typeface="Calibri"/>
                <a:cs typeface="Calibri"/>
              </a:rPr>
              <a:t>with </a:t>
            </a:r>
            <a:r>
              <a:rPr sz="2600" spc="-5" dirty="0">
                <a:latin typeface="Calibri"/>
                <a:cs typeface="Calibri"/>
              </a:rPr>
              <a:t>hypertension </a:t>
            </a:r>
            <a:r>
              <a:rPr sz="2600" dirty="0">
                <a:latin typeface="Calibri"/>
                <a:cs typeface="Calibri"/>
              </a:rPr>
              <a:t>and those with  </a:t>
            </a:r>
            <a:r>
              <a:rPr sz="2600" spc="-15" dirty="0">
                <a:latin typeface="Calibri"/>
                <a:cs typeface="Calibri"/>
              </a:rPr>
              <a:t>nephropathy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63109"/>
            <a:ext cx="8411845" cy="423037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70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5" dirty="0">
                <a:latin typeface="Arial"/>
                <a:cs typeface="Arial"/>
              </a:rPr>
              <a:t>Eat </a:t>
            </a:r>
            <a:r>
              <a:rPr sz="2800" dirty="0">
                <a:latin typeface="Arial"/>
                <a:cs typeface="Arial"/>
              </a:rPr>
              <a:t>grains in the least processed state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possible.</a:t>
            </a:r>
            <a:endParaRPr sz="2800">
              <a:latin typeface="Arial"/>
              <a:cs typeface="Arial"/>
            </a:endParaRPr>
          </a:p>
          <a:p>
            <a:pPr marL="318770" indent="-306705">
              <a:lnSpc>
                <a:spcPct val="100000"/>
              </a:lnSpc>
              <a:spcBef>
                <a:spcPts val="60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5" dirty="0">
                <a:latin typeface="Arial"/>
                <a:cs typeface="Arial"/>
              </a:rPr>
              <a:t>Limit </a:t>
            </a:r>
            <a:r>
              <a:rPr sz="2800" dirty="0">
                <a:latin typeface="Arial"/>
                <a:cs typeface="Arial"/>
              </a:rPr>
              <a:t>potatoes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refined grain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products.</a:t>
            </a:r>
            <a:endParaRPr sz="2800">
              <a:latin typeface="Arial"/>
              <a:cs typeface="Arial"/>
            </a:endParaRPr>
          </a:p>
          <a:p>
            <a:pPr marL="318770" marR="5080" indent="-306705">
              <a:lnSpc>
                <a:spcPct val="80000"/>
              </a:lnSpc>
              <a:spcBef>
                <a:spcPts val="127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15" dirty="0">
                <a:latin typeface="Arial"/>
                <a:cs typeface="Arial"/>
              </a:rPr>
              <a:t>Avoid </a:t>
            </a:r>
            <a:r>
              <a:rPr sz="2800" dirty="0">
                <a:latin typeface="Arial"/>
                <a:cs typeface="Arial"/>
              </a:rPr>
              <a:t>concentrated </a:t>
            </a:r>
            <a:r>
              <a:rPr sz="2800" spc="-5" dirty="0">
                <a:latin typeface="Arial"/>
                <a:cs typeface="Arial"/>
              </a:rPr>
              <a:t>sweets </a:t>
            </a:r>
            <a:r>
              <a:rPr sz="2800" dirty="0">
                <a:latin typeface="Arial"/>
                <a:cs typeface="Arial"/>
              </a:rPr>
              <a:t>(jellies, </a:t>
            </a:r>
            <a:r>
              <a:rPr sz="2800" spc="-5" dirty="0">
                <a:latin typeface="Arial"/>
                <a:cs typeface="Arial"/>
              </a:rPr>
              <a:t>jams, cakes, ice  cream)</a:t>
            </a:r>
            <a:endParaRPr sz="2800">
              <a:latin typeface="Arial"/>
              <a:cs typeface="Arial"/>
            </a:endParaRPr>
          </a:p>
          <a:p>
            <a:pPr marL="318770" indent="-306705">
              <a:lnSpc>
                <a:spcPct val="100000"/>
              </a:lnSpc>
              <a:spcBef>
                <a:spcPts val="60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5" dirty="0">
                <a:latin typeface="Arial"/>
                <a:cs typeface="Arial"/>
              </a:rPr>
              <a:t>Choose foods with healthy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fats.</a:t>
            </a:r>
            <a:endParaRPr sz="2800">
              <a:latin typeface="Arial"/>
              <a:cs typeface="Arial"/>
            </a:endParaRPr>
          </a:p>
          <a:p>
            <a:pPr marL="318770" indent="-306705">
              <a:lnSpc>
                <a:spcPct val="100000"/>
              </a:lnSpc>
              <a:spcBef>
                <a:spcPts val="60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5" dirty="0">
                <a:latin typeface="Arial"/>
                <a:cs typeface="Arial"/>
              </a:rPr>
              <a:t>Have 3 meals and </a:t>
            </a:r>
            <a:r>
              <a:rPr sz="2800" dirty="0">
                <a:latin typeface="Arial"/>
                <a:cs typeface="Arial"/>
              </a:rPr>
              <a:t>one </a:t>
            </a:r>
            <a:r>
              <a:rPr sz="2800" spc="-5" dirty="0">
                <a:latin typeface="Arial"/>
                <a:cs typeface="Arial"/>
              </a:rPr>
              <a:t>or two snacks each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day</a:t>
            </a:r>
            <a:endParaRPr sz="2800">
              <a:latin typeface="Arial"/>
              <a:cs typeface="Arial"/>
            </a:endParaRPr>
          </a:p>
          <a:p>
            <a:pPr marL="318770" indent="-306705">
              <a:lnSpc>
                <a:spcPct val="100000"/>
              </a:lnSpc>
              <a:spcBef>
                <a:spcPts val="60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5" dirty="0">
                <a:latin typeface="Arial"/>
                <a:cs typeface="Arial"/>
              </a:rPr>
              <a:t>Eat slowly and </a:t>
            </a:r>
            <a:r>
              <a:rPr sz="2800" dirty="0">
                <a:latin typeface="Arial"/>
                <a:cs typeface="Arial"/>
              </a:rPr>
              <a:t>stop </a:t>
            </a:r>
            <a:r>
              <a:rPr sz="2800" spc="-5" dirty="0">
                <a:latin typeface="Arial"/>
                <a:cs typeface="Arial"/>
              </a:rPr>
              <a:t>when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full.</a:t>
            </a:r>
            <a:endParaRPr sz="2800">
              <a:latin typeface="Arial"/>
              <a:cs typeface="Arial"/>
            </a:endParaRPr>
          </a:p>
          <a:p>
            <a:pPr marL="318770" marR="377190" indent="-306705">
              <a:lnSpc>
                <a:spcPct val="80000"/>
              </a:lnSpc>
              <a:spcBef>
                <a:spcPts val="127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15" dirty="0">
                <a:latin typeface="Arial"/>
                <a:cs typeface="Arial"/>
              </a:rPr>
              <a:t>Avoid </a:t>
            </a:r>
            <a:r>
              <a:rPr sz="2800" dirty="0">
                <a:latin typeface="Arial"/>
                <a:cs typeface="Arial"/>
              </a:rPr>
              <a:t>periods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fasting and </a:t>
            </a:r>
            <a:r>
              <a:rPr sz="2800" spc="-5" dirty="0">
                <a:latin typeface="Arial"/>
                <a:cs typeface="Arial"/>
              </a:rPr>
              <a:t>feasting, Do not skip  meals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414020" rIns="0" bIns="0" rtlCol="0">
            <a:spAutoFit/>
          </a:bodyPr>
          <a:lstStyle/>
          <a:p>
            <a:pPr marR="151765" algn="ctr">
              <a:lnSpc>
                <a:spcPct val="100000"/>
              </a:lnSpc>
              <a:spcBef>
                <a:spcPts val="3260"/>
              </a:spcBef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sz="4000" b="1" spc="-20" dirty="0">
                <a:solidFill>
                  <a:srgbClr val="FFFFFF"/>
                </a:solidFill>
                <a:latin typeface="Calibri"/>
                <a:cs typeface="Calibri"/>
              </a:rPr>
              <a:t>to eat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low GI</a:t>
            </a:r>
            <a:r>
              <a:rPr sz="40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57871" y="2698275"/>
            <a:ext cx="1757472" cy="3944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8468" y="2073020"/>
            <a:ext cx="8659495" cy="3422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5"/>
              </a:spcBef>
            </a:pPr>
            <a:r>
              <a:rPr sz="2350" spc="20" dirty="0">
                <a:solidFill>
                  <a:srgbClr val="903062"/>
                </a:solidFill>
                <a:latin typeface="Wingdings 3"/>
                <a:cs typeface="Wingdings 3"/>
              </a:rPr>
              <a:t></a:t>
            </a:r>
            <a:r>
              <a:rPr sz="2350" spc="20" dirty="0">
                <a:solidFill>
                  <a:srgbClr val="90306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Physical activity promotes weight reduction and improves  insulin </a:t>
            </a:r>
            <a:r>
              <a:rPr sz="2600" spc="-15" dirty="0">
                <a:latin typeface="Arial"/>
                <a:cs typeface="Arial"/>
              </a:rPr>
              <a:t>sensitivity, </a:t>
            </a:r>
            <a:r>
              <a:rPr sz="2600" dirty="0">
                <a:latin typeface="Arial"/>
                <a:cs typeface="Arial"/>
              </a:rPr>
              <a:t>thus lowering blood glucose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levels.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350" spc="20" dirty="0">
                <a:solidFill>
                  <a:srgbClr val="903062"/>
                </a:solidFill>
                <a:latin typeface="Wingdings 3"/>
                <a:cs typeface="Wingdings 3"/>
              </a:rPr>
              <a:t></a:t>
            </a:r>
            <a:r>
              <a:rPr sz="2350" spc="20" dirty="0">
                <a:solidFill>
                  <a:srgbClr val="90306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Exercise same time and duration of</a:t>
            </a:r>
            <a:r>
              <a:rPr sz="2600" spc="95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day.</a:t>
            </a:r>
            <a:endParaRPr sz="2600">
              <a:latin typeface="Arial"/>
              <a:cs typeface="Arial"/>
            </a:endParaRPr>
          </a:p>
          <a:p>
            <a:pPr marL="268605" marR="919480" indent="-256540">
              <a:lnSpc>
                <a:spcPct val="100000"/>
              </a:lnSpc>
              <a:spcBef>
                <a:spcPts val="1225"/>
              </a:spcBef>
            </a:pPr>
            <a:r>
              <a:rPr sz="2350" spc="20" dirty="0">
                <a:solidFill>
                  <a:srgbClr val="903062"/>
                </a:solidFill>
                <a:latin typeface="Wingdings 3"/>
                <a:cs typeface="Wingdings 3"/>
              </a:rPr>
              <a:t></a:t>
            </a:r>
            <a:r>
              <a:rPr sz="2350" spc="20" dirty="0">
                <a:solidFill>
                  <a:srgbClr val="90306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People should, </a:t>
            </a:r>
            <a:r>
              <a:rPr sz="2600" spc="-20" dirty="0">
                <a:latin typeface="Arial"/>
                <a:cs typeface="Arial"/>
              </a:rPr>
              <a:t>however, </a:t>
            </a:r>
            <a:r>
              <a:rPr sz="2600" dirty="0">
                <a:latin typeface="Arial"/>
                <a:cs typeface="Arial"/>
              </a:rPr>
              <a:t>be educated about the  potential </a:t>
            </a:r>
            <a:r>
              <a:rPr sz="2600" spc="-5" dirty="0">
                <a:latin typeface="Arial"/>
                <a:cs typeface="Arial"/>
              </a:rPr>
              <a:t>risk </a:t>
            </a:r>
            <a:r>
              <a:rPr sz="2600" dirty="0">
                <a:latin typeface="Arial"/>
                <a:cs typeface="Arial"/>
              </a:rPr>
              <a:t>of hypoglycaemia and how to avoid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it.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350" spc="20" dirty="0">
                <a:solidFill>
                  <a:srgbClr val="903062"/>
                </a:solidFill>
                <a:latin typeface="Wingdings 3"/>
                <a:cs typeface="Wingdings 3"/>
              </a:rPr>
              <a:t></a:t>
            </a:r>
            <a:r>
              <a:rPr sz="2350" spc="20" dirty="0">
                <a:solidFill>
                  <a:srgbClr val="90306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Avoid </a:t>
            </a:r>
            <a:r>
              <a:rPr sz="2600" dirty="0">
                <a:latin typeface="Arial"/>
                <a:cs typeface="Arial"/>
              </a:rPr>
              <a:t>during poor metabolic</a:t>
            </a:r>
            <a:r>
              <a:rPr sz="2600" spc="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control.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350" spc="20" dirty="0">
                <a:solidFill>
                  <a:srgbClr val="903062"/>
                </a:solidFill>
                <a:latin typeface="Wingdings 3"/>
                <a:cs typeface="Wingdings 3"/>
              </a:rPr>
              <a:t></a:t>
            </a:r>
            <a:r>
              <a:rPr sz="2350" spc="20" dirty="0">
                <a:solidFill>
                  <a:srgbClr val="90306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Avoid </a:t>
            </a:r>
            <a:r>
              <a:rPr sz="2600" dirty="0">
                <a:latin typeface="Arial"/>
                <a:cs typeface="Arial"/>
              </a:rPr>
              <a:t>trauma </a:t>
            </a:r>
            <a:r>
              <a:rPr sz="2600" spc="-5" dirty="0">
                <a:latin typeface="Arial"/>
                <a:cs typeface="Arial"/>
              </a:rPr>
              <a:t>to</a:t>
            </a:r>
            <a:r>
              <a:rPr sz="2600" spc="1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extremities.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414020" rIns="0" bIns="0" rtlCol="0">
            <a:spAutoFit/>
          </a:bodyPr>
          <a:lstStyle/>
          <a:p>
            <a:pPr marL="196215">
              <a:lnSpc>
                <a:spcPct val="100000"/>
              </a:lnSpc>
              <a:spcBef>
                <a:spcPts val="3260"/>
              </a:spcBef>
            </a:pP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EXERCISE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304800"/>
            <a:ext cx="8763000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614172"/>
            <a:ext cx="8481060" cy="1190625"/>
          </a:xfrm>
          <a:custGeom>
            <a:avLst/>
            <a:gdLst/>
            <a:ahLst/>
            <a:cxnLst/>
            <a:rect l="l" t="t" r="r" b="b"/>
            <a:pathLst>
              <a:path w="8481060" h="1190625">
                <a:moveTo>
                  <a:pt x="0" y="1190243"/>
                </a:moveTo>
                <a:lnTo>
                  <a:pt x="8481060" y="1190243"/>
                </a:lnTo>
                <a:lnTo>
                  <a:pt x="8481060" y="0"/>
                </a:lnTo>
                <a:lnTo>
                  <a:pt x="0" y="0"/>
                </a:lnTo>
                <a:lnTo>
                  <a:pt x="0" y="1190243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48455" y="3398520"/>
            <a:ext cx="2186940" cy="2186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56964" y="4093591"/>
            <a:ext cx="117602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8895" marR="5080" indent="-36830">
              <a:lnSpc>
                <a:spcPts val="2640"/>
              </a:lnSpc>
              <a:spcBef>
                <a:spcPts val="385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Diabe</a:t>
            </a:r>
            <a:r>
              <a:rPr sz="2400" spc="-3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es 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mellitus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64079" y="2662427"/>
            <a:ext cx="1813560" cy="1493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2208" y="2061972"/>
            <a:ext cx="2878836" cy="1726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87627" y="2285492"/>
            <a:ext cx="2454910" cy="11696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indent="-9525" algn="ctr">
              <a:lnSpc>
                <a:spcPct val="91700"/>
              </a:lnSpc>
              <a:spcBef>
                <a:spcPts val="300"/>
              </a:spcBef>
            </a:pP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Greek </a:t>
            </a:r>
            <a:r>
              <a:rPr sz="2000" spc="-20" dirty="0">
                <a:solidFill>
                  <a:srgbClr val="FFFFFF"/>
                </a:solidFill>
                <a:latin typeface="Constantia"/>
                <a:cs typeface="Constantia"/>
              </a:rPr>
              <a:t>word 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"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diabainein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"  meaning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"to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siphon</a:t>
            </a:r>
            <a:r>
              <a:rPr sz="2000" spc="-25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or 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pass</a:t>
            </a:r>
            <a:r>
              <a:rPr sz="20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through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"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72100" y="2508504"/>
            <a:ext cx="1900427" cy="1618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06796" y="1985772"/>
            <a:ext cx="2926079" cy="1725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27521" y="2348611"/>
            <a:ext cx="2459990" cy="8902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ct val="91800"/>
              </a:lnSpc>
              <a:spcBef>
                <a:spcPts val="300"/>
              </a:spcBef>
            </a:pPr>
            <a:r>
              <a:rPr sz="2000" spc="5" dirty="0">
                <a:solidFill>
                  <a:srgbClr val="FFFFFF"/>
                </a:solidFill>
                <a:latin typeface="Constantia"/>
                <a:cs typeface="Constantia"/>
              </a:rPr>
              <a:t>Latin </a:t>
            </a:r>
            <a:r>
              <a:rPr sz="2000" spc="-20" dirty="0">
                <a:solidFill>
                  <a:srgbClr val="FFFFFF"/>
                </a:solidFill>
                <a:latin typeface="Constantia"/>
                <a:cs typeface="Constantia"/>
              </a:rPr>
              <a:t>word</a:t>
            </a:r>
            <a:r>
              <a:rPr sz="20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"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mellitus</a:t>
            </a:r>
            <a:r>
              <a:rPr sz="2000" spc="-5" dirty="0">
                <a:solidFill>
                  <a:srgbClr val="FFFFFF"/>
                </a:solidFill>
                <a:latin typeface="Constantia"/>
                <a:cs typeface="Constantia"/>
              </a:rPr>
              <a:t>"  meaning </a:t>
            </a:r>
            <a:r>
              <a:rPr sz="2000" spc="-10" dirty="0">
                <a:solidFill>
                  <a:srgbClr val="FFFFFF"/>
                </a:solidFill>
                <a:latin typeface="Constantia"/>
                <a:cs typeface="Constantia"/>
              </a:rPr>
              <a:t>"sweetened 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with</a:t>
            </a:r>
            <a:r>
              <a:rPr sz="20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latin typeface="Constantia"/>
                <a:cs typeface="Constantia"/>
              </a:rPr>
              <a:t>honey"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43505" y="5787390"/>
            <a:ext cx="5105400" cy="830580"/>
          </a:xfrm>
          <a:prstGeom prst="rect">
            <a:avLst/>
          </a:prstGeom>
          <a:ln w="22859">
            <a:solidFill>
              <a:srgbClr val="B1314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00"/>
              </a:spcBef>
            </a:pPr>
            <a:r>
              <a:rPr sz="2400" b="1" spc="-20" dirty="0">
                <a:solidFill>
                  <a:srgbClr val="581825"/>
                </a:solidFill>
                <a:latin typeface="Cambria"/>
                <a:cs typeface="Cambria"/>
              </a:rPr>
              <a:t>"to </a:t>
            </a:r>
            <a:r>
              <a:rPr sz="2400" b="1" spc="-5" dirty="0">
                <a:solidFill>
                  <a:srgbClr val="581825"/>
                </a:solidFill>
                <a:latin typeface="Cambria"/>
                <a:cs typeface="Cambria"/>
              </a:rPr>
              <a:t>pass </a:t>
            </a:r>
            <a:r>
              <a:rPr sz="2400" b="1" spc="-15" dirty="0">
                <a:solidFill>
                  <a:srgbClr val="581825"/>
                </a:solidFill>
                <a:latin typeface="Cambria"/>
                <a:cs typeface="Cambria"/>
              </a:rPr>
              <a:t>through sweetened</a:t>
            </a:r>
            <a:r>
              <a:rPr sz="2400" b="1" spc="50" dirty="0">
                <a:solidFill>
                  <a:srgbClr val="581825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581825"/>
                </a:solidFill>
                <a:latin typeface="Cambria"/>
                <a:cs typeface="Cambria"/>
              </a:rPr>
              <a:t>with</a:t>
            </a:r>
            <a:endParaRPr sz="240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</a:pPr>
            <a:r>
              <a:rPr sz="2400" b="1" spc="-10" dirty="0">
                <a:solidFill>
                  <a:srgbClr val="581825"/>
                </a:solidFill>
                <a:latin typeface="Cambria"/>
                <a:cs typeface="Cambria"/>
              </a:rPr>
              <a:t>honey"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6492" y="563880"/>
            <a:ext cx="2683764" cy="1449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414020" rIns="0" bIns="0" rtlCol="0">
            <a:spAutoFit/>
          </a:bodyPr>
          <a:lstStyle/>
          <a:p>
            <a:pPr marL="196215">
              <a:lnSpc>
                <a:spcPct val="100000"/>
              </a:lnSpc>
              <a:spcBef>
                <a:spcPts val="3260"/>
              </a:spcBef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EXERCISE </a:t>
            </a:r>
            <a:r>
              <a:rPr sz="4000" b="1" spc="-20" dirty="0">
                <a:solidFill>
                  <a:srgbClr val="FFFFFF"/>
                </a:solidFill>
                <a:latin typeface="Calibri"/>
                <a:cs typeface="Calibri"/>
              </a:rPr>
              <a:t>PRECAUTIONS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173986"/>
            <a:ext cx="8934450" cy="3497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8770" marR="120014" indent="-306705" algn="just">
              <a:lnSpc>
                <a:spcPct val="100000"/>
              </a:lnSpc>
              <a:spcBef>
                <a:spcPts val="9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9405" algn="l"/>
              </a:tabLst>
            </a:pPr>
            <a:r>
              <a:rPr sz="2800" spc="-5" dirty="0">
                <a:latin typeface="Arial"/>
                <a:cs typeface="Arial"/>
              </a:rPr>
              <a:t>Patients who have BS &gt;250mg/dl and who </a:t>
            </a:r>
            <a:r>
              <a:rPr sz="2800" dirty="0">
                <a:latin typeface="Arial"/>
                <a:cs typeface="Arial"/>
              </a:rPr>
              <a:t>have urine  </a:t>
            </a:r>
            <a:r>
              <a:rPr sz="2800" spc="-5" dirty="0">
                <a:latin typeface="Arial"/>
                <a:cs typeface="Arial"/>
              </a:rPr>
              <a:t>ketones should not begin exercise until </a:t>
            </a:r>
            <a:r>
              <a:rPr sz="2800" dirty="0">
                <a:latin typeface="Arial"/>
                <a:cs typeface="Arial"/>
              </a:rPr>
              <a:t>urine tests </a:t>
            </a:r>
            <a:r>
              <a:rPr sz="2800" spc="-5" dirty="0">
                <a:latin typeface="Arial"/>
                <a:cs typeface="Arial"/>
              </a:rPr>
              <a:t>are  </a:t>
            </a:r>
            <a:r>
              <a:rPr sz="2800" spc="-30" dirty="0">
                <a:latin typeface="Arial"/>
                <a:cs typeface="Arial"/>
              </a:rPr>
              <a:t>NEGATIVE.</a:t>
            </a:r>
            <a:endParaRPr sz="2800">
              <a:latin typeface="Arial"/>
              <a:cs typeface="Arial"/>
            </a:endParaRPr>
          </a:p>
          <a:p>
            <a:pPr marL="318770" indent="-306705">
              <a:lnSpc>
                <a:spcPct val="100000"/>
              </a:lnSpc>
              <a:spcBef>
                <a:spcPts val="1275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5" dirty="0">
                <a:latin typeface="Arial"/>
                <a:cs typeface="Arial"/>
              </a:rPr>
              <a:t>Use of </a:t>
            </a:r>
            <a:r>
              <a:rPr sz="2800" dirty="0">
                <a:latin typeface="Arial"/>
                <a:cs typeface="Arial"/>
              </a:rPr>
              <a:t>proper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footwear.</a:t>
            </a:r>
            <a:endParaRPr sz="2800">
              <a:latin typeface="Arial"/>
              <a:cs typeface="Arial"/>
            </a:endParaRPr>
          </a:p>
          <a:p>
            <a:pPr marL="318770" indent="-306705">
              <a:lnSpc>
                <a:spcPct val="100000"/>
              </a:lnSpc>
              <a:spcBef>
                <a:spcPts val="127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15" dirty="0">
                <a:latin typeface="Arial"/>
                <a:cs typeface="Arial"/>
              </a:rPr>
              <a:t>Avoid </a:t>
            </a:r>
            <a:r>
              <a:rPr sz="2800" dirty="0">
                <a:latin typeface="Arial"/>
                <a:cs typeface="Arial"/>
              </a:rPr>
              <a:t>exercise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extreme heat or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cold</a:t>
            </a:r>
            <a:endParaRPr sz="2800">
              <a:latin typeface="Arial"/>
              <a:cs typeface="Arial"/>
            </a:endParaRPr>
          </a:p>
          <a:p>
            <a:pPr marL="318770" marR="5080" indent="-306705">
              <a:lnSpc>
                <a:spcPct val="100000"/>
              </a:lnSpc>
              <a:spcBef>
                <a:spcPts val="1270"/>
              </a:spcBef>
              <a:buClr>
                <a:srgbClr val="903062"/>
              </a:buClr>
              <a:buSzPct val="91071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800" spc="-5" dirty="0">
                <a:latin typeface="Arial"/>
                <a:cs typeface="Arial"/>
              </a:rPr>
              <a:t>Have </a:t>
            </a:r>
            <a:r>
              <a:rPr sz="2800" dirty="0">
                <a:latin typeface="Arial"/>
                <a:cs typeface="Arial"/>
              </a:rPr>
              <a:t>snacks after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exercise </a:t>
            </a:r>
            <a:r>
              <a:rPr sz="2800" spc="-5" dirty="0">
                <a:latin typeface="Arial"/>
                <a:cs typeface="Arial"/>
              </a:rPr>
              <a:t>, to avoid </a:t>
            </a:r>
            <a:r>
              <a:rPr sz="2800" dirty="0">
                <a:latin typeface="Arial"/>
                <a:cs typeface="Arial"/>
              </a:rPr>
              <a:t>post </a:t>
            </a:r>
            <a:r>
              <a:rPr sz="2800" spc="-5" dirty="0">
                <a:latin typeface="Arial"/>
                <a:cs typeface="Arial"/>
              </a:rPr>
              <a:t>exercise  </a:t>
            </a:r>
            <a:r>
              <a:rPr sz="2800" dirty="0">
                <a:latin typeface="Arial"/>
                <a:cs typeface="Arial"/>
              </a:rPr>
              <a:t>hypoglycemia.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414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60"/>
              </a:spcBef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DIABETIC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MELLITUS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330" y="2878581"/>
            <a:ext cx="838898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marR="5080" indent="-64135" algn="just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Diabetes </a:t>
            </a:r>
            <a:r>
              <a:rPr sz="2800" spc="-5" dirty="0">
                <a:latin typeface="Calibri"/>
                <a:cs typeface="Calibri"/>
              </a:rPr>
              <a:t>is a </a:t>
            </a:r>
            <a:r>
              <a:rPr sz="2800" spc="-15" dirty="0">
                <a:latin typeface="Calibri"/>
                <a:cs typeface="Calibri"/>
              </a:rPr>
              <a:t>group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metabolic diseases </a:t>
            </a:r>
            <a:r>
              <a:rPr sz="2800" spc="-15" dirty="0">
                <a:latin typeface="Calibri"/>
                <a:cs typeface="Calibri"/>
              </a:rPr>
              <a:t>characterized by  hyperglycemia </a:t>
            </a:r>
            <a:r>
              <a:rPr sz="2800" spc="-10" dirty="0">
                <a:latin typeface="Calibri"/>
                <a:cs typeface="Calibri"/>
              </a:rPr>
              <a:t>resulting </a:t>
            </a:r>
            <a:r>
              <a:rPr sz="2800" spc="-20" dirty="0">
                <a:latin typeface="Calibri"/>
                <a:cs typeface="Calibri"/>
              </a:rPr>
              <a:t>from defects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insulin </a:t>
            </a:r>
            <a:r>
              <a:rPr sz="2800" spc="-15" dirty="0">
                <a:latin typeface="Calibri"/>
                <a:cs typeface="Calibri"/>
              </a:rPr>
              <a:t>secretion,  </a:t>
            </a:r>
            <a:r>
              <a:rPr sz="2800" spc="-10" dirty="0">
                <a:latin typeface="Calibri"/>
                <a:cs typeface="Calibri"/>
              </a:rPr>
              <a:t>insulin </a:t>
            </a:r>
            <a:r>
              <a:rPr sz="2800" spc="-5" dirty="0">
                <a:latin typeface="Calibri"/>
                <a:cs typeface="Calibri"/>
              </a:rPr>
              <a:t>action, or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both.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858511"/>
            <a:ext cx="9144000" cy="1999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61925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275"/>
              </a:spcBef>
            </a:pPr>
            <a:r>
              <a:rPr sz="4000" b="1" spc="-15" dirty="0">
                <a:solidFill>
                  <a:srgbClr val="92D050"/>
                </a:solidFill>
                <a:latin typeface="Calibri"/>
                <a:cs typeface="Calibri"/>
              </a:rPr>
              <a:t>EPIDEMIOLOGY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5624" y="2597997"/>
            <a:ext cx="4225959" cy="3769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65752" y="1740763"/>
            <a:ext cx="4838065" cy="479361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3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Globally</a:t>
            </a:r>
            <a:endParaRPr sz="2300">
              <a:latin typeface="Arial"/>
              <a:cs typeface="Arial"/>
            </a:endParaRPr>
          </a:p>
          <a:p>
            <a:pPr marL="12700" marR="296545">
              <a:lnSpc>
                <a:spcPct val="100000"/>
              </a:lnSpc>
              <a:spcBef>
                <a:spcPts val="550"/>
              </a:spcBef>
            </a:pPr>
            <a:r>
              <a:rPr sz="2300" b="1" dirty="0">
                <a:latin typeface="Arial"/>
                <a:cs typeface="Arial"/>
              </a:rPr>
              <a:t>382 </a:t>
            </a:r>
            <a:r>
              <a:rPr sz="2300" b="1" spc="-5" dirty="0">
                <a:latin typeface="Arial"/>
                <a:cs typeface="Arial"/>
              </a:rPr>
              <a:t>million </a:t>
            </a:r>
            <a:r>
              <a:rPr sz="2300" dirty="0">
                <a:latin typeface="Arial"/>
                <a:cs typeface="Arial"/>
              </a:rPr>
              <a:t>people had diabetes</a:t>
            </a:r>
            <a:r>
              <a:rPr sz="2300" spc="-16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in  2013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 marR="130175">
              <a:lnSpc>
                <a:spcPct val="100000"/>
              </a:lnSpc>
            </a:pPr>
            <a:r>
              <a:rPr sz="2300" spc="-5" dirty="0">
                <a:latin typeface="Arial"/>
                <a:cs typeface="Arial"/>
              </a:rPr>
              <a:t>By </a:t>
            </a:r>
            <a:r>
              <a:rPr sz="2300" b="1" dirty="0">
                <a:latin typeface="Arial"/>
                <a:cs typeface="Arial"/>
              </a:rPr>
              <a:t>2035</a:t>
            </a:r>
            <a:r>
              <a:rPr sz="2300" dirty="0">
                <a:latin typeface="Arial"/>
                <a:cs typeface="Arial"/>
              </a:rPr>
              <a:t>, this number will rise to</a:t>
            </a:r>
            <a:r>
              <a:rPr sz="2300" spc="-17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592  </a:t>
            </a:r>
            <a:r>
              <a:rPr sz="2300" b="1" spc="-5" dirty="0">
                <a:latin typeface="Arial"/>
                <a:cs typeface="Arial"/>
              </a:rPr>
              <a:t>million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3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India</a:t>
            </a:r>
            <a:endParaRPr sz="2300">
              <a:latin typeface="Arial"/>
              <a:cs typeface="Arial"/>
            </a:endParaRPr>
          </a:p>
          <a:p>
            <a:pPr marL="12700" marR="212725">
              <a:lnSpc>
                <a:spcPct val="100000"/>
              </a:lnSpc>
              <a:spcBef>
                <a:spcPts val="550"/>
              </a:spcBef>
            </a:pPr>
            <a:r>
              <a:rPr sz="2300" b="1" dirty="0">
                <a:latin typeface="Arial"/>
                <a:cs typeface="Arial"/>
              </a:rPr>
              <a:t>65.1 </a:t>
            </a:r>
            <a:r>
              <a:rPr sz="2300" b="1" spc="-5" dirty="0">
                <a:latin typeface="Arial"/>
                <a:cs typeface="Arial"/>
              </a:rPr>
              <a:t>million </a:t>
            </a:r>
            <a:r>
              <a:rPr sz="2300" dirty="0">
                <a:latin typeface="Arial"/>
                <a:cs typeface="Arial"/>
              </a:rPr>
              <a:t>people had diabetes</a:t>
            </a:r>
            <a:r>
              <a:rPr sz="2300" spc="-1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in  2013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300" spc="-5" dirty="0">
                <a:latin typeface="Arial"/>
                <a:cs typeface="Arial"/>
              </a:rPr>
              <a:t>By </a:t>
            </a:r>
            <a:r>
              <a:rPr sz="2300" b="1" dirty="0">
                <a:latin typeface="Arial"/>
                <a:cs typeface="Arial"/>
              </a:rPr>
              <a:t>2035</a:t>
            </a:r>
            <a:r>
              <a:rPr sz="2300" dirty="0">
                <a:latin typeface="Arial"/>
                <a:cs typeface="Arial"/>
              </a:rPr>
              <a:t>, this number will increase</a:t>
            </a:r>
            <a:r>
              <a:rPr sz="2300" spc="-20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by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300" b="1" dirty="0">
                <a:latin typeface="Arial"/>
                <a:cs typeface="Arial"/>
              </a:rPr>
              <a:t>70.6%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8643" y="5664200"/>
            <a:ext cx="311086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EBEBEB"/>
                </a:solidFill>
                <a:latin typeface="Constantia"/>
                <a:cs typeface="Constantia"/>
              </a:rPr>
              <a:t>Courtesy: 2015 </a:t>
            </a:r>
            <a:r>
              <a:rPr sz="1050" b="1" spc="-5" dirty="0">
                <a:solidFill>
                  <a:srgbClr val="EBEBEB"/>
                </a:solidFill>
                <a:latin typeface="Constantia"/>
                <a:cs typeface="Constantia"/>
              </a:rPr>
              <a:t>International Diabetes</a:t>
            </a:r>
            <a:r>
              <a:rPr sz="1050" b="1" spc="-55" dirty="0">
                <a:solidFill>
                  <a:srgbClr val="EBEBEB"/>
                </a:solidFill>
                <a:latin typeface="Constantia"/>
                <a:cs typeface="Constantia"/>
              </a:rPr>
              <a:t> </a:t>
            </a:r>
            <a:r>
              <a:rPr sz="1050" b="1" dirty="0">
                <a:solidFill>
                  <a:srgbClr val="EBEBEB"/>
                </a:solidFill>
                <a:latin typeface="Constantia"/>
                <a:cs typeface="Constantia"/>
              </a:rPr>
              <a:t>Federation</a:t>
            </a:r>
            <a:endParaRPr sz="105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6659" y="5933338"/>
            <a:ext cx="25412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u="heavy" spc="-5" dirty="0">
                <a:solidFill>
                  <a:srgbClr val="4D1334"/>
                </a:solidFill>
                <a:uFill>
                  <a:solidFill>
                    <a:srgbClr val="4D1334"/>
                  </a:solidFill>
                </a:uFill>
                <a:latin typeface="Arial"/>
                <a:cs typeface="Arial"/>
              </a:rPr>
              <a:t>Epidemiology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414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60"/>
              </a:spcBef>
            </a:pPr>
            <a:r>
              <a:rPr sz="4000" b="1" spc="-65" dirty="0">
                <a:solidFill>
                  <a:srgbClr val="92D050"/>
                </a:solidFill>
                <a:latin typeface="Calibri"/>
                <a:cs typeface="Calibri"/>
              </a:rPr>
              <a:t>ANATOMY </a:t>
            </a:r>
            <a:r>
              <a:rPr sz="4000" b="1" spc="-5" dirty="0">
                <a:solidFill>
                  <a:srgbClr val="92D050"/>
                </a:solidFill>
                <a:latin typeface="Calibri"/>
                <a:cs typeface="Calibri"/>
              </a:rPr>
              <a:t>OF</a:t>
            </a:r>
            <a:r>
              <a:rPr sz="4000" b="1" spc="4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4000" b="1" spc="-50" dirty="0">
                <a:solidFill>
                  <a:srgbClr val="92D050"/>
                </a:solidFill>
                <a:latin typeface="Calibri"/>
                <a:cs typeface="Calibri"/>
              </a:rPr>
              <a:t>PANCREAS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190750"/>
            <a:ext cx="8816975" cy="42545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18770" marR="397510" indent="-306705">
              <a:lnSpc>
                <a:spcPts val="2810"/>
              </a:lnSpc>
              <a:spcBef>
                <a:spcPts val="455"/>
              </a:spcBef>
              <a:buClr>
                <a:srgbClr val="903062"/>
              </a:buClr>
              <a:buSzPct val="90384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dirty="0">
                <a:latin typeface="Calibri"/>
                <a:cs typeface="Calibri"/>
              </a:rPr>
              <a:t>adult </a:t>
            </a:r>
            <a:r>
              <a:rPr sz="2600" spc="-5" dirty="0">
                <a:latin typeface="Calibri"/>
                <a:cs typeface="Calibri"/>
              </a:rPr>
              <a:t>pancreas </a:t>
            </a:r>
            <a:r>
              <a:rPr sz="2600" dirty="0">
                <a:latin typeface="Calibri"/>
                <a:cs typeface="Calibri"/>
              </a:rPr>
              <a:t>is a </a:t>
            </a:r>
            <a:r>
              <a:rPr sz="2600" spc="-15" dirty="0">
                <a:latin typeface="Calibri"/>
                <a:cs typeface="Calibri"/>
              </a:rPr>
              <a:t>transversely </a:t>
            </a:r>
            <a:r>
              <a:rPr sz="2600" spc="-10" dirty="0">
                <a:latin typeface="Calibri"/>
                <a:cs typeface="Calibri"/>
              </a:rPr>
              <a:t>oriented retroperitoneal  </a:t>
            </a:r>
            <a:r>
              <a:rPr sz="2600" spc="-20" dirty="0">
                <a:latin typeface="Calibri"/>
                <a:cs typeface="Calibri"/>
              </a:rPr>
              <a:t>organ </a:t>
            </a:r>
            <a:r>
              <a:rPr sz="2600" spc="-10" dirty="0">
                <a:latin typeface="Calibri"/>
                <a:cs typeface="Calibri"/>
              </a:rPr>
              <a:t>extending from </a:t>
            </a:r>
            <a:r>
              <a:rPr sz="2600" dirty="0">
                <a:latin typeface="Calibri"/>
                <a:cs typeface="Calibri"/>
              </a:rPr>
              <a:t>the "C " loop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duodenum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the  </a:t>
            </a:r>
            <a:r>
              <a:rPr sz="2600" spc="-5" dirty="0">
                <a:latin typeface="Calibri"/>
                <a:cs typeface="Calibri"/>
              </a:rPr>
              <a:t>hilum of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spleen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1517650" algn="l"/>
              </a:tabLst>
            </a:pPr>
            <a:r>
              <a:rPr sz="2600" spc="-10" dirty="0">
                <a:solidFill>
                  <a:srgbClr val="00AFEF"/>
                </a:solidFill>
                <a:latin typeface="Calibri"/>
                <a:cs typeface="Calibri"/>
              </a:rPr>
              <a:t>EXOCRINE	</a:t>
            </a:r>
            <a:r>
              <a:rPr sz="2600" spc="-5" dirty="0">
                <a:solidFill>
                  <a:srgbClr val="00AFEF"/>
                </a:solidFill>
                <a:latin typeface="Calibri"/>
                <a:cs typeface="Calibri"/>
              </a:rPr>
              <a:t>secretion</a:t>
            </a:r>
            <a:endParaRPr sz="2600">
              <a:latin typeface="Calibri"/>
              <a:cs typeface="Calibri"/>
            </a:endParaRPr>
          </a:p>
          <a:p>
            <a:pPr marL="318770" marR="1725930" indent="-306705">
              <a:lnSpc>
                <a:spcPts val="2810"/>
              </a:lnSpc>
              <a:spcBef>
                <a:spcPts val="1265"/>
              </a:spcBef>
              <a:buClr>
                <a:srgbClr val="903062"/>
              </a:buClr>
              <a:buSzPct val="90384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600" spc="-10" dirty="0">
                <a:latin typeface="Calibri"/>
                <a:cs typeface="Calibri"/>
              </a:rPr>
              <a:t>pancreatic </a:t>
            </a:r>
            <a:r>
              <a:rPr sz="2600" spc="-5" dirty="0">
                <a:latin typeface="Calibri"/>
                <a:cs typeface="Calibri"/>
              </a:rPr>
              <a:t>juice </a:t>
            </a:r>
            <a:r>
              <a:rPr sz="2600" spc="-10" dirty="0">
                <a:latin typeface="Calibri"/>
                <a:cs typeface="Calibri"/>
              </a:rPr>
              <a:t>enzymes </a:t>
            </a:r>
            <a:r>
              <a:rPr sz="2600" spc="-15" dirty="0">
                <a:latin typeface="Calibri"/>
                <a:cs typeface="Calibri"/>
              </a:rPr>
              <a:t>promote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digestion of  </a:t>
            </a:r>
            <a:r>
              <a:rPr sz="2600" spc="-15" dirty="0">
                <a:latin typeface="Calibri"/>
                <a:cs typeface="Calibri"/>
              </a:rPr>
              <a:t>carbohydrates, </a:t>
            </a:r>
            <a:r>
              <a:rPr sz="2600" spc="-10" dirty="0">
                <a:latin typeface="Calibri"/>
                <a:cs typeface="Calibri"/>
              </a:rPr>
              <a:t>proteins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fats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600" dirty="0">
                <a:solidFill>
                  <a:srgbClr val="00AFEF"/>
                </a:solidFill>
                <a:latin typeface="Calibri"/>
                <a:cs typeface="Calibri"/>
              </a:rPr>
              <a:t>ENDOCRINE</a:t>
            </a:r>
            <a:r>
              <a:rPr sz="2600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AFEF"/>
                </a:solidFill>
                <a:latin typeface="Calibri"/>
                <a:cs typeface="Calibri"/>
              </a:rPr>
              <a:t>secretion</a:t>
            </a:r>
            <a:endParaRPr sz="2600">
              <a:latin typeface="Calibri"/>
              <a:cs typeface="Calibri"/>
            </a:endParaRPr>
          </a:p>
          <a:p>
            <a:pPr marL="318770" marR="5080" indent="-306705">
              <a:lnSpc>
                <a:spcPts val="2810"/>
              </a:lnSpc>
              <a:spcBef>
                <a:spcPts val="1265"/>
              </a:spcBef>
              <a:buClr>
                <a:srgbClr val="903062"/>
              </a:buClr>
              <a:buSzPct val="90384"/>
              <a:buFont typeface="Wingdings"/>
              <a:buChar char=""/>
              <a:tabLst>
                <a:tab pos="318770" algn="l"/>
                <a:tab pos="319405" algn="l"/>
              </a:tabLst>
            </a:pPr>
            <a:r>
              <a:rPr sz="2600" dirty="0">
                <a:latin typeface="Calibri"/>
                <a:cs typeface="Calibri"/>
              </a:rPr>
              <a:t>Insulin and </a:t>
            </a:r>
            <a:r>
              <a:rPr sz="2600" spc="-5" dirty="0">
                <a:latin typeface="Calibri"/>
                <a:cs typeface="Calibri"/>
              </a:rPr>
              <a:t>glucagon- </a:t>
            </a:r>
            <a:r>
              <a:rPr sz="2600" spc="-10" dirty="0">
                <a:latin typeface="Calibri"/>
                <a:cs typeface="Calibri"/>
              </a:rPr>
              <a:t>enter portal vein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5" dirty="0">
                <a:latin typeface="Calibri"/>
                <a:cs typeface="Calibri"/>
              </a:rPr>
              <a:t>transported directly </a:t>
            </a:r>
            <a:r>
              <a:rPr sz="2600" spc="-15" dirty="0">
                <a:latin typeface="Calibri"/>
                <a:cs typeface="Calibri"/>
              </a:rPr>
              <a:t>to 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liver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10" dirty="0">
                <a:latin typeface="Calibri"/>
                <a:cs typeface="Calibri"/>
              </a:rPr>
              <a:t>regulate </a:t>
            </a:r>
            <a:r>
              <a:rPr sz="2600" spc="-5" dirty="0">
                <a:latin typeface="Calibri"/>
                <a:cs typeface="Calibri"/>
              </a:rPr>
              <a:t>metabolism of </a:t>
            </a:r>
            <a:r>
              <a:rPr sz="2600" spc="-15" dirty="0">
                <a:latin typeface="Calibri"/>
                <a:cs typeface="Calibri"/>
              </a:rPr>
              <a:t>carbohydrates, </a:t>
            </a:r>
            <a:r>
              <a:rPr sz="2600" spc="-10" dirty="0">
                <a:latin typeface="Calibri"/>
                <a:cs typeface="Calibri"/>
              </a:rPr>
              <a:t>proteins </a:t>
            </a:r>
            <a:r>
              <a:rPr sz="2600" dirty="0">
                <a:latin typeface="Calibri"/>
                <a:cs typeface="Calibri"/>
              </a:rPr>
              <a:t>and  </a:t>
            </a:r>
            <a:r>
              <a:rPr sz="2600" spc="-15" dirty="0">
                <a:latin typeface="Calibri"/>
                <a:cs typeface="Calibri"/>
              </a:rPr>
              <a:t>fats.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1472</Words>
  <Application>Microsoft Office PowerPoint</Application>
  <PresentationFormat>On-screen Show (4:3)</PresentationFormat>
  <Paragraphs>247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DIABETES MELLITUS</vt:lpstr>
      <vt:lpstr>INTRODUCTION</vt:lpstr>
      <vt:lpstr>HISTORY</vt:lpstr>
      <vt:lpstr>HISTORY</vt:lpstr>
      <vt:lpstr>Slide 5</vt:lpstr>
      <vt:lpstr>Slide 6</vt:lpstr>
      <vt:lpstr>EPIDEMIOLOGY</vt:lpstr>
      <vt:lpstr>Epidemiology</vt:lpstr>
      <vt:lpstr>ANATOMY OF PANCREAS</vt:lpstr>
      <vt:lpstr>PANCREAS</vt:lpstr>
      <vt:lpstr>INSULIN</vt:lpstr>
      <vt:lpstr> REGULATION OF INSULIN SECRETION</vt:lpstr>
      <vt:lpstr> REGULATION OF INSULIN SECRETION</vt:lpstr>
      <vt:lpstr>Slide 14</vt:lpstr>
      <vt:lpstr>ACTIONS OF INSULIN</vt:lpstr>
      <vt:lpstr>INSULIN</vt:lpstr>
      <vt:lpstr>Slide 17</vt:lpstr>
      <vt:lpstr>GLUCOSE HOMEOSTASIS</vt:lpstr>
      <vt:lpstr>Slide 19</vt:lpstr>
      <vt:lpstr>CLASSIFICATION</vt:lpstr>
      <vt:lpstr>TYPE 1 DM</vt:lpstr>
      <vt:lpstr>Slide 22</vt:lpstr>
      <vt:lpstr>TYPE 2 DIABETES  MELLITUS</vt:lpstr>
      <vt:lpstr>TYPE 2 DM</vt:lpstr>
      <vt:lpstr>TYPE 2 DM</vt:lpstr>
      <vt:lpstr>COMPONENTS OF DM-II</vt:lpstr>
      <vt:lpstr>Slide 27</vt:lpstr>
      <vt:lpstr>RISK FACTORS</vt:lpstr>
      <vt:lpstr>RISK FACTORS</vt:lpstr>
      <vt:lpstr>RESEARCH INPUT</vt:lpstr>
      <vt:lpstr>RESEARCH INPUT</vt:lpstr>
      <vt:lpstr>RESEARCH INPUT</vt:lpstr>
      <vt:lpstr>Slide 33</vt:lpstr>
      <vt:lpstr>CLINICAL PRESENTATION</vt:lpstr>
      <vt:lpstr>Slide 35</vt:lpstr>
      <vt:lpstr>DIAGNOSIS</vt:lpstr>
      <vt:lpstr>Slide 37</vt:lpstr>
      <vt:lpstr>HBA1C</vt:lpstr>
      <vt:lpstr>ADDITIONAL INVESTIGATIONS;</vt:lpstr>
      <vt:lpstr>DIAGNOSTIC CRITERIA</vt:lpstr>
      <vt:lpstr>“WHO” DIAGNOSTIC CRITERIA</vt:lpstr>
      <vt:lpstr>MANAGEMENT OF DIABETES  MELLITUS</vt:lpstr>
      <vt:lpstr>MANAGEMENT OF DM</vt:lpstr>
      <vt:lpstr>A. DIET</vt:lpstr>
      <vt:lpstr>DIETARY MANAGEMENT</vt:lpstr>
      <vt:lpstr>DIETARY MANAGEMENT</vt:lpstr>
      <vt:lpstr>How to eat low GI food</vt:lpstr>
      <vt:lpstr>EXERCISE</vt:lpstr>
      <vt:lpstr>Slide 49</vt:lpstr>
      <vt:lpstr>EXERCISE PRECAUTIONS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</dc:title>
  <dc:creator>Rashid</dc:creator>
  <cp:lastModifiedBy>Rashid</cp:lastModifiedBy>
  <cp:revision>1</cp:revision>
  <dcterms:created xsi:type="dcterms:W3CDTF">2021-01-11T16:13:26Z</dcterms:created>
  <dcterms:modified xsi:type="dcterms:W3CDTF">2021-01-11T16:14:42Z</dcterms:modified>
</cp:coreProperties>
</file>