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sldIdLst>
    <p:sldId id="257" r:id="rId2"/>
    <p:sldId id="269" r:id="rId3"/>
    <p:sldId id="256" r:id="rId4"/>
    <p:sldId id="258" r:id="rId5"/>
    <p:sldId id="259" r:id="rId6"/>
    <p:sldId id="261" r:id="rId7"/>
    <p:sldId id="260" r:id="rId8"/>
    <p:sldId id="272" r:id="rId9"/>
    <p:sldId id="262" r:id="rId10"/>
    <p:sldId id="271" r:id="rId11"/>
    <p:sldId id="263" r:id="rId12"/>
    <p:sldId id="264" r:id="rId13"/>
    <p:sldId id="265" r:id="rId14"/>
    <p:sldId id="266" r:id="rId15"/>
    <p:sldId id="267" r:id="rId16"/>
    <p:sldId id="268"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286507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12758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039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290054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772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3430350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3122614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280660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209794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50303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386025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3029271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233175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198750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35657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DAF025-F786-4E51-8497-46F96EA958DB}" type="datetimeFigureOut">
              <a:rPr lang="en-US" smtClean="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ED2D69-0428-460E-9D5D-81B7FFFCA014}" type="slidenum">
              <a:rPr lang="en-US" smtClean="0"/>
              <a:t>‹#›</a:t>
            </a:fld>
            <a:endParaRPr lang="en-US" dirty="0"/>
          </a:p>
        </p:txBody>
      </p:sp>
    </p:spTree>
    <p:extLst>
      <p:ext uri="{BB962C8B-B14F-4D97-AF65-F5344CB8AC3E}">
        <p14:creationId xmlns:p14="http://schemas.microsoft.com/office/powerpoint/2010/main" val="183639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DAF025-F786-4E51-8497-46F96EA958DB}" type="datetimeFigureOut">
              <a:rPr lang="en-US" smtClean="0"/>
              <a:t>4/30/2020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ED2D69-0428-460E-9D5D-81B7FFFCA014}" type="slidenum">
              <a:rPr lang="en-US" smtClean="0"/>
              <a:t>‹#›</a:t>
            </a:fld>
            <a:endParaRPr lang="en-US" dirty="0"/>
          </a:p>
        </p:txBody>
      </p:sp>
    </p:spTree>
    <p:extLst>
      <p:ext uri="{BB962C8B-B14F-4D97-AF65-F5344CB8AC3E}">
        <p14:creationId xmlns:p14="http://schemas.microsoft.com/office/powerpoint/2010/main" val="385935021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esentation on HBL PPT">
            <a:extLst>
              <a:ext uri="{FF2B5EF4-FFF2-40B4-BE49-F238E27FC236}">
                <a16:creationId xmlns:a16="http://schemas.microsoft.com/office/drawing/2014/main" id="{861EC844-A4B7-4459-9B5C-4EB9F3E03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5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4A6477-9EE1-4839-B73E-E4BB9561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5060"/>
            <a:ext cx="15250160" cy="6842940"/>
          </a:xfrm>
          <a:prstGeom prst="rect">
            <a:avLst/>
          </a:prstGeom>
        </p:spPr>
      </p:pic>
    </p:spTree>
    <p:extLst>
      <p:ext uri="{BB962C8B-B14F-4D97-AF65-F5344CB8AC3E}">
        <p14:creationId xmlns:p14="http://schemas.microsoft.com/office/powerpoint/2010/main" val="251826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9407-D699-46B0-9961-15580939E0C4}"/>
              </a:ext>
            </a:extLst>
          </p:cNvPr>
          <p:cNvSpPr>
            <a:spLocks noGrp="1"/>
          </p:cNvSpPr>
          <p:nvPr>
            <p:ph type="title"/>
          </p:nvPr>
        </p:nvSpPr>
        <p:spPr>
          <a:xfrm>
            <a:off x="838200" y="365125"/>
            <a:ext cx="10515600" cy="711835"/>
          </a:xfrm>
        </p:spPr>
        <p:txBody>
          <a:bodyPr>
            <a:normAutofit/>
          </a:bodyPr>
          <a:lstStyle/>
          <a:p>
            <a:r>
              <a:rPr lang="en-US" dirty="0"/>
              <a:t>Case study- Bone Marrow TB</a:t>
            </a:r>
          </a:p>
        </p:txBody>
      </p:sp>
      <p:sp>
        <p:nvSpPr>
          <p:cNvPr id="3" name="Content Placeholder 2">
            <a:extLst>
              <a:ext uri="{FF2B5EF4-FFF2-40B4-BE49-F238E27FC236}">
                <a16:creationId xmlns:a16="http://schemas.microsoft.com/office/drawing/2014/main" id="{721C1C88-B256-49E9-B9F5-BE0D1FF5DB47}"/>
              </a:ext>
            </a:extLst>
          </p:cNvPr>
          <p:cNvSpPr>
            <a:spLocks noGrp="1"/>
          </p:cNvSpPr>
          <p:nvPr>
            <p:ph idx="1"/>
          </p:nvPr>
        </p:nvSpPr>
        <p:spPr>
          <a:xfrm>
            <a:off x="538480" y="1330960"/>
            <a:ext cx="8747760" cy="5334000"/>
          </a:xfrm>
        </p:spPr>
        <p:txBody>
          <a:bodyPr/>
          <a:lstStyle/>
          <a:p>
            <a:pPr marL="0" indent="0">
              <a:buNone/>
            </a:pPr>
            <a:r>
              <a:rPr lang="en-US" dirty="0"/>
              <a:t>Patient Name: Shahid Mahmood</a:t>
            </a:r>
          </a:p>
          <a:p>
            <a:pPr marL="0" indent="0">
              <a:buNone/>
            </a:pPr>
            <a:r>
              <a:rPr lang="en-US" dirty="0"/>
              <a:t>Age: 64 years</a:t>
            </a:r>
          </a:p>
          <a:p>
            <a:pPr marL="0" indent="0">
              <a:buNone/>
            </a:pPr>
            <a:r>
              <a:rPr lang="en-US" dirty="0"/>
              <a:t>Designation: Retired</a:t>
            </a:r>
          </a:p>
          <a:p>
            <a:pPr marL="0" indent="0">
              <a:buNone/>
            </a:pPr>
            <a:r>
              <a:rPr lang="en-US" dirty="0"/>
              <a:t>Marital Status: Married</a:t>
            </a:r>
          </a:p>
          <a:p>
            <a:pPr marL="0" indent="0">
              <a:buNone/>
            </a:pPr>
            <a:r>
              <a:rPr lang="en-US" dirty="0"/>
              <a:t>Gender: Male</a:t>
            </a:r>
          </a:p>
          <a:p>
            <a:pPr marL="0" indent="0">
              <a:buNone/>
            </a:pPr>
            <a:r>
              <a:rPr lang="en-US" dirty="0"/>
              <a:t>Past Medical history: T2DM patient and Renal Calculi (Kidney Stones)</a:t>
            </a:r>
          </a:p>
          <a:p>
            <a:pPr marL="0" indent="0">
              <a:buNone/>
            </a:pPr>
            <a:r>
              <a:rPr lang="en-US" dirty="0"/>
              <a:t>Initial Symptoms: Started during March 2019 with development of fever (), shivering and at one or two instances vomiting.</a:t>
            </a:r>
          </a:p>
          <a:p>
            <a:pPr marL="0" indent="0">
              <a:buNone/>
            </a:pPr>
            <a:r>
              <a:rPr lang="en-US" dirty="0"/>
              <a:t>Test Conducted initially: Subsequent CBCs showing thrombocytopenia and lymphocytosis.</a:t>
            </a:r>
          </a:p>
          <a:p>
            <a:pPr marL="0" indent="0">
              <a:buNone/>
            </a:pPr>
            <a:r>
              <a:rPr lang="en-US" dirty="0"/>
              <a:t>Platelets decreased from 1,26000/uL to 95,000/uL (range 1,50000 to 4,50000)</a:t>
            </a:r>
          </a:p>
          <a:p>
            <a:pPr marL="0" indent="0">
              <a:buNone/>
            </a:pPr>
            <a:r>
              <a:rPr lang="en-US" dirty="0"/>
              <a:t>Lymphocytes were more than 50% (range is 20 to 40%).</a:t>
            </a:r>
          </a:p>
          <a:p>
            <a:pPr marL="0" indent="0">
              <a:buNone/>
            </a:pPr>
            <a:endParaRPr lang="en-US" dirty="0"/>
          </a:p>
        </p:txBody>
      </p:sp>
    </p:spTree>
    <p:extLst>
      <p:ext uri="{BB962C8B-B14F-4D97-AF65-F5344CB8AC3E}">
        <p14:creationId xmlns:p14="http://schemas.microsoft.com/office/powerpoint/2010/main" val="213082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C869B4-DA7B-4101-AA5F-1C1F8C03663F}"/>
              </a:ext>
            </a:extLst>
          </p:cNvPr>
          <p:cNvSpPr>
            <a:spLocks noGrp="1"/>
          </p:cNvSpPr>
          <p:nvPr>
            <p:ph idx="1"/>
          </p:nvPr>
        </p:nvSpPr>
        <p:spPr>
          <a:xfrm>
            <a:off x="132080" y="325120"/>
            <a:ext cx="11734800" cy="6400800"/>
          </a:xfrm>
        </p:spPr>
        <p:txBody>
          <a:bodyPr/>
          <a:lstStyle/>
          <a:p>
            <a:pPr marL="0" indent="0">
              <a:buNone/>
            </a:pPr>
            <a:r>
              <a:rPr lang="en-US" dirty="0"/>
              <a:t>Patient referred to AFIP, Rawalpindi for Bone Marrow Examination.</a:t>
            </a:r>
          </a:p>
          <a:p>
            <a:pPr marL="0" indent="0">
              <a:buNone/>
            </a:pPr>
            <a:r>
              <a:rPr lang="en-US" dirty="0"/>
              <a:t>          </a:t>
            </a:r>
          </a:p>
          <a:p>
            <a:pPr marL="0" indent="0">
              <a:buNone/>
            </a:pPr>
            <a:r>
              <a:rPr lang="en-US" dirty="0"/>
              <a:t>            1. </a:t>
            </a:r>
            <a:r>
              <a:rPr lang="en-US" u="sng" dirty="0"/>
              <a:t>Bone marrow Aspiration:</a:t>
            </a:r>
          </a:p>
          <a:p>
            <a:pPr marL="0" indent="0">
              <a:buNone/>
            </a:pPr>
            <a:r>
              <a:rPr lang="en-US" dirty="0"/>
              <a:t>                   Thrombocytopenia and lymphocytosis</a:t>
            </a:r>
          </a:p>
          <a:p>
            <a:pPr marL="0" indent="0">
              <a:buNone/>
            </a:pPr>
            <a:r>
              <a:rPr lang="en-US" dirty="0"/>
              <a:t>                   Active Myelopoiesis with dysplasia</a:t>
            </a:r>
          </a:p>
          <a:p>
            <a:pPr marL="0" indent="0">
              <a:buNone/>
            </a:pPr>
            <a:r>
              <a:rPr lang="en-US" dirty="0"/>
              <a:t>                   Depressed Erythropoiesis</a:t>
            </a:r>
          </a:p>
          <a:p>
            <a:pPr marL="0" indent="0">
              <a:buNone/>
            </a:pPr>
            <a:r>
              <a:rPr lang="en-US" dirty="0"/>
              <a:t>                   Aparticulate bone marrow with cellular trials.</a:t>
            </a:r>
          </a:p>
          <a:p>
            <a:pPr marL="0" indent="0">
              <a:buNone/>
            </a:pPr>
            <a:endParaRPr lang="en-US" dirty="0"/>
          </a:p>
          <a:p>
            <a:pPr marL="0" indent="0">
              <a:buNone/>
            </a:pPr>
            <a:r>
              <a:rPr lang="en-US" dirty="0"/>
              <a:t>              2. </a:t>
            </a:r>
            <a:r>
              <a:rPr lang="en-US" u="sng" dirty="0"/>
              <a:t>Bone Marrow Trephine Biopsy</a:t>
            </a:r>
          </a:p>
          <a:p>
            <a:pPr marL="0" indent="0">
              <a:buNone/>
            </a:pPr>
            <a:r>
              <a:rPr lang="en-US" dirty="0"/>
              <a:t>                     Increased fibroblastic activity</a:t>
            </a:r>
          </a:p>
          <a:p>
            <a:pPr marL="0" indent="0">
              <a:buNone/>
            </a:pPr>
            <a:r>
              <a:rPr lang="en-US" dirty="0"/>
              <a:t>                     Formation of granuloma and caseous necrosis.</a:t>
            </a:r>
          </a:p>
          <a:p>
            <a:pPr marL="0" indent="0">
              <a:buNone/>
            </a:pPr>
            <a:r>
              <a:rPr lang="en-US" dirty="0"/>
              <a:t>                     Recommendations for TB workup.</a:t>
            </a:r>
          </a:p>
          <a:p>
            <a:pPr marL="0" indent="0">
              <a:buNone/>
            </a:pPr>
            <a:endParaRPr lang="en-US" dirty="0"/>
          </a:p>
        </p:txBody>
      </p:sp>
    </p:spTree>
    <p:extLst>
      <p:ext uri="{BB962C8B-B14F-4D97-AF65-F5344CB8AC3E}">
        <p14:creationId xmlns:p14="http://schemas.microsoft.com/office/powerpoint/2010/main" val="290457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C3FF19-FEB8-43FD-BDCA-D9ED354FA7AF}"/>
              </a:ext>
            </a:extLst>
          </p:cNvPr>
          <p:cNvSpPr>
            <a:spLocks noGrp="1"/>
          </p:cNvSpPr>
          <p:nvPr>
            <p:ph idx="1"/>
          </p:nvPr>
        </p:nvSpPr>
        <p:spPr>
          <a:xfrm>
            <a:off x="538480" y="1137920"/>
            <a:ext cx="8341360" cy="5445760"/>
          </a:xfrm>
        </p:spPr>
        <p:txBody>
          <a:bodyPr/>
          <a:lstStyle/>
          <a:p>
            <a:pPr marL="0" indent="0">
              <a:buNone/>
            </a:pPr>
            <a:r>
              <a:rPr lang="en-US" dirty="0"/>
              <a:t>Due to dysplasia shown in myelopoiesis the patient had been further referred to Immunophenotyping for Leukemia. That was negative NO ABNORMAL GROWTH WAS OBSERVED. The patient was tested for TB by QuantiFERON TB Gold Test (Interferon Gamma Release Assay or IGRA).</a:t>
            </a:r>
          </a:p>
          <a:p>
            <a:pPr marL="0" indent="0">
              <a:buNone/>
            </a:pPr>
            <a:r>
              <a:rPr lang="en-US" dirty="0"/>
              <a:t>                       </a:t>
            </a:r>
          </a:p>
          <a:p>
            <a:pPr marL="0" indent="0">
              <a:buNone/>
            </a:pPr>
            <a:r>
              <a:rPr lang="en-US" dirty="0"/>
              <a:t>                   IGRA Results:</a:t>
            </a:r>
          </a:p>
          <a:p>
            <a:pPr marL="0" indent="0">
              <a:buNone/>
            </a:pPr>
            <a:r>
              <a:rPr lang="en-US" dirty="0"/>
              <a:t>                      Positive Results with value of 0.48 IU/ml.</a:t>
            </a:r>
          </a:p>
          <a:p>
            <a:pPr marL="0" indent="0">
              <a:buNone/>
            </a:pPr>
            <a:r>
              <a:rPr lang="en-US" dirty="0"/>
              <a:t>                      If results are greater than 0.35 IU/ml. then TB is positive.</a:t>
            </a:r>
          </a:p>
          <a:p>
            <a:pPr marL="0" indent="0">
              <a:buNone/>
            </a:pPr>
            <a:r>
              <a:rPr lang="en-US" dirty="0"/>
              <a:t>    </a:t>
            </a:r>
          </a:p>
          <a:p>
            <a:pPr marL="0" indent="0">
              <a:buNone/>
            </a:pPr>
            <a:r>
              <a:rPr lang="en-US" b="1" dirty="0"/>
              <a:t>                        BONE MARROW TB WAS DIAGNOSED IN  MAY 2019</a:t>
            </a:r>
          </a:p>
          <a:p>
            <a:pPr marL="0" indent="0">
              <a:buNone/>
            </a:pPr>
            <a:endParaRPr lang="en-US" dirty="0"/>
          </a:p>
        </p:txBody>
      </p:sp>
    </p:spTree>
    <p:extLst>
      <p:ext uri="{BB962C8B-B14F-4D97-AF65-F5344CB8AC3E}">
        <p14:creationId xmlns:p14="http://schemas.microsoft.com/office/powerpoint/2010/main" val="1464624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21307-46C7-4936-A334-A3EE01EB37B9}"/>
              </a:ext>
            </a:extLst>
          </p:cNvPr>
          <p:cNvSpPr>
            <a:spLocks noGrp="1"/>
          </p:cNvSpPr>
          <p:nvPr>
            <p:ph idx="1"/>
          </p:nvPr>
        </p:nvSpPr>
        <p:spPr>
          <a:xfrm>
            <a:off x="172720" y="274320"/>
            <a:ext cx="11856720" cy="6431280"/>
          </a:xfrm>
        </p:spPr>
        <p:txBody>
          <a:bodyPr/>
          <a:lstStyle/>
          <a:p>
            <a:pPr marL="0" indent="0">
              <a:buNone/>
            </a:pPr>
            <a:r>
              <a:rPr lang="en-US" dirty="0"/>
              <a:t>          </a:t>
            </a:r>
            <a:r>
              <a:rPr lang="en-US" u="sng" dirty="0"/>
              <a:t>Course of Treatment</a:t>
            </a:r>
          </a:p>
          <a:p>
            <a:pPr marL="0" indent="0">
              <a:buNone/>
            </a:pPr>
            <a:r>
              <a:rPr lang="en-US" dirty="0"/>
              <a:t>              Myrin P forte from May till End of July 2019 (as a first line</a:t>
            </a:r>
          </a:p>
          <a:p>
            <a:pPr marL="0" indent="0">
              <a:buNone/>
            </a:pPr>
            <a:r>
              <a:rPr lang="en-US" dirty="0"/>
              <a:t>              treatment).  5 tabs. before breakfast.</a:t>
            </a:r>
          </a:p>
          <a:p>
            <a:pPr marL="0" indent="0">
              <a:buNone/>
            </a:pPr>
            <a:r>
              <a:rPr lang="en-US" dirty="0"/>
              <a:t>              Myrin P forte contains : Isoniazid, rifampicin, Ethambutol and</a:t>
            </a:r>
          </a:p>
          <a:p>
            <a:pPr marL="0" indent="0">
              <a:buNone/>
            </a:pPr>
            <a:r>
              <a:rPr lang="en-US" dirty="0"/>
              <a:t>                                                  Pyrazinamide.</a:t>
            </a:r>
          </a:p>
          <a:p>
            <a:pPr marL="0" indent="0">
              <a:buNone/>
            </a:pPr>
            <a:r>
              <a:rPr lang="en-US" dirty="0"/>
              <a:t>            </a:t>
            </a:r>
          </a:p>
          <a:p>
            <a:pPr marL="0" indent="0">
              <a:buNone/>
            </a:pPr>
            <a:r>
              <a:rPr lang="en-US" dirty="0"/>
              <a:t>              Moxiget (Moxifloxacin) as an adjuvant therapy.</a:t>
            </a:r>
          </a:p>
          <a:p>
            <a:pPr marL="0" indent="0">
              <a:buNone/>
            </a:pPr>
            <a:r>
              <a:rPr lang="en-US" dirty="0"/>
              <a:t>              Grasil Injection (Amikacin Sulphate) for 1.5 month as adjuvant</a:t>
            </a:r>
          </a:p>
          <a:p>
            <a:pPr marL="0" indent="0">
              <a:buNone/>
            </a:pPr>
            <a:r>
              <a:rPr lang="en-US" dirty="0"/>
              <a:t>              Risek (Omeprazole) 1+0+1</a:t>
            </a:r>
          </a:p>
          <a:p>
            <a:pPr marL="0" indent="0">
              <a:buNone/>
            </a:pPr>
            <a:r>
              <a:rPr lang="en-US" dirty="0"/>
              <a:t>              Ganaton (Itopride Hydrochloride)</a:t>
            </a:r>
          </a:p>
          <a:p>
            <a:pPr marL="0" indent="0">
              <a:buNone/>
            </a:pPr>
            <a:r>
              <a:rPr lang="en-US" dirty="0"/>
              <a:t>              Estar (Escitalopram). 1 tab. after breakfast</a:t>
            </a:r>
          </a:p>
          <a:p>
            <a:pPr marL="0" indent="0">
              <a:buNone/>
            </a:pPr>
            <a:r>
              <a:rPr lang="en-US" dirty="0"/>
              <a:t>              Vitamin B6 tablets.</a:t>
            </a:r>
          </a:p>
        </p:txBody>
      </p:sp>
    </p:spTree>
    <p:extLst>
      <p:ext uri="{BB962C8B-B14F-4D97-AF65-F5344CB8AC3E}">
        <p14:creationId xmlns:p14="http://schemas.microsoft.com/office/powerpoint/2010/main" val="187005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2F69-0A72-4818-B5C0-437B12F27F82}"/>
              </a:ext>
            </a:extLst>
          </p:cNvPr>
          <p:cNvSpPr>
            <a:spLocks noGrp="1"/>
          </p:cNvSpPr>
          <p:nvPr>
            <p:ph type="title"/>
          </p:nvPr>
        </p:nvSpPr>
        <p:spPr>
          <a:xfrm>
            <a:off x="396240" y="365125"/>
            <a:ext cx="10957560" cy="508635"/>
          </a:xfrm>
        </p:spPr>
        <p:txBody>
          <a:bodyPr>
            <a:normAutofit fontScale="90000"/>
          </a:bodyPr>
          <a:lstStyle/>
          <a:p>
            <a:r>
              <a:rPr lang="en-US" dirty="0"/>
              <a:t>MOA of TB drugs</a:t>
            </a:r>
          </a:p>
        </p:txBody>
      </p:sp>
      <p:sp>
        <p:nvSpPr>
          <p:cNvPr id="3" name="Content Placeholder 2">
            <a:extLst>
              <a:ext uri="{FF2B5EF4-FFF2-40B4-BE49-F238E27FC236}">
                <a16:creationId xmlns:a16="http://schemas.microsoft.com/office/drawing/2014/main" id="{FC69AD64-AD9B-426E-B459-101CF4168337}"/>
              </a:ext>
            </a:extLst>
          </p:cNvPr>
          <p:cNvSpPr>
            <a:spLocks noGrp="1"/>
          </p:cNvSpPr>
          <p:nvPr>
            <p:ph idx="1"/>
          </p:nvPr>
        </p:nvSpPr>
        <p:spPr>
          <a:xfrm>
            <a:off x="81280" y="873760"/>
            <a:ext cx="8890000" cy="5984240"/>
          </a:xfrm>
        </p:spPr>
        <p:txBody>
          <a:bodyPr>
            <a:normAutofit/>
          </a:bodyPr>
          <a:lstStyle/>
          <a:p>
            <a:pPr marL="0" indent="0">
              <a:buNone/>
            </a:pPr>
            <a:r>
              <a:rPr lang="en-US" b="1" dirty="0"/>
              <a:t>Isoniazid (INH):</a:t>
            </a:r>
            <a:r>
              <a:rPr lang="en-US" dirty="0"/>
              <a:t> Works by inhibiting mycolic acid and cell wall destruction as well as DNA synthesis.</a:t>
            </a:r>
          </a:p>
          <a:p>
            <a:pPr marL="0" indent="0">
              <a:buNone/>
            </a:pPr>
            <a:r>
              <a:rPr lang="en-US" b="1" dirty="0"/>
              <a:t>Rifampicin (R)</a:t>
            </a:r>
            <a:r>
              <a:rPr lang="en-US" dirty="0"/>
              <a:t>: Works by inhibiting DNA-dependent RNA Polymerase, thus blocking mRNA synthesis and protein synthesis.</a:t>
            </a:r>
          </a:p>
          <a:p>
            <a:pPr marL="0" indent="0">
              <a:buNone/>
            </a:pPr>
            <a:r>
              <a:rPr lang="en-US" b="1" dirty="0"/>
              <a:t>Ethambutol (E)</a:t>
            </a:r>
            <a:r>
              <a:rPr lang="en-US" dirty="0"/>
              <a:t>: Inhibits RNA synthesis and </a:t>
            </a:r>
            <a:r>
              <a:rPr lang="en-US"/>
              <a:t>bacterial growth.</a:t>
            </a:r>
            <a:endParaRPr lang="en-US" dirty="0"/>
          </a:p>
          <a:p>
            <a:pPr marL="0" indent="0">
              <a:buNone/>
            </a:pPr>
            <a:r>
              <a:rPr lang="en-US" b="1" dirty="0"/>
              <a:t>Pyrazinamide (PZA)</a:t>
            </a:r>
            <a:r>
              <a:rPr lang="en-US" dirty="0"/>
              <a:t>: It is converted into pyrazinoic acid (POA) by pyrazinamidase released by MTB. POA decreases the pH so that bacterial growth is retarded and inhibiting F.A synthesis.</a:t>
            </a:r>
          </a:p>
          <a:p>
            <a:pPr marL="0" indent="0">
              <a:buNone/>
            </a:pPr>
            <a:r>
              <a:rPr lang="en-US" b="1" dirty="0"/>
              <a:t>Moxifloxacin</a:t>
            </a:r>
            <a:r>
              <a:rPr lang="en-US" dirty="0"/>
              <a:t>: A fluoroquinolone antibiotic. It functions by inhibiting DNA gyrase, a type II topoisomerase, and topoisomerase IV, enzymes necessary to separate bacterial DNA, thereby inhibiting cell replication.</a:t>
            </a:r>
          </a:p>
          <a:p>
            <a:pPr marL="0" indent="0">
              <a:buNone/>
            </a:pPr>
            <a:r>
              <a:rPr lang="en-US" b="1" dirty="0"/>
              <a:t>Amikacin Sulphate</a:t>
            </a:r>
            <a:r>
              <a:rPr lang="en-US" dirty="0"/>
              <a:t>: An aminoglycoside antibiotic. It binds to bacterial 30S ribosomal subunits and interferes with mRNA binding and tRNA acceptor sites, interfering with bacterial growth.</a:t>
            </a:r>
          </a:p>
        </p:txBody>
      </p:sp>
    </p:spTree>
    <p:extLst>
      <p:ext uri="{BB962C8B-B14F-4D97-AF65-F5344CB8AC3E}">
        <p14:creationId xmlns:p14="http://schemas.microsoft.com/office/powerpoint/2010/main" val="321590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8AAE6-368D-49FD-A062-8524A314D836}"/>
              </a:ext>
            </a:extLst>
          </p:cNvPr>
          <p:cNvSpPr>
            <a:spLocks noGrp="1"/>
          </p:cNvSpPr>
          <p:nvPr>
            <p:ph idx="1"/>
          </p:nvPr>
        </p:nvSpPr>
        <p:spPr>
          <a:xfrm>
            <a:off x="203200" y="314960"/>
            <a:ext cx="8768080" cy="6309360"/>
          </a:xfrm>
        </p:spPr>
        <p:txBody>
          <a:bodyPr/>
          <a:lstStyle/>
          <a:p>
            <a:pPr marL="0" indent="0">
              <a:buNone/>
            </a:pPr>
            <a:r>
              <a:rPr lang="en-US" dirty="0"/>
              <a:t>From August 2019 till 30 January 2020. Myrin P was prescribed.</a:t>
            </a:r>
          </a:p>
          <a:p>
            <a:pPr marL="0" indent="0">
              <a:buNone/>
            </a:pPr>
            <a:r>
              <a:rPr lang="en-US" dirty="0"/>
              <a:t>The patient started to feel problems with vision. Fundoscopy and Topography was performed from Shifa International Hospital. Topography had shown Optic Nerve toxicity caused by Ethambutol. Thus he was prescribed Isoniazid and Rifampicin.</a:t>
            </a:r>
          </a:p>
          <a:p>
            <a:pPr marL="0" indent="0">
              <a:buNone/>
            </a:pPr>
            <a:r>
              <a:rPr lang="en-US" dirty="0"/>
              <a:t>The patient was given treatment of approximately 10 months and the treatment is stopped.</a:t>
            </a:r>
          </a:p>
          <a:p>
            <a:pPr marL="0" indent="0">
              <a:buNone/>
            </a:pPr>
            <a:r>
              <a:rPr lang="en-US" dirty="0"/>
              <a:t>The patient also caused muscle tear and myositis at regions of shoulder and biceps due to over-exertion.</a:t>
            </a:r>
          </a:p>
        </p:txBody>
      </p:sp>
    </p:spTree>
    <p:extLst>
      <p:ext uri="{BB962C8B-B14F-4D97-AF65-F5344CB8AC3E}">
        <p14:creationId xmlns:p14="http://schemas.microsoft.com/office/powerpoint/2010/main" val="85449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ank You Word Cloud In Different Languages Stock Illustration ...">
            <a:extLst>
              <a:ext uri="{FF2B5EF4-FFF2-40B4-BE49-F238E27FC236}">
                <a16:creationId xmlns:a16="http://schemas.microsoft.com/office/drawing/2014/main" id="{91F5963F-C2D2-439C-A4F2-0C42A0575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055600" cy="788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74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265E8-8100-4F85-87F9-39274768734F}"/>
              </a:ext>
            </a:extLst>
          </p:cNvPr>
          <p:cNvSpPr>
            <a:spLocks noGrp="1"/>
          </p:cNvSpPr>
          <p:nvPr>
            <p:ph idx="1"/>
          </p:nvPr>
        </p:nvSpPr>
        <p:spPr>
          <a:xfrm>
            <a:off x="314960" y="629920"/>
            <a:ext cx="11521440" cy="5466080"/>
          </a:xfrm>
        </p:spPr>
        <p:txBody>
          <a:bodyPr/>
          <a:lstStyle/>
          <a:p>
            <a:pPr marL="0" indent="0">
              <a:buNone/>
            </a:pPr>
            <a:r>
              <a:rPr lang="en-US" dirty="0">
                <a:solidFill>
                  <a:srgbClr val="92D050"/>
                </a:solidFill>
              </a:rPr>
              <a:t> Prepared and Presented By: </a:t>
            </a:r>
          </a:p>
          <a:p>
            <a:pPr marL="0" indent="0">
              <a:buNone/>
            </a:pPr>
            <a:r>
              <a:rPr lang="en-US" dirty="0"/>
              <a:t>         </a:t>
            </a:r>
            <a:r>
              <a:rPr lang="en-US" sz="2400" dirty="0"/>
              <a:t>Muhammad Wasay Shahid………DPRF18E034</a:t>
            </a:r>
          </a:p>
          <a:p>
            <a:pPr marL="0" indent="0">
              <a:buNone/>
            </a:pPr>
            <a:endParaRPr lang="en-US" dirty="0"/>
          </a:p>
          <a:p>
            <a:pPr marL="0" indent="0">
              <a:buNone/>
            </a:pPr>
            <a:r>
              <a:rPr lang="en-US" dirty="0">
                <a:solidFill>
                  <a:srgbClr val="92D050"/>
                </a:solidFill>
              </a:rPr>
              <a:t>Presented To:</a:t>
            </a:r>
          </a:p>
          <a:p>
            <a:pPr marL="0" indent="0">
              <a:buNone/>
            </a:pPr>
            <a:r>
              <a:rPr lang="en-US" dirty="0">
                <a:solidFill>
                  <a:srgbClr val="92D050"/>
                </a:solidFill>
              </a:rPr>
              <a:t> </a:t>
            </a:r>
            <a:r>
              <a:rPr lang="en-US" dirty="0"/>
              <a:t>        </a:t>
            </a:r>
            <a:r>
              <a:rPr lang="en-US" sz="2400" dirty="0"/>
              <a:t>Sir Taseer Ahmed (MPhil Pharmacology)</a:t>
            </a:r>
          </a:p>
          <a:p>
            <a:pPr marL="0" indent="0">
              <a:buNone/>
            </a:pPr>
            <a:r>
              <a:rPr lang="en-US" sz="2400" dirty="0"/>
              <a:t>       Lecturer Pharmacology, Faculty of Pharmacy,</a:t>
            </a:r>
          </a:p>
          <a:p>
            <a:pPr marL="0" indent="0">
              <a:buNone/>
            </a:pPr>
            <a:r>
              <a:rPr lang="en-US" sz="2400" dirty="0"/>
              <a:t>       University of Sargodha.</a:t>
            </a:r>
            <a:endParaRPr lang="en-US" dirty="0"/>
          </a:p>
        </p:txBody>
      </p:sp>
      <p:pic>
        <p:nvPicPr>
          <p:cNvPr id="5" name="Picture 4">
            <a:extLst>
              <a:ext uri="{FF2B5EF4-FFF2-40B4-BE49-F238E27FC236}">
                <a16:creationId xmlns:a16="http://schemas.microsoft.com/office/drawing/2014/main" id="{DFBB7905-EA93-4078-AD41-92F95160A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680" y="3256597"/>
            <a:ext cx="2839403" cy="3172657"/>
          </a:xfrm>
          <a:prstGeom prst="rect">
            <a:avLst/>
          </a:prstGeom>
        </p:spPr>
      </p:pic>
    </p:spTree>
    <p:extLst>
      <p:ext uri="{BB962C8B-B14F-4D97-AF65-F5344CB8AC3E}">
        <p14:creationId xmlns:p14="http://schemas.microsoft.com/office/powerpoint/2010/main" val="287544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26A2-74A4-40DA-9BC5-952FF241C684}"/>
              </a:ext>
            </a:extLst>
          </p:cNvPr>
          <p:cNvSpPr>
            <a:spLocks noGrp="1"/>
          </p:cNvSpPr>
          <p:nvPr>
            <p:ph type="ctrTitle"/>
          </p:nvPr>
        </p:nvSpPr>
        <p:spPr/>
        <p:txBody>
          <a:bodyPr>
            <a:normAutofit fontScale="90000"/>
          </a:bodyPr>
          <a:lstStyle/>
          <a:p>
            <a:r>
              <a:rPr lang="en-US" dirty="0"/>
              <a:t>Case Study of Bone Marrow Tuberculosis</a:t>
            </a:r>
          </a:p>
        </p:txBody>
      </p:sp>
    </p:spTree>
    <p:extLst>
      <p:ext uri="{BB962C8B-B14F-4D97-AF65-F5344CB8AC3E}">
        <p14:creationId xmlns:p14="http://schemas.microsoft.com/office/powerpoint/2010/main" val="353974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C02F-B62B-41EE-B204-DDF980A4962A}"/>
              </a:ext>
            </a:extLst>
          </p:cNvPr>
          <p:cNvSpPr>
            <a:spLocks noGrp="1"/>
          </p:cNvSpPr>
          <p:nvPr>
            <p:ph type="title"/>
          </p:nvPr>
        </p:nvSpPr>
        <p:spPr/>
        <p:txBody>
          <a:bodyPr/>
          <a:lstStyle/>
          <a:p>
            <a:r>
              <a:rPr lang="en-US" dirty="0"/>
              <a:t>An Intro to Tuberculosis (TB)</a:t>
            </a:r>
          </a:p>
        </p:txBody>
      </p:sp>
      <p:sp>
        <p:nvSpPr>
          <p:cNvPr id="3" name="Content Placeholder 2">
            <a:extLst>
              <a:ext uri="{FF2B5EF4-FFF2-40B4-BE49-F238E27FC236}">
                <a16:creationId xmlns:a16="http://schemas.microsoft.com/office/drawing/2014/main" id="{AF00E451-C078-44B8-82D3-834591D0E485}"/>
              </a:ext>
            </a:extLst>
          </p:cNvPr>
          <p:cNvSpPr>
            <a:spLocks noGrp="1"/>
          </p:cNvSpPr>
          <p:nvPr>
            <p:ph idx="1"/>
          </p:nvPr>
        </p:nvSpPr>
        <p:spPr/>
        <p:txBody>
          <a:bodyPr>
            <a:normAutofit/>
          </a:bodyPr>
          <a:lstStyle/>
          <a:p>
            <a:r>
              <a:rPr lang="en-US" dirty="0"/>
              <a:t>It is an infectious disease caused by </a:t>
            </a:r>
            <a:r>
              <a:rPr lang="en-US" i="1" dirty="0"/>
              <a:t>Mycobacterium Tuberculosis (MTB) bacteria.</a:t>
            </a:r>
          </a:p>
          <a:p>
            <a:r>
              <a:rPr lang="en-US" dirty="0"/>
              <a:t>It affects lungs mostly but can affect other parts of body.</a:t>
            </a:r>
          </a:p>
          <a:p>
            <a:r>
              <a:rPr lang="en-US" dirty="0"/>
              <a:t>Most infections are asymptomatic called as latent TB but 10% of cases move towards active TB disease and can lead to death (50% cases of active TB) if untreated.</a:t>
            </a:r>
          </a:p>
          <a:p>
            <a:r>
              <a:rPr lang="en-US" dirty="0"/>
              <a:t>It is curable disease with extensive drug therapy. Duration of treatment may range from 6 months to 12 months (In case of brain TB).</a:t>
            </a:r>
          </a:p>
          <a:p>
            <a:endParaRPr lang="en-US" dirty="0"/>
          </a:p>
        </p:txBody>
      </p:sp>
    </p:spTree>
    <p:extLst>
      <p:ext uri="{BB962C8B-B14F-4D97-AF65-F5344CB8AC3E}">
        <p14:creationId xmlns:p14="http://schemas.microsoft.com/office/powerpoint/2010/main" val="201201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047C4-38F1-4CC9-98DF-9AAF4B83E22F}"/>
              </a:ext>
            </a:extLst>
          </p:cNvPr>
          <p:cNvSpPr>
            <a:spLocks noGrp="1"/>
          </p:cNvSpPr>
          <p:nvPr>
            <p:ph idx="1"/>
          </p:nvPr>
        </p:nvSpPr>
        <p:spPr>
          <a:xfrm>
            <a:off x="447040" y="1859280"/>
            <a:ext cx="9093200" cy="4633595"/>
          </a:xfrm>
        </p:spPr>
        <p:txBody>
          <a:bodyPr/>
          <a:lstStyle/>
          <a:p>
            <a:r>
              <a:rPr lang="en-US" dirty="0"/>
              <a:t>The classic symptoms of active TB are </a:t>
            </a:r>
            <a:r>
              <a:rPr lang="en-US" i="1" dirty="0"/>
              <a:t>a chronic cough with blood-containing mucus, fever, night sweats, and weight loss</a:t>
            </a:r>
            <a:r>
              <a:rPr lang="en-US" dirty="0"/>
              <a:t>.</a:t>
            </a:r>
          </a:p>
          <a:p>
            <a:r>
              <a:rPr lang="en-US" dirty="0"/>
              <a:t>It is historically called </a:t>
            </a:r>
            <a:r>
              <a:rPr lang="en-US" i="1" u="sng" dirty="0"/>
              <a:t>consumption</a:t>
            </a:r>
            <a:r>
              <a:rPr lang="en-US" dirty="0"/>
              <a:t> due to weight loss.</a:t>
            </a:r>
          </a:p>
          <a:p>
            <a:r>
              <a:rPr lang="en-US" dirty="0"/>
              <a:t>Extrapulmonary TB may also cause a wide range of other symptoms.</a:t>
            </a:r>
          </a:p>
          <a:p>
            <a:r>
              <a:rPr lang="en-US" dirty="0"/>
              <a:t>It is diagnosed by </a:t>
            </a:r>
            <a:r>
              <a:rPr lang="en-US" i="1" dirty="0"/>
              <a:t>Mantoux`s Test, Chest X-ray and QuantiFERON TB Gold test</a:t>
            </a:r>
            <a:r>
              <a:rPr lang="en-US" dirty="0"/>
              <a:t>.</a:t>
            </a:r>
          </a:p>
          <a:p>
            <a:r>
              <a:rPr lang="en-US" dirty="0"/>
              <a:t>Pulmonary TB is transmitted by sneeze, spit, cough and speak.</a:t>
            </a:r>
          </a:p>
          <a:p>
            <a:r>
              <a:rPr lang="en-US" dirty="0"/>
              <a:t>Urdu: </a:t>
            </a:r>
            <a:r>
              <a:rPr lang="ar-AE" dirty="0"/>
              <a:t>تپ دق</a:t>
            </a:r>
            <a:endParaRPr lang="en-US" dirty="0"/>
          </a:p>
          <a:p>
            <a:r>
              <a:rPr lang="en-US" dirty="0"/>
              <a:t>German: Lungenschwindsucht</a:t>
            </a:r>
          </a:p>
        </p:txBody>
      </p:sp>
    </p:spTree>
    <p:extLst>
      <p:ext uri="{BB962C8B-B14F-4D97-AF65-F5344CB8AC3E}">
        <p14:creationId xmlns:p14="http://schemas.microsoft.com/office/powerpoint/2010/main" val="352077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2EC0-353F-4EB8-9FEA-D7E4FD049CAE}"/>
              </a:ext>
            </a:extLst>
          </p:cNvPr>
          <p:cNvSpPr>
            <a:spLocks noGrp="1"/>
          </p:cNvSpPr>
          <p:nvPr>
            <p:ph type="title"/>
          </p:nvPr>
        </p:nvSpPr>
        <p:spPr>
          <a:xfrm>
            <a:off x="838200" y="365125"/>
            <a:ext cx="10515600" cy="478155"/>
          </a:xfrm>
        </p:spPr>
        <p:txBody>
          <a:bodyPr>
            <a:normAutofit fontScale="90000"/>
          </a:bodyPr>
          <a:lstStyle/>
          <a:p>
            <a:r>
              <a:rPr lang="en-US" dirty="0"/>
              <a:t>Types of TB</a:t>
            </a:r>
          </a:p>
        </p:txBody>
      </p:sp>
      <p:sp>
        <p:nvSpPr>
          <p:cNvPr id="4" name="Content Placeholder 3">
            <a:extLst>
              <a:ext uri="{FF2B5EF4-FFF2-40B4-BE49-F238E27FC236}">
                <a16:creationId xmlns:a16="http://schemas.microsoft.com/office/drawing/2014/main" id="{7C122F71-933D-408E-B5E5-A63A02CC4E23}"/>
              </a:ext>
            </a:extLst>
          </p:cNvPr>
          <p:cNvSpPr>
            <a:spLocks noGrp="1"/>
          </p:cNvSpPr>
          <p:nvPr>
            <p:ph idx="1"/>
          </p:nvPr>
        </p:nvSpPr>
        <p:spPr>
          <a:xfrm>
            <a:off x="1371601" y="1818640"/>
            <a:ext cx="8087359" cy="4053840"/>
          </a:xfrm>
        </p:spPr>
        <p:txBody>
          <a:bodyPr>
            <a:normAutofit fontScale="92500" lnSpcReduction="20000"/>
          </a:bodyPr>
          <a:lstStyle/>
          <a:p>
            <a:r>
              <a:rPr lang="en-US" dirty="0"/>
              <a:t>Pulmonary TB</a:t>
            </a:r>
          </a:p>
          <a:p>
            <a:r>
              <a:rPr lang="en-US" dirty="0"/>
              <a:t>Extrapulmonary TB</a:t>
            </a:r>
          </a:p>
          <a:p>
            <a:pPr marL="514350" indent="-514350">
              <a:buFont typeface="+mj-lt"/>
              <a:buAutoNum type="romanUcPeriod"/>
            </a:pPr>
            <a:r>
              <a:rPr lang="en-US" dirty="0"/>
              <a:t>              Tuberculosis Meningitis</a:t>
            </a:r>
          </a:p>
          <a:p>
            <a:pPr marL="514350" indent="-514350">
              <a:buFont typeface="+mj-lt"/>
              <a:buAutoNum type="romanUcPeriod"/>
            </a:pPr>
            <a:r>
              <a:rPr lang="en-US" dirty="0"/>
              <a:t>              Pleural TB</a:t>
            </a:r>
          </a:p>
          <a:p>
            <a:pPr marL="514350" indent="-514350">
              <a:buFont typeface="+mj-lt"/>
              <a:buAutoNum type="romanUcPeriod"/>
            </a:pPr>
            <a:r>
              <a:rPr lang="en-US" dirty="0"/>
              <a:t>              Pericardial TB</a:t>
            </a:r>
          </a:p>
          <a:p>
            <a:pPr marL="514350" indent="-514350">
              <a:buFont typeface="+mj-lt"/>
              <a:buAutoNum type="romanUcPeriod"/>
            </a:pPr>
            <a:r>
              <a:rPr lang="en-US" dirty="0"/>
              <a:t>              Lymph node TB</a:t>
            </a:r>
          </a:p>
          <a:p>
            <a:pPr marL="514350" indent="-514350">
              <a:buFont typeface="+mj-lt"/>
              <a:buAutoNum type="romanUcPeriod"/>
            </a:pPr>
            <a:r>
              <a:rPr lang="en-US" dirty="0"/>
              <a:t>              GIT TB</a:t>
            </a:r>
          </a:p>
          <a:p>
            <a:pPr marL="514350" indent="-514350">
              <a:buFont typeface="+mj-lt"/>
              <a:buAutoNum type="romanUcPeriod"/>
            </a:pPr>
            <a:r>
              <a:rPr lang="en-US" dirty="0"/>
              <a:t>              Genitourinary TB</a:t>
            </a:r>
          </a:p>
          <a:p>
            <a:pPr marL="0" indent="0">
              <a:buNone/>
            </a:pPr>
            <a:r>
              <a:rPr lang="en-US" dirty="0"/>
              <a:t>The dissemination of infection to other parts of body is known as disseminated </a:t>
            </a:r>
          </a:p>
          <a:p>
            <a:pPr marL="0" indent="0">
              <a:buNone/>
            </a:pPr>
            <a:r>
              <a:rPr lang="en-US" dirty="0"/>
              <a:t>TB.</a:t>
            </a:r>
          </a:p>
          <a:p>
            <a:pPr marL="0" indent="0">
              <a:buNone/>
            </a:pPr>
            <a:r>
              <a:rPr lang="en-US" dirty="0"/>
              <a:t> Miliary TB is potentially fatal form of TB due lymphohematogenous dissemination of MTB. It is mostly seen in patients with HIV/AIDS</a:t>
            </a:r>
          </a:p>
        </p:txBody>
      </p:sp>
    </p:spTree>
    <p:extLst>
      <p:ext uri="{BB962C8B-B14F-4D97-AF65-F5344CB8AC3E}">
        <p14:creationId xmlns:p14="http://schemas.microsoft.com/office/powerpoint/2010/main" val="114439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1995-08FF-44B4-934E-CDB067CD7532}"/>
              </a:ext>
            </a:extLst>
          </p:cNvPr>
          <p:cNvSpPr>
            <a:spLocks noGrp="1"/>
          </p:cNvSpPr>
          <p:nvPr>
            <p:ph type="title"/>
          </p:nvPr>
        </p:nvSpPr>
        <p:spPr>
          <a:xfrm>
            <a:off x="838200" y="365125"/>
            <a:ext cx="10515600" cy="650875"/>
          </a:xfrm>
        </p:spPr>
        <p:txBody>
          <a:bodyPr>
            <a:normAutofit/>
          </a:bodyPr>
          <a:lstStyle/>
          <a:p>
            <a:r>
              <a:rPr lang="en-US" dirty="0"/>
              <a:t>Pathophysiology</a:t>
            </a:r>
          </a:p>
        </p:txBody>
      </p:sp>
      <p:sp>
        <p:nvSpPr>
          <p:cNvPr id="3" name="Content Placeholder 2">
            <a:extLst>
              <a:ext uri="{FF2B5EF4-FFF2-40B4-BE49-F238E27FC236}">
                <a16:creationId xmlns:a16="http://schemas.microsoft.com/office/drawing/2014/main" id="{5AF5F4DE-4C2D-4D9A-803E-FB2278541ECF}"/>
              </a:ext>
            </a:extLst>
          </p:cNvPr>
          <p:cNvSpPr>
            <a:spLocks noGrp="1"/>
          </p:cNvSpPr>
          <p:nvPr>
            <p:ph idx="1"/>
          </p:nvPr>
        </p:nvSpPr>
        <p:spPr>
          <a:xfrm>
            <a:off x="406400" y="1016000"/>
            <a:ext cx="8686800" cy="5476875"/>
          </a:xfrm>
        </p:spPr>
        <p:txBody>
          <a:bodyPr>
            <a:normAutofit/>
          </a:bodyPr>
          <a:lstStyle/>
          <a:p>
            <a:pPr marL="0" indent="0">
              <a:buNone/>
            </a:pPr>
            <a:r>
              <a:rPr lang="en-US" dirty="0"/>
              <a:t>There are two phase asymptomatic (Latent TB) and symptomatic (Active TB).</a:t>
            </a:r>
          </a:p>
          <a:p>
            <a:pPr marL="0" indent="0">
              <a:buNone/>
            </a:pPr>
            <a:r>
              <a:rPr lang="en-US" dirty="0"/>
              <a:t>The antigen enters (Bone marrow, lungs, meningitis e.t.c) and it gets surrounded by macrophages. </a:t>
            </a:r>
          </a:p>
          <a:p>
            <a:pPr marL="0" indent="0">
              <a:buNone/>
            </a:pPr>
            <a:r>
              <a:rPr lang="en-US" dirty="0"/>
              <a:t>TB is actually known as Granulomatous Inflammatory Disease as granulomas form at the site of infection. </a:t>
            </a:r>
          </a:p>
          <a:p>
            <a:pPr marL="0" indent="0">
              <a:buNone/>
            </a:pPr>
            <a:r>
              <a:rPr lang="en-US" dirty="0"/>
              <a:t>Antigen is surrounded by macrophages, thus more macrophages, epithelioid cells, T and B lymphocytes, fibroblasts aggregate to form granulomas with lymphocytes surrounding the macrophages.</a:t>
            </a:r>
          </a:p>
          <a:p>
            <a:pPr marL="0" indent="0">
              <a:buNone/>
            </a:pPr>
            <a:r>
              <a:rPr lang="en-US" dirty="0"/>
              <a:t>There must be a generated immune response but macrophages and dendritic cells fail to present antigen so immune response is suppressed. Thus bacteria is protected and if dormant in the granuloma so it is in the latent phase.</a:t>
            </a:r>
          </a:p>
          <a:p>
            <a:pPr marL="0" indent="0">
              <a:buNone/>
            </a:pPr>
            <a:r>
              <a:rPr lang="en-US" dirty="0"/>
              <a:t>Next picture shows the process of Granulomatous Formation</a:t>
            </a:r>
          </a:p>
          <a:p>
            <a:pPr marL="0" indent="0">
              <a:buNone/>
            </a:pPr>
            <a:endParaRPr lang="en-US" dirty="0"/>
          </a:p>
        </p:txBody>
      </p:sp>
    </p:spTree>
    <p:extLst>
      <p:ext uri="{BB962C8B-B14F-4D97-AF65-F5344CB8AC3E}">
        <p14:creationId xmlns:p14="http://schemas.microsoft.com/office/powerpoint/2010/main" val="140759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24B44A-F13D-45EA-8FFB-7BB1B02DFF3A}"/>
              </a:ext>
            </a:extLst>
          </p:cNvPr>
          <p:cNvPicPr>
            <a:picLocks noGrp="1" noChangeAspect="1"/>
          </p:cNvPicPr>
          <p:nvPr>
            <p:ph idx="1"/>
          </p:nvPr>
        </p:nvPicPr>
        <p:blipFill>
          <a:blip r:embed="rId2"/>
          <a:stretch>
            <a:fillRect/>
          </a:stretch>
        </p:blipFill>
        <p:spPr>
          <a:xfrm>
            <a:off x="2194560" y="1341120"/>
            <a:ext cx="5988583" cy="4893945"/>
          </a:xfrm>
          <a:prstGeom prst="rect">
            <a:avLst/>
          </a:prstGeom>
        </p:spPr>
      </p:pic>
    </p:spTree>
    <p:extLst>
      <p:ext uri="{BB962C8B-B14F-4D97-AF65-F5344CB8AC3E}">
        <p14:creationId xmlns:p14="http://schemas.microsoft.com/office/powerpoint/2010/main" val="3606861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040C-357C-4994-BC06-C00C58496C07}"/>
              </a:ext>
            </a:extLst>
          </p:cNvPr>
          <p:cNvSpPr>
            <a:spLocks noGrp="1"/>
          </p:cNvSpPr>
          <p:nvPr>
            <p:ph idx="1"/>
          </p:nvPr>
        </p:nvSpPr>
        <p:spPr>
          <a:xfrm>
            <a:off x="254000" y="335280"/>
            <a:ext cx="8818880" cy="6207760"/>
          </a:xfrm>
        </p:spPr>
        <p:txBody>
          <a:bodyPr/>
          <a:lstStyle/>
          <a:p>
            <a:pPr marL="0" indent="0">
              <a:buNone/>
            </a:pPr>
            <a:r>
              <a:rPr lang="en-US" dirty="0"/>
              <a:t>These granulomas or tubercles have another feature. There is a development of necrosis in the center of these tubercles. To naked eye it looks like soft, white cheese like and are called caseous necrosis. Caseous necrosis is the hallmark of TB.</a:t>
            </a:r>
          </a:p>
        </p:txBody>
      </p:sp>
      <p:pic>
        <p:nvPicPr>
          <p:cNvPr id="6" name="Picture 5">
            <a:extLst>
              <a:ext uri="{FF2B5EF4-FFF2-40B4-BE49-F238E27FC236}">
                <a16:creationId xmlns:a16="http://schemas.microsoft.com/office/drawing/2014/main" id="{7055DE52-2FD2-4703-A226-6FD31AF792E3}"/>
              </a:ext>
            </a:extLst>
          </p:cNvPr>
          <p:cNvPicPr>
            <a:picLocks noChangeAspect="1"/>
          </p:cNvPicPr>
          <p:nvPr/>
        </p:nvPicPr>
        <p:blipFill>
          <a:blip r:embed="rId2"/>
          <a:stretch>
            <a:fillRect/>
          </a:stretch>
        </p:blipFill>
        <p:spPr>
          <a:xfrm>
            <a:off x="325120" y="2104860"/>
            <a:ext cx="4500880" cy="3767620"/>
          </a:xfrm>
          <a:prstGeom prst="rect">
            <a:avLst/>
          </a:prstGeom>
        </p:spPr>
      </p:pic>
      <p:pic>
        <p:nvPicPr>
          <p:cNvPr id="7" name="Picture 6">
            <a:extLst>
              <a:ext uri="{FF2B5EF4-FFF2-40B4-BE49-F238E27FC236}">
                <a16:creationId xmlns:a16="http://schemas.microsoft.com/office/drawing/2014/main" id="{DEF87AF9-5F08-4099-A2AA-9E2C64F1B0A6}"/>
              </a:ext>
            </a:extLst>
          </p:cNvPr>
          <p:cNvPicPr>
            <a:picLocks noChangeAspect="1"/>
          </p:cNvPicPr>
          <p:nvPr/>
        </p:nvPicPr>
        <p:blipFill>
          <a:blip r:embed="rId3"/>
          <a:stretch>
            <a:fillRect/>
          </a:stretch>
        </p:blipFill>
        <p:spPr>
          <a:xfrm>
            <a:off x="5131159" y="2683110"/>
            <a:ext cx="3941721" cy="2611120"/>
          </a:xfrm>
          <a:prstGeom prst="rect">
            <a:avLst/>
          </a:prstGeom>
        </p:spPr>
      </p:pic>
    </p:spTree>
    <p:extLst>
      <p:ext uri="{BB962C8B-B14F-4D97-AF65-F5344CB8AC3E}">
        <p14:creationId xmlns:p14="http://schemas.microsoft.com/office/powerpoint/2010/main" val="47559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183</TotalTime>
  <Words>1041</Words>
  <Application>Microsoft Office PowerPoint</Application>
  <PresentationFormat>Widescreen</PresentationFormat>
  <Paragraphs>93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Trebuchet MS</vt:lpstr>
      <vt:lpstr>Wingdings 3</vt:lpstr>
      <vt:lpstr>Facet</vt:lpstr>
      <vt:lpstr>PowerPoint Presentation</vt:lpstr>
      <vt:lpstr>PowerPoint Presentation</vt:lpstr>
      <vt:lpstr>Case Study of Bone Marrow Tuberculosis</vt:lpstr>
      <vt:lpstr>An Intro to Tuberculosis (TB)</vt:lpstr>
      <vt:lpstr>PowerPoint Presentation</vt:lpstr>
      <vt:lpstr>Types of TB</vt:lpstr>
      <vt:lpstr>Pathophysiology</vt:lpstr>
      <vt:lpstr>PowerPoint Presentation</vt:lpstr>
      <vt:lpstr>PowerPoint Presentation</vt:lpstr>
      <vt:lpstr>PowerPoint Presentation</vt:lpstr>
      <vt:lpstr>Case study- Bone Marrow TB</vt:lpstr>
      <vt:lpstr>PowerPoint Presentation</vt:lpstr>
      <vt:lpstr>PowerPoint Presentation</vt:lpstr>
      <vt:lpstr>PowerPoint Presentation</vt:lpstr>
      <vt:lpstr>MOA of TB drugs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Wasay Shahid</dc:creator>
  <cp:lastModifiedBy>Wasay Shahid</cp:lastModifiedBy>
  <cp:revision>55</cp:revision>
  <dcterms:created xsi:type="dcterms:W3CDTF">2020-04-30T00:45:03Z</dcterms:created>
  <dcterms:modified xsi:type="dcterms:W3CDTF">2020-04-30T09:12:05Z</dcterms:modified>
</cp:coreProperties>
</file>