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F3CE-94C2-4002-9CC8-1C521E92861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8B20-28CA-4D32-B6CB-1D8B2653C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aglio_(printmaking)" TargetMode="External"/><Relationship Id="rId2" Type="http://schemas.openxmlformats.org/officeDocument/2006/relationships/hyperlink" Target="https://en.wikipedia.org/wiki/Relief_pr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tionary.org/wiki/tusche" TargetMode="External"/><Relationship Id="rId5" Type="http://schemas.openxmlformats.org/officeDocument/2006/relationships/hyperlink" Target="https://en.wikipedia.org/wiki/Offset_printing" TargetMode="External"/><Relationship Id="rId4" Type="http://schemas.openxmlformats.org/officeDocument/2006/relationships/hyperlink" Target="https://en.wikipedia.org/wiki/Lithograph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tionary.org/wiki/brusque" TargetMode="External"/><Relationship Id="rId3" Type="http://schemas.openxmlformats.org/officeDocument/2006/relationships/hyperlink" Target="https://en.wikipedia.org/wiki/Post-colonial" TargetMode="External"/><Relationship Id="rId7" Type="http://schemas.openxmlformats.org/officeDocument/2006/relationships/hyperlink" Target="https://en.wikipedia.org/wiki/Cubist" TargetMode="External"/><Relationship Id="rId2" Type="http://schemas.openxmlformats.org/officeDocument/2006/relationships/hyperlink" Target="https://en.wikipedia.org/wiki/Bombay_Progressive_Artists'_Grou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ost-impressionist" TargetMode="External"/><Relationship Id="rId5" Type="http://schemas.openxmlformats.org/officeDocument/2006/relationships/hyperlink" Target="https://en.wikipedia.org/wiki/Modernism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en.wikipedia.org/wiki/Bengal_school" TargetMode="External"/><Relationship Id="rId9" Type="http://schemas.openxmlformats.org/officeDocument/2006/relationships/hyperlink" Target="https://en.wikipedia.org/wiki/Expressionisti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Planography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Planographic</a:t>
            </a:r>
            <a:r>
              <a:rPr lang="en-US" b="1" dirty="0" smtClean="0"/>
              <a:t> printing</a:t>
            </a:r>
            <a:r>
              <a:rPr lang="en-US" dirty="0" smtClean="0"/>
              <a:t> means printing from a flat surface, as opposed to a raised surface (as with </a:t>
            </a:r>
            <a:r>
              <a:rPr lang="en-US" dirty="0" smtClean="0">
                <a:hlinkClick r:id="rId2" tooltip="Relief print"/>
              </a:rPr>
              <a:t>relief printing</a:t>
            </a:r>
            <a:r>
              <a:rPr lang="en-US" dirty="0" smtClean="0"/>
              <a:t>) or incised surface (as with </a:t>
            </a:r>
            <a:r>
              <a:rPr lang="en-US" dirty="0" smtClean="0">
                <a:hlinkClick r:id="rId3" tooltip="Intaglio (printmaking)"/>
              </a:rPr>
              <a:t>intaglio</a:t>
            </a:r>
            <a:r>
              <a:rPr lang="en-US" dirty="0" smtClean="0"/>
              <a:t> printing). </a:t>
            </a:r>
            <a:r>
              <a:rPr lang="en-US" dirty="0" smtClean="0">
                <a:hlinkClick r:id="rId4" tooltip="Lithograph"/>
              </a:rPr>
              <a:t>Lithography</a:t>
            </a:r>
            <a:r>
              <a:rPr lang="en-US" dirty="0" smtClean="0"/>
              <a:t> and </a:t>
            </a:r>
            <a:r>
              <a:rPr lang="en-US" dirty="0" smtClean="0">
                <a:hlinkClick r:id="rId5" tooltip="Offset printing"/>
              </a:rPr>
              <a:t>offset lithography</a:t>
            </a:r>
            <a:r>
              <a:rPr lang="en-US" dirty="0" smtClean="0"/>
              <a:t> are </a:t>
            </a:r>
            <a:r>
              <a:rPr lang="en-US" dirty="0" err="1" smtClean="0"/>
              <a:t>planographic</a:t>
            </a:r>
            <a:r>
              <a:rPr lang="en-US" dirty="0" smtClean="0"/>
              <a:t> processes that rely on the property that water will not mix with oil. The image is created by applying a </a:t>
            </a:r>
            <a:r>
              <a:rPr lang="en-US" dirty="0" err="1" smtClean="0">
                <a:hlinkClick r:id="rId6" tooltip="wiktionary:tusche"/>
              </a:rPr>
              <a:t>tusche</a:t>
            </a:r>
            <a:r>
              <a:rPr lang="en-US" dirty="0" smtClean="0"/>
              <a:t> (greasy substance) to a plate or stone. (The term lithography comes from </a:t>
            </a:r>
            <a:r>
              <a:rPr lang="en-US" i="1" dirty="0" smtClean="0"/>
              <a:t>litho</a:t>
            </a:r>
            <a:r>
              <a:rPr lang="en-US" dirty="0" smtClean="0"/>
              <a:t>, for </a:t>
            </a:r>
            <a:r>
              <a:rPr lang="en-US" i="1" dirty="0" smtClean="0"/>
              <a:t>stone</a:t>
            </a:r>
            <a:r>
              <a:rPr lang="en-US" dirty="0" smtClean="0"/>
              <a:t>, and -</a:t>
            </a:r>
            <a:r>
              <a:rPr lang="en-US" i="1" dirty="0" smtClean="0"/>
              <a:t>graph</a:t>
            </a:r>
            <a:r>
              <a:rPr lang="en-US" dirty="0" smtClean="0"/>
              <a:t> to draw.) Certain parts of the semi-absorbent surface being printed on can be made receptive to ink while others (the blank parts) reject </a:t>
            </a:r>
            <a:r>
              <a:rPr lang="en-US" dirty="0" smtClean="0"/>
              <a:t>it.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-f-husain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724400" cy="6028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914400"/>
            <a:ext cx="289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Maqbool</a:t>
            </a:r>
            <a:r>
              <a:rPr lang="en-US" sz="3600" b="1" dirty="0"/>
              <a:t> </a:t>
            </a:r>
            <a:r>
              <a:rPr lang="en-US" sz="3600" b="1" dirty="0" err="1"/>
              <a:t>Fida</a:t>
            </a:r>
            <a:r>
              <a:rPr lang="en-US" sz="3600" b="1" dirty="0"/>
              <a:t> Husain</a:t>
            </a:r>
            <a:r>
              <a:rPr lang="en-US" dirty="0"/>
              <a:t> better known as </a:t>
            </a:r>
            <a:r>
              <a:rPr lang="en-US" sz="2000" dirty="0"/>
              <a:t>M. F. </a:t>
            </a:r>
            <a:r>
              <a:rPr lang="en-US" sz="2000" dirty="0" smtClean="0"/>
              <a:t>Husain</a:t>
            </a:r>
            <a:r>
              <a:rPr lang="en-US" dirty="0"/>
              <a:t> (17 September 1915 – 9 June 2011</a:t>
            </a:r>
            <a:r>
              <a:rPr lang="en-US" dirty="0" smtClean="0"/>
              <a:t>)</a:t>
            </a:r>
            <a:r>
              <a:rPr lang="en-US" dirty="0"/>
              <a:t> was an Indian painter, regarded as India's most prolific, controversial, and world-renowned artist</a:t>
            </a:r>
            <a:r>
              <a:rPr lang="en-US" dirty="0" smtClean="0"/>
              <a:t>.</a:t>
            </a:r>
            <a:r>
              <a:rPr lang="en-US" dirty="0"/>
              <a:t> He was a modern </a:t>
            </a:r>
            <a:r>
              <a:rPr lang="en-US" dirty="0" smtClean="0"/>
              <a:t>Indian</a:t>
            </a:r>
            <a:r>
              <a:rPr lang="en-US" dirty="0"/>
              <a:t> painter of international acclaim, and a founding member of </a:t>
            </a:r>
            <a:r>
              <a:rPr lang="en-US" dirty="0" smtClean="0"/>
              <a:t>Bombay Progressive Group of artist.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239000" cy="56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096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Woman with two donkey</a:t>
            </a:r>
            <a:endParaRPr 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7" y="152400"/>
            <a:ext cx="8657374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096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Planographic</a:t>
            </a:r>
            <a:r>
              <a:rPr lang="en-US" sz="3200" b="1" dirty="0"/>
              <a:t> Printing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114044110thn.3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3581400" cy="6177915"/>
          </a:xfrm>
          <a:prstGeom prst="rect">
            <a:avLst/>
          </a:prstGeom>
        </p:spPr>
      </p:pic>
      <p:pic>
        <p:nvPicPr>
          <p:cNvPr id="3" name="Picture 2" descr="141114044231thn.36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10" y="381001"/>
            <a:ext cx="347350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021044539stn.4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724400" cy="6543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25908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Eternal </a:t>
            </a:r>
            <a:r>
              <a:rPr lang="en-US" sz="4000" b="1" dirty="0" smtClean="0"/>
              <a:t>Mother </a:t>
            </a:r>
          </a:p>
          <a:p>
            <a:r>
              <a:rPr lang="en-US" sz="4000" b="1" dirty="0" err="1"/>
              <a:t>Screenprint</a:t>
            </a:r>
            <a:r>
              <a:rPr lang="en-US" sz="4000" b="1" dirty="0"/>
              <a:t> on </a:t>
            </a:r>
            <a:r>
              <a:rPr lang="en-US" sz="4000" b="1" dirty="0" smtClean="0"/>
              <a:t>Paper</a:t>
            </a:r>
            <a:endParaRPr lang="en-US" sz="4000" b="1" dirty="0"/>
          </a:p>
          <a:p>
            <a:endParaRPr lang="en-US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2605725_tyab-750x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6" y="428625"/>
            <a:ext cx="8660574" cy="50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71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Tyeb</a:t>
            </a:r>
            <a:r>
              <a:rPr lang="en-US" sz="4800" dirty="0" smtClean="0"/>
              <a:t> Mehta</a:t>
            </a:r>
            <a:endParaRPr lang="en-US" sz="4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502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Tyeb</a:t>
            </a:r>
            <a:r>
              <a:rPr lang="en-US" sz="2800" b="1" dirty="0"/>
              <a:t> Mehta</a:t>
            </a:r>
            <a:r>
              <a:rPr lang="en-US" sz="2800" dirty="0"/>
              <a:t> (25 July 1925 – 2 July 2009) was an Indian painter, sculptor and film maker. He was part of </a:t>
            </a:r>
            <a:r>
              <a:rPr lang="en-US" sz="2800" dirty="0" smtClean="0"/>
              <a:t>the Bombay progressive artist</a:t>
            </a:r>
            <a:r>
              <a:rPr lang="en-US" sz="2800" dirty="0" smtClean="0">
                <a:hlinkClick r:id="rId2" tooltip="Bombay Progressive Artists' Group"/>
              </a:rPr>
              <a:t>' </a:t>
            </a:r>
            <a:r>
              <a:rPr lang="en-US" sz="2800" dirty="0" smtClean="0"/>
              <a:t>Group and </a:t>
            </a:r>
            <a:r>
              <a:rPr lang="en-US" sz="2800" dirty="0"/>
              <a:t>the first </a:t>
            </a:r>
            <a:r>
              <a:rPr lang="en-US" sz="2800" dirty="0">
                <a:hlinkClick r:id="rId3" tooltip="Post-colonial"/>
              </a:rPr>
              <a:t>post-colonial</a:t>
            </a:r>
            <a:r>
              <a:rPr lang="en-US" sz="2800" dirty="0"/>
              <a:t> generation of artists in India, like John Wilkins who also broke free from the nationalist </a:t>
            </a:r>
            <a:r>
              <a:rPr lang="en-US" sz="2800" dirty="0">
                <a:hlinkClick r:id="rId4" tooltip="Bengal school"/>
              </a:rPr>
              <a:t>Bengal school</a:t>
            </a:r>
            <a:r>
              <a:rPr lang="en-US" sz="2800" dirty="0"/>
              <a:t> and embraced </a:t>
            </a:r>
            <a:r>
              <a:rPr lang="en-US" sz="2800" dirty="0">
                <a:hlinkClick r:id="rId5" tooltip="Modernism"/>
              </a:rPr>
              <a:t>Modernism</a:t>
            </a:r>
            <a:r>
              <a:rPr lang="en-US" sz="2800" dirty="0"/>
              <a:t> instead, with its </a:t>
            </a:r>
            <a:r>
              <a:rPr lang="en-US" sz="2800" dirty="0">
                <a:hlinkClick r:id="rId6" tooltip="Post-impressionist"/>
              </a:rPr>
              <a:t>post-impressionist</a:t>
            </a:r>
            <a:r>
              <a:rPr lang="en-US" sz="2800" dirty="0"/>
              <a:t> </a:t>
            </a:r>
            <a:r>
              <a:rPr lang="en-US" sz="2800" dirty="0" err="1"/>
              <a:t>colours</a:t>
            </a:r>
            <a:r>
              <a:rPr lang="en-US" sz="2800" dirty="0"/>
              <a:t>, </a:t>
            </a:r>
            <a:r>
              <a:rPr lang="en-US" sz="2800" dirty="0">
                <a:hlinkClick r:id="rId7" tooltip="Cubist"/>
              </a:rPr>
              <a:t>cubist</a:t>
            </a:r>
            <a:r>
              <a:rPr lang="en-US" sz="2800" dirty="0"/>
              <a:t> forms and </a:t>
            </a:r>
            <a:r>
              <a:rPr lang="en-US" sz="2800" dirty="0">
                <a:hlinkClick r:id="rId8" tooltip="wikt:brusque"/>
              </a:rPr>
              <a:t>brusque</a:t>
            </a:r>
            <a:r>
              <a:rPr lang="en-US" sz="2800" dirty="0"/>
              <a:t>, </a:t>
            </a:r>
            <a:r>
              <a:rPr lang="en-US" sz="2800" dirty="0">
                <a:hlinkClick r:id="rId9" tooltip="Expressionistic"/>
              </a:rPr>
              <a:t>expressionistic</a:t>
            </a:r>
            <a:r>
              <a:rPr lang="en-US" sz="2800" dirty="0"/>
              <a:t> styles.</a:t>
            </a:r>
          </a:p>
        </p:txBody>
      </p:sp>
      <p:pic>
        <p:nvPicPr>
          <p:cNvPr id="3" name="Picture 2" descr="Tyeb-Meht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364067"/>
            <a:ext cx="3782786" cy="58843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ito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14959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867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V. S. </a:t>
            </a:r>
            <a:r>
              <a:rPr lang="en-US" sz="3600" b="1" dirty="0" err="1" smtClean="0"/>
              <a:t>Gaitonde</a:t>
            </a:r>
            <a:endParaRPr lang="en-US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Vasudeo</a:t>
            </a:r>
            <a:r>
              <a:rPr lang="en-US" sz="3600" dirty="0"/>
              <a:t> S. </a:t>
            </a:r>
            <a:r>
              <a:rPr lang="en-US" sz="3600" b="1" dirty="0" err="1"/>
              <a:t>Gaitonde</a:t>
            </a:r>
            <a:r>
              <a:rPr lang="en-US" sz="3600" dirty="0"/>
              <a:t> (V. S. </a:t>
            </a:r>
            <a:r>
              <a:rPr lang="en-US" sz="3600" b="1" dirty="0" err="1"/>
              <a:t>Gaitonde</a:t>
            </a:r>
            <a:r>
              <a:rPr lang="en-US" sz="3600" dirty="0"/>
              <a:t>) (1924–2001) was regarded as one of India's foremost abstract painters. He received </a:t>
            </a:r>
            <a:r>
              <a:rPr lang="en-US" sz="3600" dirty="0" err="1"/>
              <a:t>Padma</a:t>
            </a:r>
            <a:r>
              <a:rPr lang="en-US" sz="3600" dirty="0"/>
              <a:t> </a:t>
            </a:r>
            <a:r>
              <a:rPr lang="en-US" sz="3600" dirty="0" err="1"/>
              <a:t>Shri</a:t>
            </a:r>
            <a:r>
              <a:rPr lang="en-US" sz="3600" dirty="0"/>
              <a:t> Award in 1971. </a:t>
            </a:r>
            <a:r>
              <a:rPr lang="en-US" sz="3600" dirty="0" err="1"/>
              <a:t>Vasudeo</a:t>
            </a:r>
            <a:r>
              <a:rPr lang="en-US" sz="3600" dirty="0"/>
              <a:t> S. </a:t>
            </a:r>
            <a:r>
              <a:rPr lang="en-US" sz="3600" b="1" dirty="0" err="1"/>
              <a:t>Gaitonde</a:t>
            </a:r>
            <a:r>
              <a:rPr lang="en-US" sz="3600" dirty="0"/>
              <a:t>. Born, 1924. Maharashtra. Died, 10 August 2001 (aged 77). Nationality, Indian. Education, Sir J. J. School of </a:t>
            </a:r>
            <a:r>
              <a:rPr lang="en-US" sz="3600" b="1" dirty="0" smtClean="0"/>
              <a:t>Art.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4114800" cy="5760720"/>
          </a:xfrm>
          <a:prstGeom prst="rect">
            <a:avLst/>
          </a:prstGeom>
        </p:spPr>
      </p:pic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"/>
            <a:ext cx="4267200" cy="57189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meaning of </a:t>
            </a:r>
            <a:r>
              <a:rPr lang="en-US" dirty="0" err="1" smtClean="0"/>
              <a:t>Planography</a:t>
            </a:r>
            <a:r>
              <a:rPr lang="en-US" dirty="0" smtClean="0"/>
              <a:t>?</a:t>
            </a:r>
          </a:p>
          <a:p>
            <a:r>
              <a:rPr lang="en-US" b="1" dirty="0" err="1" smtClean="0"/>
              <a:t>Planographic</a:t>
            </a:r>
            <a:r>
              <a:rPr lang="en-US" dirty="0" smtClean="0"/>
              <a:t> printing </a:t>
            </a:r>
            <a:r>
              <a:rPr lang="en-US" b="1" dirty="0" smtClean="0"/>
              <a:t>means</a:t>
            </a:r>
            <a:r>
              <a:rPr lang="en-US" dirty="0" smtClean="0"/>
              <a:t> printing from a flat surface, as opposed to a raised surface (as with relief printing) or incised surface (as with intaglio printing). Lithography and offset lithography are </a:t>
            </a:r>
            <a:r>
              <a:rPr lang="en-US" b="1" dirty="0" err="1" smtClean="0"/>
              <a:t>planographic</a:t>
            </a:r>
            <a:r>
              <a:rPr lang="en-US" dirty="0" smtClean="0"/>
              <a:t> processes that rely on the property that water will not mix with </a:t>
            </a:r>
            <a:r>
              <a:rPr lang="en-US" dirty="0" smtClean="0"/>
              <a:t>oil.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3dd9ad4-87ee-4c6f-a2f2-c3ea718abd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5333542" cy="6367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16764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Raja Ravi </a:t>
            </a:r>
            <a:r>
              <a:rPr lang="en-US" sz="6000" dirty="0" err="1"/>
              <a:t>Varma</a:t>
            </a:r>
            <a:endParaRPr lang="en-US" sz="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11.01_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"/>
            <a:ext cx="519303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th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322"/>
            <a:ext cx="4838139" cy="6700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1600200"/>
            <a:ext cx="266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Vishnu </a:t>
            </a:r>
            <a:r>
              <a:rPr lang="en-US" sz="3200" dirty="0" err="1"/>
              <a:t>Laxmi</a:t>
            </a:r>
            <a:r>
              <a:rPr lang="en-US" sz="3200" dirty="0"/>
              <a:t> and Serpent </a:t>
            </a:r>
            <a:r>
              <a:rPr lang="en-US" sz="3200" dirty="0" err="1"/>
              <a:t>Anant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German Lithographic Press, </a:t>
            </a:r>
            <a:r>
              <a:rPr lang="en-US" sz="3200" b="1" dirty="0"/>
              <a:t>Ravi </a:t>
            </a:r>
            <a:r>
              <a:rPr lang="en-US" sz="3200" b="1" dirty="0" err="1"/>
              <a:t>Varma</a:t>
            </a:r>
            <a:r>
              <a:rPr lang="en-US" sz="3200" b="1" dirty="0"/>
              <a:t> </a:t>
            </a:r>
            <a:r>
              <a:rPr lang="en-US" sz="3200" dirty="0"/>
              <a:t>Press, </a:t>
            </a:r>
            <a:r>
              <a:rPr lang="en-US" sz="3200" dirty="0" err="1" smtClean="0"/>
              <a:t>Malavli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4384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The End</a:t>
            </a:r>
            <a:endParaRPr lang="en-US" sz="8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</a:t>
            </a:r>
            <a:r>
              <a:rPr lang="en-US" dirty="0"/>
              <a:t> </a:t>
            </a:r>
            <a:r>
              <a:rPr lang="en-US" b="1" dirty="0"/>
              <a:t>artists</a:t>
            </a:r>
            <a:r>
              <a:rPr lang="en-US" dirty="0"/>
              <a:t> who </a:t>
            </a:r>
            <a:r>
              <a:rPr lang="en-US" dirty="0" smtClean="0"/>
              <a:t>have used</a:t>
            </a:r>
            <a:r>
              <a:rPr lang="en-US" dirty="0"/>
              <a:t> </a:t>
            </a:r>
            <a:r>
              <a:rPr lang="en-US" b="1" dirty="0" err="1"/>
              <a:t>planographic</a:t>
            </a:r>
            <a:r>
              <a:rPr lang="en-US" dirty="0"/>
              <a:t> printmaking techniques include </a:t>
            </a:r>
            <a:r>
              <a:rPr lang="en-US" dirty="0" err="1"/>
              <a:t>Ramkinkar</a:t>
            </a:r>
            <a:r>
              <a:rPr lang="en-US" dirty="0"/>
              <a:t> </a:t>
            </a:r>
            <a:r>
              <a:rPr lang="en-US" dirty="0" err="1"/>
              <a:t>Baij</a:t>
            </a:r>
            <a:r>
              <a:rPr lang="en-US" dirty="0"/>
              <a:t>, </a:t>
            </a:r>
            <a:r>
              <a:rPr lang="en-US" dirty="0" err="1"/>
              <a:t>Somnath</a:t>
            </a:r>
            <a:r>
              <a:rPr lang="en-US" dirty="0"/>
              <a:t> </a:t>
            </a:r>
            <a:r>
              <a:rPr lang="en-US" dirty="0" err="1"/>
              <a:t>Hore</a:t>
            </a:r>
            <a:r>
              <a:rPr lang="en-US" dirty="0"/>
              <a:t>, M.F. Husain, </a:t>
            </a:r>
            <a:r>
              <a:rPr lang="en-US" dirty="0" err="1"/>
              <a:t>Tyeb</a:t>
            </a:r>
            <a:r>
              <a:rPr lang="en-US" dirty="0"/>
              <a:t> Mehta and V.S. </a:t>
            </a:r>
            <a:r>
              <a:rPr lang="en-US" dirty="0" err="1"/>
              <a:t>Gaitonde</a:t>
            </a:r>
            <a:r>
              <a:rPr lang="en-US" dirty="0"/>
              <a:t>. Raja Ravi </a:t>
            </a:r>
            <a:r>
              <a:rPr lang="en-US" dirty="0" err="1"/>
              <a:t>Varma's</a:t>
            </a:r>
            <a:r>
              <a:rPr lang="en-US" dirty="0"/>
              <a:t> oleographs are well known all over the </a:t>
            </a:r>
            <a:r>
              <a:rPr lang="en-US" dirty="0" smtClean="0"/>
              <a:t>world.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1784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419600" cy="6737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0" y="2057400"/>
            <a:ext cx="3962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 </a:t>
            </a:r>
            <a:r>
              <a:rPr lang="en-US" sz="4400" b="1" dirty="0" err="1" smtClean="0"/>
              <a:t>Ramkinkar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Baij</a:t>
            </a:r>
            <a:r>
              <a:rPr lang="en-US" dirty="0" smtClean="0"/>
              <a:t> (26 May 1906 – 2 August 1980) was a sculptor and </a:t>
            </a:r>
            <a:r>
              <a:rPr lang="en-US" b="1" dirty="0" smtClean="0"/>
              <a:t>painter</a:t>
            </a:r>
            <a:r>
              <a:rPr lang="en-US" dirty="0" smtClean="0"/>
              <a:t>. He was one of the pioneers of modern Indian sculpture and a key figure of contextual modernism. </a:t>
            </a:r>
            <a:r>
              <a:rPr lang="en-US" b="1" dirty="0" err="1" smtClean="0"/>
              <a:t>Baij</a:t>
            </a:r>
            <a:r>
              <a:rPr lang="en-US" dirty="0" smtClean="0"/>
              <a:t> was born in an economically modest family in the </a:t>
            </a:r>
            <a:r>
              <a:rPr lang="en-US" dirty="0" err="1" smtClean="0"/>
              <a:t>Bankura</a:t>
            </a:r>
            <a:r>
              <a:rPr lang="en-US" dirty="0" smtClean="0"/>
              <a:t> district of the modern state of West Bengal in India.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d42c9d-9333-4943-8f83-e1e1cd48cae6_5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7150"/>
            <a:ext cx="5703670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890d6c9349632480f60fdf3c984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0276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6207"/>
            <a:ext cx="4800600" cy="6715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9812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Somnath</a:t>
            </a:r>
            <a:r>
              <a:rPr lang="en-US" sz="3600" b="1" dirty="0"/>
              <a:t> </a:t>
            </a:r>
            <a:r>
              <a:rPr lang="en-US" sz="3600" b="1" dirty="0" err="1"/>
              <a:t>Hore</a:t>
            </a:r>
            <a:r>
              <a:rPr lang="en-US" dirty="0"/>
              <a:t> was a Bengali sculptor and printmaker. His sketches, sculptures and prints were a reaction to major historical crises and events of 20th century Bengal, such as the Bengal Famine of 1943 and the </a:t>
            </a:r>
            <a:r>
              <a:rPr lang="en-US" dirty="0" err="1"/>
              <a:t>Tebhaga</a:t>
            </a:r>
            <a:r>
              <a:rPr lang="en-US" dirty="0"/>
              <a:t> movement. He was a recipient of the Indian civilian </a:t>
            </a:r>
            <a:r>
              <a:rPr lang="en-US" dirty="0" err="1"/>
              <a:t>honour</a:t>
            </a:r>
            <a:r>
              <a:rPr lang="en-US" dirty="0"/>
              <a:t> of the </a:t>
            </a:r>
            <a:r>
              <a:rPr lang="en-US" dirty="0" err="1"/>
              <a:t>Padma</a:t>
            </a:r>
            <a:r>
              <a:rPr lang="en-US" dirty="0"/>
              <a:t> </a:t>
            </a:r>
            <a:r>
              <a:rPr lang="en-US" dirty="0" err="1"/>
              <a:t>Bhushan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05440"/>
            <a:ext cx="8839200" cy="6963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=88---=====-----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266885" cy="6089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</Words>
  <Application>Microsoft Office PowerPoint</Application>
  <PresentationFormat>On-screen Show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Introduction to Planography</vt:lpstr>
      <vt:lpstr>Slide 2</vt:lpstr>
      <vt:lpstr>Some examples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Planographic printmaking techniques</dc:title>
  <dc:creator>Muhammad Bilal</dc:creator>
  <cp:lastModifiedBy>Muhammad Bilal</cp:lastModifiedBy>
  <cp:revision>11</cp:revision>
  <dcterms:created xsi:type="dcterms:W3CDTF">2020-05-02T17:45:02Z</dcterms:created>
  <dcterms:modified xsi:type="dcterms:W3CDTF">2020-05-02T19:44:25Z</dcterms:modified>
</cp:coreProperties>
</file>