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smtClean="0"/>
              <a:pPr/>
              <a:t>5/14/2020</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2AC27A5A-7290-4DE1-BA94-4BE8A8E57DCF}"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102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9660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smtClean="0"/>
              <a:t>5/14/2020</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741455"/>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11983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3C633830-2244-49AE-BC4A-47F415C177C6}" type="datetimeFigureOut">
              <a:rPr lang="en-US" smtClean="0"/>
              <a:pPr/>
              <a:t>5/14/2020</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05507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00288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71691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smtClean="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41956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35179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14049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06716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3C633830-2244-49AE-BC4A-47F415C177C6}" type="datetimeFigureOut">
              <a:rPr lang="en-US" smtClean="0"/>
              <a:pPr/>
              <a:t>5/14/2020</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912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4" y="4741089"/>
            <a:ext cx="9296058" cy="766295"/>
          </a:xfrm>
        </p:spPr>
        <p:txBody>
          <a:bodyPr>
            <a:noAutofit/>
          </a:bodyPr>
          <a:lstStyle/>
          <a:p>
            <a:r>
              <a:rPr lang="en-GB" sz="4800" dirty="0" smtClean="0"/>
              <a:t>Project quality plan</a:t>
            </a:r>
            <a:endParaRPr lang="en-GB" sz="4800" dirty="0"/>
          </a:p>
        </p:txBody>
      </p:sp>
      <p:sp>
        <p:nvSpPr>
          <p:cNvPr id="3" name="Subtitle 2"/>
          <p:cNvSpPr>
            <a:spLocks noGrp="1"/>
          </p:cNvSpPr>
          <p:nvPr>
            <p:ph type="subTitle" idx="1"/>
          </p:nvPr>
        </p:nvSpPr>
        <p:spPr/>
        <p:txBody>
          <a:bodyPr>
            <a:normAutofit fontScale="92500" lnSpcReduction="10000"/>
          </a:bodyPr>
          <a:lstStyle/>
          <a:p>
            <a:r>
              <a:rPr lang="en-GB" dirty="0" smtClean="0"/>
              <a:t>By: Saba Ashraf </a:t>
            </a:r>
          </a:p>
          <a:p>
            <a:r>
              <a:rPr lang="en-GB" dirty="0" smtClean="0"/>
              <a:t>Noon Business School, University of Sargodha</a:t>
            </a:r>
            <a:endParaRPr lang="en-GB" dirty="0"/>
          </a:p>
        </p:txBody>
      </p:sp>
      <p:pic>
        <p:nvPicPr>
          <p:cNvPr id="7" name="Picture 6"/>
          <p:cNvPicPr>
            <a:picLocks noChangeAspect="1"/>
          </p:cNvPicPr>
          <p:nvPr/>
        </p:nvPicPr>
        <p:blipFill>
          <a:blip r:embed="rId2"/>
          <a:stretch>
            <a:fillRect/>
          </a:stretch>
        </p:blipFill>
        <p:spPr>
          <a:xfrm>
            <a:off x="1776549" y="1216962"/>
            <a:ext cx="8229600" cy="3429000"/>
          </a:xfrm>
          <a:prstGeom prst="rect">
            <a:avLst/>
          </a:prstGeom>
        </p:spPr>
      </p:pic>
    </p:spTree>
    <p:extLst>
      <p:ext uri="{BB962C8B-B14F-4D97-AF65-F5344CB8AC3E}">
        <p14:creationId xmlns:p14="http://schemas.microsoft.com/office/powerpoint/2010/main" val="220242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559678"/>
            <a:ext cx="4295460" cy="4952492"/>
          </a:xfrm>
        </p:spPr>
        <p:txBody>
          <a:bodyPr/>
          <a:lstStyle/>
          <a:p>
            <a:r>
              <a:rPr lang="en-GB" dirty="0" smtClean="0"/>
              <a:t>Tools and Techniques</a:t>
            </a:r>
            <a:endParaRPr lang="en-GB" dirty="0"/>
          </a:p>
        </p:txBody>
      </p:sp>
      <p:sp>
        <p:nvSpPr>
          <p:cNvPr id="3" name="Content Placeholder 2"/>
          <p:cNvSpPr>
            <a:spLocks noGrp="1"/>
          </p:cNvSpPr>
          <p:nvPr>
            <p:ph idx="1"/>
          </p:nvPr>
        </p:nvSpPr>
        <p:spPr/>
        <p:txBody>
          <a:bodyPr/>
          <a:lstStyle/>
          <a:p>
            <a:pPr marL="0" indent="0">
              <a:buNone/>
            </a:pPr>
            <a:r>
              <a:rPr lang="en-US" dirty="0"/>
              <a:t> </a:t>
            </a:r>
            <a:r>
              <a:rPr lang="en-US" sz="2400" b="1" dirty="0"/>
              <a:t>Applying Benchmarking </a:t>
            </a:r>
            <a:r>
              <a:rPr lang="en-US" sz="2400" b="1" dirty="0" smtClean="0"/>
              <a:t>Practices </a:t>
            </a:r>
            <a:endParaRPr lang="en-US" b="1" dirty="0" smtClean="0"/>
          </a:p>
          <a:p>
            <a:r>
              <a:rPr lang="en-US" dirty="0" smtClean="0"/>
              <a:t>Benchmarking </a:t>
            </a:r>
            <a:r>
              <a:rPr lang="en-US" dirty="0"/>
              <a:t>is a technique to take what the project manager has planned or experienced regarding quality and compare it to another project to see how things measure up</a:t>
            </a:r>
            <a:r>
              <a:rPr lang="en-US" dirty="0" smtClean="0"/>
              <a:t>.</a:t>
            </a:r>
          </a:p>
          <a:p>
            <a:r>
              <a:rPr lang="en-US" dirty="0"/>
              <a:t>The current project can be measured against any other project - not just projects within the performing organization or within the same industry</a:t>
            </a:r>
            <a:r>
              <a:rPr lang="en-US" dirty="0" smtClean="0"/>
              <a:t>.</a:t>
            </a:r>
          </a:p>
          <a:p>
            <a:r>
              <a:rPr lang="en-US" dirty="0"/>
              <a:t>Benchmarking allows the project manager and the project team to see what’s possible and then strive toward that goal. Benchmarking can also be used as a measurement against industry standards, competitors’ pricing, or competitors’ level of performance</a:t>
            </a:r>
            <a:endParaRPr lang="en-GB" dirty="0"/>
          </a:p>
        </p:txBody>
      </p:sp>
      <p:pic>
        <p:nvPicPr>
          <p:cNvPr id="4" name="Picture 3"/>
          <p:cNvPicPr>
            <a:picLocks noChangeAspect="1"/>
          </p:cNvPicPr>
          <p:nvPr/>
        </p:nvPicPr>
        <p:blipFill>
          <a:blip r:embed="rId2"/>
          <a:stretch>
            <a:fillRect/>
          </a:stretch>
        </p:blipFill>
        <p:spPr>
          <a:xfrm>
            <a:off x="657862" y="3910148"/>
            <a:ext cx="3881438" cy="2180716"/>
          </a:xfrm>
          <a:prstGeom prst="rect">
            <a:avLst/>
          </a:prstGeom>
        </p:spPr>
      </p:pic>
    </p:spTree>
    <p:extLst>
      <p:ext uri="{BB962C8B-B14F-4D97-AF65-F5344CB8AC3E}">
        <p14:creationId xmlns:p14="http://schemas.microsoft.com/office/powerpoint/2010/main" val="84733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and Techniques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US" sz="2200" b="1" dirty="0" smtClean="0"/>
              <a:t>Creating </a:t>
            </a:r>
            <a:r>
              <a:rPr lang="en-US" sz="2200" b="1" dirty="0"/>
              <a:t>a Flowchart</a:t>
            </a:r>
          </a:p>
          <a:p>
            <a:r>
              <a:rPr lang="en-US" dirty="0" smtClean="0"/>
              <a:t>Technically</a:t>
            </a:r>
            <a:r>
              <a:rPr lang="en-US" dirty="0"/>
              <a:t>, a flow chart is any diagram illustrating how components within a system are </a:t>
            </a:r>
            <a:r>
              <a:rPr lang="en-US" dirty="0" smtClean="0"/>
              <a:t>related.</a:t>
            </a:r>
          </a:p>
          <a:p>
            <a:r>
              <a:rPr lang="en-US" dirty="0"/>
              <a:t>Flow charts show the relation between components, as well as help the project team determine where quality issues may be present and, once done, plan accordingly</a:t>
            </a:r>
            <a:r>
              <a:rPr lang="en-US" dirty="0" smtClean="0"/>
              <a:t>.</a:t>
            </a:r>
          </a:p>
          <a:p>
            <a:pPr marL="0" indent="0">
              <a:buNone/>
            </a:pPr>
            <a:r>
              <a:rPr lang="en-GB" sz="2200" b="1" dirty="0"/>
              <a:t>Design of </a:t>
            </a:r>
            <a:r>
              <a:rPr lang="en-GB" sz="2200" b="1" dirty="0" smtClean="0"/>
              <a:t>Experiments:</a:t>
            </a:r>
          </a:p>
          <a:p>
            <a:pPr lvl="1"/>
            <a:r>
              <a:rPr lang="en-US" dirty="0"/>
              <a:t>The design of experiments approach relies on statistical what-if scenarios to determine what variables within a project will result in the best outcome</a:t>
            </a:r>
            <a:r>
              <a:rPr lang="en-US" dirty="0" smtClean="0"/>
              <a:t>.</a:t>
            </a:r>
          </a:p>
          <a:p>
            <a:pPr lvl="1"/>
            <a:r>
              <a:rPr lang="en-US" dirty="0"/>
              <a:t>Design of experiments is also used as a method to identify which variables within a project, or product, are causing failures or unacceptable results</a:t>
            </a:r>
            <a:r>
              <a:rPr lang="en-US" dirty="0" smtClean="0"/>
              <a:t>.</a:t>
            </a:r>
          </a:p>
          <a:p>
            <a:pPr lvl="1"/>
            <a:r>
              <a:rPr lang="en-US" dirty="0"/>
              <a:t>The goal of design of experiments is to isolate the root cause of an effect and then make adjustments to that cause to eliminate the unacceptable results.</a:t>
            </a:r>
            <a:endParaRPr lang="en-GB" dirty="0"/>
          </a:p>
        </p:txBody>
      </p:sp>
      <p:pic>
        <p:nvPicPr>
          <p:cNvPr id="4" name="Picture 3"/>
          <p:cNvPicPr>
            <a:picLocks noChangeAspect="1"/>
          </p:cNvPicPr>
          <p:nvPr/>
        </p:nvPicPr>
        <p:blipFill>
          <a:blip r:embed="rId2"/>
          <a:stretch>
            <a:fillRect/>
          </a:stretch>
        </p:blipFill>
        <p:spPr>
          <a:xfrm>
            <a:off x="1607390" y="3154271"/>
            <a:ext cx="2541135" cy="2541135"/>
          </a:xfrm>
          <a:prstGeom prst="rect">
            <a:avLst/>
          </a:prstGeom>
        </p:spPr>
      </p:pic>
    </p:spTree>
    <p:extLst>
      <p:ext uri="{BB962C8B-B14F-4D97-AF65-F5344CB8AC3E}">
        <p14:creationId xmlns:p14="http://schemas.microsoft.com/office/powerpoint/2010/main" val="324665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and Techniques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US" sz="2200" b="1" dirty="0"/>
              <a:t>Considering the Cost of Quality</a:t>
            </a:r>
          </a:p>
          <a:p>
            <a:pPr marL="0" indent="0">
              <a:buNone/>
            </a:pPr>
            <a:r>
              <a:rPr lang="en-US" dirty="0"/>
              <a:t>The cost of quality considers the expense of all the activities within a project to ensure quality. The cost of quality is broken into two major categories:</a:t>
            </a:r>
          </a:p>
          <a:p>
            <a:endParaRPr lang="en-US" dirty="0"/>
          </a:p>
          <a:p>
            <a:pPr lvl="1"/>
            <a:r>
              <a:rPr lang="en-US" dirty="0"/>
              <a:t>Cost of conformance to requirements. This approach is the cost of completing the project work to satisfy the project scope and the expected level of quality. Examples of this cost include training, safety measures, and quality management activities to ensure that quality is met.</a:t>
            </a:r>
          </a:p>
          <a:p>
            <a:pPr lvl="1"/>
            <a:endParaRPr lang="en-US" dirty="0"/>
          </a:p>
          <a:p>
            <a:pPr lvl="1"/>
            <a:r>
              <a:rPr lang="en-US" dirty="0"/>
              <a:t>Cost of nonconformance. This approach is the cost of completing the project work without quality. The biggest issue here is the money lost by having to redo the project work; it’s always more cost-effective to do the work right the first time. Other nonconformance costs include loss of sales, loss of customers, downtime, and corrective actions to fix problems caused by incorrect work.</a:t>
            </a:r>
            <a:endParaRPr lang="en-GB" dirty="0"/>
          </a:p>
        </p:txBody>
      </p:sp>
      <p:pic>
        <p:nvPicPr>
          <p:cNvPr id="4" name="Picture 3"/>
          <p:cNvPicPr>
            <a:picLocks noChangeAspect="1"/>
          </p:cNvPicPr>
          <p:nvPr/>
        </p:nvPicPr>
        <p:blipFill>
          <a:blip r:embed="rId2"/>
          <a:stretch>
            <a:fillRect/>
          </a:stretch>
        </p:blipFill>
        <p:spPr>
          <a:xfrm>
            <a:off x="338525" y="3035924"/>
            <a:ext cx="4550228" cy="3031589"/>
          </a:xfrm>
          <a:prstGeom prst="rect">
            <a:avLst/>
          </a:prstGeom>
        </p:spPr>
      </p:pic>
    </p:spTree>
    <p:extLst>
      <p:ext uri="{BB962C8B-B14F-4D97-AF65-F5344CB8AC3E}">
        <p14:creationId xmlns:p14="http://schemas.microsoft.com/office/powerpoint/2010/main" val="331943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559678"/>
            <a:ext cx="4008077" cy="4952492"/>
          </a:xfrm>
        </p:spPr>
        <p:txBody>
          <a:bodyPr/>
          <a:lstStyle/>
          <a:p>
            <a:r>
              <a:rPr lang="en-GB" dirty="0" smtClean="0"/>
              <a:t>Implementing Quality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Creating quality management plan. </a:t>
            </a:r>
            <a:r>
              <a:rPr lang="en-US" dirty="0"/>
              <a:t>The quality management plan addresses three things about the project and the project work</a:t>
            </a:r>
            <a:r>
              <a:rPr lang="en-US" dirty="0" smtClean="0"/>
              <a:t>:</a:t>
            </a:r>
          </a:p>
          <a:p>
            <a:pPr lvl="1"/>
            <a:r>
              <a:rPr lang="en-US" dirty="0"/>
              <a:t>Quality control. Work results are monitored to see if they meet relevant quality standards. If the results do not meet the quality standards, the project manager applies root cause analysis to determine the cause of the poor performance and then eliminates the cause. Quality control is inspection orientated.</a:t>
            </a:r>
          </a:p>
          <a:p>
            <a:pPr lvl="1"/>
            <a:r>
              <a:rPr lang="en-US" dirty="0"/>
              <a:t>Quality assurance. The overall performance is evaluated to ensure the project meets the relevant quality standards. Quality assurance maps to an organization’s quality policy and is typically a managerial process. Quality assurance is generally considered the work of applying the quality plan.</a:t>
            </a:r>
          </a:p>
          <a:p>
            <a:pPr lvl="1"/>
            <a:r>
              <a:rPr lang="en-US" dirty="0"/>
              <a:t>Quality improvement. The project performance is measured and evaluated, and corrective actions are applied to improve the product and the project. The improvements can be large or small depending on the condition and the quality philosophy of the performing organization</a:t>
            </a:r>
            <a:endParaRPr lang="en-US" dirty="0" smtClean="0"/>
          </a:p>
          <a:p>
            <a:endParaRPr lang="en-GB" dirty="0" smtClean="0"/>
          </a:p>
          <a:p>
            <a:pPr lvl="1"/>
            <a:endParaRPr lang="en-GB" dirty="0"/>
          </a:p>
        </p:txBody>
      </p:sp>
      <p:pic>
        <p:nvPicPr>
          <p:cNvPr id="4" name="Picture 3"/>
          <p:cNvPicPr>
            <a:picLocks noChangeAspect="1"/>
          </p:cNvPicPr>
          <p:nvPr/>
        </p:nvPicPr>
        <p:blipFill>
          <a:blip r:embed="rId2"/>
          <a:stretch>
            <a:fillRect/>
          </a:stretch>
        </p:blipFill>
        <p:spPr>
          <a:xfrm>
            <a:off x="985816" y="2887162"/>
            <a:ext cx="3072045" cy="2755991"/>
          </a:xfrm>
          <a:prstGeom prst="rect">
            <a:avLst/>
          </a:prstGeom>
        </p:spPr>
      </p:pic>
    </p:spTree>
    <p:extLst>
      <p:ext uri="{BB962C8B-B14F-4D97-AF65-F5344CB8AC3E}">
        <p14:creationId xmlns:p14="http://schemas.microsoft.com/office/powerpoint/2010/main" val="170429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Audits</a:t>
            </a:r>
            <a:endParaRPr lang="en-GB" dirty="0"/>
          </a:p>
        </p:txBody>
      </p:sp>
      <p:sp>
        <p:nvSpPr>
          <p:cNvPr id="3" name="Content Placeholder 2"/>
          <p:cNvSpPr>
            <a:spLocks noGrp="1"/>
          </p:cNvSpPr>
          <p:nvPr>
            <p:ph idx="1"/>
          </p:nvPr>
        </p:nvSpPr>
        <p:spPr/>
        <p:txBody>
          <a:bodyPr/>
          <a:lstStyle/>
          <a:p>
            <a:r>
              <a:rPr lang="en-US" dirty="0"/>
              <a:t>For every project, regardless of its size or the nature, there should be periodic quality audits to measure the adherence to the quality standards. These audits can be done by an internal team or an external team.</a:t>
            </a:r>
          </a:p>
          <a:p>
            <a:endParaRPr lang="en-US" dirty="0"/>
          </a:p>
          <a:p>
            <a:r>
              <a:rPr lang="en-US" dirty="0"/>
              <a:t>Sometimes, the client may employ external audit teams to measure the compliance to standards and procedures of the project processes and activities.</a:t>
            </a:r>
            <a:endParaRPr lang="en-GB" dirty="0"/>
          </a:p>
        </p:txBody>
      </p:sp>
      <p:pic>
        <p:nvPicPr>
          <p:cNvPr id="4" name="Picture 3"/>
          <p:cNvPicPr>
            <a:picLocks noChangeAspect="1"/>
          </p:cNvPicPr>
          <p:nvPr/>
        </p:nvPicPr>
        <p:blipFill>
          <a:blip r:embed="rId2"/>
          <a:stretch>
            <a:fillRect/>
          </a:stretch>
        </p:blipFill>
        <p:spPr>
          <a:xfrm>
            <a:off x="762000" y="3409406"/>
            <a:ext cx="3833906" cy="2373630"/>
          </a:xfrm>
          <a:prstGeom prst="rect">
            <a:avLst/>
          </a:prstGeom>
        </p:spPr>
      </p:pic>
    </p:spTree>
    <p:extLst>
      <p:ext uri="{BB962C8B-B14F-4D97-AF65-F5344CB8AC3E}">
        <p14:creationId xmlns:p14="http://schemas.microsoft.com/office/powerpoint/2010/main" val="391655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559678"/>
            <a:ext cx="4151769" cy="4952492"/>
          </a:xfrm>
        </p:spPr>
        <p:txBody>
          <a:bodyPr/>
          <a:lstStyle/>
          <a:p>
            <a:r>
              <a:rPr lang="en-GB" dirty="0" smtClean="0"/>
              <a:t>Training Requirements</a:t>
            </a:r>
            <a:endParaRPr lang="en-GB" dirty="0"/>
          </a:p>
        </p:txBody>
      </p:sp>
      <p:sp>
        <p:nvSpPr>
          <p:cNvPr id="3" name="Content Placeholder 2"/>
          <p:cNvSpPr>
            <a:spLocks noGrp="1"/>
          </p:cNvSpPr>
          <p:nvPr>
            <p:ph idx="1"/>
          </p:nvPr>
        </p:nvSpPr>
        <p:spPr/>
        <p:txBody>
          <a:bodyPr/>
          <a:lstStyle/>
          <a:p>
            <a:r>
              <a:rPr lang="en-US" dirty="0"/>
              <a:t>Every project team requires some kind of training before the project commences. For this, a skill gap analysis is done to identify the training requirements at the project initiation phase.</a:t>
            </a:r>
          </a:p>
          <a:p>
            <a:endParaRPr lang="en-US" dirty="0"/>
          </a:p>
          <a:p>
            <a:r>
              <a:rPr lang="en-US" dirty="0"/>
              <a:t>The project quality plan should indicate these training requirements and necessary steps to get the staff trained</a:t>
            </a:r>
            <a:endParaRPr lang="en-GB"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111" r="100000"/>
                    </a14:imgEffect>
                  </a14:imgLayer>
                </a14:imgProps>
              </a:ext>
            </a:extLst>
          </a:blip>
          <a:stretch>
            <a:fillRect/>
          </a:stretch>
        </p:blipFill>
        <p:spPr>
          <a:xfrm>
            <a:off x="888233" y="2906215"/>
            <a:ext cx="3318007" cy="3318007"/>
          </a:xfrm>
          <a:prstGeom prst="rect">
            <a:avLst/>
          </a:prstGeom>
        </p:spPr>
      </p:pic>
    </p:spTree>
    <p:extLst>
      <p:ext uri="{BB962C8B-B14F-4D97-AF65-F5344CB8AC3E}">
        <p14:creationId xmlns:p14="http://schemas.microsoft.com/office/powerpoint/2010/main" val="320945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Quality Plan? </a:t>
            </a:r>
            <a:endParaRPr lang="en-GB" dirty="0"/>
          </a:p>
        </p:txBody>
      </p:sp>
      <p:sp>
        <p:nvSpPr>
          <p:cNvPr id="3" name="Content Placeholder 2"/>
          <p:cNvSpPr>
            <a:spLocks noGrp="1"/>
          </p:cNvSpPr>
          <p:nvPr>
            <p:ph idx="1"/>
          </p:nvPr>
        </p:nvSpPr>
        <p:spPr/>
        <p:txBody>
          <a:bodyPr>
            <a:normAutofit fontScale="92500" lnSpcReduction="20000"/>
          </a:bodyPr>
          <a:lstStyle/>
          <a:p>
            <a:r>
              <a:rPr lang="en-US" dirty="0"/>
              <a:t>A quality plan is a document, or several documents, that together specify quality standards, practices, resources, specifications, and the sequence of activities relevant to </a:t>
            </a:r>
            <a:r>
              <a:rPr lang="en-US" dirty="0" smtClean="0"/>
              <a:t>your project</a:t>
            </a:r>
            <a:r>
              <a:rPr lang="en-US" dirty="0" smtClean="0"/>
              <a:t>.</a:t>
            </a:r>
            <a:endParaRPr lang="en-US" dirty="0" smtClean="0"/>
          </a:p>
          <a:p>
            <a:r>
              <a:rPr lang="en-US" dirty="0"/>
              <a:t>Project quality is a key determiner of customer </a:t>
            </a:r>
            <a:r>
              <a:rPr lang="en-US" dirty="0" smtClean="0"/>
              <a:t>satisfaction which </a:t>
            </a:r>
            <a:r>
              <a:rPr lang="en-US" dirty="0"/>
              <a:t>in turn is a key determiner for project success</a:t>
            </a:r>
            <a:r>
              <a:rPr lang="en-US" dirty="0" smtClean="0"/>
              <a:t>.</a:t>
            </a:r>
          </a:p>
          <a:p>
            <a:r>
              <a:rPr lang="en-US" dirty="0"/>
              <a:t>One of the key principles of project quality management is that quality is planned in, not inspected in. Planning for quality is more cost-effective than inspecting work results and doing the work over, or correcting problems to adhere to quality demands</a:t>
            </a:r>
            <a:r>
              <a:rPr lang="en-US" dirty="0" smtClean="0"/>
              <a:t>.</a:t>
            </a:r>
          </a:p>
          <a:p>
            <a:r>
              <a:rPr lang="en-US" dirty="0"/>
              <a:t>The project manager must consider the cost of achieving the expected level of quality in contrast to the cost of nonconformance. The cost of quality includes training, safety measures, and action to prevent poor quality. The cost of nonconformance can far outweigh the cost of quality: loss of customers, rework, lost time, lost materials, and danger to workers.</a:t>
            </a:r>
            <a:endParaRPr lang="en-US" dirty="0" smtClean="0"/>
          </a:p>
        </p:txBody>
      </p:sp>
      <p:pic>
        <p:nvPicPr>
          <p:cNvPr id="4" name="Picture 3"/>
          <p:cNvPicPr>
            <a:picLocks noChangeAspect="1"/>
          </p:cNvPicPr>
          <p:nvPr/>
        </p:nvPicPr>
        <p:blipFill>
          <a:blip r:embed="rId2"/>
          <a:stretch>
            <a:fillRect/>
          </a:stretch>
        </p:blipFill>
        <p:spPr>
          <a:xfrm>
            <a:off x="64049" y="3396644"/>
            <a:ext cx="4531857" cy="2745649"/>
          </a:xfrm>
          <a:prstGeom prst="rect">
            <a:avLst/>
          </a:prstGeom>
        </p:spPr>
      </p:pic>
    </p:spTree>
    <p:extLst>
      <p:ext uri="{BB962C8B-B14F-4D97-AF65-F5344CB8AC3E}">
        <p14:creationId xmlns:p14="http://schemas.microsoft.com/office/powerpoint/2010/main" val="199703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4" y="559678"/>
            <a:ext cx="3981952" cy="4952492"/>
          </a:xfrm>
        </p:spPr>
        <p:txBody>
          <a:bodyPr/>
          <a:lstStyle/>
          <a:p>
            <a:r>
              <a:rPr lang="en-GB" dirty="0" smtClean="0"/>
              <a:t>Determining the Quality Policy</a:t>
            </a:r>
            <a:endParaRPr lang="en-GB" dirty="0"/>
          </a:p>
        </p:txBody>
      </p:sp>
      <p:sp>
        <p:nvSpPr>
          <p:cNvPr id="3" name="Content Placeholder 2"/>
          <p:cNvSpPr>
            <a:spLocks noGrp="1"/>
          </p:cNvSpPr>
          <p:nvPr>
            <p:ph idx="1"/>
          </p:nvPr>
        </p:nvSpPr>
        <p:spPr/>
        <p:txBody>
          <a:bodyPr/>
          <a:lstStyle/>
          <a:p>
            <a:r>
              <a:rPr lang="en-GB" dirty="0" smtClean="0"/>
              <a:t>Quality policy should be defined by the top management.</a:t>
            </a:r>
          </a:p>
          <a:p>
            <a:r>
              <a:rPr lang="en-GB" dirty="0" smtClean="0"/>
              <a:t>There are some formal approaches to quality policy such as Total Quality Management, Six Sigma, ISO 9000 that the organization may follow or it may have its own direction to meet the quality standards.</a:t>
            </a:r>
          </a:p>
          <a:p>
            <a:r>
              <a:rPr lang="en-US" dirty="0" smtClean="0"/>
              <a:t>The project team should adopt the quality policy. This </a:t>
            </a:r>
            <a:r>
              <a:rPr lang="en-US" dirty="0"/>
              <a:t>ensures the management of the project and the deliverables of the project are in alignment with the performing organization’s quality </a:t>
            </a:r>
            <a:r>
              <a:rPr lang="en-US" dirty="0" smtClean="0"/>
              <a:t>policy.</a:t>
            </a:r>
          </a:p>
          <a:p>
            <a:r>
              <a:rPr lang="en-US" dirty="0" smtClean="0"/>
              <a:t>Management </a:t>
            </a:r>
            <a:r>
              <a:rPr lang="en-US" dirty="0"/>
              <a:t>or the project </a:t>
            </a:r>
            <a:r>
              <a:rPr lang="en-US" dirty="0" smtClean="0"/>
              <a:t>team and </a:t>
            </a:r>
            <a:r>
              <a:rPr lang="en-US" dirty="0"/>
              <a:t>the project stakeholders must be aware of the quality policy. This is important because the quality policy, and associated quality methodology, may require actions that could lengthen the project schedule.</a:t>
            </a:r>
            <a:endParaRPr lang="en-GB" dirty="0"/>
          </a:p>
        </p:txBody>
      </p:sp>
      <p:pic>
        <p:nvPicPr>
          <p:cNvPr id="5" name="Picture 4"/>
          <p:cNvPicPr>
            <a:picLocks noChangeAspect="1"/>
          </p:cNvPicPr>
          <p:nvPr/>
        </p:nvPicPr>
        <p:blipFill>
          <a:blip r:embed="rId2"/>
          <a:stretch>
            <a:fillRect/>
          </a:stretch>
        </p:blipFill>
        <p:spPr>
          <a:xfrm>
            <a:off x="697753" y="3534047"/>
            <a:ext cx="3333750" cy="2324100"/>
          </a:xfrm>
          <a:prstGeom prst="rect">
            <a:avLst/>
          </a:prstGeom>
        </p:spPr>
      </p:pic>
    </p:spTree>
    <p:extLst>
      <p:ext uri="{BB962C8B-B14F-4D97-AF65-F5344CB8AC3E}">
        <p14:creationId xmlns:p14="http://schemas.microsoft.com/office/powerpoint/2010/main" val="306232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Project Scope Statement</a:t>
            </a:r>
            <a:endParaRPr lang="en-GB" dirty="0"/>
          </a:p>
        </p:txBody>
      </p:sp>
      <p:sp>
        <p:nvSpPr>
          <p:cNvPr id="3" name="Content Placeholder 2"/>
          <p:cNvSpPr>
            <a:spLocks noGrp="1"/>
          </p:cNvSpPr>
          <p:nvPr>
            <p:ph idx="1"/>
          </p:nvPr>
        </p:nvSpPr>
        <p:spPr/>
        <p:txBody>
          <a:bodyPr/>
          <a:lstStyle/>
          <a:p>
            <a:r>
              <a:rPr lang="en-US" dirty="0"/>
              <a:t>Just as project quality management is focused on fulfilling the needs of the project, the scope statement is a key input to the quality planning </a:t>
            </a:r>
            <a:r>
              <a:rPr lang="en-US" dirty="0" smtClean="0"/>
              <a:t>process.</a:t>
            </a:r>
          </a:p>
          <a:p>
            <a:r>
              <a:rPr lang="en-US" dirty="0" smtClean="0"/>
              <a:t>What does a scope </a:t>
            </a:r>
            <a:r>
              <a:rPr lang="en-US" dirty="0"/>
              <a:t>statement define? </a:t>
            </a:r>
            <a:r>
              <a:rPr lang="en-US" dirty="0" smtClean="0"/>
              <a:t>What </a:t>
            </a:r>
            <a:r>
              <a:rPr lang="en-US" dirty="0"/>
              <a:t>will and will not be delivered as part of the </a:t>
            </a:r>
            <a:r>
              <a:rPr lang="en-US" dirty="0" smtClean="0"/>
              <a:t>project.</a:t>
            </a:r>
          </a:p>
          <a:p>
            <a:r>
              <a:rPr lang="en-US" dirty="0"/>
              <a:t>The deliverables, and the expectations of the customers, will help guide the quality planning session to ensure the customer requirements in regard to quality are met.</a:t>
            </a:r>
            <a:endParaRPr lang="en-GB" dirty="0"/>
          </a:p>
        </p:txBody>
      </p:sp>
      <p:pic>
        <p:nvPicPr>
          <p:cNvPr id="4" name="Picture 3"/>
          <p:cNvPicPr>
            <a:picLocks noChangeAspect="1"/>
          </p:cNvPicPr>
          <p:nvPr/>
        </p:nvPicPr>
        <p:blipFill>
          <a:blip r:embed="rId2"/>
          <a:stretch>
            <a:fillRect/>
          </a:stretch>
        </p:blipFill>
        <p:spPr>
          <a:xfrm>
            <a:off x="1357427" y="3396644"/>
            <a:ext cx="3123133" cy="2615850"/>
          </a:xfrm>
          <a:prstGeom prst="rect">
            <a:avLst/>
          </a:prstGeom>
        </p:spPr>
      </p:pic>
    </p:spTree>
    <p:extLst>
      <p:ext uri="{BB962C8B-B14F-4D97-AF65-F5344CB8AC3E}">
        <p14:creationId xmlns:p14="http://schemas.microsoft.com/office/powerpoint/2010/main" val="331827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the Product Description</a:t>
            </a:r>
          </a:p>
        </p:txBody>
      </p:sp>
      <p:sp>
        <p:nvSpPr>
          <p:cNvPr id="3" name="Content Placeholder 2"/>
          <p:cNvSpPr>
            <a:spLocks noGrp="1"/>
          </p:cNvSpPr>
          <p:nvPr>
            <p:ph idx="1"/>
          </p:nvPr>
        </p:nvSpPr>
        <p:spPr/>
        <p:txBody>
          <a:bodyPr/>
          <a:lstStyle/>
          <a:p>
            <a:r>
              <a:rPr lang="en-US" dirty="0"/>
              <a:t>While the project scope will define the initial product description, the product description may have supporting detail that the project manager and project team will need to review</a:t>
            </a:r>
            <a:r>
              <a:rPr lang="en-US" dirty="0" smtClean="0"/>
              <a:t>.</a:t>
            </a:r>
          </a:p>
          <a:p>
            <a:r>
              <a:rPr lang="en-US" dirty="0"/>
              <a:t>Consider a project to create an apartment building. The requirements, specifications, and details of the building will need to be evaluated and reviewed since this information will, no doubt, affect the quality planning.</a:t>
            </a:r>
            <a:endParaRPr lang="en-GB" dirty="0"/>
          </a:p>
        </p:txBody>
      </p:sp>
      <p:pic>
        <p:nvPicPr>
          <p:cNvPr id="4" name="Picture 3"/>
          <p:cNvPicPr>
            <a:picLocks noChangeAspect="1"/>
          </p:cNvPicPr>
          <p:nvPr/>
        </p:nvPicPr>
        <p:blipFill rotWithShape="1">
          <a:blip r:embed="rId2"/>
          <a:srcRect l="12270" r="10838" b="2960"/>
          <a:stretch/>
        </p:blipFill>
        <p:spPr>
          <a:xfrm>
            <a:off x="762000" y="3788229"/>
            <a:ext cx="3833906" cy="2090056"/>
          </a:xfrm>
          <a:prstGeom prst="rect">
            <a:avLst/>
          </a:prstGeom>
        </p:spPr>
      </p:pic>
    </p:spTree>
    <p:extLst>
      <p:ext uri="{BB962C8B-B14F-4D97-AF65-F5344CB8AC3E}">
        <p14:creationId xmlns:p14="http://schemas.microsoft.com/office/powerpoint/2010/main" val="343870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Standards and Regulations</a:t>
            </a:r>
            <a:endParaRPr lang="en-GB" dirty="0"/>
          </a:p>
        </p:txBody>
      </p:sp>
      <p:sp>
        <p:nvSpPr>
          <p:cNvPr id="3" name="Content Placeholder 2"/>
          <p:cNvSpPr>
            <a:spLocks noGrp="1"/>
          </p:cNvSpPr>
          <p:nvPr>
            <p:ph idx="1"/>
          </p:nvPr>
        </p:nvSpPr>
        <p:spPr/>
        <p:txBody>
          <a:bodyPr/>
          <a:lstStyle/>
          <a:p>
            <a:r>
              <a:rPr lang="en-US" dirty="0"/>
              <a:t>The standards and regulations of each industry will need to be reviewed to determine that both the project plan and the plan for quality are acceptable</a:t>
            </a:r>
            <a:r>
              <a:rPr lang="en-US" dirty="0" smtClean="0"/>
              <a:t>.</a:t>
            </a:r>
          </a:p>
          <a:p>
            <a:r>
              <a:rPr lang="en-US" dirty="0"/>
              <a:t>The relevance of the regulations must be planned into the project to conform to the requirements.</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7565" b="90000" l="3231" r="90000"/>
                    </a14:imgEffect>
                  </a14:imgLayer>
                </a14:imgProps>
              </a:ext>
            </a:extLst>
          </a:blip>
          <a:stretch>
            <a:fillRect/>
          </a:stretch>
        </p:blipFill>
        <p:spPr>
          <a:xfrm>
            <a:off x="6098176" y="1696025"/>
            <a:ext cx="4415246" cy="4528197"/>
          </a:xfrm>
          <a:prstGeom prst="rect">
            <a:avLst/>
          </a:prstGeom>
        </p:spPr>
      </p:pic>
    </p:spTree>
    <p:extLst>
      <p:ext uri="{BB962C8B-B14F-4D97-AF65-F5344CB8AC3E}">
        <p14:creationId xmlns:p14="http://schemas.microsoft.com/office/powerpoint/2010/main" val="251701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Other Process Outputs</a:t>
            </a:r>
          </a:p>
        </p:txBody>
      </p:sp>
      <p:sp>
        <p:nvSpPr>
          <p:cNvPr id="3" name="Content Placeholder 2"/>
          <p:cNvSpPr>
            <a:spLocks noGrp="1"/>
          </p:cNvSpPr>
          <p:nvPr>
            <p:ph idx="1"/>
          </p:nvPr>
        </p:nvSpPr>
        <p:spPr/>
        <p:txBody>
          <a:bodyPr/>
          <a:lstStyle/>
          <a:p>
            <a:r>
              <a:rPr lang="en-US" dirty="0"/>
              <a:t>The project manager will need more than just the scope statement and the product description to plan for quality</a:t>
            </a:r>
            <a:r>
              <a:rPr lang="en-US" dirty="0" smtClean="0"/>
              <a:t>.</a:t>
            </a:r>
          </a:p>
          <a:p>
            <a:r>
              <a:rPr lang="en-US" dirty="0"/>
              <a:t>The outputs of other processes will need to be evaluated for quality considerations. For example, procurement, may have special needs for contractors</a:t>
            </a:r>
            <a:r>
              <a:rPr lang="en-US" dirty="0" smtClean="0"/>
              <a:t>.</a:t>
            </a:r>
          </a:p>
          <a:p>
            <a:r>
              <a:rPr lang="en-US" dirty="0"/>
              <a:t>The organization purchases products and services from vendors. If the vendors’ level of quality is unacceptable, the project can suffer, get off schedule, or result in failure.</a:t>
            </a:r>
            <a:endParaRPr lang="en-GB" dirty="0"/>
          </a:p>
        </p:txBody>
      </p:sp>
    </p:spTree>
    <p:extLst>
      <p:ext uri="{BB962C8B-B14F-4D97-AF65-F5344CB8AC3E}">
        <p14:creationId xmlns:p14="http://schemas.microsoft.com/office/powerpoint/2010/main" val="24081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for Quality</a:t>
            </a:r>
            <a:endParaRPr lang="en-GB" dirty="0"/>
          </a:p>
        </p:txBody>
      </p:sp>
      <p:sp>
        <p:nvSpPr>
          <p:cNvPr id="3" name="Content Placeholder 2"/>
          <p:cNvSpPr>
            <a:spLocks noGrp="1"/>
          </p:cNvSpPr>
          <p:nvPr>
            <p:ph idx="1"/>
          </p:nvPr>
        </p:nvSpPr>
        <p:spPr/>
        <p:txBody>
          <a:bodyPr/>
          <a:lstStyle/>
          <a:p>
            <a:r>
              <a:rPr lang="en-US" dirty="0"/>
              <a:t>Once the project manager has assembled the needed inputs, and evaluated the product description and project scope, he should get to work creating a plan on how to satisfy the quality </a:t>
            </a:r>
            <a:r>
              <a:rPr lang="en-US" dirty="0" smtClean="0"/>
              <a:t>demands.</a:t>
            </a:r>
          </a:p>
          <a:p>
            <a:r>
              <a:rPr lang="en-US" dirty="0" smtClean="0"/>
              <a:t>There are some </a:t>
            </a:r>
            <a:r>
              <a:rPr lang="en-US" dirty="0"/>
              <a:t>tools and techniques the project manager will use to plan for </a:t>
            </a:r>
            <a:r>
              <a:rPr lang="en-US" dirty="0" smtClean="0"/>
              <a:t>quality</a:t>
            </a:r>
          </a:p>
          <a:p>
            <a:pPr marL="457200" indent="-457200">
              <a:buFont typeface="+mj-lt"/>
              <a:buAutoNum type="arabicPeriod"/>
            </a:pPr>
            <a:r>
              <a:rPr lang="en-US" dirty="0" smtClean="0"/>
              <a:t>Cost/benefit analysis</a:t>
            </a:r>
          </a:p>
          <a:p>
            <a:pPr marL="457200" indent="-457200">
              <a:buFont typeface="+mj-lt"/>
              <a:buAutoNum type="arabicPeriod"/>
            </a:pPr>
            <a:r>
              <a:rPr lang="en-US" dirty="0" smtClean="0"/>
              <a:t>Benchmarking practices</a:t>
            </a:r>
          </a:p>
          <a:p>
            <a:pPr marL="457200" indent="-457200">
              <a:buFont typeface="+mj-lt"/>
              <a:buAutoNum type="arabicPeriod"/>
            </a:pPr>
            <a:r>
              <a:rPr lang="en-US" dirty="0" smtClean="0"/>
              <a:t>Flowchart</a:t>
            </a:r>
          </a:p>
          <a:p>
            <a:pPr marL="457200" indent="-457200">
              <a:buFont typeface="+mj-lt"/>
              <a:buAutoNum type="arabicPeriod"/>
            </a:pPr>
            <a:r>
              <a:rPr lang="en-US" dirty="0" smtClean="0"/>
              <a:t>Design of experiments</a:t>
            </a:r>
          </a:p>
          <a:p>
            <a:pPr marL="457200" indent="-457200">
              <a:buFont typeface="+mj-lt"/>
              <a:buAutoNum type="arabicPeriod"/>
            </a:pPr>
            <a:r>
              <a:rPr lang="en-US" dirty="0" smtClean="0"/>
              <a:t>Cost of quality</a:t>
            </a:r>
            <a:endParaRPr lang="en-GB" dirty="0"/>
          </a:p>
        </p:txBody>
      </p:sp>
    </p:spTree>
    <p:extLst>
      <p:ext uri="{BB962C8B-B14F-4D97-AF65-F5344CB8AC3E}">
        <p14:creationId xmlns:p14="http://schemas.microsoft.com/office/powerpoint/2010/main" val="239907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and Techniques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sz="2400" b="1" dirty="0"/>
              <a:t>Cost/Benefit Analysis</a:t>
            </a:r>
            <a:endParaRPr lang="en-US" sz="2400" b="1" dirty="0" smtClean="0"/>
          </a:p>
          <a:p>
            <a:r>
              <a:rPr lang="en-US" dirty="0" smtClean="0"/>
              <a:t>A </a:t>
            </a:r>
            <a:r>
              <a:rPr lang="en-US" dirty="0"/>
              <a:t>benefit/cost analysis is a process of determining the pros and cons of any process, product, or activity</a:t>
            </a:r>
            <a:r>
              <a:rPr lang="en-US" dirty="0" smtClean="0"/>
              <a:t>.</a:t>
            </a:r>
          </a:p>
          <a:p>
            <a:r>
              <a:rPr lang="en-GB" dirty="0"/>
              <a:t>Benefits should outweigh </a:t>
            </a:r>
            <a:r>
              <a:rPr lang="en-GB" dirty="0" smtClean="0"/>
              <a:t>costs.</a:t>
            </a:r>
          </a:p>
          <a:p>
            <a:r>
              <a:rPr lang="en-US" dirty="0"/>
              <a:t>There are two major considerations with the benefit/cost analysis in quality management</a:t>
            </a:r>
            <a:r>
              <a:rPr lang="en-US" dirty="0" smtClean="0"/>
              <a:t>:</a:t>
            </a:r>
          </a:p>
          <a:p>
            <a:pPr lvl="1"/>
            <a:r>
              <a:rPr lang="en-US" dirty="0"/>
              <a:t>Benefit:  Completing quality work increases </a:t>
            </a:r>
            <a:r>
              <a:rPr lang="en-US" dirty="0" smtClean="0"/>
              <a:t>productivity. </a:t>
            </a:r>
            <a:r>
              <a:rPr lang="en-US" dirty="0"/>
              <a:t>When work is completed correctly the first time, as expected, the project does not have to spend additional funds to redo the work</a:t>
            </a:r>
            <a:r>
              <a:rPr lang="en-US" dirty="0" smtClean="0"/>
              <a:t>.</a:t>
            </a:r>
          </a:p>
          <a:p>
            <a:pPr lvl="1"/>
            <a:r>
              <a:rPr lang="en-US" dirty="0"/>
              <a:t>Cost: Completing quality work may cost more monies than the work is worth. To deliver a level of quality beyond what is demanded costs the project additional funds. The types of quality management activities that guarantee quality may not be needed for every project</a:t>
            </a:r>
            <a:r>
              <a:rPr lang="en-US" dirty="0" smtClean="0"/>
              <a:t>.</a:t>
            </a:r>
          </a:p>
          <a:p>
            <a:pPr marL="402336" lvl="1" indent="0" algn="ctr">
              <a:buNone/>
            </a:pPr>
            <a:r>
              <a:rPr lang="en-US" b="1" i="1" dirty="0" smtClean="0"/>
              <a:t>AVOID GOLD PLATING</a:t>
            </a:r>
            <a:endParaRPr lang="en-GB" b="1" i="1" dirty="0"/>
          </a:p>
        </p:txBody>
      </p:sp>
      <p:pic>
        <p:nvPicPr>
          <p:cNvPr id="4" name="Picture 3"/>
          <p:cNvPicPr>
            <a:picLocks noChangeAspect="1"/>
          </p:cNvPicPr>
          <p:nvPr/>
        </p:nvPicPr>
        <p:blipFill>
          <a:blip r:embed="rId2"/>
          <a:stretch>
            <a:fillRect/>
          </a:stretch>
        </p:blipFill>
        <p:spPr>
          <a:xfrm>
            <a:off x="1332410" y="2531947"/>
            <a:ext cx="2259957" cy="3334771"/>
          </a:xfrm>
          <a:prstGeom prst="rect">
            <a:avLst/>
          </a:prstGeom>
        </p:spPr>
      </p:pic>
    </p:spTree>
    <p:extLst>
      <p:ext uri="{BB962C8B-B14F-4D97-AF65-F5344CB8AC3E}">
        <p14:creationId xmlns:p14="http://schemas.microsoft.com/office/powerpoint/2010/main" val="1791209573"/>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07151B"/>
      </a:dk2>
      <a:lt2>
        <a:srgbClr val="F2F3F3"/>
      </a:lt2>
      <a:accent1>
        <a:srgbClr val="1C546B"/>
      </a:accent1>
      <a:accent2>
        <a:srgbClr val="606968"/>
      </a:accent2>
      <a:accent3>
        <a:srgbClr val="8D8D35"/>
      </a:accent3>
      <a:accent4>
        <a:srgbClr val="D9A142"/>
      </a:accent4>
      <a:accent5>
        <a:srgbClr val="C47023"/>
      </a:accent5>
      <a:accent6>
        <a:srgbClr val="754D64"/>
      </a:accent6>
      <a:hlink>
        <a:srgbClr val="417E93"/>
      </a:hlink>
      <a:folHlink>
        <a:srgbClr val="A76D89"/>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12434FFF-CE4A-40FC-99FF-CA1400F2E62F}"/>
    </a:ext>
  </a:extLst>
</a:theme>
</file>

<file path=docProps/app.xml><?xml version="1.0" encoding="utf-8"?>
<Properties xmlns="http://schemas.openxmlformats.org/officeDocument/2006/extended-properties" xmlns:vt="http://schemas.openxmlformats.org/officeDocument/2006/docPropsVTypes">
  <Template>TM10001103[[fn=Headlines]]</Template>
  <TotalTime>207</TotalTime>
  <Words>1466</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Schoolbook</vt:lpstr>
      <vt:lpstr>Corbel</vt:lpstr>
      <vt:lpstr>Headlines</vt:lpstr>
      <vt:lpstr>Project quality plan</vt:lpstr>
      <vt:lpstr>What is Quality Plan? </vt:lpstr>
      <vt:lpstr>Determining the Quality Policy</vt:lpstr>
      <vt:lpstr>Reviewing the Project Scope Statement</vt:lpstr>
      <vt:lpstr>Reviewing the Product Description</vt:lpstr>
      <vt:lpstr>Reviewing the Standards and Regulations</vt:lpstr>
      <vt:lpstr>Reviewing Other Process Outputs</vt:lpstr>
      <vt:lpstr>Planning for Quality</vt:lpstr>
      <vt:lpstr>Tools and Techniques</vt:lpstr>
      <vt:lpstr>Tools and Techniques</vt:lpstr>
      <vt:lpstr>Tools and Techniques</vt:lpstr>
      <vt:lpstr>Tools and Techniques </vt:lpstr>
      <vt:lpstr>Implementing Quality</vt:lpstr>
      <vt:lpstr>Quality Audits</vt:lpstr>
      <vt:lpstr>Training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quality plan</dc:title>
  <dc:creator>Windows User</dc:creator>
  <cp:lastModifiedBy>Windows User</cp:lastModifiedBy>
  <cp:revision>18</cp:revision>
  <dcterms:created xsi:type="dcterms:W3CDTF">2020-05-13T08:11:46Z</dcterms:created>
  <dcterms:modified xsi:type="dcterms:W3CDTF">2020-05-14T11:34:38Z</dcterms:modified>
</cp:coreProperties>
</file>