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9144000" cy="6858000"/>
  <p:embeddedFontLs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Verdana" pitchFamily="34" charset="0"/>
      <p:regular r:id="rId43"/>
      <p:bold r:id="rId44"/>
      <p:italic r:id="rId45"/>
      <p:boldItalic r:id="rId46"/>
    </p:embeddedFont>
    <p:embeddedFont>
      <p:font typeface="MS PGothic" pitchFamily="34" charset="-128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48198" y="289281"/>
            <a:ext cx="5247603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1024" y="865361"/>
            <a:ext cx="7441951" cy="1126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428" y="1735201"/>
            <a:ext cx="8073142" cy="4289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606550"/>
            <a:ext cx="7734299" cy="4438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6596" y="171811"/>
            <a:ext cx="6450965" cy="1316355"/>
          </a:xfrm>
          <a:prstGeom prst="rect">
            <a:avLst/>
          </a:prstGeom>
          <a:solidFill>
            <a:srgbClr val="D9EAD3"/>
          </a:solidFill>
        </p:spPr>
        <p:txBody>
          <a:bodyPr vert="horz" wrap="square" lIns="0" tIns="1803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20"/>
              </a:spcBef>
            </a:pPr>
            <a:r>
              <a:rPr sz="4800" b="0" spc="605" dirty="0">
                <a:solidFill>
                  <a:srgbClr val="CC0000"/>
                </a:solidFill>
                <a:latin typeface="Arial"/>
                <a:cs typeface="Arial"/>
              </a:rPr>
              <a:t>Protoplast</a:t>
            </a:r>
            <a:r>
              <a:rPr sz="4800" b="0" spc="29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4800" b="0" spc="835" dirty="0">
                <a:solidFill>
                  <a:srgbClr val="CC0000"/>
                </a:solidFill>
                <a:latin typeface="Arial"/>
                <a:cs typeface="Arial"/>
              </a:rPr>
              <a:t>Culture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4972" y="5861156"/>
            <a:ext cx="1374140" cy="375920"/>
          </a:xfrm>
          <a:custGeom>
            <a:avLst/>
            <a:gdLst/>
            <a:ahLst/>
            <a:cxnLst/>
            <a:rect l="l" t="t" r="r" b="b"/>
            <a:pathLst>
              <a:path w="1374139" h="375920">
                <a:moveTo>
                  <a:pt x="1374055" y="375493"/>
                </a:moveTo>
                <a:lnTo>
                  <a:pt x="0" y="375493"/>
                </a:lnTo>
                <a:lnTo>
                  <a:pt x="0" y="0"/>
                </a:lnTo>
                <a:lnTo>
                  <a:pt x="1374055" y="0"/>
                </a:lnTo>
                <a:lnTo>
                  <a:pt x="1374055" y="375493"/>
                </a:lnTo>
                <a:close/>
              </a:path>
            </a:pathLst>
          </a:custGeom>
          <a:solidFill>
            <a:srgbClr val="D9E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4973" y="6140953"/>
            <a:ext cx="5994400" cy="368935"/>
          </a:xfrm>
          <a:custGeom>
            <a:avLst/>
            <a:gdLst/>
            <a:ahLst/>
            <a:cxnLst/>
            <a:rect l="l" t="t" r="r" b="b"/>
            <a:pathLst>
              <a:path w="5994400" h="368934">
                <a:moveTo>
                  <a:pt x="5994052" y="368349"/>
                </a:moveTo>
                <a:lnTo>
                  <a:pt x="0" y="368349"/>
                </a:lnTo>
                <a:lnTo>
                  <a:pt x="0" y="0"/>
                </a:lnTo>
                <a:lnTo>
                  <a:pt x="5994052" y="0"/>
                </a:lnTo>
                <a:lnTo>
                  <a:pt x="5994052" y="368349"/>
                </a:lnTo>
                <a:close/>
              </a:path>
            </a:pathLst>
          </a:custGeom>
          <a:solidFill>
            <a:srgbClr val="D9E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63081" y="6417178"/>
            <a:ext cx="3418204" cy="368935"/>
          </a:xfrm>
          <a:custGeom>
            <a:avLst/>
            <a:gdLst/>
            <a:ahLst/>
            <a:cxnLst/>
            <a:rect l="l" t="t" r="r" b="b"/>
            <a:pathLst>
              <a:path w="3418204" h="368934">
                <a:moveTo>
                  <a:pt x="3417837" y="368349"/>
                </a:moveTo>
                <a:lnTo>
                  <a:pt x="0" y="368349"/>
                </a:lnTo>
                <a:lnTo>
                  <a:pt x="0" y="0"/>
                </a:lnTo>
                <a:lnTo>
                  <a:pt x="3417837" y="0"/>
                </a:lnTo>
                <a:lnTo>
                  <a:pt x="3417837" y="368349"/>
                </a:lnTo>
                <a:close/>
              </a:path>
            </a:pathLst>
          </a:custGeom>
          <a:solidFill>
            <a:srgbClr val="D9E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63081" y="6509303"/>
            <a:ext cx="3418204" cy="230832"/>
          </a:xfrm>
          <a:prstGeom prst="rect">
            <a:avLst/>
          </a:prstGeom>
          <a:solidFill>
            <a:srgbClr val="D9EAD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0"/>
              </a:lnSpc>
            </a:pP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0240" y="363982"/>
            <a:ext cx="461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 </a:t>
            </a:r>
            <a:r>
              <a:rPr spc="-10" dirty="0"/>
              <a:t>Sequential</a:t>
            </a:r>
            <a:r>
              <a:rPr spc="-95" dirty="0"/>
              <a:t> </a:t>
            </a:r>
            <a:r>
              <a:rPr spc="-5" dirty="0"/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096" y="1178478"/>
            <a:ext cx="8015605" cy="3559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marR="6350" indent="-397510">
              <a:lnSpc>
                <a:spcPct val="150600"/>
              </a:lnSpc>
              <a:spcBef>
                <a:spcPts val="10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mixture </a:t>
            </a:r>
            <a:r>
              <a:rPr sz="2200" spc="-5" dirty="0">
                <a:latin typeface="Arial"/>
                <a:cs typeface="Arial"/>
              </a:rPr>
              <a:t>is filtered using nylon </a:t>
            </a:r>
            <a:r>
              <a:rPr sz="2200" dirty="0">
                <a:latin typeface="Arial"/>
                <a:cs typeface="Arial"/>
              </a:rPr>
              <a:t>mesh </a:t>
            </a:r>
            <a:r>
              <a:rPr sz="2200" spc="-5" dirty="0">
                <a:latin typeface="Arial"/>
                <a:cs typeface="Arial"/>
              </a:rPr>
              <a:t>and </a:t>
            </a:r>
            <a:r>
              <a:rPr sz="2200" dirty="0">
                <a:latin typeface="Arial"/>
                <a:cs typeface="Arial"/>
              </a:rPr>
              <a:t>centrifuged </a:t>
            </a:r>
            <a:r>
              <a:rPr sz="2200" spc="-5" dirty="0">
                <a:latin typeface="Arial"/>
                <a:cs typeface="Arial"/>
              </a:rPr>
              <a:t>for </a:t>
            </a:r>
            <a:r>
              <a:rPr sz="2200" dirty="0">
                <a:latin typeface="Arial"/>
                <a:cs typeface="Arial"/>
              </a:rPr>
              <a:t>1  min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133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Washed </a:t>
            </a:r>
            <a:r>
              <a:rPr sz="2200" dirty="0">
                <a:latin typeface="Arial"/>
                <a:cs typeface="Arial"/>
              </a:rPr>
              <a:t>3 </a:t>
            </a:r>
            <a:r>
              <a:rPr sz="2200" spc="-5" dirty="0">
                <a:latin typeface="Arial"/>
                <a:cs typeface="Arial"/>
              </a:rPr>
              <a:t>times with 13%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mannitol</a:t>
            </a:r>
            <a:endParaRPr sz="2200">
              <a:latin typeface="Arial"/>
              <a:cs typeface="Arial"/>
            </a:endParaRPr>
          </a:p>
          <a:p>
            <a:pPr marL="409575" marR="5080" indent="-397510">
              <a:lnSpc>
                <a:spcPct val="150600"/>
              </a:lnSpc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Cells are then incubated with ‘enzyme </a:t>
            </a:r>
            <a:r>
              <a:rPr sz="2200" dirty="0">
                <a:latin typeface="Arial"/>
                <a:cs typeface="Arial"/>
              </a:rPr>
              <a:t>mixture </a:t>
            </a:r>
            <a:r>
              <a:rPr sz="2200" spc="-5" dirty="0">
                <a:latin typeface="Arial"/>
                <a:cs typeface="Arial"/>
              </a:rPr>
              <a:t>B’ </a:t>
            </a:r>
            <a:r>
              <a:rPr sz="2200" dirty="0">
                <a:latin typeface="Arial"/>
                <a:cs typeface="Arial"/>
              </a:rPr>
              <a:t>(Cellulase  </a:t>
            </a:r>
            <a:r>
              <a:rPr sz="2200" spc="-5" dirty="0">
                <a:latin typeface="Arial"/>
                <a:cs typeface="Arial"/>
              </a:rPr>
              <a:t>in </a:t>
            </a:r>
            <a:r>
              <a:rPr sz="2200" dirty="0">
                <a:latin typeface="Arial"/>
                <a:cs typeface="Arial"/>
              </a:rPr>
              <a:t>mannitol solution </a:t>
            </a:r>
            <a:r>
              <a:rPr sz="2200" spc="-5" dirty="0">
                <a:latin typeface="Arial"/>
                <a:cs typeface="Arial"/>
              </a:rPr>
              <a:t>at pH 5.4) for above 90 </a:t>
            </a:r>
            <a:r>
              <a:rPr sz="2200" dirty="0">
                <a:latin typeface="Arial"/>
                <a:cs typeface="Arial"/>
              </a:rPr>
              <a:t>mins </a:t>
            </a:r>
            <a:r>
              <a:rPr sz="2200" spc="-5" dirty="0">
                <a:latin typeface="Arial"/>
                <a:cs typeface="Arial"/>
              </a:rPr>
              <a:t>at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30</a:t>
            </a:r>
            <a:r>
              <a:rPr sz="2200" b="1" spc="5" dirty="0">
                <a:latin typeface="Arial"/>
                <a:cs typeface="Arial"/>
              </a:rPr>
              <a:t>°</a:t>
            </a:r>
            <a:r>
              <a:rPr sz="2200" spc="5" dirty="0">
                <a:latin typeface="Arial"/>
                <a:cs typeface="Arial"/>
              </a:rPr>
              <a:t>C</a:t>
            </a:r>
            <a:endParaRPr sz="2200">
              <a:latin typeface="Arial"/>
              <a:cs typeface="Arial"/>
            </a:endParaRPr>
          </a:p>
          <a:p>
            <a:pPr marL="409575" marR="5715" indent="-397510">
              <a:lnSpc>
                <a:spcPct val="150600"/>
              </a:lnSpc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mixture </a:t>
            </a:r>
            <a:r>
              <a:rPr sz="2200" spc="-5" dirty="0">
                <a:latin typeface="Arial"/>
                <a:cs typeface="Arial"/>
              </a:rPr>
              <a:t>is </a:t>
            </a:r>
            <a:r>
              <a:rPr sz="2200" dirty="0">
                <a:latin typeface="Arial"/>
                <a:cs typeface="Arial"/>
              </a:rPr>
              <a:t>centrifuged </a:t>
            </a:r>
            <a:r>
              <a:rPr sz="2200" spc="-5" dirty="0">
                <a:latin typeface="Arial"/>
                <a:cs typeface="Arial"/>
              </a:rPr>
              <a:t>for </a:t>
            </a:r>
            <a:r>
              <a:rPr sz="2200" dirty="0">
                <a:latin typeface="Arial"/>
                <a:cs typeface="Arial"/>
              </a:rPr>
              <a:t>1 min so </a:t>
            </a:r>
            <a:r>
              <a:rPr sz="2200" spc="-5" dirty="0">
                <a:latin typeface="Arial"/>
                <a:cs typeface="Arial"/>
              </a:rPr>
              <a:t>that protoplast form </a:t>
            </a:r>
            <a:r>
              <a:rPr sz="2200" dirty="0">
                <a:latin typeface="Arial"/>
                <a:cs typeface="Arial"/>
              </a:rPr>
              <a:t>a  </a:t>
            </a:r>
            <a:r>
              <a:rPr sz="2200" spc="-5" dirty="0">
                <a:latin typeface="Arial"/>
                <a:cs typeface="Arial"/>
              </a:rPr>
              <a:t>pellet and </a:t>
            </a:r>
            <a:r>
              <a:rPr sz="2200" dirty="0">
                <a:latin typeface="Arial"/>
                <a:cs typeface="Arial"/>
              </a:rPr>
              <a:t>clean 3 </a:t>
            </a:r>
            <a:r>
              <a:rPr sz="2200" spc="-5" dirty="0">
                <a:latin typeface="Arial"/>
                <a:cs typeface="Arial"/>
              </a:rPr>
              <a:t>times with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sorbitol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549" y="247861"/>
            <a:ext cx="5444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Purification </a:t>
            </a:r>
            <a:r>
              <a:rPr spc="-5" dirty="0"/>
              <a:t>of</a:t>
            </a:r>
            <a:r>
              <a:rPr spc="-100" dirty="0"/>
              <a:t> </a:t>
            </a:r>
            <a:r>
              <a:rPr spc="-5" dirty="0"/>
              <a:t>protoplast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096" y="953529"/>
            <a:ext cx="8016240" cy="54832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09575" indent="-397510">
              <a:lnSpc>
                <a:spcPct val="100000"/>
              </a:lnSpc>
              <a:spcBef>
                <a:spcPts val="459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Protoplasts are purified by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removing: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359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Undigested </a:t>
            </a:r>
            <a:r>
              <a:rPr sz="2200" dirty="0">
                <a:latin typeface="Arial"/>
                <a:cs typeface="Arial"/>
              </a:rPr>
              <a:t>material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(debris)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359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Bursts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protoplasts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359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Enzymes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○"/>
            </a:pPr>
            <a:endParaRPr sz="2000">
              <a:latin typeface="Arial"/>
              <a:cs typeface="Arial"/>
            </a:endParaRPr>
          </a:p>
          <a:p>
            <a:pPr marL="409575" marR="40640" indent="-397510" algn="just">
              <a:lnSpc>
                <a:spcPct val="113599"/>
              </a:lnSpc>
              <a:buFont typeface="Arial"/>
              <a:buChar char="●"/>
              <a:tabLst>
                <a:tab pos="410209" algn="l"/>
              </a:tabLst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Debris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are </a:t>
            </a:r>
            <a:r>
              <a:rPr sz="2200" dirty="0">
                <a:latin typeface="Arial"/>
                <a:cs typeface="Arial"/>
              </a:rPr>
              <a:t>removed </a:t>
            </a:r>
            <a:r>
              <a:rPr sz="2200" spc="-5" dirty="0">
                <a:latin typeface="Arial"/>
                <a:cs typeface="Arial"/>
              </a:rPr>
              <a:t>by filtering the preparation through </a:t>
            </a:r>
            <a:r>
              <a:rPr sz="2200" dirty="0">
                <a:latin typeface="Arial"/>
                <a:cs typeface="Arial"/>
              </a:rPr>
              <a:t>a  </a:t>
            </a:r>
            <a:r>
              <a:rPr sz="2200" spc="-5" dirty="0">
                <a:latin typeface="Arial"/>
                <a:cs typeface="Arial"/>
              </a:rPr>
              <a:t>nylon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mesh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●"/>
            </a:pPr>
            <a:endParaRPr sz="2000">
              <a:latin typeface="Arial"/>
              <a:cs typeface="Arial"/>
            </a:endParaRPr>
          </a:p>
          <a:p>
            <a:pPr marL="409575" marR="7620" indent="-397510" algn="just">
              <a:lnSpc>
                <a:spcPct val="113599"/>
              </a:lnSpc>
              <a:buFont typeface="Arial"/>
              <a:buChar char="●"/>
              <a:tabLst>
                <a:tab pos="410209" algn="l"/>
              </a:tabLst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Enzymes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are </a:t>
            </a:r>
            <a:r>
              <a:rPr sz="2200" dirty="0">
                <a:latin typeface="Arial"/>
                <a:cs typeface="Arial"/>
              </a:rPr>
              <a:t>removed </a:t>
            </a:r>
            <a:r>
              <a:rPr sz="2200" spc="-5" dirty="0">
                <a:latin typeface="Arial"/>
                <a:cs typeface="Arial"/>
              </a:rPr>
              <a:t>by </a:t>
            </a:r>
            <a:r>
              <a:rPr sz="2200" dirty="0">
                <a:latin typeface="Arial"/>
                <a:cs typeface="Arial"/>
              </a:rPr>
              <a:t>centrifugation </a:t>
            </a:r>
            <a:r>
              <a:rPr sz="2200" spc="-5" dirty="0">
                <a:latin typeface="Arial"/>
                <a:cs typeface="Arial"/>
              </a:rPr>
              <a:t>whereby the  protoplasts </a:t>
            </a:r>
            <a:r>
              <a:rPr sz="2200" dirty="0">
                <a:latin typeface="Arial"/>
                <a:cs typeface="Arial"/>
              </a:rPr>
              <a:t>settle </a:t>
            </a:r>
            <a:r>
              <a:rPr sz="2200" spc="-5" dirty="0">
                <a:latin typeface="Arial"/>
                <a:cs typeface="Arial"/>
              </a:rPr>
              <a:t>to the bottom of the tube and the  </a:t>
            </a:r>
            <a:r>
              <a:rPr sz="2200" dirty="0">
                <a:latin typeface="Arial"/>
                <a:cs typeface="Arial"/>
              </a:rPr>
              <a:t>supernatant removed </a:t>
            </a:r>
            <a:r>
              <a:rPr sz="2200" spc="-5" dirty="0">
                <a:latin typeface="Arial"/>
                <a:cs typeface="Arial"/>
              </a:rPr>
              <a:t>with the help of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pipette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●"/>
            </a:pPr>
            <a:endParaRPr sz="2000">
              <a:latin typeface="Arial"/>
              <a:cs typeface="Arial"/>
            </a:endParaRPr>
          </a:p>
          <a:p>
            <a:pPr marL="409575" marR="5080" indent="-397510" algn="just">
              <a:lnSpc>
                <a:spcPct val="113599"/>
              </a:lnSpc>
              <a:buChar char="●"/>
              <a:tabLst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Intact protoplasts are </a:t>
            </a:r>
            <a:r>
              <a:rPr sz="2200" dirty="0">
                <a:latin typeface="Arial"/>
                <a:cs typeface="Arial"/>
              </a:rPr>
              <a:t>separated </a:t>
            </a:r>
            <a:r>
              <a:rPr sz="2200" spc="-5" dirty="0">
                <a:latin typeface="Arial"/>
                <a:cs typeface="Arial"/>
              </a:rPr>
              <a:t>from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broken protoplasts 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through </a:t>
            </a:r>
            <a:r>
              <a:rPr sz="2200" dirty="0">
                <a:latin typeface="Arial"/>
                <a:cs typeface="Arial"/>
              </a:rPr>
              <a:t>centrifugation </a:t>
            </a:r>
            <a:r>
              <a:rPr sz="2200" spc="-5" dirty="0">
                <a:latin typeface="Arial"/>
                <a:cs typeface="Arial"/>
              </a:rPr>
              <a:t>and </a:t>
            </a:r>
            <a:r>
              <a:rPr sz="2200" dirty="0">
                <a:latin typeface="Arial"/>
                <a:cs typeface="Arial"/>
              </a:rPr>
              <a:t>removed </a:t>
            </a:r>
            <a:r>
              <a:rPr sz="2200" spc="-5" dirty="0">
                <a:latin typeface="Arial"/>
                <a:cs typeface="Arial"/>
              </a:rPr>
              <a:t>by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pipette as they are  </a:t>
            </a:r>
            <a:r>
              <a:rPr sz="2200" dirty="0">
                <a:latin typeface="Arial"/>
                <a:cs typeface="Arial"/>
              </a:rPr>
              <a:t>collected </a:t>
            </a:r>
            <a:r>
              <a:rPr sz="2200" spc="-5" dirty="0">
                <a:latin typeface="Arial"/>
                <a:cs typeface="Arial"/>
              </a:rPr>
              <a:t>at the top of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tube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300" y="429256"/>
            <a:ext cx="4003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Protoplast</a:t>
            </a:r>
            <a:r>
              <a:rPr spc="-95" dirty="0"/>
              <a:t> </a:t>
            </a:r>
            <a:r>
              <a:rPr spc="-5" dirty="0"/>
              <a:t>Culture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096" y="1190754"/>
            <a:ext cx="7932420" cy="490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marR="5080" indent="-397510">
              <a:lnSpc>
                <a:spcPct val="113599"/>
              </a:lnSpc>
              <a:spcBef>
                <a:spcPts val="100"/>
              </a:spcBef>
              <a:buClr>
                <a:srgbClr val="434343"/>
              </a:buClr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Isolated protoplast </a:t>
            </a:r>
            <a:r>
              <a:rPr sz="2200" dirty="0">
                <a:latin typeface="Arial"/>
                <a:cs typeface="Arial"/>
              </a:rPr>
              <a:t>can </a:t>
            </a:r>
            <a:r>
              <a:rPr sz="2200" spc="-5" dirty="0">
                <a:latin typeface="Arial"/>
                <a:cs typeface="Arial"/>
              </a:rPr>
              <a:t>be </a:t>
            </a:r>
            <a:r>
              <a:rPr sz="2200" dirty="0">
                <a:latin typeface="Arial"/>
                <a:cs typeface="Arial"/>
              </a:rPr>
              <a:t>cultured </a:t>
            </a:r>
            <a:r>
              <a:rPr sz="2200" spc="-5" dirty="0">
                <a:latin typeface="Arial"/>
                <a:cs typeface="Arial"/>
              </a:rPr>
              <a:t>in an appropriate </a:t>
            </a:r>
            <a:r>
              <a:rPr sz="2200" dirty="0">
                <a:latin typeface="Arial"/>
                <a:cs typeface="Arial"/>
              </a:rPr>
              <a:t>medium  </a:t>
            </a:r>
            <a:r>
              <a:rPr sz="2200" spc="-5" dirty="0">
                <a:latin typeface="Arial"/>
                <a:cs typeface="Arial"/>
              </a:rPr>
              <a:t>to </a:t>
            </a:r>
            <a:r>
              <a:rPr sz="2200" dirty="0">
                <a:latin typeface="Arial"/>
                <a:cs typeface="Arial"/>
              </a:rPr>
              <a:t>reform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 wall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and generate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callus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●"/>
            </a:pPr>
            <a:endParaRPr sz="24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180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Optimal </a:t>
            </a:r>
            <a:r>
              <a:rPr sz="2200" dirty="0">
                <a:latin typeface="Arial"/>
                <a:cs typeface="Arial"/>
              </a:rPr>
              <a:t>culture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conditions:</a:t>
            </a:r>
            <a:endParaRPr sz="2200">
              <a:latin typeface="Arial"/>
              <a:cs typeface="Arial"/>
            </a:endParaRPr>
          </a:p>
          <a:p>
            <a:pPr marL="883919" lvl="1" indent="-31115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884555" algn="l"/>
              </a:tabLst>
            </a:pPr>
            <a:r>
              <a:rPr sz="2200" spc="-5" dirty="0">
                <a:latin typeface="Arial"/>
                <a:cs typeface="Arial"/>
              </a:rPr>
              <a:t>Optimal density to the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culture.</a:t>
            </a:r>
            <a:endParaRPr sz="2200">
              <a:latin typeface="Arial"/>
              <a:cs typeface="Arial"/>
            </a:endParaRPr>
          </a:p>
          <a:p>
            <a:pPr marL="882015" lvl="1" indent="-31115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882650" algn="l"/>
              </a:tabLst>
            </a:pPr>
            <a:r>
              <a:rPr sz="2200" spc="-5" dirty="0">
                <a:latin typeface="Arial"/>
                <a:cs typeface="Arial"/>
              </a:rPr>
              <a:t>Optimal auxin to </a:t>
            </a:r>
            <a:r>
              <a:rPr sz="2200" dirty="0">
                <a:latin typeface="Arial"/>
                <a:cs typeface="Arial"/>
              </a:rPr>
              <a:t>cytokinin ratio, </a:t>
            </a:r>
            <a:r>
              <a:rPr sz="2200" spc="-5" dirty="0">
                <a:latin typeface="Arial"/>
                <a:cs typeface="Arial"/>
              </a:rPr>
              <a:t>glucose and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sucrose.</a:t>
            </a:r>
            <a:endParaRPr sz="2200">
              <a:latin typeface="Arial"/>
              <a:cs typeface="Arial"/>
            </a:endParaRPr>
          </a:p>
          <a:p>
            <a:pPr marL="882015" lvl="1" indent="-31115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882650" algn="l"/>
              </a:tabLst>
            </a:pPr>
            <a:r>
              <a:rPr sz="2200" dirty="0">
                <a:latin typeface="Arial"/>
                <a:cs typeface="Arial"/>
              </a:rPr>
              <a:t>Maintain </a:t>
            </a:r>
            <a:r>
              <a:rPr sz="2200" spc="-5" dirty="0">
                <a:latin typeface="Arial"/>
                <a:cs typeface="Arial"/>
              </a:rPr>
              <a:t>osmoprotectant in the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medium</a:t>
            </a:r>
            <a:endParaRPr sz="2200">
              <a:latin typeface="Arial"/>
              <a:cs typeface="Arial"/>
            </a:endParaRPr>
          </a:p>
          <a:p>
            <a:pPr marL="881380" marR="4257675" lvl="1" indent="-309880">
              <a:lnSpc>
                <a:spcPct val="136400"/>
              </a:lnSpc>
              <a:buAutoNum type="arabicPeriod"/>
              <a:tabLst>
                <a:tab pos="882650" algn="l"/>
              </a:tabLst>
            </a:pPr>
            <a:r>
              <a:rPr sz="2200" spc="-5" dirty="0">
                <a:latin typeface="Arial"/>
                <a:cs typeface="Arial"/>
              </a:rPr>
              <a:t>Temperature: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20-28</a:t>
            </a:r>
            <a:r>
              <a:rPr sz="2200" b="1" spc="5" dirty="0">
                <a:latin typeface="Arial"/>
                <a:cs typeface="Arial"/>
              </a:rPr>
              <a:t>°</a:t>
            </a:r>
            <a:r>
              <a:rPr sz="2200" spc="5" dirty="0">
                <a:latin typeface="Arial"/>
                <a:cs typeface="Arial"/>
              </a:rPr>
              <a:t>C  </a:t>
            </a:r>
            <a:r>
              <a:rPr sz="2200" spc="-5" dirty="0">
                <a:latin typeface="Arial"/>
                <a:cs typeface="Arial"/>
              </a:rPr>
              <a:t>pH: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5.5-5.9</a:t>
            </a:r>
            <a:endParaRPr sz="2200">
              <a:latin typeface="Arial"/>
              <a:cs typeface="Arial"/>
            </a:endParaRPr>
          </a:p>
          <a:p>
            <a:pPr marL="881380" marR="3798570">
              <a:lnSpc>
                <a:spcPct val="136400"/>
              </a:lnSpc>
            </a:pPr>
            <a:r>
              <a:rPr sz="2200" spc="-5" dirty="0">
                <a:latin typeface="Arial"/>
                <a:cs typeface="Arial"/>
              </a:rPr>
              <a:t>0.25% Casein hydrolysate  BAP and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NAA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1724" y="520009"/>
            <a:ext cx="4792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Culture of</a:t>
            </a:r>
            <a:r>
              <a:rPr spc="-100" dirty="0"/>
              <a:t> </a:t>
            </a:r>
            <a:r>
              <a:rPr spc="-5" dirty="0"/>
              <a:t>protoplasts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096" y="1365254"/>
            <a:ext cx="8005445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marR="5080" indent="-397510">
              <a:lnSpc>
                <a:spcPct val="113599"/>
              </a:lnSpc>
              <a:spcBef>
                <a:spcPts val="10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Protoplasts </a:t>
            </a:r>
            <a:r>
              <a:rPr sz="2200" dirty="0">
                <a:latin typeface="Arial"/>
                <a:cs typeface="Arial"/>
              </a:rPr>
              <a:t>cultured </a:t>
            </a:r>
            <a:r>
              <a:rPr sz="2200" spc="-5" dirty="0">
                <a:latin typeface="Arial"/>
                <a:cs typeface="Arial"/>
              </a:rPr>
              <a:t>in </a:t>
            </a:r>
            <a:r>
              <a:rPr sz="2200" dirty="0">
                <a:latin typeface="Arial"/>
                <a:cs typeface="Arial"/>
              </a:rPr>
              <a:t>suitable </a:t>
            </a:r>
            <a:r>
              <a:rPr sz="2200" spc="-5" dirty="0">
                <a:latin typeface="Arial"/>
                <a:cs typeface="Arial"/>
              </a:rPr>
              <a:t>nutrient </a:t>
            </a:r>
            <a:r>
              <a:rPr sz="2200" dirty="0">
                <a:latin typeface="Arial"/>
                <a:cs typeface="Arial"/>
              </a:rPr>
              <a:t>media </a:t>
            </a:r>
            <a:r>
              <a:rPr sz="2200" spc="-5" dirty="0">
                <a:latin typeface="Arial"/>
                <a:cs typeface="Arial"/>
              </a:rPr>
              <a:t>first generate </a:t>
            </a:r>
            <a:r>
              <a:rPr sz="2200" dirty="0">
                <a:latin typeface="Arial"/>
                <a:cs typeface="Arial"/>
              </a:rPr>
              <a:t>a  </a:t>
            </a:r>
            <a:r>
              <a:rPr sz="2200" spc="-5" dirty="0">
                <a:latin typeface="Arial"/>
                <a:cs typeface="Arial"/>
              </a:rPr>
              <a:t>new </a:t>
            </a:r>
            <a:r>
              <a:rPr sz="2200" dirty="0">
                <a:latin typeface="Arial"/>
                <a:cs typeface="Arial"/>
              </a:rPr>
              <a:t>cell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wall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●"/>
            </a:pPr>
            <a:endParaRPr sz="2600">
              <a:latin typeface="Arial"/>
              <a:cs typeface="Arial"/>
            </a:endParaRPr>
          </a:p>
          <a:p>
            <a:pPr marL="409575" marR="116205" indent="-397510">
              <a:lnSpc>
                <a:spcPct val="113599"/>
              </a:lnSpc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The formation of </a:t>
            </a:r>
            <a:r>
              <a:rPr sz="2200" dirty="0">
                <a:latin typeface="Arial"/>
                <a:cs typeface="Arial"/>
              </a:rPr>
              <a:t>a complete cell </a:t>
            </a:r>
            <a:r>
              <a:rPr sz="2200" spc="-5" dirty="0">
                <a:latin typeface="Arial"/>
                <a:cs typeface="Arial"/>
              </a:rPr>
              <a:t>with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wall is followed by an  increase in </a:t>
            </a:r>
            <a:r>
              <a:rPr sz="2200" dirty="0">
                <a:latin typeface="Arial"/>
                <a:cs typeface="Arial"/>
              </a:rPr>
              <a:t>size, </a:t>
            </a:r>
            <a:r>
              <a:rPr sz="2200" spc="-5" dirty="0">
                <a:latin typeface="Arial"/>
                <a:cs typeface="Arial"/>
              </a:rPr>
              <a:t>number of </a:t>
            </a:r>
            <a:r>
              <a:rPr sz="2200" dirty="0">
                <a:latin typeface="Arial"/>
                <a:cs typeface="Arial"/>
              </a:rPr>
              <a:t>cell </a:t>
            </a:r>
            <a:r>
              <a:rPr sz="2200" spc="-5" dirty="0">
                <a:latin typeface="Arial"/>
                <a:cs typeface="Arial"/>
              </a:rPr>
              <a:t>organelles, and induction of  </a:t>
            </a:r>
            <a:r>
              <a:rPr sz="2200" dirty="0">
                <a:latin typeface="Arial"/>
                <a:cs typeface="Arial"/>
              </a:rPr>
              <a:t>cell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division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●"/>
            </a:pPr>
            <a:endParaRPr sz="29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The first </a:t>
            </a:r>
            <a:r>
              <a:rPr sz="2200" dirty="0">
                <a:latin typeface="Arial"/>
                <a:cs typeface="Arial"/>
              </a:rPr>
              <a:t>cell </a:t>
            </a:r>
            <a:r>
              <a:rPr sz="2200" spc="-5" dirty="0">
                <a:latin typeface="Arial"/>
                <a:cs typeface="Arial"/>
              </a:rPr>
              <a:t>division </a:t>
            </a:r>
            <a:r>
              <a:rPr sz="2200" dirty="0">
                <a:latin typeface="Arial"/>
                <a:cs typeface="Arial"/>
              </a:rPr>
              <a:t>may </a:t>
            </a:r>
            <a:r>
              <a:rPr sz="2200" spc="-5" dirty="0">
                <a:latin typeface="Arial"/>
                <a:cs typeface="Arial"/>
              </a:rPr>
              <a:t>occur within </a:t>
            </a:r>
            <a:r>
              <a:rPr sz="2200" dirty="0">
                <a:latin typeface="Arial"/>
                <a:cs typeface="Arial"/>
              </a:rPr>
              <a:t>2 </a:t>
            </a:r>
            <a:r>
              <a:rPr sz="2200" spc="-5" dirty="0">
                <a:latin typeface="Arial"/>
                <a:cs typeface="Arial"/>
              </a:rPr>
              <a:t>to </a:t>
            </a:r>
            <a:r>
              <a:rPr sz="2200" dirty="0">
                <a:latin typeface="Arial"/>
                <a:cs typeface="Arial"/>
              </a:rPr>
              <a:t>7 </a:t>
            </a:r>
            <a:r>
              <a:rPr sz="2200" spc="-5" dirty="0">
                <a:latin typeface="Arial"/>
                <a:cs typeface="Arial"/>
              </a:rPr>
              <a:t>days of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culture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●"/>
            </a:pPr>
            <a:endParaRPr sz="2600">
              <a:latin typeface="Arial"/>
              <a:cs typeface="Arial"/>
            </a:endParaRPr>
          </a:p>
          <a:p>
            <a:pPr marL="409575" marR="945515" indent="-397510">
              <a:lnSpc>
                <a:spcPct val="113599"/>
              </a:lnSpc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Resulting in </a:t>
            </a:r>
            <a:r>
              <a:rPr sz="2200" dirty="0">
                <a:latin typeface="Arial"/>
                <a:cs typeface="Arial"/>
              </a:rPr>
              <a:t>small clumps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dirty="0">
                <a:latin typeface="Arial"/>
                <a:cs typeface="Arial"/>
              </a:rPr>
              <a:t>cell, </a:t>
            </a:r>
            <a:r>
              <a:rPr sz="2200" spc="-5" dirty="0">
                <a:latin typeface="Arial"/>
                <a:cs typeface="Arial"/>
              </a:rPr>
              <a:t>also </a:t>
            </a:r>
            <a:r>
              <a:rPr sz="2200" dirty="0">
                <a:latin typeface="Arial"/>
                <a:cs typeface="Arial"/>
              </a:rPr>
              <a:t>known </a:t>
            </a:r>
            <a:r>
              <a:rPr sz="2200" spc="-5" dirty="0">
                <a:latin typeface="Arial"/>
                <a:cs typeface="Arial"/>
              </a:rPr>
              <a:t>as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micro  colony, </a:t>
            </a:r>
            <a:r>
              <a:rPr sz="2200" spc="-5" dirty="0">
                <a:latin typeface="Arial"/>
                <a:cs typeface="Arial"/>
              </a:rPr>
              <a:t>within </a:t>
            </a:r>
            <a:r>
              <a:rPr sz="2200" dirty="0">
                <a:latin typeface="Arial"/>
                <a:cs typeface="Arial"/>
              </a:rPr>
              <a:t>1 </a:t>
            </a:r>
            <a:r>
              <a:rPr sz="2200" spc="-5" dirty="0">
                <a:latin typeface="Arial"/>
                <a:cs typeface="Arial"/>
              </a:rPr>
              <a:t>to </a:t>
            </a:r>
            <a:r>
              <a:rPr sz="2200" dirty="0">
                <a:latin typeface="Arial"/>
                <a:cs typeface="Arial"/>
              </a:rPr>
              <a:t>3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weeks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3860" y="596184"/>
            <a:ext cx="7404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Culture of </a:t>
            </a:r>
            <a:r>
              <a:rPr spc="-10" dirty="0"/>
              <a:t>protoplasts</a:t>
            </a:r>
            <a:r>
              <a:rPr spc="-100" dirty="0"/>
              <a:t> </a:t>
            </a:r>
            <a:r>
              <a:rPr dirty="0"/>
              <a:t>(continued)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5850" y="1738248"/>
            <a:ext cx="7870825" cy="30276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73709" marR="751205" indent="-397510">
              <a:lnSpc>
                <a:spcPts val="2630"/>
              </a:lnSpc>
              <a:spcBef>
                <a:spcPts val="195"/>
              </a:spcBef>
              <a:buChar char="●"/>
              <a:tabLst>
                <a:tab pos="473709" algn="l"/>
                <a:tab pos="474345" algn="l"/>
              </a:tabLst>
            </a:pPr>
            <a:r>
              <a:rPr sz="2200" spc="-5" dirty="0">
                <a:latin typeface="Arial"/>
                <a:cs typeface="Arial"/>
              </a:rPr>
              <a:t>From </a:t>
            </a:r>
            <a:r>
              <a:rPr sz="2200" dirty="0">
                <a:latin typeface="Arial"/>
                <a:cs typeface="Arial"/>
              </a:rPr>
              <a:t>such clumps, </a:t>
            </a:r>
            <a:r>
              <a:rPr sz="2200" spc="-5" dirty="0">
                <a:latin typeface="Arial"/>
                <a:cs typeface="Arial"/>
              </a:rPr>
              <a:t>there are two </a:t>
            </a:r>
            <a:r>
              <a:rPr sz="2200" dirty="0">
                <a:latin typeface="Arial"/>
                <a:cs typeface="Arial"/>
              </a:rPr>
              <a:t>routes </a:t>
            </a:r>
            <a:r>
              <a:rPr sz="2200" spc="-5" dirty="0">
                <a:latin typeface="Arial"/>
                <a:cs typeface="Arial"/>
              </a:rPr>
              <a:t>to generate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  complete </a:t>
            </a:r>
            <a:r>
              <a:rPr sz="2200" spc="-5" dirty="0">
                <a:latin typeface="Arial"/>
                <a:cs typeface="Arial"/>
              </a:rPr>
              <a:t>plant </a:t>
            </a:r>
            <a:r>
              <a:rPr sz="2200" dirty="0">
                <a:latin typeface="Arial"/>
                <a:cs typeface="Arial"/>
              </a:rPr>
              <a:t>(depending </a:t>
            </a:r>
            <a:r>
              <a:rPr sz="2200" spc="-5" dirty="0">
                <a:latin typeface="Arial"/>
                <a:cs typeface="Arial"/>
              </a:rPr>
              <a:t>on 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species)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Arial"/>
              <a:cs typeface="Arial"/>
            </a:endParaRPr>
          </a:p>
          <a:p>
            <a:pPr marL="473709" marR="192405" indent="-461645">
              <a:lnSpc>
                <a:spcPts val="2630"/>
              </a:lnSpc>
              <a:buAutoNum type="arabicPeriod"/>
              <a:tabLst>
                <a:tab pos="473709" algn="l"/>
                <a:tab pos="474345" algn="l"/>
              </a:tabLst>
            </a:pPr>
            <a:r>
              <a:rPr sz="2200" spc="-5" dirty="0">
                <a:latin typeface="Arial"/>
                <a:cs typeface="Arial"/>
              </a:rPr>
              <a:t>Plants are </a:t>
            </a:r>
            <a:r>
              <a:rPr sz="2200" dirty="0">
                <a:latin typeface="Arial"/>
                <a:cs typeface="Arial"/>
              </a:rPr>
              <a:t>regenerated </a:t>
            </a:r>
            <a:r>
              <a:rPr sz="2200" spc="-5" dirty="0">
                <a:latin typeface="Arial"/>
                <a:cs typeface="Arial"/>
              </a:rPr>
              <a:t>through organogenesis from </a:t>
            </a:r>
            <a:r>
              <a:rPr sz="2200" dirty="0">
                <a:latin typeface="Arial"/>
                <a:cs typeface="Arial"/>
              </a:rPr>
              <a:t>callus  masses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rabicPeriod"/>
            </a:pPr>
            <a:endParaRPr sz="2250">
              <a:latin typeface="Arial"/>
              <a:cs typeface="Arial"/>
            </a:endParaRPr>
          </a:p>
          <a:p>
            <a:pPr marL="473709" marR="5080" indent="-461645">
              <a:lnSpc>
                <a:spcPts val="2630"/>
              </a:lnSpc>
              <a:buAutoNum type="arabicPeriod"/>
              <a:tabLst>
                <a:tab pos="473709" algn="l"/>
                <a:tab pos="474345" algn="l"/>
              </a:tabLst>
            </a:pPr>
            <a:r>
              <a:rPr sz="2200" spc="-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micro calli can </a:t>
            </a:r>
            <a:r>
              <a:rPr sz="2200" spc="-5" dirty="0">
                <a:latin typeface="Arial"/>
                <a:cs typeface="Arial"/>
              </a:rPr>
              <a:t>be </a:t>
            </a:r>
            <a:r>
              <a:rPr sz="2200" dirty="0">
                <a:latin typeface="Arial"/>
                <a:cs typeface="Arial"/>
              </a:rPr>
              <a:t>made </a:t>
            </a:r>
            <a:r>
              <a:rPr sz="2200" spc="-5" dirty="0">
                <a:latin typeface="Arial"/>
                <a:cs typeface="Arial"/>
              </a:rPr>
              <a:t>to develop into </a:t>
            </a:r>
            <a:r>
              <a:rPr sz="2200" dirty="0">
                <a:latin typeface="Arial"/>
                <a:cs typeface="Arial"/>
              </a:rPr>
              <a:t>somatic  </a:t>
            </a:r>
            <a:r>
              <a:rPr sz="2200" spc="-5" dirty="0">
                <a:latin typeface="Arial"/>
                <a:cs typeface="Arial"/>
              </a:rPr>
              <a:t>embryos, which are then </a:t>
            </a:r>
            <a:r>
              <a:rPr sz="2200" dirty="0">
                <a:latin typeface="Arial"/>
                <a:cs typeface="Arial"/>
              </a:rPr>
              <a:t>converted </a:t>
            </a:r>
            <a:r>
              <a:rPr sz="2200" spc="-5" dirty="0">
                <a:latin typeface="Arial"/>
                <a:cs typeface="Arial"/>
              </a:rPr>
              <a:t>into whole plant through  germination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327" y="596209"/>
            <a:ext cx="7143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Importance </a:t>
            </a:r>
            <a:r>
              <a:rPr spc="-5" dirty="0"/>
              <a:t>of </a:t>
            </a:r>
            <a:r>
              <a:rPr spc="-10" dirty="0"/>
              <a:t>Protoplast</a:t>
            </a:r>
            <a:r>
              <a:rPr spc="-95" dirty="0"/>
              <a:t> </a:t>
            </a:r>
            <a:r>
              <a:rPr spc="-5" dirty="0"/>
              <a:t>Culture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7083" y="1470025"/>
            <a:ext cx="4359275" cy="448310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432434" indent="-420370">
              <a:lnSpc>
                <a:spcPct val="100000"/>
              </a:lnSpc>
              <a:spcBef>
                <a:spcPts val="1000"/>
              </a:spcBef>
              <a:buChar char="●"/>
              <a:tabLst>
                <a:tab pos="432434" algn="l"/>
                <a:tab pos="433070" algn="l"/>
              </a:tabLst>
            </a:pPr>
            <a:r>
              <a:rPr sz="2500" spc="-5" dirty="0">
                <a:latin typeface="Arial"/>
                <a:cs typeface="Arial"/>
              </a:rPr>
              <a:t>Study of Osmotic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behavior</a:t>
            </a:r>
            <a:endParaRPr sz="2500">
              <a:latin typeface="Arial"/>
              <a:cs typeface="Arial"/>
            </a:endParaRPr>
          </a:p>
          <a:p>
            <a:pPr marL="432434" indent="-420370">
              <a:lnSpc>
                <a:spcPct val="100000"/>
              </a:lnSpc>
              <a:spcBef>
                <a:spcPts val="900"/>
              </a:spcBef>
              <a:buChar char="●"/>
              <a:tabLst>
                <a:tab pos="432434" algn="l"/>
                <a:tab pos="433070" algn="l"/>
              </a:tabLst>
            </a:pPr>
            <a:r>
              <a:rPr sz="2500" spc="-5" dirty="0">
                <a:latin typeface="Arial"/>
                <a:cs typeface="Arial"/>
              </a:rPr>
              <a:t>Study of IAA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action</a:t>
            </a:r>
            <a:endParaRPr sz="2500">
              <a:latin typeface="Arial"/>
              <a:cs typeface="Arial"/>
            </a:endParaRPr>
          </a:p>
          <a:p>
            <a:pPr marL="432434" indent="-420370">
              <a:lnSpc>
                <a:spcPct val="100000"/>
              </a:lnSpc>
              <a:spcBef>
                <a:spcPts val="900"/>
              </a:spcBef>
              <a:buChar char="●"/>
              <a:tabLst>
                <a:tab pos="432434" algn="l"/>
                <a:tab pos="433070" algn="l"/>
              </a:tabLst>
            </a:pPr>
            <a:r>
              <a:rPr sz="2500" spc="-5" dirty="0">
                <a:latin typeface="Arial"/>
                <a:cs typeface="Arial"/>
              </a:rPr>
              <a:t>Study of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Plasmalemma</a:t>
            </a:r>
            <a:endParaRPr sz="2500">
              <a:latin typeface="Arial"/>
              <a:cs typeface="Arial"/>
            </a:endParaRPr>
          </a:p>
          <a:p>
            <a:pPr marL="432434" indent="-420370">
              <a:lnSpc>
                <a:spcPct val="100000"/>
              </a:lnSpc>
              <a:spcBef>
                <a:spcPts val="900"/>
              </a:spcBef>
              <a:buChar char="●"/>
              <a:tabLst>
                <a:tab pos="432434" algn="l"/>
                <a:tab pos="433070" algn="l"/>
              </a:tabLst>
            </a:pPr>
            <a:r>
              <a:rPr sz="2500" spc="-5" dirty="0">
                <a:latin typeface="Arial"/>
                <a:cs typeface="Arial"/>
              </a:rPr>
              <a:t>Study of Cell wall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formation</a:t>
            </a:r>
            <a:endParaRPr sz="2500">
              <a:latin typeface="Arial"/>
              <a:cs typeface="Arial"/>
            </a:endParaRPr>
          </a:p>
          <a:p>
            <a:pPr marL="432434" indent="-420370">
              <a:lnSpc>
                <a:spcPct val="100000"/>
              </a:lnSpc>
              <a:spcBef>
                <a:spcPts val="900"/>
              </a:spcBef>
              <a:buChar char="●"/>
              <a:tabLst>
                <a:tab pos="432434" algn="l"/>
                <a:tab pos="433070" algn="l"/>
              </a:tabLst>
            </a:pPr>
            <a:r>
              <a:rPr sz="2500" spc="-5" dirty="0">
                <a:latin typeface="Arial"/>
                <a:cs typeface="Arial"/>
              </a:rPr>
              <a:t>Organelle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isolation</a:t>
            </a:r>
            <a:endParaRPr sz="2500">
              <a:latin typeface="Arial"/>
              <a:cs typeface="Arial"/>
            </a:endParaRPr>
          </a:p>
          <a:p>
            <a:pPr marL="432434" indent="-420370">
              <a:lnSpc>
                <a:spcPct val="100000"/>
              </a:lnSpc>
              <a:spcBef>
                <a:spcPts val="900"/>
              </a:spcBef>
              <a:buChar char="●"/>
              <a:tabLst>
                <a:tab pos="432434" algn="l"/>
                <a:tab pos="433070" algn="l"/>
              </a:tabLst>
            </a:pPr>
            <a:r>
              <a:rPr sz="2500" spc="-5" dirty="0">
                <a:latin typeface="Arial"/>
                <a:cs typeface="Arial"/>
              </a:rPr>
              <a:t>Study of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Morphogenesis</a:t>
            </a:r>
            <a:endParaRPr sz="2500">
              <a:latin typeface="Arial"/>
              <a:cs typeface="Arial"/>
            </a:endParaRPr>
          </a:p>
          <a:p>
            <a:pPr marL="432434" indent="-420370">
              <a:lnSpc>
                <a:spcPct val="100000"/>
              </a:lnSpc>
              <a:spcBef>
                <a:spcPts val="900"/>
              </a:spcBef>
              <a:buChar char="●"/>
              <a:tabLst>
                <a:tab pos="432434" algn="l"/>
                <a:tab pos="433070" algn="l"/>
              </a:tabLst>
            </a:pPr>
            <a:r>
              <a:rPr sz="2500" spc="-5" dirty="0">
                <a:latin typeface="Arial"/>
                <a:cs typeface="Arial"/>
              </a:rPr>
              <a:t>Virus uptake and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replication</a:t>
            </a:r>
            <a:endParaRPr sz="2500">
              <a:latin typeface="Arial"/>
              <a:cs typeface="Arial"/>
            </a:endParaRPr>
          </a:p>
          <a:p>
            <a:pPr marL="432434" indent="-420370">
              <a:lnSpc>
                <a:spcPct val="100000"/>
              </a:lnSpc>
              <a:spcBef>
                <a:spcPts val="900"/>
              </a:spcBef>
              <a:buChar char="●"/>
              <a:tabLst>
                <a:tab pos="432434" algn="l"/>
                <a:tab pos="433070" algn="l"/>
              </a:tabLst>
            </a:pPr>
            <a:r>
              <a:rPr sz="2500" spc="-5" dirty="0">
                <a:latin typeface="Arial"/>
                <a:cs typeface="Arial"/>
              </a:rPr>
              <a:t>Study of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photosynthesis</a:t>
            </a:r>
            <a:endParaRPr sz="2500">
              <a:latin typeface="Arial"/>
              <a:cs typeface="Arial"/>
            </a:endParaRPr>
          </a:p>
          <a:p>
            <a:pPr marL="432434" indent="-420370">
              <a:lnSpc>
                <a:spcPct val="100000"/>
              </a:lnSpc>
              <a:spcBef>
                <a:spcPts val="900"/>
              </a:spcBef>
              <a:buChar char="●"/>
              <a:tabLst>
                <a:tab pos="432434" algn="l"/>
                <a:tab pos="433070" algn="l"/>
              </a:tabLst>
            </a:pPr>
            <a:r>
              <a:rPr sz="2500" spc="-5" dirty="0">
                <a:latin typeface="Arial"/>
                <a:cs typeface="Arial"/>
              </a:rPr>
              <a:t>Gene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Transfer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18550" y="2444562"/>
            <a:ext cx="2886874" cy="2886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9824" y="389573"/>
            <a:ext cx="6508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4405" marR="5080" indent="-2212340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Summary </a:t>
            </a:r>
            <a:r>
              <a:rPr sz="3000" spc="-5" dirty="0"/>
              <a:t>of isolation and culture</a:t>
            </a:r>
            <a:r>
              <a:rPr sz="3000" spc="-85" dirty="0"/>
              <a:t> </a:t>
            </a:r>
            <a:r>
              <a:rPr sz="3000" spc="-5" dirty="0"/>
              <a:t>of  protoplasts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1108700" y="1498150"/>
            <a:ext cx="6926599" cy="4947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716" y="467433"/>
            <a:ext cx="7706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Factors </a:t>
            </a:r>
            <a:r>
              <a:rPr spc="-5" dirty="0"/>
              <a:t>affecting </a:t>
            </a:r>
            <a:r>
              <a:rPr spc="-10" dirty="0"/>
              <a:t>protoplast</a:t>
            </a:r>
            <a:r>
              <a:rPr spc="-80" dirty="0"/>
              <a:t> </a:t>
            </a:r>
            <a:r>
              <a:rPr spc="-5" dirty="0"/>
              <a:t>culture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2351" y="1367153"/>
            <a:ext cx="8044815" cy="45116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73709" indent="-461645" algn="just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474345" algn="l"/>
              </a:tabLst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Plant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species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2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varieties</a:t>
            </a:r>
            <a:endParaRPr sz="2200">
              <a:latin typeface="Arial"/>
              <a:cs typeface="Arial"/>
            </a:endParaRPr>
          </a:p>
          <a:p>
            <a:pPr marL="930910" marR="791845" lvl="1" indent="-397510">
              <a:lnSpc>
                <a:spcPct val="113599"/>
              </a:lnSpc>
              <a:buChar char="●"/>
              <a:tabLst>
                <a:tab pos="930910" algn="l"/>
                <a:tab pos="931544" algn="l"/>
              </a:tabLst>
            </a:pPr>
            <a:r>
              <a:rPr sz="2200" spc="-5" dirty="0">
                <a:latin typeface="Arial"/>
                <a:cs typeface="Arial"/>
              </a:rPr>
              <a:t>Small genetic difference leads to </a:t>
            </a:r>
            <a:r>
              <a:rPr sz="2200" dirty="0">
                <a:latin typeface="Arial"/>
                <a:cs typeface="Arial"/>
              </a:rPr>
              <a:t>varying </a:t>
            </a:r>
            <a:r>
              <a:rPr sz="2200" spc="-5" dirty="0">
                <a:latin typeface="Arial"/>
                <a:cs typeface="Arial"/>
              </a:rPr>
              <a:t>protoplast  </a:t>
            </a:r>
            <a:r>
              <a:rPr sz="2200" dirty="0">
                <a:latin typeface="Arial"/>
                <a:cs typeface="Arial"/>
              </a:rPr>
              <a:t>responses </a:t>
            </a:r>
            <a:r>
              <a:rPr sz="2200" spc="-5" dirty="0">
                <a:latin typeface="Arial"/>
                <a:cs typeface="Arial"/>
              </a:rPr>
              <a:t>to </a:t>
            </a:r>
            <a:r>
              <a:rPr sz="2200" dirty="0">
                <a:latin typeface="Arial"/>
                <a:cs typeface="Arial"/>
              </a:rPr>
              <a:t>culture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conditions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●"/>
            </a:pPr>
            <a:endParaRPr sz="2300">
              <a:latin typeface="Arial"/>
              <a:cs typeface="Arial"/>
            </a:endParaRPr>
          </a:p>
          <a:p>
            <a:pPr marL="327660" indent="-311150" algn="just">
              <a:lnSpc>
                <a:spcPct val="100000"/>
              </a:lnSpc>
              <a:buAutoNum type="arabicPeriod"/>
              <a:tabLst>
                <a:tab pos="327660" algn="l"/>
              </a:tabLst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Plant age and</a:t>
            </a:r>
            <a:r>
              <a:rPr sz="2200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</a:t>
            </a:r>
            <a:endParaRPr sz="2200">
              <a:latin typeface="Arial"/>
              <a:cs typeface="Arial"/>
            </a:endParaRPr>
          </a:p>
          <a:p>
            <a:pPr marL="930910" lvl="1" indent="-397510">
              <a:lnSpc>
                <a:spcPct val="100000"/>
              </a:lnSpc>
              <a:spcBef>
                <a:spcPts val="960"/>
              </a:spcBef>
              <a:buChar char="●"/>
              <a:tabLst>
                <a:tab pos="930910" algn="l"/>
                <a:tab pos="931544" algn="l"/>
              </a:tabLst>
            </a:pPr>
            <a:r>
              <a:rPr sz="2200" spc="-5" dirty="0">
                <a:latin typeface="Arial"/>
                <a:cs typeface="Arial"/>
              </a:rPr>
              <a:t>Age of donor plant and its developmental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stage</a:t>
            </a:r>
            <a:endParaRPr sz="2200">
              <a:latin typeface="Arial"/>
              <a:cs typeface="Arial"/>
            </a:endParaRPr>
          </a:p>
          <a:p>
            <a:pPr marL="1388110" lvl="2" indent="-367030">
              <a:lnSpc>
                <a:spcPct val="100000"/>
              </a:lnSpc>
              <a:spcBef>
                <a:spcPts val="375"/>
              </a:spcBef>
              <a:buChar char="○"/>
              <a:tabLst>
                <a:tab pos="1388110" algn="l"/>
                <a:tab pos="1388745" algn="l"/>
              </a:tabLst>
            </a:pPr>
            <a:r>
              <a:rPr sz="1800" spc="-5" dirty="0">
                <a:latin typeface="Arial"/>
                <a:cs typeface="Arial"/>
              </a:rPr>
              <a:t>Stages are germinating embryos, plantlets,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leaves…</a:t>
            </a:r>
            <a:endParaRPr sz="18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35"/>
              </a:spcBef>
              <a:buFont typeface="Arial"/>
              <a:buChar char="○"/>
            </a:pPr>
            <a:endParaRPr sz="2250">
              <a:latin typeface="Arial"/>
              <a:cs typeface="Arial"/>
            </a:endParaRPr>
          </a:p>
          <a:p>
            <a:pPr marL="327660" indent="-311150" algn="just">
              <a:lnSpc>
                <a:spcPct val="100000"/>
              </a:lnSpc>
              <a:buAutoNum type="arabicPeriod"/>
              <a:tabLst>
                <a:tab pos="327660" algn="l"/>
              </a:tabLst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Pre-culture</a:t>
            </a:r>
            <a:r>
              <a:rPr sz="2200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conditions</a:t>
            </a:r>
            <a:endParaRPr sz="2200">
              <a:latin typeface="Arial"/>
              <a:cs typeface="Arial"/>
            </a:endParaRPr>
          </a:p>
          <a:p>
            <a:pPr marL="930910" marR="5080" lvl="1" indent="-397510" algn="just">
              <a:lnSpc>
                <a:spcPct val="113599"/>
              </a:lnSpc>
              <a:spcBef>
                <a:spcPts val="605"/>
              </a:spcBef>
              <a:buChar char="●"/>
              <a:tabLst>
                <a:tab pos="931544" algn="l"/>
              </a:tabLst>
            </a:pPr>
            <a:r>
              <a:rPr sz="2200" spc="-5" dirty="0">
                <a:latin typeface="Arial"/>
                <a:cs typeface="Arial"/>
              </a:rPr>
              <a:t>Protoplast </a:t>
            </a:r>
            <a:r>
              <a:rPr sz="2200" dirty="0">
                <a:latin typeface="Arial"/>
                <a:cs typeface="Arial"/>
              </a:rPr>
              <a:t>culture </a:t>
            </a:r>
            <a:r>
              <a:rPr sz="2200" spc="-5" dirty="0">
                <a:latin typeface="Arial"/>
                <a:cs typeface="Arial"/>
              </a:rPr>
              <a:t>are highly influenced by </a:t>
            </a:r>
            <a:r>
              <a:rPr sz="2200" dirty="0">
                <a:latin typeface="Arial"/>
                <a:cs typeface="Arial"/>
              </a:rPr>
              <a:t>climatic </a:t>
            </a:r>
            <a:r>
              <a:rPr sz="2200" spc="-5" dirty="0">
                <a:latin typeface="Arial"/>
                <a:cs typeface="Arial"/>
              </a:rPr>
              <a:t>factors  and different </a:t>
            </a:r>
            <a:r>
              <a:rPr sz="2200" dirty="0">
                <a:latin typeface="Arial"/>
                <a:cs typeface="Arial"/>
              </a:rPr>
              <a:t>culture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dirty="0">
                <a:latin typeface="Arial"/>
                <a:cs typeface="Arial"/>
              </a:rPr>
              <a:t>seedlings yields </a:t>
            </a:r>
            <a:r>
              <a:rPr sz="2200" spc="-5" dirty="0">
                <a:latin typeface="Arial"/>
                <a:cs typeface="Arial"/>
              </a:rPr>
              <a:t>protoplast having  different </a:t>
            </a:r>
            <a:r>
              <a:rPr sz="2200" dirty="0">
                <a:latin typeface="Arial"/>
                <a:cs typeface="Arial"/>
              </a:rPr>
              <a:t>responses </a:t>
            </a:r>
            <a:r>
              <a:rPr sz="2200" spc="-5" dirty="0">
                <a:latin typeface="Arial"/>
                <a:cs typeface="Arial"/>
              </a:rPr>
              <a:t>when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cultured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716" y="403207"/>
            <a:ext cx="7706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Factors </a:t>
            </a:r>
            <a:r>
              <a:rPr spc="-5" dirty="0"/>
              <a:t>affecting </a:t>
            </a:r>
            <a:r>
              <a:rPr spc="-10" dirty="0"/>
              <a:t>protoplast</a:t>
            </a:r>
            <a:r>
              <a:rPr spc="-80" dirty="0"/>
              <a:t> </a:t>
            </a:r>
            <a:r>
              <a:rPr spc="-5" dirty="0"/>
              <a:t>culture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125" y="1318878"/>
            <a:ext cx="8376920" cy="42164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23215" indent="-311150" algn="just">
              <a:lnSpc>
                <a:spcPct val="100000"/>
              </a:lnSpc>
              <a:spcBef>
                <a:spcPts val="1060"/>
              </a:spcBef>
              <a:buAutoNum type="arabicPeriod" startAt="4"/>
              <a:tabLst>
                <a:tab pos="323850" algn="l"/>
              </a:tabLst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Pre-treatment to the tissue,before isolating</a:t>
            </a:r>
            <a:r>
              <a:rPr sz="22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protoplasts</a:t>
            </a:r>
            <a:endParaRPr sz="2200">
              <a:latin typeface="Arial"/>
              <a:cs typeface="Arial"/>
            </a:endParaRPr>
          </a:p>
          <a:p>
            <a:pPr marL="927100" marR="5080" lvl="1" indent="-397510" algn="just">
              <a:lnSpc>
                <a:spcPct val="113599"/>
              </a:lnSpc>
              <a:spcBef>
                <a:spcPts val="600"/>
              </a:spcBef>
              <a:buChar char="●"/>
              <a:tabLst>
                <a:tab pos="927100" algn="l"/>
              </a:tabLst>
            </a:pPr>
            <a:r>
              <a:rPr sz="2200" spc="-5" dirty="0">
                <a:latin typeface="Arial"/>
                <a:cs typeface="Arial"/>
              </a:rPr>
              <a:t>Cold treatment,plasmolysis and hormone increases the  </a:t>
            </a:r>
            <a:r>
              <a:rPr sz="2200" dirty="0">
                <a:latin typeface="Arial"/>
                <a:cs typeface="Arial"/>
              </a:rPr>
              <a:t>chance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dirty="0">
                <a:latin typeface="Arial"/>
                <a:cs typeface="Arial"/>
              </a:rPr>
              <a:t>recovery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dirty="0">
                <a:latin typeface="Arial"/>
                <a:cs typeface="Arial"/>
              </a:rPr>
              <a:t>viable </a:t>
            </a:r>
            <a:r>
              <a:rPr sz="2200" spc="-5" dirty="0">
                <a:latin typeface="Arial"/>
                <a:cs typeface="Arial"/>
              </a:rPr>
              <a:t>protoplasts and their plating  efficiency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322580" indent="-310515" algn="just">
              <a:lnSpc>
                <a:spcPct val="100000"/>
              </a:lnSpc>
              <a:spcBef>
                <a:spcPts val="1800"/>
              </a:spcBef>
              <a:buAutoNum type="arabicPeriod" startAt="4"/>
              <a:tabLst>
                <a:tab pos="323215" algn="l"/>
              </a:tabLst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Density</a:t>
            </a:r>
            <a:endParaRPr sz="2200">
              <a:latin typeface="Arial"/>
              <a:cs typeface="Arial"/>
            </a:endParaRPr>
          </a:p>
          <a:p>
            <a:pPr marL="927100" marR="5080" lvl="1" indent="-397510" algn="just">
              <a:lnSpc>
                <a:spcPct val="113599"/>
              </a:lnSpc>
              <a:spcBef>
                <a:spcPts val="600"/>
              </a:spcBef>
              <a:buChar char="●"/>
              <a:tabLst>
                <a:tab pos="927100" algn="l"/>
              </a:tabLst>
            </a:pPr>
            <a:r>
              <a:rPr sz="2200" spc="-5" dirty="0">
                <a:latin typeface="Arial"/>
                <a:cs typeface="Arial"/>
              </a:rPr>
              <a:t>Crucial as it influences plating efficiency and </a:t>
            </a:r>
            <a:r>
              <a:rPr sz="2200" dirty="0">
                <a:latin typeface="Arial"/>
                <a:cs typeface="Arial"/>
              </a:rPr>
              <a:t>surviving </a:t>
            </a:r>
            <a:r>
              <a:rPr sz="2200" spc="-5" dirty="0">
                <a:latin typeface="Arial"/>
                <a:cs typeface="Arial"/>
              </a:rPr>
              <a:t>of  protoplasts. At higher density, protoplasts </a:t>
            </a:r>
            <a:r>
              <a:rPr sz="2200" dirty="0">
                <a:latin typeface="Arial"/>
                <a:cs typeface="Arial"/>
              </a:rPr>
              <a:t>compete </a:t>
            </a:r>
            <a:r>
              <a:rPr sz="2200" spc="-5" dirty="0">
                <a:latin typeface="Arial"/>
                <a:cs typeface="Arial"/>
              </a:rPr>
              <a:t>with one  another while at lower density losses of </a:t>
            </a:r>
            <a:r>
              <a:rPr sz="2200" dirty="0">
                <a:latin typeface="Arial"/>
                <a:cs typeface="Arial"/>
              </a:rPr>
              <a:t>metabolites </a:t>
            </a:r>
            <a:r>
              <a:rPr sz="2200" spc="-5" dirty="0">
                <a:latin typeface="Arial"/>
                <a:cs typeface="Arial"/>
              </a:rPr>
              <a:t>from  protoplasts is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more.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200" y="433460"/>
            <a:ext cx="3900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Protoplast</a:t>
            </a:r>
            <a:r>
              <a:rPr spc="-95" dirty="0"/>
              <a:t> </a:t>
            </a:r>
            <a:r>
              <a:rPr spc="-5" dirty="0"/>
              <a:t>Fusion</a:t>
            </a:r>
          </a:p>
        </p:txBody>
      </p:sp>
      <p:sp>
        <p:nvSpPr>
          <p:cNvPr id="3" name="object 3"/>
          <p:cNvSpPr/>
          <p:nvPr/>
        </p:nvSpPr>
        <p:spPr>
          <a:xfrm>
            <a:off x="4393825" y="1372855"/>
            <a:ext cx="4351399" cy="4752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6325" y="2002136"/>
            <a:ext cx="3764915" cy="193992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300" spc="-5" dirty="0">
                <a:latin typeface="Arial"/>
                <a:cs typeface="Arial"/>
              </a:rPr>
              <a:t>Protoplast fusion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techniques:</a:t>
            </a:r>
            <a:endParaRPr sz="2300">
              <a:latin typeface="Arial"/>
              <a:cs typeface="Arial"/>
            </a:endParaRPr>
          </a:p>
          <a:p>
            <a:pPr marL="469900" indent="-387985">
              <a:lnSpc>
                <a:spcPct val="100000"/>
              </a:lnSpc>
              <a:spcBef>
                <a:spcPts val="615"/>
              </a:spcBef>
              <a:buSzPct val="65217"/>
              <a:buAutoNum type="arabicPeriod"/>
              <a:tabLst>
                <a:tab pos="469265" algn="l"/>
                <a:tab pos="469900" algn="l"/>
              </a:tabLst>
            </a:pPr>
            <a:r>
              <a:rPr sz="2300" spc="-5" dirty="0">
                <a:latin typeface="Arial"/>
                <a:cs typeface="Arial"/>
              </a:rPr>
              <a:t>Electrofusion</a:t>
            </a:r>
            <a:endParaRPr sz="2300">
              <a:latin typeface="Arial"/>
              <a:cs typeface="Arial"/>
            </a:endParaRPr>
          </a:p>
          <a:p>
            <a:pPr marL="469900" marR="514350" indent="-387985">
              <a:lnSpc>
                <a:spcPct val="100499"/>
              </a:lnSpc>
              <a:buSzPct val="65217"/>
              <a:buAutoNum type="arabicPeriod"/>
              <a:tabLst>
                <a:tab pos="469265" algn="l"/>
                <a:tab pos="469900" algn="l"/>
              </a:tabLst>
            </a:pPr>
            <a:r>
              <a:rPr sz="2300" spc="-5" dirty="0">
                <a:latin typeface="Arial"/>
                <a:cs typeface="Arial"/>
              </a:rPr>
              <a:t>Polyethene glycol </a:t>
            </a:r>
            <a:r>
              <a:rPr sz="2300" dirty="0">
                <a:latin typeface="Arial"/>
                <a:cs typeface="Arial"/>
              </a:rPr>
              <a:t>-  </a:t>
            </a:r>
            <a:r>
              <a:rPr sz="2300" spc="-5" dirty="0">
                <a:latin typeface="Arial"/>
                <a:cs typeface="Arial"/>
              </a:rPr>
              <a:t>induced fusion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(PEG)</a:t>
            </a:r>
            <a:endParaRPr sz="2300">
              <a:latin typeface="Arial"/>
              <a:cs typeface="Arial"/>
            </a:endParaRPr>
          </a:p>
          <a:p>
            <a:pPr marL="469900" indent="-387985">
              <a:lnSpc>
                <a:spcPct val="100000"/>
              </a:lnSpc>
              <a:spcBef>
                <a:spcPts val="15"/>
              </a:spcBef>
              <a:buSzPct val="65217"/>
              <a:buAutoNum type="arabicPeriod"/>
              <a:tabLst>
                <a:tab pos="469265" algn="l"/>
                <a:tab pos="469900" algn="l"/>
              </a:tabLst>
            </a:pPr>
            <a:r>
              <a:rPr sz="2300" spc="-5" dirty="0">
                <a:latin typeface="Arial"/>
                <a:cs typeface="Arial"/>
              </a:rPr>
              <a:t>High Ca2+ </a:t>
            </a:r>
            <a:r>
              <a:rPr sz="2300" dirty="0">
                <a:latin typeface="Arial"/>
                <a:cs typeface="Arial"/>
              </a:rPr>
              <a:t>, </a:t>
            </a:r>
            <a:r>
              <a:rPr sz="2300" spc="-5" dirty="0">
                <a:latin typeface="Arial"/>
                <a:cs typeface="Arial"/>
              </a:rPr>
              <a:t>high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pH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1574" y="168436"/>
            <a:ext cx="20059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096" y="806103"/>
            <a:ext cx="4703445" cy="5578475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409575" indent="-397510">
              <a:lnSpc>
                <a:spcPct val="100000"/>
              </a:lnSpc>
              <a:spcBef>
                <a:spcPts val="143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Introduction</a:t>
            </a:r>
            <a:endParaRPr sz="2200" dirty="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133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Protoplast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isolation</a:t>
            </a:r>
            <a:endParaRPr sz="2200" dirty="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1335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dirty="0">
                <a:latin typeface="Arial"/>
                <a:cs typeface="Arial"/>
              </a:rPr>
              <a:t>Mechanical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Method</a:t>
            </a:r>
          </a:p>
          <a:p>
            <a:pPr marL="866775" lvl="1" indent="-397510">
              <a:lnSpc>
                <a:spcPct val="100000"/>
              </a:lnSpc>
              <a:spcBef>
                <a:spcPts val="1335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Enzymatic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Method</a:t>
            </a:r>
          </a:p>
          <a:p>
            <a:pPr marL="409575" indent="-397510">
              <a:lnSpc>
                <a:spcPct val="100000"/>
              </a:lnSpc>
              <a:spcBef>
                <a:spcPts val="133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Protoplast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fusion</a:t>
            </a:r>
            <a:endParaRPr sz="2200" dirty="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133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Culture of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Protoplast</a:t>
            </a:r>
            <a:endParaRPr sz="2200" dirty="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133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Importance</a:t>
            </a:r>
            <a:endParaRPr sz="2200" dirty="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133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Application</a:t>
            </a:r>
            <a:endParaRPr sz="2200" dirty="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133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Advantages and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Disadvantages</a:t>
            </a:r>
            <a:endParaRPr sz="2200" dirty="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133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Factors affecting protoplast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culture</a:t>
            </a:r>
          </a:p>
          <a:p>
            <a:pPr marL="409575" indent="-397510">
              <a:lnSpc>
                <a:spcPct val="100000"/>
              </a:lnSpc>
              <a:spcBef>
                <a:spcPts val="133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Future of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protoplasts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3876" y="204987"/>
            <a:ext cx="2941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Electrofusion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067" y="900439"/>
            <a:ext cx="8430895" cy="589533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94335" indent="-382270" algn="just">
              <a:lnSpc>
                <a:spcPct val="100000"/>
              </a:lnSpc>
              <a:spcBef>
                <a:spcPts val="475"/>
              </a:spcBef>
              <a:buChar char="●"/>
              <a:tabLst>
                <a:tab pos="394970" algn="l"/>
              </a:tabLst>
            </a:pPr>
            <a:r>
              <a:rPr sz="2000" dirty="0">
                <a:latin typeface="Arial"/>
                <a:cs typeface="Arial"/>
              </a:rPr>
              <a:t>Mild </a:t>
            </a:r>
            <a:r>
              <a:rPr sz="2000" spc="-5" dirty="0">
                <a:latin typeface="Arial"/>
                <a:cs typeface="Arial"/>
              </a:rPr>
              <a:t>electrical </a:t>
            </a:r>
            <a:r>
              <a:rPr sz="2000" dirty="0">
                <a:latin typeface="Arial"/>
                <a:cs typeface="Arial"/>
              </a:rPr>
              <a:t>stimulation </a:t>
            </a:r>
            <a:r>
              <a:rPr sz="2000" spc="-5" dirty="0">
                <a:latin typeface="Arial"/>
                <a:cs typeface="Arial"/>
              </a:rPr>
              <a:t>is being used to fuse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protoplasts.</a:t>
            </a:r>
            <a:endParaRPr sz="2000" dirty="0">
              <a:latin typeface="Arial"/>
              <a:cs typeface="Arial"/>
            </a:endParaRPr>
          </a:p>
          <a:p>
            <a:pPr marL="394335" marR="7620" indent="-382270" algn="just">
              <a:lnSpc>
                <a:spcPct val="115599"/>
              </a:lnSpc>
              <a:buChar char="●"/>
              <a:tabLst>
                <a:tab pos="394970" algn="l"/>
              </a:tabLst>
            </a:pPr>
            <a:r>
              <a:rPr sz="2000" spc="-5" dirty="0">
                <a:latin typeface="Arial"/>
                <a:cs typeface="Arial"/>
              </a:rPr>
              <a:t>Two glass </a:t>
            </a:r>
            <a:r>
              <a:rPr sz="2000" dirty="0">
                <a:latin typeface="Arial"/>
                <a:cs typeface="Arial"/>
              </a:rPr>
              <a:t>capillary microelectrode </a:t>
            </a:r>
            <a:r>
              <a:rPr sz="2000" spc="-5" dirty="0">
                <a:latin typeface="Arial"/>
                <a:cs typeface="Arial"/>
              </a:rPr>
              <a:t>are placed in </a:t>
            </a:r>
            <a:r>
              <a:rPr sz="2000" dirty="0">
                <a:latin typeface="Arial"/>
                <a:cs typeface="Arial"/>
              </a:rPr>
              <a:t>contact </a:t>
            </a:r>
            <a:r>
              <a:rPr sz="2000" spc="-5" dirty="0">
                <a:latin typeface="Arial"/>
                <a:cs typeface="Arial"/>
              </a:rPr>
              <a:t>with the  protoplasts.</a:t>
            </a:r>
            <a:endParaRPr sz="2000" dirty="0">
              <a:latin typeface="Arial"/>
              <a:cs typeface="Arial"/>
            </a:endParaRPr>
          </a:p>
          <a:p>
            <a:pPr marL="394335" marR="10795" indent="-382270" algn="just">
              <a:lnSpc>
                <a:spcPct val="115599"/>
              </a:lnSpc>
              <a:buChar char="●"/>
              <a:tabLst>
                <a:tab pos="394970" algn="l"/>
              </a:tabLst>
            </a:pPr>
            <a:r>
              <a:rPr sz="2000" spc="-5" dirty="0">
                <a:latin typeface="Arial"/>
                <a:cs typeface="Arial"/>
              </a:rPr>
              <a:t>An electric field of low </a:t>
            </a:r>
            <a:r>
              <a:rPr sz="2000" dirty="0">
                <a:latin typeface="Arial"/>
                <a:cs typeface="Arial"/>
              </a:rPr>
              <a:t>strength </a:t>
            </a:r>
            <a:r>
              <a:rPr sz="2000" spc="-5" dirty="0">
                <a:latin typeface="Arial"/>
                <a:cs typeface="Arial"/>
              </a:rPr>
              <a:t>give </a:t>
            </a:r>
            <a:r>
              <a:rPr sz="2000" dirty="0">
                <a:latin typeface="Arial"/>
                <a:cs typeface="Arial"/>
              </a:rPr>
              <a:t>rise </a:t>
            </a:r>
            <a:r>
              <a:rPr sz="2000" spc="-5" dirty="0">
                <a:latin typeface="Arial"/>
                <a:cs typeface="Arial"/>
              </a:rPr>
              <a:t>to dielectrophoretic pole  generation within the protoplast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suspension.</a:t>
            </a:r>
          </a:p>
          <a:p>
            <a:pPr marL="394335" indent="-382270" algn="just">
              <a:lnSpc>
                <a:spcPct val="100000"/>
              </a:lnSpc>
              <a:spcBef>
                <a:spcPts val="375"/>
              </a:spcBef>
              <a:buChar char="●"/>
              <a:tabLst>
                <a:tab pos="394970" algn="l"/>
              </a:tabLst>
            </a:pPr>
            <a:r>
              <a:rPr sz="2000" spc="-5" dirty="0">
                <a:latin typeface="Arial"/>
                <a:cs typeface="Arial"/>
              </a:rPr>
              <a:t>This leads to pearl </a:t>
            </a:r>
            <a:r>
              <a:rPr sz="2000" dirty="0">
                <a:latin typeface="Arial"/>
                <a:cs typeface="Arial"/>
              </a:rPr>
              <a:t>chain </a:t>
            </a:r>
            <a:r>
              <a:rPr sz="2000" spc="-5" dirty="0">
                <a:latin typeface="Arial"/>
                <a:cs typeface="Arial"/>
              </a:rPr>
              <a:t>arrangement 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protoplasts.</a:t>
            </a:r>
            <a:endParaRPr sz="2000" dirty="0">
              <a:latin typeface="Arial"/>
              <a:cs typeface="Arial"/>
            </a:endParaRPr>
          </a:p>
          <a:p>
            <a:pPr marL="394335" marR="6985" indent="-382270" algn="just">
              <a:lnSpc>
                <a:spcPct val="115599"/>
              </a:lnSpc>
              <a:buChar char="●"/>
              <a:tabLst>
                <a:tab pos="394970" algn="l"/>
              </a:tabLst>
            </a:pPr>
            <a:r>
              <a:rPr sz="2000" spc="-5" dirty="0">
                <a:latin typeface="Arial"/>
                <a:cs typeface="Arial"/>
              </a:rPr>
              <a:t>No of protoplasts within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pearl </a:t>
            </a:r>
            <a:r>
              <a:rPr sz="2000" dirty="0">
                <a:latin typeface="Arial"/>
                <a:cs typeface="Arial"/>
              </a:rPr>
              <a:t>chain </a:t>
            </a:r>
            <a:r>
              <a:rPr sz="2000" spc="-5" dirty="0">
                <a:latin typeface="Arial"/>
                <a:cs typeface="Arial"/>
              </a:rPr>
              <a:t>depends upon the population  density of the protoplast and the distance between 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electrodes.</a:t>
            </a:r>
            <a:endParaRPr sz="2000" dirty="0">
              <a:latin typeface="Arial"/>
              <a:cs typeface="Arial"/>
            </a:endParaRPr>
          </a:p>
          <a:p>
            <a:pPr marL="394335" marR="5080" indent="-382270" algn="just">
              <a:lnSpc>
                <a:spcPct val="115599"/>
              </a:lnSpc>
              <a:buChar char="●"/>
              <a:tabLst>
                <a:tab pos="394970" algn="l"/>
              </a:tabLst>
            </a:pPr>
            <a:r>
              <a:rPr sz="2000" spc="-5" dirty="0">
                <a:latin typeface="Arial"/>
                <a:cs typeface="Arial"/>
              </a:rPr>
              <a:t>Subsequent application of high intensity electric impulse for </a:t>
            </a:r>
            <a:r>
              <a:rPr sz="2000" dirty="0">
                <a:latin typeface="Arial"/>
                <a:cs typeface="Arial"/>
              </a:rPr>
              <a:t>some  microseconds results </a:t>
            </a:r>
            <a:r>
              <a:rPr sz="2000" spc="-5" dirty="0">
                <a:latin typeface="Arial"/>
                <a:cs typeface="Arial"/>
              </a:rPr>
              <a:t>in the electric breakdown of </a:t>
            </a:r>
            <a:r>
              <a:rPr sz="2000" dirty="0">
                <a:latin typeface="Arial"/>
                <a:cs typeface="Arial"/>
              </a:rPr>
              <a:t>membrane </a:t>
            </a:r>
            <a:r>
              <a:rPr sz="2000" spc="-5" dirty="0">
                <a:latin typeface="Arial"/>
                <a:cs typeface="Arial"/>
              </a:rPr>
              <a:t>and  </a:t>
            </a:r>
            <a:r>
              <a:rPr sz="2000" dirty="0">
                <a:latin typeface="Arial"/>
                <a:cs typeface="Arial"/>
              </a:rPr>
              <a:t>subsequent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fusion.</a:t>
            </a:r>
            <a:endParaRPr sz="2000" dirty="0">
              <a:latin typeface="Arial"/>
              <a:cs typeface="Arial"/>
            </a:endParaRPr>
          </a:p>
          <a:p>
            <a:pPr marL="394335" indent="-382270" algn="just">
              <a:lnSpc>
                <a:spcPct val="100000"/>
              </a:lnSpc>
              <a:spcBef>
                <a:spcPts val="375"/>
              </a:spcBef>
              <a:buChar char="●"/>
              <a:tabLst>
                <a:tab pos="394970" algn="l"/>
              </a:tabLst>
            </a:pPr>
            <a:r>
              <a:rPr sz="2000" spc="-5" dirty="0">
                <a:latin typeface="Arial"/>
                <a:cs typeface="Arial"/>
              </a:rPr>
              <a:t>There are two types of </a:t>
            </a:r>
            <a:r>
              <a:rPr sz="2000" dirty="0">
                <a:latin typeface="Arial"/>
                <a:cs typeface="Arial"/>
              </a:rPr>
              <a:t>current </a:t>
            </a:r>
            <a:r>
              <a:rPr sz="2000" spc="-5" dirty="0">
                <a:latin typeface="Arial"/>
                <a:cs typeface="Arial"/>
              </a:rPr>
              <a:t>that are used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here:</a:t>
            </a:r>
            <a:endParaRPr sz="2000" dirty="0">
              <a:latin typeface="Arial"/>
              <a:cs typeface="Arial"/>
            </a:endParaRPr>
          </a:p>
          <a:p>
            <a:pPr marL="851535" lvl="1" indent="-382270" algn="just">
              <a:lnSpc>
                <a:spcPct val="100000"/>
              </a:lnSpc>
              <a:spcBef>
                <a:spcPts val="375"/>
              </a:spcBef>
              <a:buChar char="○"/>
              <a:tabLst>
                <a:tab pos="852169" algn="l"/>
              </a:tabLst>
            </a:pPr>
            <a:r>
              <a:rPr sz="2000" spc="-5" dirty="0">
                <a:latin typeface="Arial"/>
                <a:cs typeface="Arial"/>
              </a:rPr>
              <a:t>A.C </a:t>
            </a:r>
            <a:r>
              <a:rPr sz="2000" dirty="0">
                <a:latin typeface="Arial"/>
                <a:cs typeface="Arial"/>
              </a:rPr>
              <a:t>current (fq=0.5-5.0 MHz </a:t>
            </a:r>
            <a:r>
              <a:rPr sz="2000" spc="-5" dirty="0">
                <a:latin typeface="Arial"/>
                <a:cs typeface="Arial"/>
              </a:rPr>
              <a:t>and field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strength=50-300V/cm)</a:t>
            </a:r>
          </a:p>
          <a:p>
            <a:pPr marL="851535" lvl="1" indent="-382270" algn="just">
              <a:lnSpc>
                <a:spcPct val="100000"/>
              </a:lnSpc>
              <a:spcBef>
                <a:spcPts val="375"/>
              </a:spcBef>
              <a:buChar char="○"/>
              <a:tabLst>
                <a:tab pos="852169" algn="l"/>
              </a:tabLst>
            </a:pPr>
            <a:r>
              <a:rPr sz="2000" spc="-5" dirty="0">
                <a:latin typeface="Arial"/>
                <a:cs typeface="Arial"/>
              </a:rPr>
              <a:t>D.C </a:t>
            </a:r>
            <a:r>
              <a:rPr sz="2000" dirty="0">
                <a:latin typeface="Arial"/>
                <a:cs typeface="Arial"/>
              </a:rPr>
              <a:t>current (t=5-50 </a:t>
            </a:r>
            <a:r>
              <a:rPr lang="en-US" sz="2000" spc="-5" dirty="0" smtClean="0">
                <a:latin typeface="Arial"/>
                <a:cs typeface="Arial"/>
              </a:rPr>
              <a:t>ampere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 field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strength=500-1000V/cm)</a:t>
            </a:r>
          </a:p>
          <a:p>
            <a:pPr lvl="1">
              <a:lnSpc>
                <a:spcPct val="100000"/>
              </a:lnSpc>
              <a:buFont typeface="Arial"/>
              <a:buChar char="○"/>
            </a:pPr>
            <a:endParaRPr sz="2200" dirty="0">
              <a:latin typeface="Arial"/>
              <a:cs typeface="Arial"/>
            </a:endParaRPr>
          </a:p>
          <a:p>
            <a:pPr marL="394335" indent="-382270">
              <a:lnSpc>
                <a:spcPct val="100000"/>
              </a:lnSpc>
              <a:spcBef>
                <a:spcPts val="1820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latin typeface="Arial"/>
                <a:cs typeface="Arial"/>
              </a:rPr>
              <a:t>Apply A.C--&gt;Pearl </a:t>
            </a:r>
            <a:r>
              <a:rPr sz="2000" dirty="0">
                <a:latin typeface="Arial"/>
                <a:cs typeface="Arial"/>
              </a:rPr>
              <a:t>chain--&gt;D.C--&gt;Pores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form--&gt;Fusion--&gt;A.C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8626" y="447559"/>
            <a:ext cx="2941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Electrofusion</a:t>
            </a:r>
          </a:p>
        </p:txBody>
      </p:sp>
      <p:sp>
        <p:nvSpPr>
          <p:cNvPr id="3" name="object 3"/>
          <p:cNvSpPr/>
          <p:nvPr/>
        </p:nvSpPr>
        <p:spPr>
          <a:xfrm>
            <a:off x="773475" y="1377200"/>
            <a:ext cx="7597049" cy="4585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755" y="748474"/>
            <a:ext cx="7305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PEG </a:t>
            </a:r>
            <a:r>
              <a:rPr spc="-5" dirty="0"/>
              <a:t>(Polyethylene </a:t>
            </a:r>
            <a:r>
              <a:rPr spc="-10" dirty="0"/>
              <a:t>glycol)</a:t>
            </a:r>
            <a:r>
              <a:rPr spc="-90" dirty="0"/>
              <a:t> </a:t>
            </a:r>
            <a:r>
              <a:rPr spc="-5" dirty="0"/>
              <a:t>Fusion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0225" y="1556715"/>
            <a:ext cx="796925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382270">
              <a:lnSpc>
                <a:spcPct val="100000"/>
              </a:lnSpc>
              <a:spcBef>
                <a:spcPts val="100"/>
              </a:spcBef>
              <a:buChar char="●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This </a:t>
            </a:r>
            <a:r>
              <a:rPr sz="2000" dirty="0">
                <a:latin typeface="Arial"/>
                <a:cs typeface="Arial"/>
              </a:rPr>
              <a:t>chemical </a:t>
            </a:r>
            <a:r>
              <a:rPr sz="2000" spc="-5" dirty="0">
                <a:latin typeface="Arial"/>
                <a:cs typeface="Arial"/>
              </a:rPr>
              <a:t>has been identified as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possible/potent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fusogen.</a:t>
            </a:r>
            <a:endParaRPr sz="2000">
              <a:latin typeface="Arial"/>
              <a:cs typeface="Arial"/>
            </a:endParaRPr>
          </a:p>
          <a:p>
            <a:pPr marL="469900" indent="-382270">
              <a:lnSpc>
                <a:spcPct val="100000"/>
              </a:lnSpc>
              <a:buChar char="●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It has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high </a:t>
            </a:r>
            <a:r>
              <a:rPr sz="2000" dirty="0">
                <a:latin typeface="Arial"/>
                <a:cs typeface="Arial"/>
              </a:rPr>
              <a:t>molecular </a:t>
            </a:r>
            <a:r>
              <a:rPr sz="2000" spc="-5" dirty="0">
                <a:latin typeface="Arial"/>
                <a:cs typeface="Arial"/>
              </a:rPr>
              <a:t>weight about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1500-6000.</a:t>
            </a:r>
            <a:endParaRPr sz="2000">
              <a:latin typeface="Arial"/>
              <a:cs typeface="Arial"/>
            </a:endParaRPr>
          </a:p>
          <a:p>
            <a:pPr marL="469900" marR="538480" indent="-382270">
              <a:lnSpc>
                <a:spcPct val="100000"/>
              </a:lnSpc>
              <a:buChar char="●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Usually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PEG </a:t>
            </a:r>
            <a:r>
              <a:rPr sz="2000" dirty="0">
                <a:latin typeface="Arial"/>
                <a:cs typeface="Arial"/>
              </a:rPr>
              <a:t>solution </a:t>
            </a:r>
            <a:r>
              <a:rPr sz="2000" spc="-5" dirty="0">
                <a:latin typeface="Arial"/>
                <a:cs typeface="Arial"/>
              </a:rPr>
              <a:t>of about 28-50% is used for protoplast  fusion.</a:t>
            </a:r>
            <a:endParaRPr sz="2000">
              <a:latin typeface="Arial"/>
              <a:cs typeface="Arial"/>
            </a:endParaRPr>
          </a:p>
          <a:p>
            <a:pPr marL="469900" marR="5080" indent="-382270">
              <a:lnSpc>
                <a:spcPct val="100000"/>
              </a:lnSpc>
              <a:buChar char="●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This polymer binds to the lipid </a:t>
            </a:r>
            <a:r>
              <a:rPr sz="2000" dirty="0">
                <a:latin typeface="Arial"/>
                <a:cs typeface="Arial"/>
              </a:rPr>
              <a:t>membrane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cells </a:t>
            </a:r>
            <a:r>
              <a:rPr sz="2000" spc="-5" dirty="0">
                <a:latin typeface="Arial"/>
                <a:cs typeface="Arial"/>
              </a:rPr>
              <a:t>and thus induces  fusion</a:t>
            </a:r>
            <a:endParaRPr sz="2000">
              <a:latin typeface="Arial"/>
              <a:cs typeface="Arial"/>
            </a:endParaRPr>
          </a:p>
          <a:p>
            <a:pPr marL="469900" indent="-382270">
              <a:lnSpc>
                <a:spcPct val="100000"/>
              </a:lnSpc>
              <a:buChar char="●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Fusion takes place for 45 </a:t>
            </a:r>
            <a:r>
              <a:rPr sz="2000" dirty="0">
                <a:latin typeface="Arial"/>
                <a:cs typeface="Arial"/>
              </a:rPr>
              <a:t>min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5" dirty="0">
                <a:latin typeface="Arial"/>
                <a:cs typeface="Arial"/>
              </a:rPr>
              <a:t>incubation at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r.t.p</a:t>
            </a:r>
            <a:endParaRPr sz="2000">
              <a:latin typeface="Arial"/>
              <a:cs typeface="Arial"/>
            </a:endParaRPr>
          </a:p>
          <a:p>
            <a:pPr marL="12700" marR="3841115" indent="74930">
              <a:lnSpc>
                <a:spcPct val="125000"/>
              </a:lnSpc>
              <a:buChar char="●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Fusion takes place </a:t>
            </a:r>
            <a:r>
              <a:rPr sz="2000" dirty="0">
                <a:latin typeface="Arial"/>
                <a:cs typeface="Arial"/>
              </a:rPr>
              <a:t>slowly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during  elusion of PEG with liquid </a:t>
            </a:r>
            <a:r>
              <a:rPr sz="2000" dirty="0">
                <a:latin typeface="Arial"/>
                <a:cs typeface="Arial"/>
              </a:rPr>
              <a:t>culture  medium.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48750" y="3563700"/>
            <a:ext cx="4036425" cy="3123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2140" y="609294"/>
            <a:ext cx="61874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" dirty="0"/>
              <a:t>Class practical results: Protoplast</a:t>
            </a:r>
            <a:r>
              <a:rPr sz="2500" spc="-95" dirty="0"/>
              <a:t> </a:t>
            </a:r>
            <a:r>
              <a:rPr sz="2500" dirty="0"/>
              <a:t>fusion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1511874" y="1427500"/>
            <a:ext cx="6120249" cy="4593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5549" y="377357"/>
            <a:ext cx="5452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Application of</a:t>
            </a:r>
            <a:r>
              <a:rPr spc="-100" dirty="0"/>
              <a:t> </a:t>
            </a:r>
            <a:r>
              <a:rPr spc="-5" dirty="0"/>
              <a:t>Protoplast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0225" y="1183557"/>
            <a:ext cx="6950709" cy="450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Protoplasts </a:t>
            </a:r>
            <a:r>
              <a:rPr sz="2400" dirty="0">
                <a:latin typeface="Arial"/>
                <a:cs typeface="Arial"/>
              </a:rPr>
              <a:t>can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used: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>
              <a:latin typeface="Arial"/>
              <a:cs typeface="Arial"/>
            </a:endParaRPr>
          </a:p>
          <a:p>
            <a:pPr marL="469900" indent="-412750">
              <a:lnSpc>
                <a:spcPct val="100000"/>
              </a:lnSpc>
              <a:buChar char="●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In the production of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Cybrid</a:t>
            </a:r>
            <a:endParaRPr sz="2400">
              <a:latin typeface="Arial"/>
              <a:cs typeface="Arial"/>
            </a:endParaRPr>
          </a:p>
          <a:p>
            <a:pPr marL="469900" marR="45720" indent="-412750">
              <a:lnSpc>
                <a:spcPct val="151000"/>
              </a:lnSpc>
              <a:buChar char="●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For Somatic Hybridization to overcome </a:t>
            </a:r>
            <a:r>
              <a:rPr sz="2400" dirty="0">
                <a:latin typeface="Arial"/>
                <a:cs typeface="Arial"/>
              </a:rPr>
              <a:t>sexually  </a:t>
            </a:r>
            <a:r>
              <a:rPr sz="2400" spc="-5" dirty="0">
                <a:latin typeface="Arial"/>
                <a:cs typeface="Arial"/>
              </a:rPr>
              <a:t>incompatible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species</a:t>
            </a:r>
            <a:endParaRPr sz="2400">
              <a:latin typeface="Arial"/>
              <a:cs typeface="Arial"/>
            </a:endParaRPr>
          </a:p>
          <a:p>
            <a:pPr marL="469900" indent="-412750">
              <a:lnSpc>
                <a:spcPct val="100000"/>
              </a:lnSpc>
              <a:spcBef>
                <a:spcPts val="1470"/>
              </a:spcBef>
              <a:buChar char="●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Ingesting </a:t>
            </a:r>
            <a:r>
              <a:rPr sz="2400" dirty="0">
                <a:latin typeface="Arial"/>
                <a:cs typeface="Arial"/>
              </a:rPr>
              <a:t>“Foreign” material </a:t>
            </a:r>
            <a:r>
              <a:rPr sz="2400" spc="-5" dirty="0">
                <a:latin typeface="Arial"/>
                <a:cs typeface="Arial"/>
              </a:rPr>
              <a:t>into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cytoplasm</a:t>
            </a:r>
            <a:endParaRPr sz="2400">
              <a:latin typeface="Arial"/>
              <a:cs typeface="Arial"/>
            </a:endParaRPr>
          </a:p>
          <a:p>
            <a:pPr marL="469900" indent="-412750">
              <a:lnSpc>
                <a:spcPct val="100000"/>
              </a:lnSpc>
              <a:spcBef>
                <a:spcPts val="1470"/>
              </a:spcBef>
              <a:buChar char="●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For DNA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transformation</a:t>
            </a:r>
            <a:endParaRPr sz="2400">
              <a:latin typeface="Arial"/>
              <a:cs typeface="Arial"/>
            </a:endParaRPr>
          </a:p>
          <a:p>
            <a:pPr marL="469900" indent="-412750">
              <a:lnSpc>
                <a:spcPct val="100000"/>
              </a:lnSpc>
              <a:spcBef>
                <a:spcPts val="1470"/>
              </a:spcBef>
              <a:buChar char="●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Used to </a:t>
            </a:r>
            <a:r>
              <a:rPr sz="2400" dirty="0">
                <a:latin typeface="Arial"/>
                <a:cs typeface="Arial"/>
              </a:rPr>
              <a:t>study </a:t>
            </a:r>
            <a:r>
              <a:rPr sz="2400" spc="-5" dirty="0">
                <a:latin typeface="Arial"/>
                <a:cs typeface="Arial"/>
              </a:rPr>
              <a:t>wall </a:t>
            </a:r>
            <a:r>
              <a:rPr sz="2400" dirty="0">
                <a:latin typeface="Arial"/>
                <a:cs typeface="Arial"/>
              </a:rPr>
              <a:t>synthesis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decomposition</a:t>
            </a:r>
            <a:endParaRPr sz="2400">
              <a:latin typeface="Arial"/>
              <a:cs typeface="Arial"/>
            </a:endParaRPr>
          </a:p>
          <a:p>
            <a:pPr marL="469900" indent="-412750">
              <a:lnSpc>
                <a:spcPct val="100000"/>
              </a:lnSpc>
              <a:spcBef>
                <a:spcPts val="1470"/>
              </a:spcBef>
              <a:buChar char="●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Studied as Single Cell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8198" y="289281"/>
            <a:ext cx="4839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sz="3600" b="1" spc="-10" dirty="0">
                <a:solidFill>
                  <a:srgbClr val="FF0000"/>
                </a:solidFill>
                <a:latin typeface="Arial"/>
                <a:cs typeface="Arial"/>
              </a:rPr>
              <a:t>Production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36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Cybrid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225" y="1096498"/>
            <a:ext cx="8194040" cy="6940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195"/>
              </a:spcBef>
              <a:tabLst>
                <a:tab pos="958850" algn="l"/>
                <a:tab pos="2000250" algn="l"/>
                <a:tab pos="3055620" algn="l"/>
                <a:tab pos="3661410" algn="l"/>
                <a:tab pos="5260975" algn="l"/>
                <a:tab pos="6410325" algn="l"/>
                <a:tab pos="6783070" algn="l"/>
                <a:tab pos="7388859" algn="l"/>
              </a:tabLst>
            </a:pPr>
            <a:r>
              <a:rPr sz="2200" spc="-5" dirty="0">
                <a:latin typeface="Arial"/>
                <a:cs typeface="Arial"/>
              </a:rPr>
              <a:t>Cybri</a:t>
            </a:r>
            <a:r>
              <a:rPr sz="2200" dirty="0">
                <a:latin typeface="Arial"/>
                <a:cs typeface="Arial"/>
              </a:rPr>
              <a:t>d	contain	</a:t>
            </a:r>
            <a:r>
              <a:rPr sz="2200" spc="-5" dirty="0">
                <a:latin typeface="Arial"/>
                <a:cs typeface="Arial"/>
              </a:rPr>
              <a:t>nuclea</a:t>
            </a:r>
            <a:r>
              <a:rPr sz="2200" dirty="0">
                <a:latin typeface="Arial"/>
                <a:cs typeface="Arial"/>
              </a:rPr>
              <a:t>r	</a:t>
            </a:r>
            <a:r>
              <a:rPr sz="2200" spc="-5" dirty="0">
                <a:latin typeface="Arial"/>
                <a:cs typeface="Arial"/>
              </a:rPr>
              <a:t>an</a:t>
            </a:r>
            <a:r>
              <a:rPr sz="2200" dirty="0">
                <a:latin typeface="Arial"/>
                <a:cs typeface="Arial"/>
              </a:rPr>
              <a:t>d	cytoplasmic	</a:t>
            </a:r>
            <a:r>
              <a:rPr sz="2200" spc="-5" dirty="0">
                <a:latin typeface="Arial"/>
                <a:cs typeface="Arial"/>
              </a:rPr>
              <a:t>genom</a:t>
            </a:r>
            <a:r>
              <a:rPr sz="2200" dirty="0">
                <a:latin typeface="Arial"/>
                <a:cs typeface="Arial"/>
              </a:rPr>
              <a:t>e	</a:t>
            </a:r>
            <a:r>
              <a:rPr sz="2200" spc="-5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f	</a:t>
            </a:r>
            <a:r>
              <a:rPr sz="2200" spc="-5" dirty="0">
                <a:latin typeface="Arial"/>
                <a:cs typeface="Arial"/>
              </a:rPr>
              <a:t>on</a:t>
            </a:r>
            <a:r>
              <a:rPr sz="2200" dirty="0">
                <a:latin typeface="Arial"/>
                <a:cs typeface="Arial"/>
              </a:rPr>
              <a:t>e	</a:t>
            </a:r>
            <a:r>
              <a:rPr sz="2200" spc="-5" dirty="0">
                <a:latin typeface="Arial"/>
                <a:cs typeface="Arial"/>
              </a:rPr>
              <a:t>parent  and only the </a:t>
            </a:r>
            <a:r>
              <a:rPr sz="2200" dirty="0">
                <a:latin typeface="Arial"/>
                <a:cs typeface="Arial"/>
              </a:rPr>
              <a:t>cytoplasmic </a:t>
            </a:r>
            <a:r>
              <a:rPr sz="2200" spc="-5" dirty="0">
                <a:latin typeface="Arial"/>
                <a:cs typeface="Arial"/>
              </a:rPr>
              <a:t>genome of the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second.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3884" y="2273975"/>
            <a:ext cx="5493988" cy="406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0727" y="419238"/>
            <a:ext cx="5098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- </a:t>
            </a:r>
            <a:r>
              <a:rPr spc="-10" dirty="0"/>
              <a:t>Somatic</a:t>
            </a:r>
            <a:r>
              <a:rPr spc="-105" dirty="0"/>
              <a:t> </a:t>
            </a:r>
            <a:r>
              <a:rPr spc="-5" dirty="0"/>
              <a:t>Hybridization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0225" y="1301991"/>
            <a:ext cx="8123555" cy="11569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5"/>
              </a:spcBef>
              <a:tabLst>
                <a:tab pos="1061085" algn="l"/>
                <a:tab pos="1480185" algn="l"/>
                <a:tab pos="2937510" algn="l"/>
                <a:tab pos="3604260" algn="l"/>
                <a:tab pos="4991735" algn="l"/>
                <a:tab pos="5571490" algn="l"/>
                <a:tab pos="6590665" algn="l"/>
                <a:tab pos="7009130" algn="l"/>
                <a:tab pos="7346950" algn="l"/>
              </a:tabLst>
            </a:pPr>
            <a:r>
              <a:rPr sz="2300" spc="-5" dirty="0">
                <a:latin typeface="Arial"/>
                <a:cs typeface="Arial"/>
              </a:rPr>
              <a:t>Fusio</a:t>
            </a:r>
            <a:r>
              <a:rPr sz="2300" dirty="0">
                <a:latin typeface="Arial"/>
                <a:cs typeface="Arial"/>
              </a:rPr>
              <a:t>n	</a:t>
            </a:r>
            <a:r>
              <a:rPr sz="2300" spc="-5" dirty="0">
                <a:latin typeface="Arial"/>
                <a:cs typeface="Arial"/>
              </a:rPr>
              <a:t>o</a:t>
            </a:r>
            <a:r>
              <a:rPr sz="2300" dirty="0">
                <a:latin typeface="Arial"/>
                <a:cs typeface="Arial"/>
              </a:rPr>
              <a:t>f	</a:t>
            </a:r>
            <a:r>
              <a:rPr sz="2300" spc="-5" dirty="0">
                <a:latin typeface="Arial"/>
                <a:cs typeface="Arial"/>
              </a:rPr>
              <a:t>protoplas</a:t>
            </a:r>
            <a:r>
              <a:rPr sz="2300" dirty="0">
                <a:latin typeface="Arial"/>
                <a:cs typeface="Arial"/>
              </a:rPr>
              <a:t>t	</a:t>
            </a:r>
            <a:r>
              <a:rPr sz="2300" spc="-5" dirty="0">
                <a:latin typeface="Arial"/>
                <a:cs typeface="Arial"/>
              </a:rPr>
              <a:t>tha</a:t>
            </a:r>
            <a:r>
              <a:rPr sz="2300" dirty="0">
                <a:latin typeface="Arial"/>
                <a:cs typeface="Arial"/>
              </a:rPr>
              <a:t>t	</a:t>
            </a:r>
            <a:r>
              <a:rPr sz="23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facilitate</a:t>
            </a:r>
            <a:r>
              <a:rPr sz="2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	</a:t>
            </a:r>
            <a:r>
              <a:rPr sz="23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</a:t>
            </a:r>
            <a:r>
              <a:rPr sz="2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	mixing	</a:t>
            </a:r>
            <a:r>
              <a:rPr sz="23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2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	2	</a:t>
            </a:r>
            <a:r>
              <a:rPr sz="23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whole 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genomes</a:t>
            </a:r>
            <a:r>
              <a:rPr sz="2300" spc="-5" dirty="0">
                <a:latin typeface="Arial"/>
                <a:cs typeface="Arial"/>
              </a:rPr>
              <a:t> and </a:t>
            </a:r>
            <a:r>
              <a:rPr sz="2300" dirty="0">
                <a:latin typeface="Arial"/>
                <a:cs typeface="Arial"/>
              </a:rPr>
              <a:t>could </a:t>
            </a:r>
            <a:r>
              <a:rPr sz="2300" spc="-5" dirty="0">
                <a:latin typeface="Arial"/>
                <a:cs typeface="Arial"/>
              </a:rPr>
              <a:t>be exploited in </a:t>
            </a:r>
            <a:r>
              <a:rPr sz="2300" dirty="0">
                <a:latin typeface="Arial"/>
                <a:cs typeface="Arial"/>
              </a:rPr>
              <a:t>crosses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at: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300" spc="-5" dirty="0">
                <a:latin typeface="Arial"/>
                <a:cs typeface="Arial"/>
              </a:rPr>
              <a:t>intergeneric, interkingdom and interspecific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levels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225" y="3378441"/>
            <a:ext cx="8120380" cy="15855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5"/>
              </a:spcBef>
            </a:pPr>
            <a:r>
              <a:rPr sz="2300" spc="-5" dirty="0">
                <a:latin typeface="Arial"/>
                <a:cs typeface="Arial"/>
              </a:rPr>
              <a:t>Somatic hybridization is used to produce hybrids from </a:t>
            </a:r>
            <a:r>
              <a:rPr sz="2300" dirty="0">
                <a:latin typeface="Arial"/>
                <a:cs typeface="Arial"/>
              </a:rPr>
              <a:t>sexually  </a:t>
            </a:r>
            <a:r>
              <a:rPr sz="2300" spc="-5" dirty="0">
                <a:latin typeface="Arial"/>
                <a:cs typeface="Arial"/>
              </a:rPr>
              <a:t>incompatible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species.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spc="-5" dirty="0">
                <a:latin typeface="Arial"/>
                <a:cs typeface="Arial"/>
              </a:rPr>
              <a:t>This </a:t>
            </a:r>
            <a:r>
              <a:rPr sz="2300" dirty="0">
                <a:latin typeface="Arial"/>
                <a:cs typeface="Arial"/>
              </a:rPr>
              <a:t>method could </a:t>
            </a:r>
            <a:r>
              <a:rPr sz="2300" spc="-5" dirty="0">
                <a:latin typeface="Arial"/>
                <a:cs typeface="Arial"/>
              </a:rPr>
              <a:t>also be used to </a:t>
            </a:r>
            <a:r>
              <a:rPr sz="2300" dirty="0">
                <a:latin typeface="Arial"/>
                <a:cs typeface="Arial"/>
              </a:rPr>
              <a:t>study selection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procedures.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6675" y="1086800"/>
            <a:ext cx="6810650" cy="5305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4114" y="136657"/>
            <a:ext cx="4764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Somatic</a:t>
            </a:r>
            <a:r>
              <a:rPr spc="-95" dirty="0"/>
              <a:t> </a:t>
            </a:r>
            <a:r>
              <a:rPr spc="-5" dirty="0"/>
              <a:t>hybridization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519984"/>
            <a:ext cx="7932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Limitations </a:t>
            </a:r>
            <a:r>
              <a:rPr spc="-5" dirty="0"/>
              <a:t>of </a:t>
            </a:r>
            <a:r>
              <a:rPr spc="-10" dirty="0"/>
              <a:t>Somatic</a:t>
            </a:r>
            <a:r>
              <a:rPr spc="-95" dirty="0"/>
              <a:t> </a:t>
            </a:r>
            <a:r>
              <a:rPr spc="-5" dirty="0"/>
              <a:t>Hybridization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5300" y="1220386"/>
            <a:ext cx="8094980" cy="4740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4505" marR="8890" indent="-472440">
              <a:lnSpc>
                <a:spcPct val="149500"/>
              </a:lnSpc>
              <a:spcBef>
                <a:spcPts val="95"/>
              </a:spcBef>
              <a:buAutoNum type="arabicPeriod"/>
              <a:tabLst>
                <a:tab pos="484505" algn="l"/>
                <a:tab pos="485140" algn="l"/>
              </a:tabLst>
            </a:pPr>
            <a:r>
              <a:rPr sz="2300" spc="-5" dirty="0">
                <a:latin typeface="Arial"/>
                <a:cs typeface="Arial"/>
              </a:rPr>
              <a:t>Intergeneric </a:t>
            </a:r>
            <a:r>
              <a:rPr sz="2300" dirty="0">
                <a:latin typeface="Arial"/>
                <a:cs typeface="Arial"/>
              </a:rPr>
              <a:t>crosses </a:t>
            </a:r>
            <a:r>
              <a:rPr sz="2300" spc="-5" dirty="0">
                <a:latin typeface="Arial"/>
                <a:cs typeface="Arial"/>
              </a:rPr>
              <a:t>between widely </a:t>
            </a:r>
            <a:r>
              <a:rPr sz="2300" dirty="0">
                <a:latin typeface="Arial"/>
                <a:cs typeface="Arial"/>
              </a:rPr>
              <a:t>related </a:t>
            </a:r>
            <a:r>
              <a:rPr sz="2300" spc="-5" dirty="0">
                <a:latin typeface="Arial"/>
                <a:cs typeface="Arial"/>
              </a:rPr>
              <a:t>plants which  are not </a:t>
            </a:r>
            <a:r>
              <a:rPr sz="2300" dirty="0">
                <a:latin typeface="Arial"/>
                <a:cs typeface="Arial"/>
              </a:rPr>
              <a:t>compatible sexually </a:t>
            </a:r>
            <a:r>
              <a:rPr sz="2300" spc="-5" dirty="0">
                <a:latin typeface="Arial"/>
                <a:cs typeface="Arial"/>
              </a:rPr>
              <a:t>are not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possible.</a:t>
            </a:r>
            <a:endParaRPr sz="2300">
              <a:latin typeface="Arial"/>
              <a:cs typeface="Arial"/>
            </a:endParaRPr>
          </a:p>
          <a:p>
            <a:pPr marL="484505" marR="5080" indent="-472440">
              <a:lnSpc>
                <a:spcPts val="4130"/>
              </a:lnSpc>
              <a:spcBef>
                <a:spcPts val="365"/>
              </a:spcBef>
              <a:buAutoNum type="arabicPeriod"/>
              <a:tabLst>
                <a:tab pos="484505" algn="l"/>
                <a:tab pos="485140" algn="l"/>
              </a:tabLst>
            </a:pPr>
            <a:r>
              <a:rPr sz="2300" spc="-5" dirty="0">
                <a:latin typeface="Arial"/>
                <a:cs typeface="Arial"/>
              </a:rPr>
              <a:t>In </a:t>
            </a:r>
            <a:r>
              <a:rPr sz="2300" dirty="0">
                <a:latin typeface="Arial"/>
                <a:cs typeface="Arial"/>
              </a:rPr>
              <a:t>certain </a:t>
            </a:r>
            <a:r>
              <a:rPr sz="2300" spc="-5" dirty="0">
                <a:latin typeface="Arial"/>
                <a:cs typeface="Arial"/>
              </a:rPr>
              <a:t>wide </a:t>
            </a:r>
            <a:r>
              <a:rPr sz="2300" dirty="0">
                <a:latin typeface="Arial"/>
                <a:cs typeface="Arial"/>
              </a:rPr>
              <a:t>crosses, </a:t>
            </a:r>
            <a:r>
              <a:rPr sz="2300" spc="-5" dirty="0">
                <a:latin typeface="Arial"/>
                <a:cs typeface="Arial"/>
              </a:rPr>
              <a:t>elimination of </a:t>
            </a:r>
            <a:r>
              <a:rPr sz="2300" dirty="0">
                <a:latin typeface="Arial"/>
                <a:cs typeface="Arial"/>
              </a:rPr>
              <a:t>chromosomes </a:t>
            </a:r>
            <a:r>
              <a:rPr sz="2300" spc="-5" dirty="0">
                <a:latin typeface="Arial"/>
                <a:cs typeface="Arial"/>
              </a:rPr>
              <a:t>from  hybrid </a:t>
            </a:r>
            <a:r>
              <a:rPr sz="2300" dirty="0">
                <a:latin typeface="Arial"/>
                <a:cs typeface="Arial"/>
              </a:rPr>
              <a:t>cell </a:t>
            </a:r>
            <a:r>
              <a:rPr sz="2300" spc="-5" dirty="0">
                <a:latin typeface="Arial"/>
                <a:cs typeface="Arial"/>
              </a:rPr>
              <a:t>is another limitation of </a:t>
            </a:r>
            <a:r>
              <a:rPr sz="2300" dirty="0">
                <a:latin typeface="Arial"/>
                <a:cs typeface="Arial"/>
              </a:rPr>
              <a:t>somatic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hybridisation.</a:t>
            </a:r>
            <a:endParaRPr sz="2300">
              <a:latin typeface="Arial"/>
              <a:cs typeface="Arial"/>
            </a:endParaRPr>
          </a:p>
          <a:p>
            <a:pPr marL="484505" indent="-472440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484505" algn="l"/>
                <a:tab pos="485140" algn="l"/>
              </a:tabLst>
            </a:pPr>
            <a:r>
              <a:rPr sz="2300" spc="-5" dirty="0">
                <a:latin typeface="Arial"/>
                <a:cs typeface="Arial"/>
              </a:rPr>
              <a:t>In</a:t>
            </a:r>
            <a:r>
              <a:rPr sz="2300" spc="17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protoplast</a:t>
            </a:r>
            <a:r>
              <a:rPr sz="2300" spc="17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fusion</a:t>
            </a:r>
            <a:r>
              <a:rPr sz="2300" spc="17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experiments,</a:t>
            </a:r>
            <a:r>
              <a:rPr sz="2300" spc="17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the</a:t>
            </a:r>
            <a:r>
              <a:rPr sz="2300" spc="17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percentage</a:t>
            </a:r>
            <a:r>
              <a:rPr sz="2300" spc="17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of</a:t>
            </a:r>
            <a:r>
              <a:rPr sz="2300" spc="17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fusion</a:t>
            </a:r>
            <a:endParaRPr sz="2300">
              <a:latin typeface="Arial"/>
              <a:cs typeface="Arial"/>
            </a:endParaRPr>
          </a:p>
          <a:p>
            <a:pPr marL="484505">
              <a:lnSpc>
                <a:spcPct val="100000"/>
              </a:lnSpc>
              <a:spcBef>
                <a:spcPts val="1365"/>
              </a:spcBef>
            </a:pPr>
            <a:r>
              <a:rPr sz="2300" spc="-5" dirty="0">
                <a:latin typeface="Arial"/>
                <a:cs typeface="Arial"/>
              </a:rPr>
              <a:t>between two different parental protoplast is </a:t>
            </a:r>
            <a:r>
              <a:rPr sz="2300" dirty="0">
                <a:latin typeface="Arial"/>
                <a:cs typeface="Arial"/>
              </a:rPr>
              <a:t>very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low.</a:t>
            </a:r>
            <a:endParaRPr sz="2300">
              <a:latin typeface="Arial"/>
              <a:cs typeface="Arial"/>
            </a:endParaRPr>
          </a:p>
          <a:p>
            <a:pPr marL="484505" marR="5080" indent="-472440" algn="just">
              <a:lnSpc>
                <a:spcPts val="4130"/>
              </a:lnSpc>
              <a:spcBef>
                <a:spcPts val="365"/>
              </a:spcBef>
              <a:buAutoNum type="arabicPeriod" startAt="4"/>
              <a:tabLst>
                <a:tab pos="485140" algn="l"/>
              </a:tabLst>
            </a:pPr>
            <a:r>
              <a:rPr sz="2300" spc="-5" dirty="0">
                <a:latin typeface="Arial"/>
                <a:cs typeface="Arial"/>
              </a:rPr>
              <a:t>For hybrid identification, </a:t>
            </a:r>
            <a:r>
              <a:rPr sz="2300" dirty="0">
                <a:latin typeface="Arial"/>
                <a:cs typeface="Arial"/>
              </a:rPr>
              <a:t>selection </a:t>
            </a:r>
            <a:r>
              <a:rPr sz="2300" spc="-5" dirty="0">
                <a:latin typeface="Arial"/>
                <a:cs typeface="Arial"/>
              </a:rPr>
              <a:t>and isolation at the  </a:t>
            </a:r>
            <a:r>
              <a:rPr sz="2300" dirty="0">
                <a:latin typeface="Arial"/>
                <a:cs typeface="Arial"/>
              </a:rPr>
              <a:t>culture </a:t>
            </a:r>
            <a:r>
              <a:rPr sz="2300" spc="-5" dirty="0">
                <a:latin typeface="Arial"/>
                <a:cs typeface="Arial"/>
              </a:rPr>
              <a:t>level, there is no </a:t>
            </a:r>
            <a:r>
              <a:rPr sz="2300" dirty="0">
                <a:latin typeface="Arial"/>
                <a:cs typeface="Arial"/>
              </a:rPr>
              <a:t>standardized method </a:t>
            </a:r>
            <a:r>
              <a:rPr sz="2300" spc="-5" dirty="0">
                <a:latin typeface="Arial"/>
                <a:cs typeface="Arial"/>
              </a:rPr>
              <a:t>which is  applicable for all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material.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489" y="302636"/>
            <a:ext cx="6162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Ingestion </a:t>
            </a:r>
            <a:r>
              <a:rPr spc="-5" dirty="0"/>
              <a:t>of foreign</a:t>
            </a:r>
            <a:r>
              <a:rPr spc="-90" dirty="0"/>
              <a:t> </a:t>
            </a:r>
            <a:r>
              <a:rPr spc="-5" dirty="0"/>
              <a:t>material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9474" y="1109848"/>
            <a:ext cx="8251825" cy="22561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2865" marR="5080">
              <a:lnSpc>
                <a:spcPts val="2630"/>
              </a:lnSpc>
              <a:spcBef>
                <a:spcPts val="195"/>
              </a:spcBef>
              <a:tabLst>
                <a:tab pos="1457325" algn="l"/>
                <a:tab pos="2282190" algn="l"/>
                <a:tab pos="3493770" algn="l"/>
                <a:tab pos="4288155" algn="l"/>
                <a:tab pos="4957445" algn="l"/>
                <a:tab pos="6185535" algn="l"/>
                <a:tab pos="7180580" algn="l"/>
                <a:tab pos="7787640" algn="l"/>
              </a:tabLst>
            </a:pPr>
            <a:r>
              <a:rPr sz="2200" spc="-5" dirty="0">
                <a:latin typeface="Arial"/>
                <a:cs typeface="Arial"/>
              </a:rPr>
              <a:t>Protoplas</a:t>
            </a:r>
            <a:r>
              <a:rPr sz="2200" dirty="0">
                <a:latin typeface="Arial"/>
                <a:cs typeface="Arial"/>
              </a:rPr>
              <a:t>t	</a:t>
            </a:r>
            <a:r>
              <a:rPr sz="2200" spc="-5" dirty="0">
                <a:latin typeface="Arial"/>
                <a:cs typeface="Arial"/>
              </a:rPr>
              <a:t>bein</a:t>
            </a:r>
            <a:r>
              <a:rPr sz="2200" dirty="0">
                <a:latin typeface="Arial"/>
                <a:cs typeface="Arial"/>
              </a:rPr>
              <a:t>g	</a:t>
            </a:r>
            <a:r>
              <a:rPr sz="2200" spc="-5" dirty="0">
                <a:latin typeface="Arial"/>
                <a:cs typeface="Arial"/>
              </a:rPr>
              <a:t>wall-les</a:t>
            </a:r>
            <a:r>
              <a:rPr sz="2200" dirty="0">
                <a:latin typeface="Arial"/>
                <a:cs typeface="Arial"/>
              </a:rPr>
              <a:t>s	show	</a:t>
            </a:r>
            <a:r>
              <a:rPr sz="2200" spc="-5" dirty="0">
                <a:latin typeface="Arial"/>
                <a:cs typeface="Arial"/>
              </a:rPr>
              <a:t>hig</a:t>
            </a:r>
            <a:r>
              <a:rPr sz="2200" dirty="0">
                <a:latin typeface="Arial"/>
                <a:cs typeface="Arial"/>
              </a:rPr>
              <a:t>h	</a:t>
            </a:r>
            <a:r>
              <a:rPr sz="2200" spc="-5" dirty="0">
                <a:latin typeface="Arial"/>
                <a:cs typeface="Arial"/>
              </a:rPr>
              <a:t>pinocyti</a:t>
            </a:r>
            <a:r>
              <a:rPr sz="2200" dirty="0">
                <a:latin typeface="Arial"/>
                <a:cs typeface="Arial"/>
              </a:rPr>
              <a:t>c	</a:t>
            </a:r>
            <a:r>
              <a:rPr sz="2200" spc="-5" dirty="0">
                <a:latin typeface="Arial"/>
                <a:cs typeface="Arial"/>
              </a:rPr>
              <a:t>activit</a:t>
            </a:r>
            <a:r>
              <a:rPr sz="2200" dirty="0">
                <a:latin typeface="Arial"/>
                <a:cs typeface="Arial"/>
              </a:rPr>
              <a:t>y	</a:t>
            </a:r>
            <a:r>
              <a:rPr sz="2200" spc="-5" dirty="0">
                <a:latin typeface="Arial"/>
                <a:cs typeface="Arial"/>
              </a:rPr>
              <a:t>an</a:t>
            </a:r>
            <a:r>
              <a:rPr sz="2200" dirty="0">
                <a:latin typeface="Arial"/>
                <a:cs typeface="Arial"/>
              </a:rPr>
              <a:t>d	can  </a:t>
            </a:r>
            <a:r>
              <a:rPr sz="2200" spc="-5" dirty="0">
                <a:latin typeface="Arial"/>
                <a:cs typeface="Arial"/>
              </a:rPr>
              <a:t>ingest biological active foreign bodies </a:t>
            </a:r>
            <a:r>
              <a:rPr sz="2200" dirty="0">
                <a:latin typeface="Arial"/>
                <a:cs typeface="Arial"/>
              </a:rPr>
              <a:t>such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as</a:t>
            </a:r>
            <a:endParaRPr sz="220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495"/>
              </a:spcBef>
            </a:pPr>
            <a:r>
              <a:rPr sz="2200" spc="-5" dirty="0">
                <a:latin typeface="Arial"/>
                <a:cs typeface="Arial"/>
              </a:rPr>
              <a:t>DNA, plasmids, bacteria </a:t>
            </a:r>
            <a:r>
              <a:rPr sz="2200" dirty="0">
                <a:latin typeface="Arial"/>
                <a:cs typeface="Arial"/>
              </a:rPr>
              <a:t>, viruses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etc.</a:t>
            </a:r>
            <a:endParaRPr sz="2200">
              <a:latin typeface="Arial"/>
              <a:cs typeface="Arial"/>
            </a:endParaRPr>
          </a:p>
          <a:p>
            <a:pPr marL="520065" indent="-508000">
              <a:lnSpc>
                <a:spcPct val="100000"/>
              </a:lnSpc>
              <a:spcBef>
                <a:spcPts val="585"/>
              </a:spcBef>
              <a:buFont typeface="MS PGothic"/>
              <a:buChar char="➢"/>
              <a:tabLst>
                <a:tab pos="520065" algn="l"/>
                <a:tab pos="520700" algn="l"/>
              </a:tabLst>
            </a:pPr>
            <a:r>
              <a:rPr sz="2200" dirty="0">
                <a:latin typeface="Arial"/>
                <a:cs typeface="Arial"/>
              </a:rPr>
              <a:t>results </a:t>
            </a:r>
            <a:r>
              <a:rPr sz="2200" spc="-5" dirty="0">
                <a:latin typeface="Arial"/>
                <a:cs typeface="Arial"/>
              </a:rPr>
              <a:t>into </a:t>
            </a:r>
            <a:r>
              <a:rPr sz="2200" dirty="0">
                <a:latin typeface="Arial"/>
                <a:cs typeface="Arial"/>
              </a:rPr>
              <a:t>modified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cells.</a:t>
            </a:r>
            <a:endParaRPr sz="2200">
              <a:latin typeface="Arial"/>
              <a:cs typeface="Arial"/>
            </a:endParaRPr>
          </a:p>
          <a:p>
            <a:pPr marL="62865" marR="5715">
              <a:lnSpc>
                <a:spcPts val="2630"/>
              </a:lnSpc>
              <a:spcBef>
                <a:spcPts val="680"/>
              </a:spcBef>
              <a:tabLst>
                <a:tab pos="2017395" algn="l"/>
                <a:tab pos="2424430" algn="l"/>
                <a:tab pos="3204210" algn="l"/>
                <a:tab pos="4341495" algn="l"/>
                <a:tab pos="4733290" algn="l"/>
                <a:tab pos="5746115" algn="l"/>
                <a:tab pos="6557645" algn="l"/>
                <a:tab pos="7694295" algn="l"/>
              </a:tabLst>
            </a:pPr>
            <a:r>
              <a:rPr sz="2200" spc="-5" dirty="0">
                <a:latin typeface="Arial"/>
                <a:cs typeface="Arial"/>
              </a:rPr>
              <a:t>Advantageou</a:t>
            </a:r>
            <a:r>
              <a:rPr sz="2200" dirty="0">
                <a:latin typeface="Arial"/>
                <a:cs typeface="Arial"/>
              </a:rPr>
              <a:t>s	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	</a:t>
            </a:r>
            <a:r>
              <a:rPr sz="2200" spc="-5" dirty="0">
                <a:latin typeface="Arial"/>
                <a:cs typeface="Arial"/>
              </a:rPr>
              <a:t>plan</a:t>
            </a:r>
            <a:r>
              <a:rPr sz="2200" dirty="0">
                <a:latin typeface="Arial"/>
                <a:cs typeface="Arial"/>
              </a:rPr>
              <a:t>t	</a:t>
            </a:r>
            <a:r>
              <a:rPr sz="2200" spc="-5" dirty="0">
                <a:latin typeface="Arial"/>
                <a:cs typeface="Arial"/>
              </a:rPr>
              <a:t>breede</a:t>
            </a:r>
            <a:r>
              <a:rPr sz="2200" dirty="0">
                <a:latin typeface="Arial"/>
                <a:cs typeface="Arial"/>
              </a:rPr>
              <a:t>r	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	</a:t>
            </a:r>
            <a:r>
              <a:rPr sz="2200" spc="-5" dirty="0">
                <a:latin typeface="Arial"/>
                <a:cs typeface="Arial"/>
              </a:rPr>
              <a:t>gettin</a:t>
            </a:r>
            <a:r>
              <a:rPr sz="2200" dirty="0">
                <a:latin typeface="Arial"/>
                <a:cs typeface="Arial"/>
              </a:rPr>
              <a:t>g	more	</a:t>
            </a:r>
            <a:r>
              <a:rPr sz="2200" spc="-5" dirty="0">
                <a:latin typeface="Arial"/>
                <a:cs typeface="Arial"/>
              </a:rPr>
              <a:t>efficien</a:t>
            </a:r>
            <a:r>
              <a:rPr sz="2200" dirty="0">
                <a:latin typeface="Arial"/>
                <a:cs typeface="Arial"/>
              </a:rPr>
              <a:t>t	crop  varieties </a:t>
            </a:r>
            <a:r>
              <a:rPr sz="2200" spc="-5" dirty="0">
                <a:latin typeface="Arial"/>
                <a:cs typeface="Arial"/>
              </a:rPr>
              <a:t>in near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future.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4261" y="3819350"/>
            <a:ext cx="6117595" cy="2822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2635" y="398758"/>
            <a:ext cx="6282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Introduction </a:t>
            </a:r>
            <a:r>
              <a:rPr dirty="0"/>
              <a:t>- </a:t>
            </a:r>
            <a:r>
              <a:rPr spc="-10" dirty="0"/>
              <a:t>The</a:t>
            </a:r>
            <a:r>
              <a:rPr spc="-95" dirty="0"/>
              <a:t> </a:t>
            </a:r>
            <a:r>
              <a:rPr spc="-5" dirty="0"/>
              <a:t>Protoplast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096" y="1224079"/>
            <a:ext cx="8019415" cy="484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marR="5080" indent="-397510">
              <a:lnSpc>
                <a:spcPct val="130700"/>
              </a:lnSpc>
              <a:spcBef>
                <a:spcPts val="10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Is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naked </a:t>
            </a:r>
            <a:r>
              <a:rPr sz="2200" dirty="0">
                <a:latin typeface="Arial"/>
                <a:cs typeface="Arial"/>
              </a:rPr>
              <a:t>cell surrounded </a:t>
            </a:r>
            <a:r>
              <a:rPr sz="2200" spc="-5" dirty="0">
                <a:latin typeface="Arial"/>
                <a:cs typeface="Arial"/>
              </a:rPr>
              <a:t>by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plasma </a:t>
            </a:r>
            <a:r>
              <a:rPr sz="2200" dirty="0">
                <a:latin typeface="Arial"/>
                <a:cs typeface="Arial"/>
              </a:rPr>
              <a:t>membrane. </a:t>
            </a:r>
            <a:r>
              <a:rPr sz="2200" spc="-5" dirty="0">
                <a:latin typeface="Arial"/>
                <a:cs typeface="Arial"/>
              </a:rPr>
              <a:t>It </a:t>
            </a:r>
            <a:r>
              <a:rPr sz="2200" dirty="0">
                <a:latin typeface="Arial"/>
                <a:cs typeface="Arial"/>
              </a:rPr>
              <a:t>can  regenerate cell </a:t>
            </a:r>
            <a:r>
              <a:rPr sz="2200" spc="-5" dirty="0">
                <a:latin typeface="Arial"/>
                <a:cs typeface="Arial"/>
              </a:rPr>
              <a:t>wall, grow and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divide.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81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Is fragile but </a:t>
            </a:r>
            <a:r>
              <a:rPr sz="2200" dirty="0">
                <a:latin typeface="Arial"/>
                <a:cs typeface="Arial"/>
              </a:rPr>
              <a:t>can </a:t>
            </a:r>
            <a:r>
              <a:rPr sz="2200" spc="-5" dirty="0">
                <a:latin typeface="Arial"/>
                <a:cs typeface="Arial"/>
              </a:rPr>
              <a:t>be </a:t>
            </a:r>
            <a:r>
              <a:rPr sz="2200" dirty="0">
                <a:latin typeface="Arial"/>
                <a:cs typeface="Arial"/>
              </a:rPr>
              <a:t>cultured </a:t>
            </a:r>
            <a:r>
              <a:rPr sz="2200" spc="-5" dirty="0">
                <a:latin typeface="Arial"/>
                <a:cs typeface="Arial"/>
              </a:rPr>
              <a:t>and grow into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whole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plant.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81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Cells </a:t>
            </a:r>
            <a:r>
              <a:rPr sz="2200" dirty="0">
                <a:latin typeface="Arial"/>
                <a:cs typeface="Arial"/>
              </a:rPr>
              <a:t>can </a:t>
            </a:r>
            <a:r>
              <a:rPr sz="2200" spc="-5" dirty="0">
                <a:latin typeface="Arial"/>
                <a:cs typeface="Arial"/>
              </a:rPr>
              <a:t>originate from any type of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tissue.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81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Is important for </a:t>
            </a:r>
            <a:r>
              <a:rPr sz="2200" dirty="0">
                <a:latin typeface="Arial"/>
                <a:cs typeface="Arial"/>
              </a:rPr>
              <a:t>crop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improvement.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81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Via </a:t>
            </a:r>
            <a:r>
              <a:rPr sz="2200" dirty="0">
                <a:latin typeface="Arial"/>
                <a:cs typeface="Arial"/>
              </a:rPr>
              <a:t>somatic </a:t>
            </a:r>
            <a:r>
              <a:rPr sz="2200" spc="-5" dirty="0">
                <a:latin typeface="Arial"/>
                <a:cs typeface="Arial"/>
              </a:rPr>
              <a:t>hybridisation, new hybrids are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produced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81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Is used by biotechnologists, </a:t>
            </a:r>
            <a:r>
              <a:rPr sz="2200" dirty="0">
                <a:latin typeface="Arial"/>
                <a:cs typeface="Arial"/>
              </a:rPr>
              <a:t>microbiologists,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pathologists,...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810"/>
              </a:spcBef>
              <a:buChar char="●"/>
              <a:tabLst>
                <a:tab pos="409575" algn="l"/>
                <a:tab pos="410209" algn="l"/>
                <a:tab pos="1564640" algn="l"/>
                <a:tab pos="3328035" algn="l"/>
                <a:tab pos="3973829" algn="l"/>
                <a:tab pos="4772025" algn="l"/>
                <a:tab pos="6225540" algn="l"/>
                <a:tab pos="6669405" algn="l"/>
                <a:tab pos="7781290" algn="l"/>
              </a:tabLst>
            </a:pPr>
            <a:r>
              <a:rPr sz="2200" spc="-5" dirty="0">
                <a:latin typeface="Arial"/>
                <a:cs typeface="Arial"/>
              </a:rPr>
              <a:t>Somatic	Hybridization	was	firstly	introduced	by	Carlson	in</a:t>
            </a:r>
            <a:endParaRPr sz="2200">
              <a:latin typeface="Arial"/>
              <a:cs typeface="Arial"/>
            </a:endParaRPr>
          </a:p>
          <a:p>
            <a:pPr marL="409575">
              <a:lnSpc>
                <a:spcPct val="100000"/>
              </a:lnSpc>
              <a:spcBef>
                <a:spcPts val="810"/>
              </a:spcBef>
            </a:pPr>
            <a:r>
              <a:rPr sz="2200" i="1" spc="-5" dirty="0">
                <a:latin typeface="Arial"/>
                <a:cs typeface="Arial"/>
              </a:rPr>
              <a:t>Nicotiana</a:t>
            </a:r>
            <a:r>
              <a:rPr sz="2200" i="1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'</a:t>
            </a:r>
            <a:r>
              <a:rPr sz="2200" b="1" spc="-5" dirty="0">
                <a:latin typeface="Arial"/>
                <a:cs typeface="Arial"/>
              </a:rPr>
              <a:t>glauea'</a:t>
            </a:r>
            <a:endParaRPr sz="2200">
              <a:latin typeface="Arial"/>
              <a:cs typeface="Arial"/>
            </a:endParaRPr>
          </a:p>
          <a:p>
            <a:pPr marL="409575" marR="9525" indent="-397510">
              <a:lnSpc>
                <a:spcPct val="130700"/>
              </a:lnSpc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In 1960, E.C Cocking </a:t>
            </a:r>
            <a:r>
              <a:rPr sz="2200" dirty="0">
                <a:latin typeface="Arial"/>
                <a:cs typeface="Arial"/>
              </a:rPr>
              <a:t>contributed </a:t>
            </a:r>
            <a:r>
              <a:rPr sz="2200" spc="-5" dirty="0">
                <a:latin typeface="Arial"/>
                <a:cs typeface="Arial"/>
              </a:rPr>
              <a:t>to the enzymatic isolation  and </a:t>
            </a:r>
            <a:r>
              <a:rPr sz="2200" dirty="0">
                <a:latin typeface="Arial"/>
                <a:cs typeface="Arial"/>
              </a:rPr>
              <a:t>culture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protoplast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114" y="748474"/>
            <a:ext cx="7048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Advantages of </a:t>
            </a:r>
            <a:r>
              <a:rPr spc="-10" dirty="0"/>
              <a:t>Protoplast</a:t>
            </a:r>
            <a:r>
              <a:rPr spc="-105" dirty="0"/>
              <a:t> </a:t>
            </a:r>
            <a:r>
              <a:rPr dirty="0"/>
              <a:t>fusion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5850" y="1738248"/>
            <a:ext cx="8083550" cy="336105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73709" marR="5080" indent="-461645" algn="just">
              <a:lnSpc>
                <a:spcPts val="2630"/>
              </a:lnSpc>
              <a:spcBef>
                <a:spcPts val="195"/>
              </a:spcBef>
              <a:buAutoNum type="arabicPeriod"/>
              <a:tabLst>
                <a:tab pos="474345" algn="l"/>
              </a:tabLst>
            </a:pPr>
            <a:r>
              <a:rPr sz="2200" spc="-5" dirty="0">
                <a:latin typeface="Arial"/>
                <a:cs typeface="Arial"/>
              </a:rPr>
              <a:t>It facilitates the </a:t>
            </a:r>
            <a:r>
              <a:rPr sz="2200" dirty="0">
                <a:latin typeface="Arial"/>
                <a:cs typeface="Arial"/>
              </a:rPr>
              <a:t>mixing </a:t>
            </a:r>
            <a:r>
              <a:rPr sz="2200" spc="-5" dirty="0">
                <a:latin typeface="Arial"/>
                <a:cs typeface="Arial"/>
              </a:rPr>
              <a:t>of two genomes and </a:t>
            </a:r>
            <a:r>
              <a:rPr sz="2200" dirty="0">
                <a:latin typeface="Arial"/>
                <a:cs typeface="Arial"/>
              </a:rPr>
              <a:t>can </a:t>
            </a:r>
            <a:r>
              <a:rPr sz="2200" spc="-5" dirty="0">
                <a:latin typeface="Arial"/>
                <a:cs typeface="Arial"/>
              </a:rPr>
              <a:t>be used in  </a:t>
            </a:r>
            <a:r>
              <a:rPr sz="2200" dirty="0">
                <a:latin typeface="Arial"/>
                <a:cs typeface="Arial"/>
              </a:rPr>
              <a:t>crosses </a:t>
            </a:r>
            <a:r>
              <a:rPr sz="2200" spc="-5" dirty="0">
                <a:latin typeface="Arial"/>
                <a:cs typeface="Arial"/>
              </a:rPr>
              <a:t>at interspecific, intergeneric or even intraspecific  levels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/>
            </a:pPr>
            <a:endParaRPr sz="2250">
              <a:latin typeface="Arial"/>
              <a:cs typeface="Arial"/>
            </a:endParaRPr>
          </a:p>
          <a:p>
            <a:pPr marL="473709" marR="8255" indent="-461645" algn="just">
              <a:lnSpc>
                <a:spcPts val="2630"/>
              </a:lnSpc>
              <a:buAutoNum type="arabicPeriod"/>
              <a:tabLst>
                <a:tab pos="474345" algn="l"/>
              </a:tabLst>
            </a:pPr>
            <a:r>
              <a:rPr sz="2200" spc="-5" dirty="0">
                <a:latin typeface="Arial"/>
                <a:cs typeface="Arial"/>
              </a:rPr>
              <a:t>To </a:t>
            </a:r>
            <a:r>
              <a:rPr sz="2200" dirty="0">
                <a:latin typeface="Arial"/>
                <a:cs typeface="Arial"/>
              </a:rPr>
              <a:t>create </a:t>
            </a:r>
            <a:r>
              <a:rPr sz="2200" spc="-5" dirty="0">
                <a:latin typeface="Arial"/>
                <a:cs typeface="Arial"/>
              </a:rPr>
              <a:t>new </a:t>
            </a:r>
            <a:r>
              <a:rPr sz="2200" dirty="0">
                <a:latin typeface="Arial"/>
                <a:cs typeface="Arial"/>
              </a:rPr>
              <a:t>strains </a:t>
            </a:r>
            <a:r>
              <a:rPr sz="2200" spc="-5" dirty="0">
                <a:latin typeface="Arial"/>
                <a:cs typeface="Arial"/>
              </a:rPr>
              <a:t>with desired properties and for </a:t>
            </a:r>
            <a:r>
              <a:rPr sz="2200" dirty="0">
                <a:latin typeface="Arial"/>
                <a:cs typeface="Arial"/>
              </a:rPr>
              <a:t>strain  </a:t>
            </a:r>
            <a:r>
              <a:rPr sz="2200" spc="-5" dirty="0">
                <a:latin typeface="Arial"/>
                <a:cs typeface="Arial"/>
              </a:rPr>
              <a:t>improvement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rabicPeriod"/>
            </a:pPr>
            <a:endParaRPr sz="2250">
              <a:latin typeface="Arial"/>
              <a:cs typeface="Arial"/>
            </a:endParaRPr>
          </a:p>
          <a:p>
            <a:pPr marL="473709" marR="6985" indent="-461645" algn="just">
              <a:lnSpc>
                <a:spcPts val="2630"/>
              </a:lnSpc>
              <a:buAutoNum type="arabicPeriod"/>
              <a:tabLst>
                <a:tab pos="474345" algn="l"/>
              </a:tabLst>
            </a:pPr>
            <a:r>
              <a:rPr sz="2200" dirty="0">
                <a:latin typeface="Arial"/>
                <a:cs typeface="Arial"/>
              </a:rPr>
              <a:t>Mixing </a:t>
            </a:r>
            <a:r>
              <a:rPr sz="2200" spc="-5" dirty="0">
                <a:latin typeface="Arial"/>
                <a:cs typeface="Arial"/>
              </a:rPr>
              <a:t>two genomes opens the door to gene transfer and </a:t>
            </a:r>
            <a:r>
              <a:rPr sz="2200" dirty="0">
                <a:latin typeface="Arial"/>
                <a:cs typeface="Arial"/>
              </a:rPr>
              <a:t>a  study </a:t>
            </a:r>
            <a:r>
              <a:rPr sz="2200" spc="-5" dirty="0">
                <a:latin typeface="Arial"/>
                <a:cs typeface="Arial"/>
              </a:rPr>
              <a:t>of gene expression, </a:t>
            </a:r>
            <a:r>
              <a:rPr sz="2200" dirty="0">
                <a:latin typeface="Arial"/>
                <a:cs typeface="Arial"/>
              </a:rPr>
              <a:t>stability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dirty="0">
                <a:latin typeface="Arial"/>
                <a:cs typeface="Arial"/>
              </a:rPr>
              <a:t>several </a:t>
            </a:r>
            <a:r>
              <a:rPr sz="2200" spc="-5" dirty="0">
                <a:latin typeface="Arial"/>
                <a:cs typeface="Arial"/>
              </a:rPr>
              <a:t>traits and </a:t>
            </a:r>
            <a:r>
              <a:rPr sz="2200" dirty="0">
                <a:latin typeface="Arial"/>
                <a:cs typeface="Arial"/>
              </a:rPr>
              <a:t>cell  </a:t>
            </a:r>
            <a:r>
              <a:rPr sz="2200" spc="-5" dirty="0">
                <a:latin typeface="Arial"/>
                <a:cs typeface="Arial"/>
              </a:rPr>
              <a:t>genetic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changes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817" y="466183"/>
            <a:ext cx="7808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Disadvantages of </a:t>
            </a:r>
            <a:r>
              <a:rPr spc="-10" dirty="0"/>
              <a:t>Protoplast</a:t>
            </a:r>
            <a:r>
              <a:rPr spc="-100" dirty="0"/>
              <a:t> </a:t>
            </a:r>
            <a:r>
              <a:rPr spc="-5" dirty="0"/>
              <a:t>Fusion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5850" y="1440628"/>
            <a:ext cx="8086725" cy="384492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685"/>
              </a:spcBef>
            </a:pPr>
            <a:r>
              <a:rPr sz="2200" spc="-5" dirty="0">
                <a:latin typeface="Arial"/>
                <a:cs typeface="Arial"/>
              </a:rPr>
              <a:t>During the </a:t>
            </a:r>
            <a:r>
              <a:rPr sz="2200" dirty="0">
                <a:latin typeface="Arial"/>
                <a:cs typeface="Arial"/>
              </a:rPr>
              <a:t>mechanical method </a:t>
            </a:r>
            <a:r>
              <a:rPr sz="2200" spc="-5" dirty="0">
                <a:latin typeface="Arial"/>
                <a:cs typeface="Arial"/>
              </a:rPr>
              <a:t>of isolation of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protoplasts:</a:t>
            </a:r>
            <a:endParaRPr sz="2200" dirty="0">
              <a:latin typeface="Arial"/>
              <a:cs typeface="Arial"/>
            </a:endParaRPr>
          </a:p>
          <a:p>
            <a:pPr marL="473709" marR="6985" indent="-461645" algn="just">
              <a:lnSpc>
                <a:spcPts val="2630"/>
              </a:lnSpc>
              <a:spcBef>
                <a:spcPts val="680"/>
              </a:spcBef>
              <a:buAutoNum type="arabicPeriod"/>
              <a:tabLst>
                <a:tab pos="474345" algn="l"/>
                <a:tab pos="6813550" algn="l"/>
              </a:tabLst>
            </a:pPr>
            <a:r>
              <a:rPr sz="2200" spc="-5" dirty="0">
                <a:latin typeface="Arial"/>
                <a:cs typeface="Arial"/>
              </a:rPr>
              <a:t>It </a:t>
            </a:r>
            <a:r>
              <a:rPr sz="2200" dirty="0">
                <a:latin typeface="Arial"/>
                <a:cs typeface="Arial"/>
              </a:rPr>
              <a:t>yields a very small </a:t>
            </a:r>
            <a:r>
              <a:rPr sz="2200" spc="-5" dirty="0">
                <a:latin typeface="Arial"/>
                <a:cs typeface="Arial"/>
              </a:rPr>
              <a:t>amount of protoplasts after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>
                <a:latin typeface="Arial"/>
                <a:cs typeface="Arial"/>
              </a:rPr>
              <a:t>rather  </a:t>
            </a:r>
            <a:r>
              <a:rPr sz="2200" spc="-5" smtClean="0">
                <a:latin typeface="Arial"/>
                <a:cs typeface="Arial"/>
              </a:rPr>
              <a:t>tedio</a:t>
            </a:r>
            <a:r>
              <a:rPr lang="en-US" sz="2200" spc="-5" smtClean="0">
                <a:latin typeface="Arial"/>
                <a:cs typeface="Arial"/>
              </a:rPr>
              <a:t>us </a:t>
            </a:r>
            <a:r>
              <a:rPr sz="2200" spc="-5" smtClean="0">
                <a:latin typeface="Arial"/>
                <a:cs typeface="Arial"/>
              </a:rPr>
              <a:t>procedure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/>
            </a:pPr>
            <a:endParaRPr sz="2250" dirty="0">
              <a:latin typeface="Arial"/>
              <a:cs typeface="Arial"/>
            </a:endParaRPr>
          </a:p>
          <a:p>
            <a:pPr marL="473709" marR="5080" indent="-461645" algn="just">
              <a:lnSpc>
                <a:spcPts val="2630"/>
              </a:lnSpc>
              <a:buAutoNum type="arabicPeriod"/>
              <a:tabLst>
                <a:tab pos="474345" algn="l"/>
                <a:tab pos="2515235" algn="l"/>
                <a:tab pos="4587240" algn="l"/>
                <a:tab pos="7514590" algn="l"/>
              </a:tabLst>
            </a:pPr>
            <a:r>
              <a:rPr sz="2200" spc="-5" dirty="0">
                <a:latin typeface="Arial"/>
                <a:cs typeface="Arial"/>
              </a:rPr>
              <a:t>It is not </a:t>
            </a:r>
            <a:r>
              <a:rPr sz="2200" dirty="0">
                <a:latin typeface="Arial"/>
                <a:cs typeface="Arial"/>
              </a:rPr>
              <a:t>suitable </a:t>
            </a:r>
            <a:r>
              <a:rPr sz="2200" spc="-5" dirty="0">
                <a:latin typeface="Arial"/>
                <a:cs typeface="Arial"/>
              </a:rPr>
              <a:t>for isolating protoplasts from </a:t>
            </a:r>
            <a:r>
              <a:rPr sz="2200" dirty="0">
                <a:latin typeface="Arial"/>
                <a:cs typeface="Arial"/>
              </a:rPr>
              <a:t>meristematic  </a:t>
            </a:r>
            <a:r>
              <a:rPr sz="2200" spc="-5" dirty="0">
                <a:latin typeface="Arial"/>
                <a:cs typeface="Arial"/>
              </a:rPr>
              <a:t>an</a:t>
            </a:r>
            <a:r>
              <a:rPr sz="2200" dirty="0">
                <a:latin typeface="Arial"/>
                <a:cs typeface="Arial"/>
              </a:rPr>
              <a:t>d	</a:t>
            </a:r>
            <a:r>
              <a:rPr sz="2200" spc="-5" dirty="0">
                <a:latin typeface="Arial"/>
                <a:cs typeface="Arial"/>
              </a:rPr>
              <a:t>les</a:t>
            </a:r>
            <a:r>
              <a:rPr sz="2200" dirty="0">
                <a:latin typeface="Arial"/>
                <a:cs typeface="Arial"/>
              </a:rPr>
              <a:t>s	vacuolated	cells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 dirty="0">
              <a:latin typeface="Arial"/>
              <a:cs typeface="Arial"/>
            </a:endParaRPr>
          </a:p>
          <a:p>
            <a:pPr marL="473709" marR="8890" indent="-397510" algn="just">
              <a:lnSpc>
                <a:spcPts val="2630"/>
              </a:lnSpc>
              <a:buChar char="●"/>
              <a:tabLst>
                <a:tab pos="474345" algn="l"/>
              </a:tabLst>
            </a:pPr>
            <a:r>
              <a:rPr sz="2200" spc="-5" dirty="0">
                <a:latin typeface="Arial"/>
                <a:cs typeface="Arial"/>
              </a:rPr>
              <a:t>During and </a:t>
            </a:r>
            <a:r>
              <a:rPr sz="2200" dirty="0">
                <a:latin typeface="Arial"/>
                <a:cs typeface="Arial"/>
              </a:rPr>
              <a:t>subsequent </a:t>
            </a:r>
            <a:r>
              <a:rPr sz="2200" spc="-5" dirty="0">
                <a:latin typeface="Arial"/>
                <a:cs typeface="Arial"/>
              </a:rPr>
              <a:t>to digestion of the </a:t>
            </a:r>
            <a:r>
              <a:rPr sz="2200" dirty="0">
                <a:latin typeface="Arial"/>
                <a:cs typeface="Arial"/>
              </a:rPr>
              <a:t>cell </a:t>
            </a:r>
            <a:r>
              <a:rPr sz="2200" spc="-5" dirty="0">
                <a:latin typeface="Arial"/>
                <a:cs typeface="Arial"/>
              </a:rPr>
              <a:t>wall, the  protoplast becomes </a:t>
            </a:r>
            <a:r>
              <a:rPr sz="2200" dirty="0">
                <a:latin typeface="Arial"/>
                <a:cs typeface="Arial"/>
              </a:rPr>
              <a:t>very sensitive </a:t>
            </a:r>
            <a:r>
              <a:rPr sz="2200" spc="-5" dirty="0">
                <a:latin typeface="Arial"/>
                <a:cs typeface="Arial"/>
              </a:rPr>
              <a:t>to osmotic </a:t>
            </a:r>
            <a:r>
              <a:rPr sz="2200" dirty="0">
                <a:latin typeface="Arial"/>
                <a:cs typeface="Arial"/>
              </a:rPr>
              <a:t>stress. </a:t>
            </a:r>
            <a:r>
              <a:rPr sz="2200" spc="-5" dirty="0">
                <a:latin typeface="Arial"/>
                <a:cs typeface="Arial"/>
              </a:rPr>
              <a:t>Thus,  </a:t>
            </a:r>
            <a:r>
              <a:rPr sz="2200" dirty="0">
                <a:latin typeface="Arial"/>
                <a:cs typeface="Arial"/>
              </a:rPr>
              <a:t>cell </a:t>
            </a:r>
            <a:r>
              <a:rPr sz="2200" spc="-5" dirty="0">
                <a:latin typeface="Arial"/>
                <a:cs typeface="Arial"/>
              </a:rPr>
              <a:t>wall and protoplast </a:t>
            </a:r>
            <a:r>
              <a:rPr sz="2200" dirty="0">
                <a:latin typeface="Arial"/>
                <a:cs typeface="Arial"/>
              </a:rPr>
              <a:t>storage must </a:t>
            </a:r>
            <a:r>
              <a:rPr sz="2200" spc="-5" dirty="0">
                <a:latin typeface="Arial"/>
                <a:cs typeface="Arial"/>
              </a:rPr>
              <a:t>be done in an isotonic  </a:t>
            </a:r>
            <a:r>
              <a:rPr sz="2200" dirty="0">
                <a:latin typeface="Arial"/>
                <a:cs typeface="Arial"/>
              </a:rPr>
              <a:t>solution </a:t>
            </a:r>
            <a:r>
              <a:rPr sz="2200" spc="-5" dirty="0">
                <a:latin typeface="Arial"/>
                <a:cs typeface="Arial"/>
              </a:rPr>
              <a:t>to prevent </a:t>
            </a:r>
            <a:r>
              <a:rPr sz="2200" dirty="0">
                <a:latin typeface="Arial"/>
                <a:cs typeface="Arial"/>
              </a:rPr>
              <a:t>rupture </a:t>
            </a:r>
            <a:r>
              <a:rPr sz="2200" spc="-5" dirty="0">
                <a:latin typeface="Arial"/>
                <a:cs typeface="Arial"/>
              </a:rPr>
              <a:t>of the plasma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membrane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450465" marR="5080" indent="-2438400">
              <a:lnSpc>
                <a:spcPct val="100699"/>
              </a:lnSpc>
              <a:spcBef>
                <a:spcPts val="70"/>
              </a:spcBef>
            </a:pPr>
            <a:r>
              <a:rPr spc="-10" dirty="0"/>
              <a:t>The Future with Protoplast Fusion 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Culture</a:t>
            </a:r>
          </a:p>
        </p:txBody>
      </p:sp>
      <p:sp>
        <p:nvSpPr>
          <p:cNvPr id="3" name="object 3"/>
          <p:cNvSpPr/>
          <p:nvPr/>
        </p:nvSpPr>
        <p:spPr>
          <a:xfrm>
            <a:off x="666750" y="2393350"/>
            <a:ext cx="7810499" cy="3263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1160" y="521984"/>
            <a:ext cx="4890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Protoplast </a:t>
            </a:r>
            <a:r>
              <a:rPr dirty="0"/>
              <a:t>- </a:t>
            </a:r>
            <a:r>
              <a:rPr spc="-5" dirty="0"/>
              <a:t>Up to</a:t>
            </a:r>
            <a:r>
              <a:rPr spc="-95" dirty="0"/>
              <a:t> </a:t>
            </a:r>
            <a:r>
              <a:rPr spc="-5" dirty="0"/>
              <a:t>now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096" y="1365079"/>
            <a:ext cx="8016875" cy="38354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09575" indent="-397510">
              <a:lnSpc>
                <a:spcPct val="100000"/>
              </a:lnSpc>
              <a:spcBef>
                <a:spcPts val="459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Transfer of useful genes from one </a:t>
            </a:r>
            <a:r>
              <a:rPr sz="2200" dirty="0">
                <a:latin typeface="Arial"/>
                <a:cs typeface="Arial"/>
              </a:rPr>
              <a:t>species </a:t>
            </a:r>
            <a:r>
              <a:rPr sz="2200" spc="-5" dirty="0">
                <a:latin typeface="Arial"/>
                <a:cs typeface="Arial"/>
              </a:rPr>
              <a:t>to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another.</a:t>
            </a:r>
            <a:endParaRPr sz="2200">
              <a:latin typeface="Arial"/>
              <a:cs typeface="Arial"/>
            </a:endParaRPr>
          </a:p>
          <a:p>
            <a:pPr marL="409575" marR="6985" indent="-397510">
              <a:lnSpc>
                <a:spcPct val="113599"/>
              </a:lnSpc>
              <a:buChar char="●"/>
              <a:tabLst>
                <a:tab pos="409575" algn="l"/>
                <a:tab pos="410209" algn="l"/>
                <a:tab pos="1846580" algn="l"/>
                <a:tab pos="2587625" algn="l"/>
                <a:tab pos="2941320" algn="l"/>
                <a:tab pos="3760470" algn="l"/>
                <a:tab pos="5510530" algn="l"/>
                <a:tab pos="5970905" algn="l"/>
                <a:tab pos="7100570" algn="l"/>
              </a:tabLst>
            </a:pPr>
            <a:r>
              <a:rPr sz="2200" spc="-5" dirty="0">
                <a:latin typeface="Arial"/>
                <a:cs typeface="Arial"/>
              </a:rPr>
              <a:t>Techniqu</a:t>
            </a:r>
            <a:r>
              <a:rPr sz="2200" dirty="0">
                <a:latin typeface="Arial"/>
                <a:cs typeface="Arial"/>
              </a:rPr>
              <a:t>e	</a:t>
            </a:r>
            <a:r>
              <a:rPr sz="2200" spc="-5" dirty="0">
                <a:latin typeface="Arial"/>
                <a:cs typeface="Arial"/>
              </a:rPr>
              <a:t>use</a:t>
            </a:r>
            <a:r>
              <a:rPr sz="2200" dirty="0">
                <a:latin typeface="Arial"/>
                <a:cs typeface="Arial"/>
              </a:rPr>
              <a:t>d	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	strain	</a:t>
            </a:r>
            <a:r>
              <a:rPr sz="2200" spc="-5" dirty="0">
                <a:latin typeface="Arial"/>
                <a:cs typeface="Arial"/>
              </a:rPr>
              <a:t>improvemen</a:t>
            </a:r>
            <a:r>
              <a:rPr sz="2200" dirty="0">
                <a:latin typeface="Arial"/>
                <a:cs typeface="Arial"/>
              </a:rPr>
              <a:t>t	</a:t>
            </a:r>
            <a:r>
              <a:rPr sz="2200" spc="-5" dirty="0">
                <a:latin typeface="Arial"/>
                <a:cs typeface="Arial"/>
              </a:rPr>
              <a:t>fo</a:t>
            </a:r>
            <a:r>
              <a:rPr sz="2200" dirty="0">
                <a:latin typeface="Arial"/>
                <a:cs typeface="Arial"/>
              </a:rPr>
              <a:t>r	</a:t>
            </a:r>
            <a:r>
              <a:rPr sz="2200" spc="-5" dirty="0">
                <a:latin typeface="Arial"/>
                <a:cs typeface="Arial"/>
              </a:rPr>
              <a:t>bringin</a:t>
            </a:r>
            <a:r>
              <a:rPr sz="2200" dirty="0">
                <a:latin typeface="Arial"/>
                <a:cs typeface="Arial"/>
              </a:rPr>
              <a:t>g	</a:t>
            </a:r>
            <a:r>
              <a:rPr sz="2200" spc="-5" dirty="0">
                <a:latin typeface="Arial"/>
                <a:cs typeface="Arial"/>
              </a:rPr>
              <a:t>genetic  </a:t>
            </a:r>
            <a:r>
              <a:rPr sz="2200" dirty="0">
                <a:latin typeface="Arial"/>
                <a:cs typeface="Arial"/>
              </a:rPr>
              <a:t>recombinations.</a:t>
            </a:r>
            <a:endParaRPr sz="2200">
              <a:latin typeface="Arial"/>
              <a:cs typeface="Arial"/>
            </a:endParaRPr>
          </a:p>
          <a:p>
            <a:pPr marL="409575" marR="5080" indent="-397510">
              <a:lnSpc>
                <a:spcPct val="113599"/>
              </a:lnSpc>
              <a:buChar char="●"/>
              <a:tabLst>
                <a:tab pos="409575" algn="l"/>
                <a:tab pos="410209" algn="l"/>
                <a:tab pos="1957070" algn="l"/>
                <a:tab pos="2809240" algn="l"/>
                <a:tab pos="3273425" algn="l"/>
                <a:tab pos="4637405" algn="l"/>
                <a:tab pos="6421120" algn="l"/>
                <a:tab pos="7180580" algn="l"/>
              </a:tabLst>
            </a:pPr>
            <a:r>
              <a:rPr sz="2200" spc="-5" dirty="0">
                <a:latin typeface="Arial"/>
                <a:cs typeface="Arial"/>
              </a:rPr>
              <a:t>Techniqu</a:t>
            </a:r>
            <a:r>
              <a:rPr sz="2200" dirty="0">
                <a:latin typeface="Arial"/>
                <a:cs typeface="Arial"/>
              </a:rPr>
              <a:t>e	</a:t>
            </a:r>
            <a:r>
              <a:rPr sz="2200" spc="-5" dirty="0">
                <a:latin typeface="Arial"/>
                <a:cs typeface="Arial"/>
              </a:rPr>
              <a:t>use</a:t>
            </a:r>
            <a:r>
              <a:rPr sz="2200" dirty="0">
                <a:latin typeface="Arial"/>
                <a:cs typeface="Arial"/>
              </a:rPr>
              <a:t>d	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	microbial	</a:t>
            </a:r>
            <a:r>
              <a:rPr sz="2200" spc="-5" dirty="0">
                <a:latin typeface="Arial"/>
                <a:cs typeface="Arial"/>
              </a:rPr>
              <a:t>engineering</a:t>
            </a:r>
            <a:r>
              <a:rPr sz="2200" dirty="0">
                <a:latin typeface="Arial"/>
                <a:cs typeface="Arial"/>
              </a:rPr>
              <a:t>;	</a:t>
            </a:r>
            <a:r>
              <a:rPr sz="2200" spc="-5" dirty="0">
                <a:latin typeface="Arial"/>
                <a:cs typeface="Arial"/>
              </a:rPr>
              <a:t>ne</a:t>
            </a:r>
            <a:r>
              <a:rPr sz="2200" dirty="0">
                <a:latin typeface="Arial"/>
                <a:cs typeface="Arial"/>
              </a:rPr>
              <a:t>w	strains  </a:t>
            </a:r>
            <a:r>
              <a:rPr sz="2200" spc="-5" dirty="0">
                <a:latin typeface="Arial"/>
                <a:cs typeface="Arial"/>
              </a:rPr>
              <a:t>produced for industrial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purposes.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36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Protoplast fusion used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by: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36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dirty="0">
                <a:latin typeface="Arial"/>
                <a:cs typeface="Arial"/>
              </a:rPr>
              <a:t>Molecular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biologists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36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Biotechnologists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36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Tissue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Culturists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36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Industries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748474"/>
            <a:ext cx="4236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Alcohol</a:t>
            </a:r>
            <a:r>
              <a:rPr spc="-90" dirty="0"/>
              <a:t> </a:t>
            </a:r>
            <a:r>
              <a:rPr spc="-5" dirty="0"/>
              <a:t>Production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4184" indent="-443865">
              <a:lnSpc>
                <a:spcPct val="100000"/>
              </a:lnSpc>
              <a:spcBef>
                <a:spcPts val="100"/>
              </a:spcBef>
              <a:buChar char="●"/>
              <a:tabLst>
                <a:tab pos="464820" algn="l"/>
                <a:tab pos="465455" algn="l"/>
                <a:tab pos="4655185" algn="l"/>
                <a:tab pos="7329805" algn="l"/>
              </a:tabLst>
            </a:pPr>
            <a:r>
              <a:rPr spc="-5" dirty="0"/>
              <a:t>Creation  of  new</a:t>
            </a:r>
            <a:r>
              <a:rPr spc="-430" dirty="0"/>
              <a:t> </a:t>
            </a:r>
            <a:r>
              <a:rPr dirty="0"/>
              <a:t>strain</a:t>
            </a:r>
            <a:r>
              <a:rPr spc="370" dirty="0"/>
              <a:t> </a:t>
            </a:r>
            <a:r>
              <a:rPr spc="-5" dirty="0"/>
              <a:t>of	</a:t>
            </a:r>
            <a:r>
              <a:rPr i="1" spc="-5" dirty="0">
                <a:latin typeface="Arial"/>
                <a:cs typeface="Arial"/>
              </a:rPr>
              <a:t>Saccharomyces	</a:t>
            </a:r>
            <a:r>
              <a:rPr spc="-5" dirty="0"/>
              <a:t>from</a:t>
            </a:r>
          </a:p>
          <a:p>
            <a:pPr marL="464184">
              <a:lnSpc>
                <a:spcPct val="100000"/>
              </a:lnSpc>
              <a:spcBef>
                <a:spcPts val="15"/>
              </a:spcBef>
            </a:pPr>
            <a:r>
              <a:rPr i="1" spc="-5" dirty="0">
                <a:latin typeface="Arial"/>
                <a:cs typeface="Arial"/>
              </a:rPr>
              <a:t>S.cerevisiae </a:t>
            </a:r>
            <a:r>
              <a:rPr spc="-5" dirty="0"/>
              <a:t>and</a:t>
            </a:r>
            <a:r>
              <a:rPr spc="25" dirty="0"/>
              <a:t> </a:t>
            </a:r>
            <a:r>
              <a:rPr i="1" spc="-5" dirty="0">
                <a:latin typeface="Arial"/>
                <a:cs typeface="Arial"/>
              </a:rPr>
              <a:t>T.reesei</a:t>
            </a:r>
          </a:p>
          <a:p>
            <a:pPr marL="921385" marR="9525" indent="-412750">
              <a:lnSpc>
                <a:spcPct val="105000"/>
              </a:lnSpc>
              <a:spcBef>
                <a:spcPts val="459"/>
              </a:spcBef>
              <a:buChar char="○"/>
              <a:tabLst>
                <a:tab pos="922019" algn="l"/>
                <a:tab pos="922655" algn="l"/>
                <a:tab pos="2186940" algn="l"/>
                <a:tab pos="3980815" algn="l"/>
                <a:tab pos="4589145" algn="l"/>
                <a:tab pos="5112385" algn="l"/>
                <a:tab pos="5991860" algn="l"/>
                <a:tab pos="6868795" algn="l"/>
              </a:tabLst>
            </a:pPr>
            <a:r>
              <a:rPr sz="2400" spc="-5" dirty="0"/>
              <a:t>Alcoho</a:t>
            </a:r>
            <a:r>
              <a:rPr sz="2400" dirty="0"/>
              <a:t>l	</a:t>
            </a:r>
            <a:r>
              <a:rPr sz="2400" spc="-5" dirty="0"/>
              <a:t>production</a:t>
            </a:r>
            <a:r>
              <a:rPr sz="2400" dirty="0"/>
              <a:t>-	</a:t>
            </a:r>
            <a:r>
              <a:rPr sz="2400" spc="-5" dirty="0"/>
              <a:t>u</a:t>
            </a:r>
            <a:r>
              <a:rPr sz="2400" dirty="0"/>
              <a:t>p	</a:t>
            </a:r>
            <a:r>
              <a:rPr sz="2400" spc="-5" dirty="0"/>
              <a:t>t</a:t>
            </a:r>
            <a:r>
              <a:rPr sz="2400" dirty="0"/>
              <a:t>o	</a:t>
            </a:r>
            <a:r>
              <a:rPr sz="2400" spc="-5" dirty="0"/>
              <a:t>80</a:t>
            </a:r>
            <a:r>
              <a:rPr sz="2400" dirty="0"/>
              <a:t>%	</a:t>
            </a:r>
            <a:r>
              <a:rPr sz="2400" spc="-5" dirty="0"/>
              <a:t>fro</a:t>
            </a:r>
            <a:r>
              <a:rPr sz="2400" dirty="0"/>
              <a:t>m	cellulose  material</a:t>
            </a:r>
            <a:endParaRPr sz="2400"/>
          </a:p>
          <a:p>
            <a:pPr marL="921385" indent="-413384">
              <a:lnSpc>
                <a:spcPts val="2850"/>
              </a:lnSpc>
              <a:buChar char="○"/>
              <a:tabLst>
                <a:tab pos="922019" algn="l"/>
                <a:tab pos="922655" algn="l"/>
              </a:tabLst>
            </a:pPr>
            <a:r>
              <a:rPr sz="2400" spc="-5" dirty="0"/>
              <a:t>Less dependent on Fossil</a:t>
            </a:r>
            <a:r>
              <a:rPr sz="2400" spc="-20" dirty="0"/>
              <a:t> </a:t>
            </a:r>
            <a:r>
              <a:rPr sz="2400" spc="-5" dirty="0"/>
              <a:t>Fuels</a:t>
            </a:r>
            <a:endParaRPr sz="2400"/>
          </a:p>
          <a:p>
            <a:pPr marL="8255">
              <a:lnSpc>
                <a:spcPct val="100000"/>
              </a:lnSpc>
            </a:pPr>
            <a:endParaRPr sz="2700"/>
          </a:p>
          <a:p>
            <a:pPr marL="464184" indent="-443865">
              <a:lnSpc>
                <a:spcPct val="100000"/>
              </a:lnSpc>
              <a:spcBef>
                <a:spcPts val="1650"/>
              </a:spcBef>
              <a:buChar char="●"/>
              <a:tabLst>
                <a:tab pos="464820" algn="l"/>
                <a:tab pos="465455" algn="l"/>
              </a:tabLst>
            </a:pPr>
            <a:r>
              <a:rPr spc="-10" dirty="0"/>
              <a:t>Strains </a:t>
            </a:r>
            <a:r>
              <a:rPr spc="-5" dirty="0"/>
              <a:t>from</a:t>
            </a:r>
            <a:r>
              <a:rPr spc="45" dirty="0"/>
              <a:t> </a:t>
            </a:r>
            <a:r>
              <a:rPr i="1" spc="-5" dirty="0">
                <a:latin typeface="Arial"/>
                <a:cs typeface="Arial"/>
              </a:rPr>
              <a:t>S.uvarum</a:t>
            </a:r>
          </a:p>
          <a:p>
            <a:pPr marL="921385" marR="5080" lvl="1" indent="-412750">
              <a:lnSpc>
                <a:spcPct val="105000"/>
              </a:lnSpc>
              <a:spcBef>
                <a:spcPts val="465"/>
              </a:spcBef>
              <a:buChar char="○"/>
              <a:tabLst>
                <a:tab pos="922019" algn="l"/>
                <a:tab pos="922655" algn="l"/>
                <a:tab pos="1631314" algn="l"/>
                <a:tab pos="2882900" algn="l"/>
                <a:tab pos="3491229" algn="l"/>
                <a:tab pos="5420995" algn="l"/>
                <a:tab pos="6181725" algn="l"/>
                <a:tab pos="6586220" algn="l"/>
              </a:tabLst>
            </a:pPr>
            <a:r>
              <a:rPr sz="2400" spc="-5" dirty="0">
                <a:latin typeface="Arial"/>
                <a:cs typeface="Arial"/>
              </a:rPr>
              <a:t>Ca</a:t>
            </a:r>
            <a:r>
              <a:rPr sz="2400" dirty="0">
                <a:latin typeface="Arial"/>
                <a:cs typeface="Arial"/>
              </a:rPr>
              <a:t>n	</a:t>
            </a:r>
            <a:r>
              <a:rPr sz="2400" spc="-5" dirty="0">
                <a:latin typeface="Arial"/>
                <a:cs typeface="Arial"/>
              </a:rPr>
              <a:t>produc</a:t>
            </a:r>
            <a:r>
              <a:rPr sz="2400" dirty="0">
                <a:latin typeface="Arial"/>
                <a:cs typeface="Arial"/>
              </a:rPr>
              <a:t>e	</a:t>
            </a:r>
            <a:r>
              <a:rPr sz="2400" spc="-5" dirty="0">
                <a:latin typeface="Arial"/>
                <a:cs typeface="Arial"/>
              </a:rPr>
              <a:t>lo</a:t>
            </a:r>
            <a:r>
              <a:rPr sz="2400" dirty="0">
                <a:latin typeface="Arial"/>
                <a:cs typeface="Arial"/>
              </a:rPr>
              <a:t>w	carbohydrate	</a:t>
            </a:r>
            <a:r>
              <a:rPr sz="2400" spc="-5" dirty="0">
                <a:latin typeface="Arial"/>
                <a:cs typeface="Arial"/>
              </a:rPr>
              <a:t>bee</a:t>
            </a:r>
            <a:r>
              <a:rPr sz="2400" dirty="0">
                <a:latin typeface="Arial"/>
                <a:cs typeface="Arial"/>
              </a:rPr>
              <a:t>r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</a:t>
            </a:r>
            <a:r>
              <a:rPr sz="2400" spc="-5" dirty="0">
                <a:latin typeface="Arial"/>
                <a:cs typeface="Arial"/>
              </a:rPr>
              <a:t>acceptable  flavour</a:t>
            </a:r>
            <a:endParaRPr sz="2400">
              <a:latin typeface="Arial"/>
              <a:cs typeface="Arial"/>
            </a:endParaRPr>
          </a:p>
          <a:p>
            <a:pPr marL="1005840" lvl="1" indent="-497840">
              <a:lnSpc>
                <a:spcPts val="2850"/>
              </a:lnSpc>
              <a:buChar char="○"/>
              <a:tabLst>
                <a:tab pos="1006475" algn="l"/>
                <a:tab pos="1007110" algn="l"/>
              </a:tabLst>
            </a:pPr>
            <a:r>
              <a:rPr sz="2400" spc="-5" dirty="0">
                <a:latin typeface="Arial"/>
                <a:cs typeface="Arial"/>
              </a:rPr>
              <a:t>Production of Better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061" y="347009"/>
            <a:ext cx="3626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Crop</a:t>
            </a:r>
            <a:r>
              <a:rPr spc="-90" dirty="0"/>
              <a:t> </a:t>
            </a:r>
            <a:r>
              <a:rPr spc="-5" dirty="0"/>
              <a:t>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096" y="1154224"/>
            <a:ext cx="8016875" cy="443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indent="-397510" algn="just">
              <a:lnSpc>
                <a:spcPts val="2630"/>
              </a:lnSpc>
              <a:spcBef>
                <a:spcPts val="100"/>
              </a:spcBef>
              <a:buChar char="●"/>
              <a:tabLst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Palm Oil production </a:t>
            </a:r>
            <a:r>
              <a:rPr sz="2200" dirty="0">
                <a:latin typeface="Arial"/>
                <a:cs typeface="Arial"/>
              </a:rPr>
              <a:t>(</a:t>
            </a:r>
            <a:r>
              <a:rPr sz="2200" i="1" dirty="0">
                <a:latin typeface="Arial"/>
                <a:cs typeface="Arial"/>
              </a:rPr>
              <a:t>Elaeis </a:t>
            </a:r>
            <a:r>
              <a:rPr sz="2200" i="1" spc="-5" dirty="0">
                <a:latin typeface="Arial"/>
                <a:cs typeface="Arial"/>
              </a:rPr>
              <a:t>guineensis</a:t>
            </a:r>
            <a:r>
              <a:rPr sz="2200" spc="-5" dirty="0">
                <a:latin typeface="Arial"/>
                <a:cs typeface="Arial"/>
              </a:rPr>
              <a:t>, tenera oil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palm)</a:t>
            </a:r>
            <a:endParaRPr sz="2200">
              <a:latin typeface="Arial"/>
              <a:cs typeface="Arial"/>
            </a:endParaRPr>
          </a:p>
          <a:p>
            <a:pPr marL="866775" marR="5080" lvl="1" indent="-397510" algn="just">
              <a:lnSpc>
                <a:spcPts val="2630"/>
              </a:lnSpc>
              <a:spcBef>
                <a:spcPts val="85"/>
              </a:spcBef>
              <a:buChar char="○"/>
              <a:tabLst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Largest </a:t>
            </a:r>
            <a:r>
              <a:rPr sz="2200" dirty="0">
                <a:latin typeface="Arial"/>
                <a:cs typeface="Arial"/>
              </a:rPr>
              <a:t>source </a:t>
            </a:r>
            <a:r>
              <a:rPr sz="2200" spc="-5" dirty="0">
                <a:latin typeface="Arial"/>
                <a:cs typeface="Arial"/>
              </a:rPr>
              <a:t>of edible oil before </a:t>
            </a:r>
            <a:r>
              <a:rPr sz="2200" dirty="0">
                <a:latin typeface="Arial"/>
                <a:cs typeface="Arial"/>
              </a:rPr>
              <a:t>soybean </a:t>
            </a:r>
            <a:r>
              <a:rPr sz="2200" spc="-5" dirty="0">
                <a:latin typeface="Arial"/>
                <a:cs typeface="Arial"/>
              </a:rPr>
              <a:t>oil in the  world, </a:t>
            </a:r>
            <a:r>
              <a:rPr sz="2200" dirty="0">
                <a:latin typeface="Arial"/>
                <a:cs typeface="Arial"/>
              </a:rPr>
              <a:t>contributes </a:t>
            </a:r>
            <a:r>
              <a:rPr sz="2200" spc="-5" dirty="0">
                <a:latin typeface="Arial"/>
                <a:cs typeface="Arial"/>
              </a:rPr>
              <a:t>31.8% of the world’s production of oils  and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fats</a:t>
            </a:r>
            <a:endParaRPr sz="2200">
              <a:latin typeface="Arial"/>
              <a:cs typeface="Arial"/>
            </a:endParaRPr>
          </a:p>
          <a:p>
            <a:pPr marL="866775" lvl="1" indent="-397510" algn="just">
              <a:lnSpc>
                <a:spcPts val="2520"/>
              </a:lnSpc>
              <a:buChar char="○"/>
              <a:tabLst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Takes </a:t>
            </a:r>
            <a:r>
              <a:rPr sz="2200" dirty="0">
                <a:latin typeface="Arial"/>
                <a:cs typeface="Arial"/>
              </a:rPr>
              <a:t>8 years </a:t>
            </a:r>
            <a:r>
              <a:rPr sz="2200" spc="-5" dirty="0">
                <a:latin typeface="Arial"/>
                <a:cs typeface="Arial"/>
              </a:rPr>
              <a:t>to fully grow and produce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fruits.</a:t>
            </a:r>
            <a:endParaRPr sz="2200">
              <a:latin typeface="Arial"/>
              <a:cs typeface="Arial"/>
            </a:endParaRPr>
          </a:p>
          <a:p>
            <a:pPr marL="866775" marR="8255" lvl="1" indent="-397510" algn="just">
              <a:lnSpc>
                <a:spcPts val="2630"/>
              </a:lnSpc>
              <a:spcBef>
                <a:spcPts val="90"/>
              </a:spcBef>
              <a:buChar char="○"/>
              <a:tabLst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Protoplast </a:t>
            </a:r>
            <a:r>
              <a:rPr sz="2200" dirty="0">
                <a:latin typeface="Arial"/>
                <a:cs typeface="Arial"/>
              </a:rPr>
              <a:t>culture </a:t>
            </a:r>
            <a:r>
              <a:rPr sz="2200" spc="-5" dirty="0">
                <a:latin typeface="Arial"/>
                <a:cs typeface="Arial"/>
              </a:rPr>
              <a:t>helps to grow the trees faster to </a:t>
            </a:r>
            <a:r>
              <a:rPr sz="2200" dirty="0">
                <a:latin typeface="Arial"/>
                <a:cs typeface="Arial"/>
              </a:rPr>
              <a:t>satisfy  </a:t>
            </a:r>
            <a:r>
              <a:rPr sz="2200" spc="-5" dirty="0">
                <a:latin typeface="Arial"/>
                <a:cs typeface="Arial"/>
              </a:rPr>
              <a:t>the increasing demands. Plantlets obtained within </a:t>
            </a:r>
            <a:r>
              <a:rPr sz="2200" dirty="0">
                <a:latin typeface="Arial"/>
                <a:cs typeface="Arial"/>
              </a:rPr>
              <a:t>2  years!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○"/>
            </a:pPr>
            <a:endParaRPr sz="2150">
              <a:latin typeface="Arial"/>
              <a:cs typeface="Arial"/>
            </a:endParaRPr>
          </a:p>
          <a:p>
            <a:pPr marL="409575" indent="-397510">
              <a:lnSpc>
                <a:spcPts val="2630"/>
              </a:lnSpc>
              <a:buFont typeface="Arial"/>
              <a:buChar char="●"/>
              <a:tabLst>
                <a:tab pos="409575" algn="l"/>
                <a:tab pos="410209" algn="l"/>
              </a:tabLst>
            </a:pPr>
            <a:r>
              <a:rPr sz="2200" i="1" spc="-5" dirty="0">
                <a:latin typeface="Arial"/>
                <a:cs typeface="Arial"/>
              </a:rPr>
              <a:t>Citrus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ts val="2625"/>
              </a:lnSpc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Subtropical fruit </a:t>
            </a:r>
            <a:r>
              <a:rPr sz="2200" dirty="0">
                <a:latin typeface="Arial"/>
                <a:cs typeface="Arial"/>
              </a:rPr>
              <a:t>crop </a:t>
            </a:r>
            <a:r>
              <a:rPr sz="2200" spc="-5" dirty="0">
                <a:latin typeface="Arial"/>
                <a:cs typeface="Arial"/>
              </a:rPr>
              <a:t>in the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world</a:t>
            </a:r>
            <a:endParaRPr sz="2200">
              <a:latin typeface="Arial"/>
              <a:cs typeface="Arial"/>
            </a:endParaRPr>
          </a:p>
          <a:p>
            <a:pPr marL="866775" indent="-397510">
              <a:lnSpc>
                <a:spcPts val="2635"/>
              </a:lnSpc>
              <a:buChar char="○"/>
              <a:tabLst>
                <a:tab pos="866775" algn="l"/>
                <a:tab pos="867410" algn="l"/>
              </a:tabLst>
            </a:pPr>
            <a:r>
              <a:rPr sz="2200" i="1" spc="-5" dirty="0">
                <a:latin typeface="Arial"/>
                <a:cs typeface="Arial"/>
              </a:rPr>
              <a:t>C. </a:t>
            </a:r>
            <a:r>
              <a:rPr sz="2200" i="1" dirty="0">
                <a:latin typeface="Arial"/>
                <a:cs typeface="Arial"/>
              </a:rPr>
              <a:t>sinensis &amp; </a:t>
            </a:r>
            <a:r>
              <a:rPr sz="2200" i="1" spc="-5" dirty="0">
                <a:latin typeface="Arial"/>
                <a:cs typeface="Arial"/>
              </a:rPr>
              <a:t>C. </a:t>
            </a:r>
            <a:r>
              <a:rPr sz="2200" i="1" dirty="0">
                <a:latin typeface="Arial"/>
                <a:cs typeface="Arial"/>
              </a:rPr>
              <a:t>reticulata </a:t>
            </a:r>
            <a:r>
              <a:rPr sz="2200" dirty="0">
                <a:latin typeface="Arial"/>
                <a:cs typeface="Arial"/>
              </a:rPr>
              <a:t>= </a:t>
            </a:r>
            <a:r>
              <a:rPr sz="2200" spc="-5" dirty="0">
                <a:latin typeface="Arial"/>
                <a:cs typeface="Arial"/>
              </a:rPr>
              <a:t>New Seedless </a:t>
            </a:r>
            <a:r>
              <a:rPr sz="2200" dirty="0">
                <a:latin typeface="Arial"/>
                <a:cs typeface="Arial"/>
              </a:rPr>
              <a:t>citrus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fruit</a:t>
            </a:r>
            <a:endParaRPr sz="2200">
              <a:latin typeface="Arial"/>
              <a:cs typeface="Arial"/>
            </a:endParaRPr>
          </a:p>
          <a:p>
            <a:pPr marL="873760">
              <a:lnSpc>
                <a:spcPct val="100000"/>
              </a:lnSpc>
              <a:spcBef>
                <a:spcPts val="585"/>
              </a:spcBef>
              <a:tabLst>
                <a:tab pos="2162175" algn="l"/>
              </a:tabLst>
            </a:pPr>
            <a:r>
              <a:rPr sz="2200" dirty="0">
                <a:latin typeface="Arial"/>
                <a:cs typeface="Arial"/>
              </a:rPr>
              <a:t>(Cybrids)	</a:t>
            </a:r>
            <a:r>
              <a:rPr sz="2200" spc="-5" dirty="0">
                <a:latin typeface="Arial"/>
                <a:cs typeface="Arial"/>
              </a:rPr>
              <a:t>Faster than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c.breeding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759" y="410383"/>
            <a:ext cx="5018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Crop </a:t>
            </a:r>
            <a:r>
              <a:rPr spc="-10" dirty="0"/>
              <a:t>Production</a:t>
            </a:r>
            <a:r>
              <a:rPr spc="-95" dirty="0"/>
              <a:t> </a:t>
            </a:r>
            <a:r>
              <a:rPr dirty="0"/>
              <a:t>(cntd)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096" y="1339229"/>
            <a:ext cx="8011159" cy="43688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09575" indent="-397510">
              <a:lnSpc>
                <a:spcPct val="100000"/>
              </a:lnSpc>
              <a:spcBef>
                <a:spcPts val="459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Date fruit production (</a:t>
            </a:r>
            <a:r>
              <a:rPr sz="2200" i="1" spc="-5" dirty="0">
                <a:latin typeface="Arial"/>
                <a:cs typeface="Arial"/>
              </a:rPr>
              <a:t>Phoenix dactylifera</a:t>
            </a:r>
            <a:r>
              <a:rPr sz="2200" i="1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L.)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359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Deglet nour and Takerboucht </a:t>
            </a:r>
            <a:r>
              <a:rPr sz="2200" dirty="0">
                <a:latin typeface="Arial"/>
                <a:cs typeface="Arial"/>
              </a:rPr>
              <a:t>(2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varieties)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359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Deglet nour-excellent fruit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quality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359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Takerboucht-resistant against </a:t>
            </a:r>
            <a:r>
              <a:rPr sz="2200" dirty="0">
                <a:latin typeface="Arial"/>
                <a:cs typeface="Arial"/>
              </a:rPr>
              <a:t>“bayoud”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disease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359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Combination to give new </a:t>
            </a:r>
            <a:r>
              <a:rPr sz="2200" dirty="0">
                <a:latin typeface="Arial"/>
                <a:cs typeface="Arial"/>
              </a:rPr>
              <a:t>strain- </a:t>
            </a:r>
            <a:r>
              <a:rPr sz="2200" spc="-5" dirty="0">
                <a:latin typeface="Arial"/>
                <a:cs typeface="Arial"/>
              </a:rPr>
              <a:t>Protoplast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fusion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○"/>
            </a:pPr>
            <a:endParaRPr sz="24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180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Potato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production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360"/>
              </a:spcBef>
              <a:buFont typeface="Arial"/>
              <a:buChar char="○"/>
              <a:tabLst>
                <a:tab pos="866775" algn="l"/>
                <a:tab pos="867410" algn="l"/>
              </a:tabLst>
            </a:pPr>
            <a:r>
              <a:rPr sz="2200" i="1" spc="-5" dirty="0">
                <a:latin typeface="Arial"/>
                <a:cs typeface="Arial"/>
              </a:rPr>
              <a:t>Solanum tuberosum </a:t>
            </a:r>
            <a:r>
              <a:rPr sz="2200" i="1" dirty="0">
                <a:latin typeface="Arial"/>
                <a:cs typeface="Arial"/>
              </a:rPr>
              <a:t>&amp; </a:t>
            </a:r>
            <a:r>
              <a:rPr sz="2200" i="1" spc="-5" dirty="0">
                <a:latin typeface="Arial"/>
                <a:cs typeface="Arial"/>
              </a:rPr>
              <a:t>S.brevidens</a:t>
            </a:r>
            <a:r>
              <a:rPr sz="2200" i="1" spc="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(incompatible)</a:t>
            </a:r>
            <a:endParaRPr sz="2200">
              <a:latin typeface="Arial"/>
              <a:cs typeface="Arial"/>
            </a:endParaRPr>
          </a:p>
          <a:p>
            <a:pPr marL="866775" marR="5080" lvl="1" indent="-397510">
              <a:lnSpc>
                <a:spcPct val="113599"/>
              </a:lnSpc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Protoplast fusion to introduce </a:t>
            </a:r>
            <a:r>
              <a:rPr sz="2200" dirty="0">
                <a:latin typeface="Arial"/>
                <a:cs typeface="Arial"/>
              </a:rPr>
              <a:t>resistance </a:t>
            </a:r>
            <a:r>
              <a:rPr sz="2200" spc="-5" dirty="0">
                <a:latin typeface="Arial"/>
                <a:cs typeface="Arial"/>
              </a:rPr>
              <a:t>to potato leaf </a:t>
            </a:r>
            <a:r>
              <a:rPr sz="2200" dirty="0">
                <a:latin typeface="Arial"/>
                <a:cs typeface="Arial"/>
              </a:rPr>
              <a:t>roll  virus.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36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Hybrids </a:t>
            </a:r>
            <a:r>
              <a:rPr sz="2200" dirty="0">
                <a:latin typeface="Arial"/>
                <a:cs typeface="Arial"/>
              </a:rPr>
              <a:t>showed resistance </a:t>
            </a:r>
            <a:r>
              <a:rPr sz="2200" spc="-5" dirty="0">
                <a:latin typeface="Arial"/>
                <a:cs typeface="Arial"/>
              </a:rPr>
              <a:t>and were female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fertile.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1950" y="791908"/>
            <a:ext cx="2513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0225" y="1616328"/>
            <a:ext cx="8077834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599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In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nutshell, protoplast </a:t>
            </a:r>
            <a:r>
              <a:rPr sz="2200" dirty="0">
                <a:latin typeface="Arial"/>
                <a:cs typeface="Arial"/>
              </a:rPr>
              <a:t>culture </a:t>
            </a:r>
            <a:r>
              <a:rPr sz="2200" spc="-5" dirty="0">
                <a:latin typeface="Arial"/>
                <a:cs typeface="Arial"/>
              </a:rPr>
              <a:t>has found its </a:t>
            </a:r>
            <a:r>
              <a:rPr sz="2200" dirty="0">
                <a:latin typeface="Arial"/>
                <a:cs typeface="Arial"/>
              </a:rPr>
              <a:t>many </a:t>
            </a:r>
            <a:r>
              <a:rPr sz="2200" spc="-5" dirty="0">
                <a:latin typeface="Arial"/>
                <a:cs typeface="Arial"/>
              </a:rPr>
              <a:t>uses and  applications in fields </a:t>
            </a:r>
            <a:r>
              <a:rPr sz="2200" dirty="0">
                <a:latin typeface="Arial"/>
                <a:cs typeface="Arial"/>
              </a:rPr>
              <a:t>such </a:t>
            </a:r>
            <a:r>
              <a:rPr sz="2200" spc="-5" dirty="0">
                <a:latin typeface="Arial"/>
                <a:cs typeface="Arial"/>
              </a:rPr>
              <a:t>as genetic engineering and </a:t>
            </a:r>
            <a:r>
              <a:rPr sz="2200" dirty="0">
                <a:latin typeface="Arial"/>
                <a:cs typeface="Arial"/>
              </a:rPr>
              <a:t>crop  </a:t>
            </a:r>
            <a:r>
              <a:rPr sz="2200" spc="-5" dirty="0">
                <a:latin typeface="Arial"/>
                <a:cs typeface="Arial"/>
              </a:rPr>
              <a:t>breeding. Genetic transformation by introduction of trans-gene  DNA, </a:t>
            </a:r>
            <a:r>
              <a:rPr sz="2200" dirty="0">
                <a:latin typeface="Arial"/>
                <a:cs typeface="Arial"/>
              </a:rPr>
              <a:t>somatic </a:t>
            </a:r>
            <a:r>
              <a:rPr sz="2200" spc="-5" dirty="0">
                <a:latin typeface="Arial"/>
                <a:cs typeface="Arial"/>
              </a:rPr>
              <a:t>hybridization by protoplast fusion of </a:t>
            </a:r>
            <a:r>
              <a:rPr sz="2200" dirty="0">
                <a:latin typeface="Arial"/>
                <a:cs typeface="Arial"/>
              </a:rPr>
              <a:t>species </a:t>
            </a:r>
            <a:r>
              <a:rPr sz="2200" spc="-5" dirty="0">
                <a:latin typeface="Arial"/>
                <a:cs typeface="Arial"/>
              </a:rPr>
              <a:t>or  </a:t>
            </a:r>
            <a:r>
              <a:rPr sz="2200" dirty="0">
                <a:latin typeface="Arial"/>
                <a:cs typeface="Arial"/>
              </a:rPr>
              <a:t>subspecies resistant </a:t>
            </a:r>
            <a:r>
              <a:rPr sz="2200" spc="-5" dirty="0">
                <a:latin typeface="Arial"/>
                <a:cs typeface="Arial"/>
              </a:rPr>
              <a:t>to traditional </a:t>
            </a:r>
            <a:r>
              <a:rPr sz="2200" dirty="0">
                <a:latin typeface="Arial"/>
                <a:cs typeface="Arial"/>
              </a:rPr>
              <a:t>cross-breeding, </a:t>
            </a:r>
            <a:r>
              <a:rPr sz="2200" spc="-5" dirty="0">
                <a:latin typeface="Arial"/>
                <a:cs typeface="Arial"/>
              </a:rPr>
              <a:t>and isolation  of </a:t>
            </a:r>
            <a:r>
              <a:rPr sz="2200" dirty="0">
                <a:latin typeface="Arial"/>
                <a:cs typeface="Arial"/>
              </a:rPr>
              <a:t>sub-cellular </a:t>
            </a:r>
            <a:r>
              <a:rPr sz="2200" spc="-5" dirty="0">
                <a:latin typeface="Arial"/>
                <a:cs typeface="Arial"/>
              </a:rPr>
              <a:t>organelles, are all examples of how the  development of protoplast </a:t>
            </a:r>
            <a:r>
              <a:rPr sz="2200" dirty="0">
                <a:latin typeface="Arial"/>
                <a:cs typeface="Arial"/>
              </a:rPr>
              <a:t>systems </a:t>
            </a:r>
            <a:r>
              <a:rPr sz="2200" spc="-5" dirty="0">
                <a:latin typeface="Arial"/>
                <a:cs typeface="Arial"/>
              </a:rPr>
              <a:t>has led to an increase in the  </a:t>
            </a:r>
            <a:r>
              <a:rPr sz="2200" dirty="0">
                <a:latin typeface="Arial"/>
                <a:cs typeface="Arial"/>
              </a:rPr>
              <a:t>versatility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plants.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551" y="450582"/>
            <a:ext cx="4280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Protoplast</a:t>
            </a:r>
            <a:r>
              <a:rPr spc="-95" dirty="0"/>
              <a:t> </a:t>
            </a:r>
            <a:r>
              <a:rPr spc="-5" dirty="0"/>
              <a:t>isolation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096" y="1215404"/>
            <a:ext cx="7868284" cy="3054350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409575" indent="-397510">
              <a:lnSpc>
                <a:spcPct val="100000"/>
              </a:lnSpc>
              <a:spcBef>
                <a:spcPts val="143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Refers to the </a:t>
            </a:r>
            <a:r>
              <a:rPr sz="2200" dirty="0">
                <a:latin typeface="Arial"/>
                <a:cs typeface="Arial"/>
              </a:rPr>
              <a:t>separation </a:t>
            </a:r>
            <a:r>
              <a:rPr sz="2200" spc="-5" dirty="0">
                <a:latin typeface="Arial"/>
                <a:cs typeface="Arial"/>
              </a:rPr>
              <a:t>of protoplast from plant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tissue</a:t>
            </a:r>
            <a:endParaRPr sz="2200">
              <a:latin typeface="Arial"/>
              <a:cs typeface="Arial"/>
            </a:endParaRPr>
          </a:p>
          <a:p>
            <a:pPr marL="409575" marR="5080" indent="-397510">
              <a:lnSpc>
                <a:spcPct val="150600"/>
              </a:lnSpc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Important to isolate </a:t>
            </a:r>
            <a:r>
              <a:rPr sz="2200" dirty="0">
                <a:latin typeface="Arial"/>
                <a:cs typeface="Arial"/>
              </a:rPr>
              <a:t>viable </a:t>
            </a:r>
            <a:r>
              <a:rPr sz="2200" spc="-5" dirty="0">
                <a:latin typeface="Arial"/>
                <a:cs typeface="Arial"/>
              </a:rPr>
              <a:t>and uninjured protoplast as gently  and as quickly as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possible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133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Involves two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methods: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1335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dirty="0">
                <a:latin typeface="Arial"/>
                <a:cs typeface="Arial"/>
              </a:rPr>
              <a:t>Mechanical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1335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Enzymatic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7941" y="546211"/>
            <a:ext cx="4267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Mechanical</a:t>
            </a:r>
            <a:r>
              <a:rPr spc="-90" dirty="0"/>
              <a:t> </a:t>
            </a:r>
            <a:r>
              <a:rPr spc="-5" dirty="0"/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096" y="1469504"/>
            <a:ext cx="3597910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marR="5080" indent="-397510" algn="just">
              <a:lnSpc>
                <a:spcPct val="113599"/>
              </a:lnSpc>
              <a:spcBef>
                <a:spcPts val="100"/>
              </a:spcBef>
              <a:buChar char="●"/>
              <a:tabLst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Tissue is immersed in 1.0  </a:t>
            </a:r>
            <a:r>
              <a:rPr sz="2200" dirty="0">
                <a:latin typeface="Arial"/>
                <a:cs typeface="Arial"/>
              </a:rPr>
              <a:t>M sucrose </a:t>
            </a:r>
            <a:r>
              <a:rPr sz="2200" spc="-5" dirty="0">
                <a:latin typeface="Arial"/>
                <a:cs typeface="Arial"/>
              </a:rPr>
              <a:t>until  protoplasm </a:t>
            </a:r>
            <a:r>
              <a:rPr sz="2200" dirty="0">
                <a:latin typeface="Arial"/>
                <a:cs typeface="Arial"/>
              </a:rPr>
              <a:t>shrunk </a:t>
            </a:r>
            <a:r>
              <a:rPr sz="2200" spc="-5" dirty="0">
                <a:latin typeface="Arial"/>
                <a:cs typeface="Arial"/>
              </a:rPr>
              <a:t>away  from their enclosing </a:t>
            </a:r>
            <a:r>
              <a:rPr sz="2200" dirty="0">
                <a:latin typeface="Arial"/>
                <a:cs typeface="Arial"/>
              </a:rPr>
              <a:t>cell  </a:t>
            </a:r>
            <a:r>
              <a:rPr sz="2200" spc="-5" dirty="0">
                <a:latin typeface="Arial"/>
                <a:cs typeface="Arial"/>
              </a:rPr>
              <a:t>wall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(Plasmolysis)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09575" marR="5080" indent="-397510" algn="just">
              <a:lnSpc>
                <a:spcPct val="113599"/>
              </a:lnSpc>
              <a:spcBef>
                <a:spcPts val="1440"/>
              </a:spcBef>
              <a:buChar char="●"/>
              <a:tabLst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Plasmolysed tissue is </a:t>
            </a:r>
            <a:r>
              <a:rPr sz="2200" dirty="0">
                <a:latin typeface="Arial"/>
                <a:cs typeface="Arial"/>
              </a:rPr>
              <a:t>cut  </a:t>
            </a:r>
            <a:r>
              <a:rPr sz="2200" spc="-5" dirty="0">
                <a:latin typeface="Arial"/>
                <a:cs typeface="Arial"/>
              </a:rPr>
              <a:t>with </a:t>
            </a:r>
            <a:r>
              <a:rPr sz="2200" dirty="0">
                <a:latin typeface="Arial"/>
                <a:cs typeface="Arial"/>
              </a:rPr>
              <a:t>a sharp knife </a:t>
            </a:r>
            <a:r>
              <a:rPr sz="2200" spc="-5" dirty="0">
                <a:latin typeface="Arial"/>
                <a:cs typeface="Arial"/>
              </a:rPr>
              <a:t>at </a:t>
            </a:r>
            <a:r>
              <a:rPr sz="2200" dirty="0">
                <a:latin typeface="Arial"/>
                <a:cs typeface="Arial"/>
              </a:rPr>
              <a:t>such  a </a:t>
            </a:r>
            <a:r>
              <a:rPr sz="2200" spc="-5" dirty="0">
                <a:latin typeface="Arial"/>
                <a:cs typeface="Arial"/>
              </a:rPr>
              <a:t>thickness that only </a:t>
            </a:r>
            <a:r>
              <a:rPr sz="2200" dirty="0">
                <a:latin typeface="Arial"/>
                <a:cs typeface="Arial"/>
              </a:rPr>
              <a:t>cell  </a:t>
            </a:r>
            <a:r>
              <a:rPr sz="2200" spc="-5" dirty="0">
                <a:latin typeface="Arial"/>
                <a:cs typeface="Arial"/>
              </a:rPr>
              <a:t>walls are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cut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7352" y="4280544"/>
            <a:ext cx="3502114" cy="2058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7400" y="1619125"/>
            <a:ext cx="4444999" cy="229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10249" y="1063123"/>
            <a:ext cx="431165" cy="1044575"/>
          </a:xfrm>
          <a:custGeom>
            <a:avLst/>
            <a:gdLst/>
            <a:ahLst/>
            <a:cxnLst/>
            <a:rect l="l" t="t" r="r" b="b"/>
            <a:pathLst>
              <a:path w="431165" h="1044575">
                <a:moveTo>
                  <a:pt x="0" y="1044551"/>
                </a:moveTo>
                <a:lnTo>
                  <a:pt x="431093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3367" y="1028518"/>
            <a:ext cx="42545" cy="62865"/>
          </a:xfrm>
          <a:custGeom>
            <a:avLst/>
            <a:gdLst/>
            <a:ahLst/>
            <a:cxnLst/>
            <a:rect l="l" t="t" r="r" b="b"/>
            <a:pathLst>
              <a:path w="42545" h="62865">
                <a:moveTo>
                  <a:pt x="39606" y="62581"/>
                </a:moveTo>
                <a:lnTo>
                  <a:pt x="27975" y="34605"/>
                </a:lnTo>
                <a:lnTo>
                  <a:pt x="0" y="46235"/>
                </a:lnTo>
                <a:lnTo>
                  <a:pt x="42257" y="0"/>
                </a:lnTo>
                <a:lnTo>
                  <a:pt x="39606" y="6258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3367" y="1028518"/>
            <a:ext cx="42545" cy="62865"/>
          </a:xfrm>
          <a:custGeom>
            <a:avLst/>
            <a:gdLst/>
            <a:ahLst/>
            <a:cxnLst/>
            <a:rect l="l" t="t" r="r" b="b"/>
            <a:pathLst>
              <a:path w="42545" h="62865">
                <a:moveTo>
                  <a:pt x="27975" y="34605"/>
                </a:moveTo>
                <a:lnTo>
                  <a:pt x="39606" y="62581"/>
                </a:lnTo>
                <a:lnTo>
                  <a:pt x="42257" y="0"/>
                </a:lnTo>
                <a:lnTo>
                  <a:pt x="0" y="46235"/>
                </a:lnTo>
                <a:lnTo>
                  <a:pt x="27975" y="34605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11276" y="738586"/>
            <a:ext cx="1703070" cy="26289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5" dirty="0">
                <a:latin typeface="Arial"/>
                <a:cs typeface="Arial"/>
              </a:rPr>
              <a:t>Plasmolysed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41674" y="1067660"/>
            <a:ext cx="135255" cy="1619250"/>
          </a:xfrm>
          <a:custGeom>
            <a:avLst/>
            <a:gdLst/>
            <a:ahLst/>
            <a:cxnLst/>
            <a:rect l="l" t="t" r="r" b="b"/>
            <a:pathLst>
              <a:path w="135254" h="1619250">
                <a:moveTo>
                  <a:pt x="0" y="1618839"/>
                </a:moveTo>
                <a:lnTo>
                  <a:pt x="134975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53520" y="1030352"/>
            <a:ext cx="43180" cy="60960"/>
          </a:xfrm>
          <a:custGeom>
            <a:avLst/>
            <a:gdLst/>
            <a:ahLst/>
            <a:cxnLst/>
            <a:rect l="l" t="t" r="r" b="b"/>
            <a:pathLst>
              <a:path w="43179" h="60959">
                <a:moveTo>
                  <a:pt x="42698" y="60436"/>
                </a:moveTo>
                <a:lnTo>
                  <a:pt x="23129" y="37307"/>
                </a:lnTo>
                <a:lnTo>
                  <a:pt x="0" y="56876"/>
                </a:lnTo>
                <a:lnTo>
                  <a:pt x="26239" y="0"/>
                </a:lnTo>
                <a:lnTo>
                  <a:pt x="42698" y="604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53520" y="1030352"/>
            <a:ext cx="43180" cy="60960"/>
          </a:xfrm>
          <a:custGeom>
            <a:avLst/>
            <a:gdLst/>
            <a:ahLst/>
            <a:cxnLst/>
            <a:rect l="l" t="t" r="r" b="b"/>
            <a:pathLst>
              <a:path w="43179" h="60959">
                <a:moveTo>
                  <a:pt x="23129" y="37307"/>
                </a:moveTo>
                <a:lnTo>
                  <a:pt x="42698" y="60436"/>
                </a:lnTo>
                <a:lnTo>
                  <a:pt x="26239" y="0"/>
                </a:lnTo>
                <a:lnTo>
                  <a:pt x="0" y="56876"/>
                </a:lnTo>
                <a:lnTo>
                  <a:pt x="23129" y="37307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7941" y="385511"/>
            <a:ext cx="4267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Mechanical</a:t>
            </a:r>
            <a:r>
              <a:rPr spc="-90" dirty="0"/>
              <a:t> </a:t>
            </a:r>
            <a:r>
              <a:rPr spc="-5" dirty="0"/>
              <a:t>method</a:t>
            </a:r>
          </a:p>
        </p:txBody>
      </p:sp>
      <p:sp>
        <p:nvSpPr>
          <p:cNvPr id="3" name="object 3"/>
          <p:cNvSpPr/>
          <p:nvPr/>
        </p:nvSpPr>
        <p:spPr>
          <a:xfrm>
            <a:off x="4666768" y="4133833"/>
            <a:ext cx="4122136" cy="2253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6587" y="1514675"/>
            <a:ext cx="4058924" cy="2323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0096" y="1193005"/>
            <a:ext cx="7328534" cy="491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889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Low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[sucrose</a:t>
            </a:r>
            <a:r>
              <a:rPr sz="18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soln]</a:t>
            </a:r>
            <a:endParaRPr sz="1800">
              <a:latin typeface="Arial"/>
              <a:cs typeface="Arial"/>
            </a:endParaRPr>
          </a:p>
          <a:p>
            <a:pPr marL="409575" indent="-397510" algn="just">
              <a:lnSpc>
                <a:spcPts val="2370"/>
              </a:lnSpc>
              <a:buChar char="●"/>
              <a:tabLst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Undamaged protoplast</a:t>
            </a:r>
            <a:r>
              <a:rPr sz="2200" spc="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</a:t>
            </a:r>
            <a:endParaRPr sz="2200">
              <a:latin typeface="Arial"/>
              <a:cs typeface="Arial"/>
            </a:endParaRPr>
          </a:p>
          <a:p>
            <a:pPr marL="409575" marR="3762375" algn="just">
              <a:lnSpc>
                <a:spcPct val="113599"/>
              </a:lnSpc>
            </a:pPr>
            <a:r>
              <a:rPr sz="2200" dirty="0">
                <a:latin typeface="Arial"/>
                <a:cs typeface="Arial"/>
              </a:rPr>
              <a:t>strips </a:t>
            </a:r>
            <a:r>
              <a:rPr sz="2200" spc="-5" dirty="0">
                <a:latin typeface="Arial"/>
                <a:cs typeface="Arial"/>
              </a:rPr>
              <a:t>are </a:t>
            </a:r>
            <a:r>
              <a:rPr sz="2200" dirty="0">
                <a:latin typeface="Arial"/>
                <a:cs typeface="Arial"/>
              </a:rPr>
              <a:t>released </a:t>
            </a:r>
            <a:r>
              <a:rPr sz="2200" spc="-5" dirty="0">
                <a:latin typeface="Arial"/>
                <a:cs typeface="Arial"/>
              </a:rPr>
              <a:t>by  osmotic </a:t>
            </a:r>
            <a:r>
              <a:rPr sz="2200" dirty="0">
                <a:latin typeface="Arial"/>
                <a:cs typeface="Arial"/>
              </a:rPr>
              <a:t>swelling </a:t>
            </a:r>
            <a:r>
              <a:rPr sz="2200" spc="-5" dirty="0">
                <a:latin typeface="Arial"/>
                <a:cs typeface="Arial"/>
              </a:rPr>
              <a:t>when  placed in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low  </a:t>
            </a:r>
            <a:r>
              <a:rPr sz="2200" dirty="0">
                <a:latin typeface="Arial"/>
                <a:cs typeface="Arial"/>
              </a:rPr>
              <a:t>concentration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dirty="0">
                <a:latin typeface="Arial"/>
                <a:cs typeface="Arial"/>
              </a:rPr>
              <a:t>sucrose  solution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409575" marR="3763010" indent="-397510" algn="just">
              <a:lnSpc>
                <a:spcPct val="113599"/>
              </a:lnSpc>
              <a:spcBef>
                <a:spcPts val="1440"/>
              </a:spcBef>
              <a:buChar char="●"/>
              <a:tabLst>
                <a:tab pos="410209" algn="l"/>
              </a:tabLst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Problem encountered: 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some cells release </a:t>
            </a:r>
            <a:r>
              <a:rPr sz="2200" spc="-5" dirty="0">
                <a:latin typeface="Arial"/>
                <a:cs typeface="Arial"/>
              </a:rPr>
              <a:t>uncut  </a:t>
            </a:r>
            <a:r>
              <a:rPr sz="2200" dirty="0">
                <a:latin typeface="Arial"/>
                <a:cs typeface="Arial"/>
              </a:rPr>
              <a:t>complete </a:t>
            </a:r>
            <a:r>
              <a:rPr sz="2200" spc="-5" dirty="0">
                <a:latin typeface="Arial"/>
                <a:cs typeface="Arial"/>
              </a:rPr>
              <a:t>protoplast  while the </a:t>
            </a:r>
            <a:r>
              <a:rPr sz="2200" dirty="0">
                <a:latin typeface="Arial"/>
                <a:cs typeface="Arial"/>
              </a:rPr>
              <a:t>rest </a:t>
            </a:r>
            <a:r>
              <a:rPr sz="2200" spc="-5" dirty="0">
                <a:latin typeface="Arial"/>
                <a:cs typeface="Arial"/>
              </a:rPr>
              <a:t>produces  broken dead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protoplasts.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9628" y="301256"/>
            <a:ext cx="40563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Enzymatic</a:t>
            </a:r>
            <a:r>
              <a:rPr spc="-95" dirty="0"/>
              <a:t> </a:t>
            </a:r>
            <a:r>
              <a:rPr spc="-5" dirty="0"/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096" y="1181053"/>
            <a:ext cx="8155940" cy="528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marR="5080" indent="-397510">
              <a:lnSpc>
                <a:spcPct val="113599"/>
              </a:lnSpc>
              <a:spcBef>
                <a:spcPts val="100"/>
              </a:spcBef>
              <a:buChar char="●"/>
              <a:tabLst>
                <a:tab pos="409575" algn="l"/>
                <a:tab pos="410209" algn="l"/>
                <a:tab pos="1381125" algn="l"/>
                <a:tab pos="1697989" algn="l"/>
                <a:tab pos="1762125" algn="l"/>
                <a:tab pos="2298065" algn="l"/>
                <a:tab pos="2896870" algn="l"/>
                <a:tab pos="3278504" algn="l"/>
                <a:tab pos="4545330" algn="l"/>
                <a:tab pos="4926330" algn="l"/>
                <a:tab pos="6083935" algn="l"/>
                <a:tab pos="6619875" algn="l"/>
                <a:tab pos="7187565" algn="l"/>
                <a:tab pos="7817484" algn="l"/>
              </a:tabLst>
            </a:pPr>
            <a:r>
              <a:rPr sz="2200" spc="-5" dirty="0">
                <a:latin typeface="Arial"/>
                <a:cs typeface="Arial"/>
              </a:rPr>
              <a:t>Refer</a:t>
            </a:r>
            <a:r>
              <a:rPr sz="2200" dirty="0">
                <a:latin typeface="Arial"/>
                <a:cs typeface="Arial"/>
              </a:rPr>
              <a:t>s	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		</a:t>
            </a:r>
            <a:r>
              <a:rPr sz="2200" spc="-5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e	</a:t>
            </a:r>
            <a:r>
              <a:rPr sz="2200" spc="-5" dirty="0">
                <a:latin typeface="Arial"/>
                <a:cs typeface="Arial"/>
              </a:rPr>
              <a:t>us</a:t>
            </a:r>
            <a:r>
              <a:rPr sz="2200" dirty="0">
                <a:latin typeface="Arial"/>
                <a:cs typeface="Arial"/>
              </a:rPr>
              <a:t>e	</a:t>
            </a:r>
            <a:r>
              <a:rPr sz="2200" spc="-5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f	</a:t>
            </a:r>
            <a:r>
              <a:rPr sz="2200" spc="-5" dirty="0">
                <a:latin typeface="Arial"/>
                <a:cs typeface="Arial"/>
              </a:rPr>
              <a:t>enzyme</a:t>
            </a:r>
            <a:r>
              <a:rPr sz="2200" dirty="0">
                <a:latin typeface="Arial"/>
                <a:cs typeface="Arial"/>
              </a:rPr>
              <a:t>s	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	</a:t>
            </a:r>
            <a:r>
              <a:rPr sz="2200" spc="-5" dirty="0">
                <a:latin typeface="Arial"/>
                <a:cs typeface="Arial"/>
              </a:rPr>
              <a:t>dissolv</a:t>
            </a:r>
            <a:r>
              <a:rPr sz="2200" dirty="0">
                <a:latin typeface="Arial"/>
                <a:cs typeface="Arial"/>
              </a:rPr>
              <a:t>e	</a:t>
            </a:r>
            <a:r>
              <a:rPr sz="2200" spc="-5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e	cell	</a:t>
            </a:r>
            <a:r>
              <a:rPr sz="2200" spc="-5" dirty="0">
                <a:latin typeface="Arial"/>
                <a:cs typeface="Arial"/>
              </a:rPr>
              <a:t>wal</a:t>
            </a:r>
            <a:r>
              <a:rPr sz="2200" dirty="0">
                <a:latin typeface="Arial"/>
                <a:cs typeface="Arial"/>
              </a:rPr>
              <a:t>l	</a:t>
            </a:r>
            <a:r>
              <a:rPr sz="2200" spc="-5" dirty="0">
                <a:latin typeface="Arial"/>
                <a:cs typeface="Arial"/>
              </a:rPr>
              <a:t>for  </a:t>
            </a:r>
            <a:r>
              <a:rPr sz="2200" dirty="0">
                <a:latin typeface="Arial"/>
                <a:cs typeface="Arial"/>
              </a:rPr>
              <a:t>releasing	</a:t>
            </a:r>
            <a:r>
              <a:rPr sz="2200" spc="-5" dirty="0">
                <a:latin typeface="Arial"/>
                <a:cs typeface="Arial"/>
              </a:rPr>
              <a:t>protoplasts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180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Advantages:</a:t>
            </a:r>
            <a:endParaRPr sz="2200">
              <a:latin typeface="Arial"/>
              <a:cs typeface="Arial"/>
            </a:endParaRPr>
          </a:p>
          <a:p>
            <a:pPr marL="866775" marR="5080" lvl="1" indent="-397510">
              <a:lnSpc>
                <a:spcPct val="113599"/>
              </a:lnSpc>
              <a:buFont typeface="Arial"/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Used for </a:t>
            </a:r>
            <a:r>
              <a:rPr sz="2200" dirty="0">
                <a:latin typeface="Arial"/>
                <a:cs typeface="Arial"/>
              </a:rPr>
              <a:t>variety </a:t>
            </a:r>
            <a:r>
              <a:rPr sz="2200" spc="-5" dirty="0">
                <a:latin typeface="Arial"/>
                <a:cs typeface="Arial"/>
              </a:rPr>
              <a:t>of tissues and organs </a:t>
            </a:r>
            <a:r>
              <a:rPr sz="2200" dirty="0">
                <a:latin typeface="Arial"/>
                <a:cs typeface="Arial"/>
              </a:rPr>
              <a:t>such </a:t>
            </a:r>
            <a:r>
              <a:rPr sz="2200" spc="-5" dirty="0">
                <a:latin typeface="Arial"/>
                <a:cs typeface="Arial"/>
              </a:rPr>
              <a:t>as fruits, </a:t>
            </a:r>
            <a:r>
              <a:rPr sz="2200" dirty="0">
                <a:latin typeface="Arial"/>
                <a:cs typeface="Arial"/>
              </a:rPr>
              <a:t>roots,  </a:t>
            </a:r>
            <a:r>
              <a:rPr sz="2200" spc="-5" dirty="0">
                <a:latin typeface="Arial"/>
                <a:cs typeface="Arial"/>
              </a:rPr>
              <a:t>petioles,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leaves…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360"/>
              </a:spcBef>
              <a:buFont typeface="Arial"/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Osmotic </a:t>
            </a:r>
            <a:r>
              <a:rPr sz="2200" dirty="0">
                <a:latin typeface="Arial"/>
                <a:cs typeface="Arial"/>
              </a:rPr>
              <a:t>shrinkage </a:t>
            </a:r>
            <a:r>
              <a:rPr sz="2200" spc="-5" dirty="0">
                <a:latin typeface="Arial"/>
                <a:cs typeface="Arial"/>
              </a:rPr>
              <a:t>is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minimum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360"/>
              </a:spcBef>
              <a:buFont typeface="Arial"/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Cells </a:t>
            </a:r>
            <a:r>
              <a:rPr sz="2200" dirty="0">
                <a:latin typeface="Arial"/>
                <a:cs typeface="Arial"/>
              </a:rPr>
              <a:t>remain </a:t>
            </a:r>
            <a:r>
              <a:rPr sz="2200" spc="-5" dirty="0">
                <a:latin typeface="Arial"/>
                <a:cs typeface="Arial"/>
              </a:rPr>
              <a:t>intact and not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injured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360"/>
              </a:spcBef>
              <a:buFont typeface="Arial"/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Protoplast </a:t>
            </a:r>
            <a:r>
              <a:rPr sz="2200" dirty="0">
                <a:latin typeface="Arial"/>
                <a:cs typeface="Arial"/>
              </a:rPr>
              <a:t>readily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obtained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180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Involves two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methods: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36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Direct </a:t>
            </a:r>
            <a:r>
              <a:rPr sz="2200" dirty="0">
                <a:latin typeface="Arial"/>
                <a:cs typeface="Arial"/>
              </a:rPr>
              <a:t>method (One step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only)</a:t>
            </a:r>
            <a:endParaRPr sz="220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36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Sequential </a:t>
            </a:r>
            <a:r>
              <a:rPr sz="2200" dirty="0">
                <a:latin typeface="Arial"/>
                <a:cs typeface="Arial"/>
              </a:rPr>
              <a:t>method (Two step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method)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8228" y="434736"/>
            <a:ext cx="36055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 Direct</a:t>
            </a:r>
            <a:r>
              <a:rPr spc="-90" dirty="0"/>
              <a:t> </a:t>
            </a:r>
            <a:r>
              <a:rPr spc="-5" dirty="0"/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096" y="1215404"/>
            <a:ext cx="7450455" cy="3054350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409575" indent="-397510">
              <a:lnSpc>
                <a:spcPct val="100000"/>
              </a:lnSpc>
              <a:spcBef>
                <a:spcPts val="143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Incubation of leaf </a:t>
            </a:r>
            <a:r>
              <a:rPr sz="2200" dirty="0">
                <a:latin typeface="Arial"/>
                <a:cs typeface="Arial"/>
              </a:rPr>
              <a:t>segments </a:t>
            </a:r>
            <a:r>
              <a:rPr sz="2200" spc="-5" dirty="0">
                <a:latin typeface="Arial"/>
                <a:cs typeface="Arial"/>
              </a:rPr>
              <a:t>overnight in enzyme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solution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133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dirty="0">
                <a:latin typeface="Arial"/>
                <a:cs typeface="Arial"/>
              </a:rPr>
              <a:t>Mixture </a:t>
            </a:r>
            <a:r>
              <a:rPr sz="2200" spc="-5" dirty="0">
                <a:latin typeface="Arial"/>
                <a:cs typeface="Arial"/>
              </a:rPr>
              <a:t>is filtered and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centrifuged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133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Protoplast forms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pellet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133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Then washed with </a:t>
            </a:r>
            <a:r>
              <a:rPr sz="2200" dirty="0">
                <a:latin typeface="Arial"/>
                <a:cs typeface="Arial"/>
              </a:rPr>
              <a:t>sorbitol </a:t>
            </a:r>
            <a:r>
              <a:rPr sz="2200" spc="-5" dirty="0">
                <a:latin typeface="Arial"/>
                <a:cs typeface="Arial"/>
              </a:rPr>
              <a:t>and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re-centrifuged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133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Clean protoplasts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float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133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They are pipetted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out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0240" y="489582"/>
            <a:ext cx="461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 </a:t>
            </a:r>
            <a:r>
              <a:rPr spc="-10" dirty="0"/>
              <a:t>Sequential</a:t>
            </a:r>
            <a:r>
              <a:rPr spc="-95" dirty="0"/>
              <a:t> </a:t>
            </a:r>
            <a:r>
              <a:rPr spc="-5" dirty="0"/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096" y="1353429"/>
            <a:ext cx="8020684" cy="3759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marR="8255" indent="-397510" algn="just">
              <a:lnSpc>
                <a:spcPct val="113599"/>
              </a:lnSpc>
              <a:spcBef>
                <a:spcPts val="100"/>
              </a:spcBef>
              <a:buChar char="●"/>
              <a:tabLst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Two enzyme </a:t>
            </a:r>
            <a:r>
              <a:rPr sz="2200" dirty="0">
                <a:latin typeface="Arial"/>
                <a:cs typeface="Arial"/>
              </a:rPr>
              <a:t>mixtures(mixture A </a:t>
            </a:r>
            <a:r>
              <a:rPr sz="2200" spc="-5" dirty="0">
                <a:latin typeface="Arial"/>
                <a:cs typeface="Arial"/>
              </a:rPr>
              <a:t>and </a:t>
            </a:r>
            <a:r>
              <a:rPr sz="2200" dirty="0">
                <a:latin typeface="Arial"/>
                <a:cs typeface="Arial"/>
              </a:rPr>
              <a:t>mixture </a:t>
            </a:r>
            <a:r>
              <a:rPr sz="2200" spc="-5" dirty="0">
                <a:latin typeface="Arial"/>
                <a:cs typeface="Arial"/>
              </a:rPr>
              <a:t>B) are used one  after the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other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09575" marR="5080" indent="-397510" algn="just">
              <a:lnSpc>
                <a:spcPct val="113599"/>
              </a:lnSpc>
              <a:spcBef>
                <a:spcPts val="1440"/>
              </a:spcBef>
              <a:buChar char="●"/>
              <a:tabLst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Leaf </a:t>
            </a:r>
            <a:r>
              <a:rPr sz="2200" dirty="0">
                <a:latin typeface="Arial"/>
                <a:cs typeface="Arial"/>
              </a:rPr>
              <a:t>segments </a:t>
            </a:r>
            <a:r>
              <a:rPr sz="2200" spc="-5" dirty="0">
                <a:latin typeface="Arial"/>
                <a:cs typeface="Arial"/>
              </a:rPr>
              <a:t>with </a:t>
            </a:r>
            <a:r>
              <a:rPr sz="2200" dirty="0">
                <a:latin typeface="Arial"/>
                <a:cs typeface="Arial"/>
              </a:rPr>
              <a:t>mixture A (Macerozyme </a:t>
            </a:r>
            <a:r>
              <a:rPr sz="2200" spc="-5" dirty="0">
                <a:latin typeface="Arial"/>
                <a:cs typeface="Arial"/>
              </a:rPr>
              <a:t>in </a:t>
            </a:r>
            <a:r>
              <a:rPr sz="2200" dirty="0">
                <a:latin typeface="Arial"/>
                <a:cs typeface="Arial"/>
              </a:rPr>
              <a:t>manifold </a:t>
            </a:r>
            <a:r>
              <a:rPr sz="2200" spc="-5" dirty="0">
                <a:latin typeface="Arial"/>
                <a:cs typeface="Arial"/>
              </a:rPr>
              <a:t>at  pH 5.8) are </a:t>
            </a:r>
            <a:r>
              <a:rPr sz="2200" dirty="0">
                <a:latin typeface="Arial"/>
                <a:cs typeface="Arial"/>
              </a:rPr>
              <a:t>vacuumed </a:t>
            </a:r>
            <a:r>
              <a:rPr sz="2200" spc="-5" dirty="0">
                <a:latin typeface="Arial"/>
                <a:cs typeface="Arial"/>
              </a:rPr>
              <a:t>infiltrated for </a:t>
            </a:r>
            <a:r>
              <a:rPr sz="2200" dirty="0">
                <a:latin typeface="Arial"/>
                <a:cs typeface="Arial"/>
              </a:rPr>
              <a:t>5 mins, </a:t>
            </a:r>
            <a:r>
              <a:rPr sz="2200" spc="-5" dirty="0">
                <a:latin typeface="Arial"/>
                <a:cs typeface="Arial"/>
              </a:rPr>
              <a:t>transferred to </a:t>
            </a:r>
            <a:r>
              <a:rPr sz="2200" dirty="0">
                <a:latin typeface="Arial"/>
                <a:cs typeface="Arial"/>
              </a:rPr>
              <a:t>a  </a:t>
            </a:r>
            <a:r>
              <a:rPr sz="2200" spc="-5" dirty="0">
                <a:latin typeface="Arial"/>
                <a:cs typeface="Arial"/>
              </a:rPr>
              <a:t>water bath at </a:t>
            </a:r>
            <a:r>
              <a:rPr sz="2200" dirty="0">
                <a:latin typeface="Arial"/>
                <a:cs typeface="Arial"/>
              </a:rPr>
              <a:t>25</a:t>
            </a:r>
            <a:r>
              <a:rPr sz="2200" b="1" dirty="0">
                <a:latin typeface="Arial"/>
                <a:cs typeface="Arial"/>
              </a:rPr>
              <a:t>°</a:t>
            </a:r>
            <a:r>
              <a:rPr sz="2200" dirty="0">
                <a:latin typeface="Arial"/>
                <a:cs typeface="Arial"/>
              </a:rPr>
              <a:t>C </a:t>
            </a:r>
            <a:r>
              <a:rPr sz="2200" spc="-5" dirty="0">
                <a:latin typeface="Arial"/>
                <a:cs typeface="Arial"/>
              </a:rPr>
              <a:t>and </a:t>
            </a:r>
            <a:r>
              <a:rPr sz="2200" dirty="0">
                <a:latin typeface="Arial"/>
                <a:cs typeface="Arial"/>
              </a:rPr>
              <a:t>subjected </a:t>
            </a:r>
            <a:r>
              <a:rPr sz="2200" spc="-5" dirty="0">
                <a:latin typeface="Arial"/>
                <a:cs typeface="Arial"/>
              </a:rPr>
              <a:t>to </a:t>
            </a:r>
            <a:r>
              <a:rPr sz="2200" dirty="0">
                <a:latin typeface="Arial"/>
                <a:cs typeface="Arial"/>
              </a:rPr>
              <a:t>slow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shaking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09575" marR="11430" indent="-397510" algn="just">
              <a:lnSpc>
                <a:spcPct val="113599"/>
              </a:lnSpc>
              <a:spcBef>
                <a:spcPts val="1440"/>
              </a:spcBef>
              <a:buChar char="●"/>
              <a:tabLst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The enzyme </a:t>
            </a:r>
            <a:r>
              <a:rPr sz="2200" dirty="0">
                <a:latin typeface="Arial"/>
                <a:cs typeface="Arial"/>
              </a:rPr>
              <a:t>mixture </a:t>
            </a:r>
            <a:r>
              <a:rPr sz="2200" spc="-5" dirty="0">
                <a:latin typeface="Arial"/>
                <a:cs typeface="Arial"/>
              </a:rPr>
              <a:t>is then </a:t>
            </a:r>
            <a:r>
              <a:rPr sz="2200" dirty="0">
                <a:latin typeface="Arial"/>
                <a:cs typeface="Arial"/>
              </a:rPr>
              <a:t>replaced </a:t>
            </a:r>
            <a:r>
              <a:rPr sz="2200" spc="-5" dirty="0">
                <a:latin typeface="Arial"/>
                <a:cs typeface="Arial"/>
              </a:rPr>
              <a:t>by fresh ‘enzyme  </a:t>
            </a:r>
            <a:r>
              <a:rPr sz="2200" dirty="0">
                <a:latin typeface="Arial"/>
                <a:cs typeface="Arial"/>
              </a:rPr>
              <a:t>mixture </a:t>
            </a:r>
            <a:r>
              <a:rPr sz="2200" spc="-5" dirty="0">
                <a:latin typeface="Arial"/>
                <a:cs typeface="Arial"/>
              </a:rPr>
              <a:t>A’ and leaf </a:t>
            </a:r>
            <a:r>
              <a:rPr sz="2200" dirty="0">
                <a:latin typeface="Arial"/>
                <a:cs typeface="Arial"/>
              </a:rPr>
              <a:t>segments </a:t>
            </a:r>
            <a:r>
              <a:rPr sz="2200" spc="-5" dirty="0">
                <a:latin typeface="Arial"/>
                <a:cs typeface="Arial"/>
              </a:rPr>
              <a:t>are incubated for another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hour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1558</Words>
  <Application>Microsoft Office PowerPoint</Application>
  <PresentationFormat>On-screen Show (4:3)</PresentationFormat>
  <Paragraphs>242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Verdana</vt:lpstr>
      <vt:lpstr>MS PGothic</vt:lpstr>
      <vt:lpstr>Office Theme</vt:lpstr>
      <vt:lpstr>Protoplast Culture</vt:lpstr>
      <vt:lpstr>Contents</vt:lpstr>
      <vt:lpstr>Introduction - The Protoplast</vt:lpstr>
      <vt:lpstr>Protoplast isolation</vt:lpstr>
      <vt:lpstr>Mechanical method</vt:lpstr>
      <vt:lpstr>Mechanical method</vt:lpstr>
      <vt:lpstr>Enzymatic method</vt:lpstr>
      <vt:lpstr>1. Direct method</vt:lpstr>
      <vt:lpstr>2. Sequential method</vt:lpstr>
      <vt:lpstr>2. Sequential method</vt:lpstr>
      <vt:lpstr>Purification of protoplast</vt:lpstr>
      <vt:lpstr>Protoplast Culture</vt:lpstr>
      <vt:lpstr>Culture of protoplasts</vt:lpstr>
      <vt:lpstr>Culture of protoplasts (continued)</vt:lpstr>
      <vt:lpstr>Importance of Protoplast Culture</vt:lpstr>
      <vt:lpstr>Summary of isolation and culture of  protoplasts</vt:lpstr>
      <vt:lpstr>Factors affecting protoplast culture</vt:lpstr>
      <vt:lpstr>Factors affecting protoplast culture</vt:lpstr>
      <vt:lpstr>Protoplast Fusion</vt:lpstr>
      <vt:lpstr>Electrofusion</vt:lpstr>
      <vt:lpstr>Electrofusion</vt:lpstr>
      <vt:lpstr>PEG (Polyethylene glycol) Fusion</vt:lpstr>
      <vt:lpstr>Class practical results: Protoplast fusion</vt:lpstr>
      <vt:lpstr>Application of Protoplast</vt:lpstr>
      <vt:lpstr>Slide 25</vt:lpstr>
      <vt:lpstr>- Somatic Hybridization</vt:lpstr>
      <vt:lpstr>Somatic hybridization</vt:lpstr>
      <vt:lpstr>Limitations of Somatic Hybridization</vt:lpstr>
      <vt:lpstr>Ingestion of foreign material</vt:lpstr>
      <vt:lpstr>Advantages of Protoplast fusion</vt:lpstr>
      <vt:lpstr>Disadvantages of Protoplast Fusion</vt:lpstr>
      <vt:lpstr>The Future with Protoplast Fusion  and Culture</vt:lpstr>
      <vt:lpstr>Protoplast - Up to now</vt:lpstr>
      <vt:lpstr>Alcohol Production</vt:lpstr>
      <vt:lpstr>Crop Production</vt:lpstr>
      <vt:lpstr>Crop Production (cntd)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Protoplast Culture</dc:title>
  <cp:lastModifiedBy>Hp</cp:lastModifiedBy>
  <cp:revision>4</cp:revision>
  <dcterms:created xsi:type="dcterms:W3CDTF">2019-11-27T19:59:01Z</dcterms:created>
  <dcterms:modified xsi:type="dcterms:W3CDTF">2020-02-03T16:40:33Z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