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8"/>
  </p:notesMasterIdLst>
  <p:sldIdLst>
    <p:sldId id="256" r:id="rId2"/>
    <p:sldId id="302" r:id="rId3"/>
    <p:sldId id="294" r:id="rId4"/>
    <p:sldId id="295" r:id="rId5"/>
    <p:sldId id="297" r:id="rId6"/>
    <p:sldId id="298" r:id="rId7"/>
    <p:sldId id="299" r:id="rId8"/>
    <p:sldId id="300" r:id="rId9"/>
    <p:sldId id="296" r:id="rId10"/>
    <p:sldId id="257" r:id="rId11"/>
    <p:sldId id="293" r:id="rId12"/>
    <p:sldId id="258" r:id="rId13"/>
    <p:sldId id="301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161F8-3851-4B21-BC31-FD8D6C1EEB23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F54D4-90E9-47C2-B5E9-9DA5E0063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36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1920-8FA4-48EC-8209-701CEA4A640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sease" TargetMode="External"/><Relationship Id="rId2" Type="http://schemas.openxmlformats.org/officeDocument/2006/relationships/hyperlink" Target="http://en.wikipedia.org/wiki/Treatm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Disability" TargetMode="External"/><Relationship Id="rId4" Type="http://schemas.openxmlformats.org/officeDocument/2006/relationships/hyperlink" Target="http://en.wikipedia.org/wiki/Illnes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tients" TargetMode="External"/><Relationship Id="rId2" Type="http://schemas.openxmlformats.org/officeDocument/2006/relationships/hyperlink" Target="http://en.wikipedia.org/wiki/Health_care_provid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espiratory_therapists" TargetMode="External"/><Relationship Id="rId3" Type="http://schemas.openxmlformats.org/officeDocument/2006/relationships/hyperlink" Target="http://en.wikipedia.org/wiki/Patients" TargetMode="External"/><Relationship Id="rId7" Type="http://schemas.openxmlformats.org/officeDocument/2006/relationships/hyperlink" Target="http://en.wikipedia.org/wiki/Physical_therapy" TargetMode="External"/><Relationship Id="rId2" Type="http://schemas.openxmlformats.org/officeDocument/2006/relationships/hyperlink" Target="http://en.wikipedia.org/wiki/Specialty_(medicin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ermatology" TargetMode="External"/><Relationship Id="rId11" Type="http://schemas.openxmlformats.org/officeDocument/2006/relationships/hyperlink" Target="http://en.wikipedia.org/wiki/Dietitians" TargetMode="External"/><Relationship Id="rId5" Type="http://schemas.openxmlformats.org/officeDocument/2006/relationships/hyperlink" Target="http://en.wikipedia.org/wiki/Urologists" TargetMode="External"/><Relationship Id="rId10" Type="http://schemas.openxmlformats.org/officeDocument/2006/relationships/hyperlink" Target="http://en.wikipedia.org/wiki/Speech_and_language_pathology" TargetMode="External"/><Relationship Id="rId4" Type="http://schemas.openxmlformats.org/officeDocument/2006/relationships/hyperlink" Target="http://en.wikipedia.org/wiki/Cardiologists" TargetMode="External"/><Relationship Id="rId9" Type="http://schemas.openxmlformats.org/officeDocument/2006/relationships/hyperlink" Target="http://en.wikipedia.org/wiki/Occupational_therapis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lastic_surgery" TargetMode="External"/><Relationship Id="rId3" Type="http://schemas.openxmlformats.org/officeDocument/2006/relationships/hyperlink" Target="http://en.wikipedia.org/wiki/Medicine" TargetMode="External"/><Relationship Id="rId7" Type="http://schemas.openxmlformats.org/officeDocument/2006/relationships/hyperlink" Target="http://en.wikipedia.org/wiki/Cardiac_surgery" TargetMode="External"/><Relationship Id="rId2" Type="http://schemas.openxmlformats.org/officeDocument/2006/relationships/hyperlink" Target="http://en.wikipedia.org/wiki/Inpati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Neurosurgery" TargetMode="External"/><Relationship Id="rId5" Type="http://schemas.openxmlformats.org/officeDocument/2006/relationships/hyperlink" Target="http://en.wikipedia.org/wiki/Cancer" TargetMode="External"/><Relationship Id="rId4" Type="http://schemas.openxmlformats.org/officeDocument/2006/relationships/hyperlink" Target="http://en.wikipedia.org/wiki/Tertiary_referral_hospital" TargetMode="External"/><Relationship Id="rId9" Type="http://schemas.openxmlformats.org/officeDocument/2006/relationships/hyperlink" Target="http://en.wikipedia.org/wiki/Bur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APTA’s Guide to PT practice</a:t>
            </a:r>
            <a:br>
              <a:rPr lang="en-US" dirty="0" smtClean="0"/>
            </a:br>
            <a:r>
              <a:rPr lang="en-US" dirty="0" smtClean="0"/>
              <a:t>PT practice patterns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7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APTA’s Guide to Physical Therapist</a:t>
            </a:r>
            <a:br>
              <a:rPr lang="en-US" dirty="0" smtClean="0"/>
            </a:b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Physical therapy is defined as the care and service provided by or under the direction and supervision of a physical therapist. Physical therapists are the only professionals who provide physical therapy.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2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Physical therapist assistants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—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direction and supervision of the physical therapist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—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only paraprofessionals who assist in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the provision of physical therapy interventions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47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PTA is a </a:t>
            </a:r>
            <a:r>
              <a:rPr lang="en-US" dirty="0" smtClean="0">
                <a:solidFill>
                  <a:srgbClr val="0070C0"/>
                </a:solidFill>
              </a:rPr>
              <a:t>technically educated health care provider</a:t>
            </a:r>
            <a:r>
              <a:rPr lang="en-US" dirty="0" smtClean="0"/>
              <a:t> who assists the PT in the provision of physical therapy.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u="sng" dirty="0" smtClean="0"/>
              <a:t>SELECTED CURRICULUM REQUIREMENTS </a:t>
            </a:r>
            <a:r>
              <a:rPr lang="en-US" i="1" u="sng" dirty="0" smtClean="0"/>
              <a:t>FROM</a:t>
            </a:r>
            <a:r>
              <a:rPr lang="en-US" b="1" i="1" u="sng" dirty="0" smtClean="0"/>
              <a:t>  </a:t>
            </a:r>
          </a:p>
          <a:p>
            <a:pPr>
              <a:buNone/>
            </a:pPr>
            <a:r>
              <a:rPr lang="en-US" b="1" i="1" u="sng" dirty="0" smtClean="0">
                <a:latin typeface="Bradley Hand ITC" pitchFamily="66" charset="0"/>
              </a:rPr>
              <a:t>EVALUATIVE  CRITERIA</a:t>
            </a:r>
            <a:r>
              <a:rPr lang="en-US" b="1" i="1" u="sng" dirty="0" smtClean="0"/>
              <a:t>  FOR PHYSICAL THERAPIST ASSISTANT PROGRAMS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40079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option for care rather than standard for care.</a:t>
            </a:r>
          </a:p>
          <a:p>
            <a:r>
              <a:rPr lang="en-US" dirty="0" err="1" smtClean="0"/>
              <a:t>i.e</a:t>
            </a:r>
            <a:r>
              <a:rPr lang="en-US" dirty="0" smtClean="0"/>
              <a:t> no clinical guidelines with evidence based ….recommended </a:t>
            </a:r>
            <a:r>
              <a:rPr lang="en-US" dirty="0" err="1" smtClean="0"/>
              <a:t>POC,protocols</a:t>
            </a:r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 delineate Practice Patterns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Define the role of PT in prevention of illness and promotion of health , </a:t>
            </a:r>
            <a:r>
              <a:rPr lang="en-US" dirty="0" err="1" smtClean="0"/>
              <a:t>wellnes</a:t>
            </a:r>
            <a:r>
              <a:rPr lang="en-US" dirty="0" smtClean="0"/>
              <a:t> &amp; fitness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516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NA\Pictures\556789_458435580891563_160990551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73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Therapy Practice Patterns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MNA\Pictures\268230_485019941521467_182594782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3553"/>
            <a:ext cx="9144000" cy="4690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38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Musculoskeletal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Primary Prevention/Risk Reduction for</a:t>
            </a:r>
          </a:p>
          <a:p>
            <a:pPr>
              <a:buNone/>
            </a:pPr>
            <a:r>
              <a:rPr lang="en-US" dirty="0" smtClean="0"/>
              <a:t>Skeletal Demineralization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I:\pics\physiothera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000" y="2438400"/>
            <a:ext cx="36000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84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4B: Impaired Posture</a:t>
            </a:r>
            <a:endParaRPr lang="en-US" dirty="0"/>
          </a:p>
        </p:txBody>
      </p:sp>
      <p:pic>
        <p:nvPicPr>
          <p:cNvPr id="2051" name="Picture 3" descr="E:\EBP &amp; PP\profesional practice\pics\posture-problems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"/>
            <a:ext cx="4419600" cy="6931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6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EBP &amp; PP\profesional practice\pics\osteoporosi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252802" cy="76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16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67199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69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bdul Munem\Desktop\home_cover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690"/>
            <a:ext cx="5181600" cy="69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26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Impaired Muscle Performance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074" name="Picture 2" descr="E:\EBP &amp; PP\profesional practice\pics\what-causes-muscle-fat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920027"/>
            <a:ext cx="4800600" cy="5937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3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Impaired Joint Mobility, Motor Function, Muscle Performance, and ROM Associated</a:t>
            </a:r>
          </a:p>
          <a:p>
            <a:pPr>
              <a:buNone/>
            </a:pPr>
            <a:r>
              <a:rPr lang="en-US" dirty="0" smtClean="0"/>
              <a:t>With 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Connective Tissue Dysfunction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Inflammation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Spinal disorders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Fractures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Arthroplasty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3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 descr="E:\EBP &amp; PP\profesional practice\pics\F8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676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02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EBP &amp; PP\profesional practice\pics\ankle_fractur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4" y="0"/>
            <a:ext cx="7610230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3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Impaired Joint Mobility, Motor Function, Muscle Performance, and ROM Associated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Bony / soft tissue surgery</a:t>
            </a:r>
          </a:p>
        </p:txBody>
      </p:sp>
      <p:pic>
        <p:nvPicPr>
          <p:cNvPr id="9218" name="Picture 2" descr="E:\EBP &amp; PP\profesional practice\pics\Seif_arthoscopic set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519" y="3124200"/>
            <a:ext cx="5985481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82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Impaired Motor Function, Muscle Performance, Range of Motion, Gait, Locomotion, and Balance Associated With Amputation</a:t>
            </a:r>
            <a:endParaRPr lang="en-US" sz="2800" dirty="0"/>
          </a:p>
        </p:txBody>
      </p:sp>
      <p:pic>
        <p:nvPicPr>
          <p:cNvPr id="4" name="Picture 2" descr="E:\EBP &amp; PP\profesional practice\pics\03-29-50_amputee-athlete-todd-schaffhauser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90242" y="1774825"/>
            <a:ext cx="2963515" cy="4625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13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EBP &amp; PP\profesional practice\pics\frontline-feature-amputee-53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846423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53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EBP &amp; PP\profesional practice\pics\ampu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286"/>
            <a:ext cx="4648200" cy="6972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61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Neuromuscular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Prevention/Risk Reduction for</a:t>
            </a:r>
          </a:p>
          <a:p>
            <a:pPr>
              <a:buNone/>
            </a:pPr>
            <a:r>
              <a:rPr lang="en-US" dirty="0" smtClean="0"/>
              <a:t>Loss of Balance and Falling</a:t>
            </a:r>
            <a:endParaRPr lang="en-US" dirty="0"/>
          </a:p>
        </p:txBody>
      </p:sp>
      <p:pic>
        <p:nvPicPr>
          <p:cNvPr id="11267" name="Picture 3" descr="E:\EBP &amp; PP\profesional practice\pics\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80410"/>
            <a:ext cx="4067175" cy="3977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6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:\EBP &amp; PP\profesional practice\pics\GeriatricsW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3000" cy="6858000"/>
          </a:xfrm>
          <a:prstGeom prst="rect">
            <a:avLst/>
          </a:prstGeom>
          <a:noFill/>
        </p:spPr>
      </p:pic>
      <p:pic>
        <p:nvPicPr>
          <p:cNvPr id="5" name="Picture 4" descr="E:\Ex Physiology\pic\temperature\images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70866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85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/>
              <a:t>t</a:t>
            </a:r>
            <a:r>
              <a:rPr lang="en-US" dirty="0" smtClean="0"/>
              <a:t>he Guide’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Published in 1997 </a:t>
            </a:r>
          </a:p>
          <a:p>
            <a:r>
              <a:rPr lang="en-US" dirty="0" smtClean="0"/>
              <a:t>600 experts of different fields make it a fine-tuned version.</a:t>
            </a:r>
          </a:p>
          <a:p>
            <a:r>
              <a:rPr lang="en-US" dirty="0" smtClean="0"/>
              <a:t>Served a positive role in professional status</a:t>
            </a:r>
          </a:p>
          <a:p>
            <a:r>
              <a:rPr lang="en-US" dirty="0"/>
              <a:t>PTs in clinical practice </a:t>
            </a:r>
            <a:r>
              <a:rPr lang="en-US" dirty="0" smtClean="0"/>
              <a:t>may use </a:t>
            </a:r>
            <a:r>
              <a:rPr lang="en-US" dirty="0"/>
              <a:t>the </a:t>
            </a:r>
            <a:r>
              <a:rPr lang="en-US" i="1" dirty="0"/>
              <a:t>Guide </a:t>
            </a:r>
            <a:r>
              <a:rPr lang="en-US" dirty="0"/>
              <a:t>for individual decision making, continuous quality-improvement </a:t>
            </a:r>
            <a:r>
              <a:rPr lang="en-US" dirty="0" err="1" smtClean="0"/>
              <a:t>programs,and</a:t>
            </a:r>
            <a:r>
              <a:rPr lang="en-US" dirty="0" smtClean="0"/>
              <a:t> </a:t>
            </a:r>
            <a:r>
              <a:rPr lang="en-US" dirty="0"/>
              <a:t>outcome studies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776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EBP &amp; PP\profesional practice\pics\Hip fx and O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028" y="685800"/>
            <a:ext cx="7227367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64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Impaired </a:t>
            </a:r>
            <a:r>
              <a:rPr lang="en-US" dirty="0" err="1" smtClean="0"/>
              <a:t>Neuromotor</a:t>
            </a:r>
            <a:r>
              <a:rPr lang="en-US" dirty="0" smtClean="0"/>
              <a:t> Development Impaired motor function…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Impaired motor </a:t>
            </a:r>
          </a:p>
          <a:p>
            <a:pPr>
              <a:buNone/>
            </a:pPr>
            <a:r>
              <a:rPr lang="en-US" dirty="0" smtClean="0"/>
              <a:t>Function &amp; sensory…</a:t>
            </a:r>
          </a:p>
          <a:p>
            <a:r>
              <a:rPr lang="en-US" dirty="0" smtClean="0"/>
              <a:t>CNS disorders</a:t>
            </a:r>
          </a:p>
          <a:p>
            <a:pPr>
              <a:buNone/>
            </a:pPr>
            <a:r>
              <a:rPr lang="en-US" dirty="0" smtClean="0"/>
              <a:t>Progressive/Non Progressive</a:t>
            </a:r>
          </a:p>
          <a:p>
            <a:r>
              <a:rPr lang="en-US" dirty="0" smtClean="0"/>
              <a:t>Congenital</a:t>
            </a:r>
          </a:p>
          <a:p>
            <a:r>
              <a:rPr lang="en-US" dirty="0" smtClean="0"/>
              <a:t>Acquired</a:t>
            </a:r>
          </a:p>
          <a:p>
            <a:pPr>
              <a:buNone/>
            </a:pPr>
            <a:r>
              <a:rPr lang="en-US" dirty="0" smtClean="0"/>
              <a:t>Childhood/adult </a:t>
            </a:r>
          </a:p>
          <a:p>
            <a:pPr>
              <a:buNone/>
            </a:pPr>
            <a:r>
              <a:rPr lang="en-US" dirty="0" smtClean="0"/>
              <a:t>Life phase</a:t>
            </a:r>
            <a:endParaRPr lang="en-US" dirty="0"/>
          </a:p>
        </p:txBody>
      </p:sp>
      <p:pic>
        <p:nvPicPr>
          <p:cNvPr id="5" name="Picture 2" descr="E:\EBP &amp; PP\profesional practice\pics\imag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785" y="1371600"/>
            <a:ext cx="4176215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36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Impaired peripheral Nerve Integrity &amp; Ms Performance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Peripheral Nerve Injury</a:t>
            </a:r>
          </a:p>
          <a:p>
            <a:r>
              <a:rPr lang="en-US" dirty="0" smtClean="0"/>
              <a:t>Acute/chronic</a:t>
            </a:r>
          </a:p>
          <a:p>
            <a:pPr>
              <a:buNone/>
            </a:pPr>
            <a:r>
              <a:rPr lang="en-US" dirty="0" err="1" smtClean="0"/>
              <a:t>Polyneuropathies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Non </a:t>
            </a:r>
            <a:r>
              <a:rPr lang="en-US" dirty="0" err="1" smtClean="0"/>
              <a:t>Prog</a:t>
            </a:r>
            <a:r>
              <a:rPr lang="en-US" dirty="0" smtClean="0"/>
              <a:t> disorder of </a:t>
            </a:r>
          </a:p>
          <a:p>
            <a:pPr>
              <a:buNone/>
            </a:pPr>
            <a:r>
              <a:rPr lang="en-US" dirty="0" smtClean="0"/>
              <a:t>Spinal Cord</a:t>
            </a:r>
          </a:p>
          <a:p>
            <a:endParaRPr lang="en-US" dirty="0"/>
          </a:p>
        </p:txBody>
      </p:sp>
      <p:pic>
        <p:nvPicPr>
          <p:cNvPr id="5" name="Picture 2" descr="E:\EBP &amp; PP\profesional practice\pics\nerveda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743200"/>
            <a:ext cx="5867399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54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EBP &amp; PP\profesional practice\pics\image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5418595" cy="5975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28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Impaired Arousal , ROM, and Motor Control Associated With Coma,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E:\EBP &amp; PP\profesional practice\pics\francisco-pantal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03928"/>
            <a:ext cx="6691733" cy="4749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07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Cardiovascular ,Pulmonary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Prevention/Risk Reduction for Cardiovascular/Pulmonary Disorders</a:t>
            </a:r>
            <a:endParaRPr lang="en-US" dirty="0"/>
          </a:p>
        </p:txBody>
      </p:sp>
      <p:pic>
        <p:nvPicPr>
          <p:cNvPr id="6147" name="Picture 3" descr="E:\Ex Physiology\pic\images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14738"/>
            <a:ext cx="4768472" cy="3243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47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 descr="E:\Ex Physiology\pic\veinoplus-calfpump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638" y="571500"/>
            <a:ext cx="5542598" cy="628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81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Impaired Aerobic Capacity/Endurance</a:t>
            </a:r>
            <a:br>
              <a:rPr lang="en-US" dirty="0" smtClean="0"/>
            </a:br>
            <a:r>
              <a:rPr lang="en-US" dirty="0" smtClean="0"/>
              <a:t>Associated With </a:t>
            </a:r>
            <a:r>
              <a:rPr lang="en-US" dirty="0" err="1" smtClean="0"/>
              <a:t>Deconditioning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E:\Ex Physiology\pic\exercise_heart_at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5813797" cy="385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39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749552"/>
          </a:xfrm>
        </p:spPr>
        <p:txBody>
          <a:bodyPr>
            <a:noAutofit/>
          </a:bodyPr>
          <a:lstStyle/>
          <a:p>
            <a:r>
              <a:rPr lang="en-US" sz="3200" dirty="0" smtClean="0"/>
              <a:t>Impaired Ventilation, Respiration/Gas Exchange, and Aerobic Capacity/Endurance Associated With Airway Clearance Dysfunction</a:t>
            </a:r>
            <a:endParaRPr lang="en-US" sz="3200" dirty="0"/>
          </a:p>
        </p:txBody>
      </p:sp>
      <p:pic>
        <p:nvPicPr>
          <p:cNvPr id="4" name="Picture 4" descr="E:\Ex Physiology\pic\lung-flute-250x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90850" y="2582862"/>
            <a:ext cx="3162300" cy="300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82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2054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Impaired Aerobic Capacity/Endurance</a:t>
            </a:r>
            <a:br>
              <a:rPr lang="en-US" dirty="0" smtClean="0"/>
            </a:br>
            <a:r>
              <a:rPr lang="en-US" dirty="0" smtClean="0"/>
              <a:t>Associated With Cardiovascular</a:t>
            </a:r>
            <a:br>
              <a:rPr lang="en-US" dirty="0" smtClean="0"/>
            </a:br>
            <a:r>
              <a:rPr lang="en-US" dirty="0" smtClean="0"/>
              <a:t>Pump Dysfunction or Failure</a:t>
            </a:r>
            <a:endParaRPr lang="en-US" dirty="0"/>
          </a:p>
        </p:txBody>
      </p:sp>
      <p:pic>
        <p:nvPicPr>
          <p:cNvPr id="9218" name="Picture 2" descr="E:\Ex Physiology\pic\ChronicHeartFailure-comic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10192" y="2362200"/>
            <a:ext cx="4333808" cy="4625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87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guide in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Describes PT practice in general</a:t>
            </a:r>
          </a:p>
          <a:p>
            <a:r>
              <a:rPr lang="en-US" dirty="0" smtClean="0"/>
              <a:t> </a:t>
            </a:r>
            <a:r>
              <a:rPr lang="en-US" dirty="0"/>
              <a:t>Describes the roles of PTs in primary, secondary, and tertiary care; </a:t>
            </a:r>
            <a:r>
              <a:rPr lang="en-US" dirty="0" smtClean="0"/>
              <a:t>prevention ; and </a:t>
            </a:r>
            <a:r>
              <a:rPr lang="en-US" dirty="0"/>
              <a:t>promotion of health, wellness, and fitness</a:t>
            </a:r>
          </a:p>
          <a:p>
            <a:r>
              <a:rPr lang="en-US" dirty="0" smtClean="0"/>
              <a:t>Describes </a:t>
            </a:r>
            <a:r>
              <a:rPr lang="en-US" dirty="0"/>
              <a:t>the settings in which PTs practice</a:t>
            </a:r>
          </a:p>
          <a:p>
            <a:r>
              <a:rPr lang="en-US" dirty="0" smtClean="0"/>
              <a:t> </a:t>
            </a:r>
            <a:r>
              <a:rPr lang="en-US" dirty="0"/>
              <a:t>Standardizes the terminology used in and related to PT practice</a:t>
            </a:r>
          </a:p>
          <a:p>
            <a:r>
              <a:rPr lang="en-US" dirty="0" smtClean="0"/>
              <a:t>Establishes </a:t>
            </a:r>
            <a:r>
              <a:rPr lang="en-US" dirty="0"/>
              <a:t>the tests and measures, as well as interventions, used in </a:t>
            </a:r>
            <a:r>
              <a:rPr lang="en-US" dirty="0" smtClean="0"/>
              <a:t>PT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813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Impaired Ventilation and Respiration/Gas Exchange Associated With </a:t>
            </a:r>
            <a:r>
              <a:rPr lang="en-US" sz="3200" b="1" dirty="0" err="1" smtClean="0"/>
              <a:t>Ventilatory</a:t>
            </a:r>
            <a:r>
              <a:rPr lang="en-US" sz="3200" b="1" dirty="0" smtClean="0"/>
              <a:t> Pump Dysfunction or Failure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Respiratory failure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neontes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6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Impaired Circulation Associated With Lymphatic System Disorders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7" name="Picture 3" descr="E:\EBP &amp; PP\profesional practice\pics\lymphoedema-banda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0" y="1670050"/>
            <a:ext cx="5270500" cy="351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65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EBP &amp; PP\profesional practice\pics\neil-pill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5346856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42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Prevention/Risk Reduction for Integumentary Disorders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 descr="E:\EBP &amp; PP\profesional practice\pics\skin-closeup-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83924"/>
            <a:ext cx="5842000" cy="3745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14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Impaired Integumentary Integrity Associated With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Superficial Skin Involvement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Partial skin Involvement &amp; Scar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Full skin &amp; scar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Skin Involvement Extending Into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Fascia, Muscle , or Bone and Scar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3074" name="Picture 2" descr="E:\EBP &amp; PP\profesional practice\pics\s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438400"/>
            <a:ext cx="27432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58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157" y="228600"/>
            <a:ext cx="8219243" cy="617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188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915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843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Health care</a:t>
            </a:r>
            <a:r>
              <a:rPr lang="en-US" dirty="0"/>
              <a:t> (or </a:t>
            </a:r>
            <a:r>
              <a:rPr lang="en-US" b="1" dirty="0"/>
              <a:t>healthcare</a:t>
            </a:r>
            <a:r>
              <a:rPr lang="en-US" dirty="0"/>
              <a:t>) is the diagnosis, </a:t>
            </a:r>
            <a:r>
              <a:rPr lang="en-US" dirty="0">
                <a:hlinkClick r:id="rId2" tooltip="Treatment"/>
              </a:rPr>
              <a:t>treatment</a:t>
            </a:r>
            <a:r>
              <a:rPr lang="en-US" dirty="0"/>
              <a:t>, and prevention of </a:t>
            </a:r>
            <a:r>
              <a:rPr lang="en-US" dirty="0">
                <a:hlinkClick r:id="rId3" tooltip="Disease"/>
              </a:rPr>
              <a:t>disease</a:t>
            </a:r>
            <a:r>
              <a:rPr lang="en-US" dirty="0"/>
              <a:t>, </a:t>
            </a:r>
            <a:r>
              <a:rPr lang="en-US" dirty="0">
                <a:hlinkClick r:id="rId4" tooltip="Illness"/>
              </a:rPr>
              <a:t>illness</a:t>
            </a:r>
            <a:r>
              <a:rPr lang="en-US" dirty="0"/>
              <a:t>, injury, and other </a:t>
            </a:r>
            <a:r>
              <a:rPr lang="en-US" dirty="0">
                <a:hlinkClick r:id="rId5" tooltip="Disability"/>
              </a:rPr>
              <a:t>physical and mental impairments</a:t>
            </a:r>
            <a:r>
              <a:rPr lang="en-US" dirty="0"/>
              <a:t> in human </a:t>
            </a:r>
            <a:r>
              <a:rPr lang="en-US" dirty="0" smtClean="0"/>
              <a:t>beings</a:t>
            </a:r>
          </a:p>
          <a:p>
            <a:endParaRPr lang="en-US" dirty="0"/>
          </a:p>
          <a:p>
            <a:r>
              <a:rPr lang="en-US" dirty="0" smtClean="0"/>
              <a:t>Primary</a:t>
            </a:r>
          </a:p>
          <a:p>
            <a:r>
              <a:rPr lang="en-US" dirty="0" smtClean="0"/>
              <a:t>Secondary</a:t>
            </a:r>
          </a:p>
          <a:p>
            <a:r>
              <a:rPr lang="en-US" dirty="0" smtClean="0"/>
              <a:t>Tertiary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00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Primary care</a:t>
            </a:r>
            <a:r>
              <a:rPr lang="en-US" dirty="0"/>
              <a:t> refers to the work of </a:t>
            </a:r>
            <a:r>
              <a:rPr lang="en-US" dirty="0">
                <a:hlinkClick r:id="rId2" tooltip="Health care provider"/>
              </a:rPr>
              <a:t>health care professionals</a:t>
            </a:r>
            <a:r>
              <a:rPr lang="en-US" dirty="0"/>
              <a:t> who act as a first point of consultation for all </a:t>
            </a:r>
            <a:r>
              <a:rPr lang="en-US" dirty="0">
                <a:hlinkClick r:id="rId3" tooltip="Patients"/>
              </a:rPr>
              <a:t>patients</a:t>
            </a:r>
            <a:r>
              <a:rPr lang="en-US" dirty="0"/>
              <a:t> within the health care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General Practitioner</a:t>
            </a:r>
          </a:p>
          <a:p>
            <a:r>
              <a:rPr lang="en-US" dirty="0" smtClean="0"/>
              <a:t>Licensed independent practitioner e.g. PT</a:t>
            </a:r>
          </a:p>
          <a:p>
            <a:r>
              <a:rPr lang="en-US" dirty="0" smtClean="0"/>
              <a:t>Non physician primary care provider</a:t>
            </a:r>
          </a:p>
          <a:p>
            <a:pPr marL="118872" indent="0">
              <a:buNone/>
            </a:pPr>
            <a:r>
              <a:rPr lang="en-US" dirty="0" smtClean="0"/>
              <a:t>e.g. Physician assistant  , Nurse Practitioner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00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Secondary care</a:t>
            </a:r>
            <a:r>
              <a:rPr lang="en-US" dirty="0"/>
              <a:t> is the health care services provided by </a:t>
            </a:r>
            <a:r>
              <a:rPr lang="en-US" dirty="0">
                <a:hlinkClick r:id="rId2" tooltip="Specialty (medicine)"/>
              </a:rPr>
              <a:t>medical specialists</a:t>
            </a:r>
            <a:r>
              <a:rPr lang="en-US" dirty="0"/>
              <a:t> and other health professionals who generally do not have first contact with </a:t>
            </a:r>
            <a:r>
              <a:rPr lang="en-US" dirty="0">
                <a:hlinkClick r:id="rId3" tooltip="Patients"/>
              </a:rPr>
              <a:t>patients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>
                <a:hlinkClick r:id="rId4" tooltip="Cardiologists"/>
              </a:rPr>
              <a:t>cardiologists</a:t>
            </a:r>
            <a:r>
              <a:rPr lang="en-US" dirty="0"/>
              <a:t>, </a:t>
            </a:r>
            <a:r>
              <a:rPr lang="en-US" dirty="0">
                <a:hlinkClick r:id="rId5" tooltip="Urologists"/>
              </a:rPr>
              <a:t>urologists</a:t>
            </a:r>
            <a:r>
              <a:rPr lang="en-US" dirty="0"/>
              <a:t> and </a:t>
            </a:r>
            <a:r>
              <a:rPr lang="en-US" dirty="0">
                <a:hlinkClick r:id="rId6" tooltip="Dermatology"/>
              </a:rPr>
              <a:t>dermatologists</a:t>
            </a:r>
            <a:r>
              <a:rPr lang="en-US" dirty="0" smtClean="0"/>
              <a:t>. </a:t>
            </a:r>
            <a:r>
              <a:rPr lang="en-US" dirty="0">
                <a:hlinkClick r:id="rId7" tooltip="Physical therapy"/>
              </a:rPr>
              <a:t>physical therapists</a:t>
            </a:r>
            <a:r>
              <a:rPr lang="en-US" dirty="0"/>
              <a:t>, </a:t>
            </a:r>
            <a:r>
              <a:rPr lang="en-US" dirty="0">
                <a:hlinkClick r:id="rId8" tooltip="Respiratory therapists"/>
              </a:rPr>
              <a:t>respiratory therapists</a:t>
            </a:r>
            <a:r>
              <a:rPr lang="en-US" dirty="0"/>
              <a:t>, </a:t>
            </a:r>
            <a:r>
              <a:rPr lang="en-US" dirty="0">
                <a:hlinkClick r:id="rId9" tooltip="Occupational therapist"/>
              </a:rPr>
              <a:t>occupational therapists</a:t>
            </a:r>
            <a:r>
              <a:rPr lang="en-US" dirty="0"/>
              <a:t>, </a:t>
            </a:r>
            <a:r>
              <a:rPr lang="en-US" dirty="0">
                <a:hlinkClick r:id="rId10" tooltip="Speech and language pathology"/>
              </a:rPr>
              <a:t>speech therapists</a:t>
            </a:r>
            <a:r>
              <a:rPr lang="en-US" dirty="0"/>
              <a:t>, and </a:t>
            </a:r>
            <a:r>
              <a:rPr lang="en-US" dirty="0" smtClean="0">
                <a:hlinkClick r:id="rId11" tooltip="Dietitians"/>
              </a:rPr>
              <a:t>dietitians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3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Tertiary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Tertiary care</a:t>
            </a:r>
            <a:r>
              <a:rPr lang="en-US" dirty="0"/>
              <a:t> is specialized consultative health care, usually for </a:t>
            </a:r>
            <a:r>
              <a:rPr lang="en-US" dirty="0">
                <a:hlinkClick r:id="rId2" tooltip="Inpatient"/>
              </a:rPr>
              <a:t>inpatients</a:t>
            </a:r>
            <a:r>
              <a:rPr lang="en-US" dirty="0"/>
              <a:t> and on referral from a primary or secondary health professional, in a facility that has personnel and facilities for advanced </a:t>
            </a:r>
            <a:r>
              <a:rPr lang="en-US" dirty="0">
                <a:hlinkClick r:id="rId3" tooltip="Medicine"/>
              </a:rPr>
              <a:t>medical</a:t>
            </a:r>
            <a:r>
              <a:rPr lang="en-US" dirty="0"/>
              <a:t> investigation and treatment, such as a </a:t>
            </a:r>
            <a:r>
              <a:rPr lang="en-US" dirty="0">
                <a:hlinkClick r:id="rId4" tooltip="Tertiary referral hospital"/>
              </a:rPr>
              <a:t>tertiary referral </a:t>
            </a:r>
            <a:r>
              <a:rPr lang="en-US" dirty="0" smtClean="0">
                <a:hlinkClick r:id="rId4" tooltip="Tertiary referral hospital"/>
              </a:rPr>
              <a:t>hospital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 tooltip="Cancer"/>
              </a:rPr>
              <a:t>cancer</a:t>
            </a:r>
            <a:r>
              <a:rPr lang="en-US" dirty="0"/>
              <a:t> management, </a:t>
            </a:r>
            <a:r>
              <a:rPr lang="en-US" dirty="0">
                <a:hlinkClick r:id="rId6" tooltip="Neurosurgery"/>
              </a:rPr>
              <a:t>neurosurgery</a:t>
            </a:r>
            <a:r>
              <a:rPr lang="en-US" dirty="0"/>
              <a:t>, </a:t>
            </a:r>
            <a:r>
              <a:rPr lang="en-US" dirty="0">
                <a:hlinkClick r:id="rId7" tooltip="Cardiac surgery"/>
              </a:rPr>
              <a:t>cardiac surgery</a:t>
            </a:r>
            <a:r>
              <a:rPr lang="en-US" dirty="0"/>
              <a:t>, </a:t>
            </a:r>
            <a:r>
              <a:rPr lang="en-US" dirty="0">
                <a:hlinkClick r:id="rId8" tooltip="Plastic surgery"/>
              </a:rPr>
              <a:t>plastic surgery</a:t>
            </a:r>
            <a:r>
              <a:rPr lang="en-US" dirty="0"/>
              <a:t>, treatment for severe </a:t>
            </a:r>
            <a:r>
              <a:rPr lang="en-US" dirty="0">
                <a:hlinkClick r:id="rId9" tooltip="Burn"/>
              </a:rPr>
              <a:t>burns</a:t>
            </a:r>
            <a:r>
              <a:rPr lang="en-US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xmlns="" val="39646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Delineates preferred-practice patterns to help PTs accomplish the following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Improve the quality of care</a:t>
            </a:r>
          </a:p>
          <a:p>
            <a:r>
              <a:rPr lang="en-US" dirty="0" smtClean="0"/>
              <a:t> </a:t>
            </a:r>
            <a:r>
              <a:rPr lang="en-US" dirty="0"/>
              <a:t>Enhance the positive outcomes of physical therapy services</a:t>
            </a:r>
          </a:p>
          <a:p>
            <a:r>
              <a:rPr lang="en-US" dirty="0" smtClean="0"/>
              <a:t> </a:t>
            </a:r>
            <a:r>
              <a:rPr lang="en-US" dirty="0"/>
              <a:t>Enhance patient satisfaction</a:t>
            </a:r>
          </a:p>
          <a:p>
            <a:r>
              <a:rPr lang="en-US" dirty="0" smtClean="0"/>
              <a:t> </a:t>
            </a:r>
            <a:r>
              <a:rPr lang="en-US" dirty="0"/>
              <a:t>Promote appropriate use of health care services</a:t>
            </a:r>
          </a:p>
          <a:p>
            <a:r>
              <a:rPr lang="en-US" dirty="0" smtClean="0"/>
              <a:t> </a:t>
            </a:r>
            <a:r>
              <a:rPr lang="en-US" dirty="0"/>
              <a:t>Increase efficiency and reduce unwarranted variation in the provision </a:t>
            </a:r>
            <a:r>
              <a:rPr lang="en-US" dirty="0" smtClean="0"/>
              <a:t>of services</a:t>
            </a:r>
            <a:endParaRPr lang="en-US" dirty="0"/>
          </a:p>
          <a:p>
            <a:r>
              <a:rPr lang="en-US" dirty="0" smtClean="0"/>
              <a:t>Diminish </a:t>
            </a:r>
            <a:r>
              <a:rPr lang="en-US" dirty="0"/>
              <a:t>the economic burden of disablement through prevention of</a:t>
            </a:r>
          </a:p>
          <a:p>
            <a:r>
              <a:rPr lang="en-US" dirty="0"/>
              <a:t>poor health practices and promotion of health, wellness, and </a:t>
            </a:r>
            <a:r>
              <a:rPr lang="en-US" dirty="0" smtClean="0"/>
              <a:t>fitness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86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93</TotalTime>
  <Words>755</Words>
  <Application>Microsoft Office PowerPoint</Application>
  <PresentationFormat>On-screen Show (4:3)</PresentationFormat>
  <Paragraphs>111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Module</vt:lpstr>
      <vt:lpstr>APTA’s Guide to PT practice PT practice patterns</vt:lpstr>
      <vt:lpstr>Slide 2</vt:lpstr>
      <vt:lpstr>‘the Guide’</vt:lpstr>
      <vt:lpstr>Role of guide in profession</vt:lpstr>
      <vt:lpstr>Health Care</vt:lpstr>
      <vt:lpstr>Primary Care</vt:lpstr>
      <vt:lpstr>Secondary Care</vt:lpstr>
      <vt:lpstr>Tertiary Care</vt:lpstr>
      <vt:lpstr>Delineates preferred-practice patterns to help PTs accomplish the following</vt:lpstr>
      <vt:lpstr>APTA’s Guide to Physical Therapist Practice</vt:lpstr>
      <vt:lpstr>Slide 11</vt:lpstr>
      <vt:lpstr>PTA</vt:lpstr>
      <vt:lpstr>The Guide</vt:lpstr>
      <vt:lpstr>Slide 14</vt:lpstr>
      <vt:lpstr>Physical Therapy Practice Patterns </vt:lpstr>
      <vt:lpstr>Musculoskeletal</vt:lpstr>
      <vt:lpstr>Slide 17</vt:lpstr>
      <vt:lpstr>Slide 18</vt:lpstr>
      <vt:lpstr>Slide 19</vt:lpstr>
      <vt:lpstr>Impaired Muscle Performance </vt:lpstr>
      <vt:lpstr>Slide 21</vt:lpstr>
      <vt:lpstr>Slide 22</vt:lpstr>
      <vt:lpstr>Slide 23</vt:lpstr>
      <vt:lpstr>Impaired Joint Mobility, Motor Function, Muscle Performance, and ROM Associated</vt:lpstr>
      <vt:lpstr>Impaired Motor Function, Muscle Performance, Range of Motion, Gait, Locomotion, and Balance Associated With Amputation</vt:lpstr>
      <vt:lpstr>Slide 26</vt:lpstr>
      <vt:lpstr>Slide 27</vt:lpstr>
      <vt:lpstr>Neuromuscular</vt:lpstr>
      <vt:lpstr>Slide 29</vt:lpstr>
      <vt:lpstr>Slide 30</vt:lpstr>
      <vt:lpstr>Impaired Neuromotor Development Impaired motor function…</vt:lpstr>
      <vt:lpstr>Impaired peripheral Nerve Integrity &amp; Ms Performance </vt:lpstr>
      <vt:lpstr>Slide 33</vt:lpstr>
      <vt:lpstr>Impaired Arousal , ROM, and Motor Control Associated With Coma,</vt:lpstr>
      <vt:lpstr>Cardiovascular ,Pulmonary</vt:lpstr>
      <vt:lpstr>Slide 36</vt:lpstr>
      <vt:lpstr>Impaired Aerobic Capacity/Endurance Associated With Deconditioning</vt:lpstr>
      <vt:lpstr>Impaired Ventilation, Respiration/Gas Exchange, and Aerobic Capacity/Endurance Associated With Airway Clearance Dysfunction</vt:lpstr>
      <vt:lpstr>Impaired Aerobic Capacity/Endurance Associated With Cardiovascular Pump Dysfunction or Failure</vt:lpstr>
      <vt:lpstr>Impaired Ventilation and Respiration/Gas Exchange Associated With Ventilatory Pump Dysfunction or Failure</vt:lpstr>
      <vt:lpstr>Impaired Circulation Associated With Lymphatic System Disorders </vt:lpstr>
      <vt:lpstr>Slide 42</vt:lpstr>
      <vt:lpstr>Integumentary</vt:lpstr>
      <vt:lpstr>Slide 44</vt:lpstr>
      <vt:lpstr>Slide 45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APTA’s Guide to PT practice PT practice patterns</dc:title>
  <dc:creator>Abdul Munem</dc:creator>
  <cp:lastModifiedBy>Windows User</cp:lastModifiedBy>
  <cp:revision>21</cp:revision>
  <dcterms:created xsi:type="dcterms:W3CDTF">2006-08-16T00:00:00Z</dcterms:created>
  <dcterms:modified xsi:type="dcterms:W3CDTF">2019-04-08T05:33:28Z</dcterms:modified>
</cp:coreProperties>
</file>