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9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A5DBB8-4210-470E-BA1C-1EF9963F2771}" type="datetimeFigureOut">
              <a:rPr lang="en-US" smtClean="0"/>
              <a:t>02-Dec-20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ACDDF4-197C-4A4C-8102-8D3EE8BCA027}" type="slidenum">
              <a:rPr lang="en-US" smtClean="0"/>
              <a:t>‹#›</a:t>
            </a:fld>
            <a:endParaRPr lang="en-US"/>
          </a:p>
        </p:txBody>
      </p:sp>
    </p:spTree>
    <p:extLst>
      <p:ext uri="{BB962C8B-B14F-4D97-AF65-F5344CB8AC3E}">
        <p14:creationId xmlns:p14="http://schemas.microsoft.com/office/powerpoint/2010/main" val="3506187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DD704-0D76-48B4-A01D-86848882DE0E}" type="slidenum">
              <a:rPr lang="en-US" smtClean="0"/>
              <a:t>2</a:t>
            </a:fld>
            <a:endParaRPr lang="en-US"/>
          </a:p>
        </p:txBody>
      </p:sp>
    </p:spTree>
    <p:extLst>
      <p:ext uri="{BB962C8B-B14F-4D97-AF65-F5344CB8AC3E}">
        <p14:creationId xmlns:p14="http://schemas.microsoft.com/office/powerpoint/2010/main" val="1656767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C9CFBD-35E4-4B8B-BF1E-B9090DB43804}"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54C97-1085-4C2C-B065-BAD7028E0CFB}" type="slidenum">
              <a:rPr lang="en-US" smtClean="0"/>
              <a:t>‹#›</a:t>
            </a:fld>
            <a:endParaRPr lang="en-US"/>
          </a:p>
        </p:txBody>
      </p:sp>
    </p:spTree>
    <p:extLst>
      <p:ext uri="{BB962C8B-B14F-4D97-AF65-F5344CB8AC3E}">
        <p14:creationId xmlns:p14="http://schemas.microsoft.com/office/powerpoint/2010/main" val="284145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C9CFBD-35E4-4B8B-BF1E-B9090DB43804}"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54C97-1085-4C2C-B065-BAD7028E0CFB}" type="slidenum">
              <a:rPr lang="en-US" smtClean="0"/>
              <a:t>‹#›</a:t>
            </a:fld>
            <a:endParaRPr lang="en-US"/>
          </a:p>
        </p:txBody>
      </p:sp>
    </p:spTree>
    <p:extLst>
      <p:ext uri="{BB962C8B-B14F-4D97-AF65-F5344CB8AC3E}">
        <p14:creationId xmlns:p14="http://schemas.microsoft.com/office/powerpoint/2010/main" val="232707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C9CFBD-35E4-4B8B-BF1E-B9090DB43804}"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54C97-1085-4C2C-B065-BAD7028E0CFB}" type="slidenum">
              <a:rPr lang="en-US" smtClean="0"/>
              <a:t>‹#›</a:t>
            </a:fld>
            <a:endParaRPr lang="en-US"/>
          </a:p>
        </p:txBody>
      </p:sp>
    </p:spTree>
    <p:extLst>
      <p:ext uri="{BB962C8B-B14F-4D97-AF65-F5344CB8AC3E}">
        <p14:creationId xmlns:p14="http://schemas.microsoft.com/office/powerpoint/2010/main" val="2912492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C9CFBD-35E4-4B8B-BF1E-B9090DB43804}"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54C97-1085-4C2C-B065-BAD7028E0CFB}" type="slidenum">
              <a:rPr lang="en-US" smtClean="0"/>
              <a:t>‹#›</a:t>
            </a:fld>
            <a:endParaRPr lang="en-US"/>
          </a:p>
        </p:txBody>
      </p:sp>
    </p:spTree>
    <p:extLst>
      <p:ext uri="{BB962C8B-B14F-4D97-AF65-F5344CB8AC3E}">
        <p14:creationId xmlns:p14="http://schemas.microsoft.com/office/powerpoint/2010/main" val="764123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C9CFBD-35E4-4B8B-BF1E-B9090DB43804}"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54C97-1085-4C2C-B065-BAD7028E0CFB}" type="slidenum">
              <a:rPr lang="en-US" smtClean="0"/>
              <a:t>‹#›</a:t>
            </a:fld>
            <a:endParaRPr lang="en-US"/>
          </a:p>
        </p:txBody>
      </p:sp>
    </p:spTree>
    <p:extLst>
      <p:ext uri="{BB962C8B-B14F-4D97-AF65-F5344CB8AC3E}">
        <p14:creationId xmlns:p14="http://schemas.microsoft.com/office/powerpoint/2010/main" val="3370474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C9CFBD-35E4-4B8B-BF1E-B9090DB43804}"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54C97-1085-4C2C-B065-BAD7028E0CFB}" type="slidenum">
              <a:rPr lang="en-US" smtClean="0"/>
              <a:t>‹#›</a:t>
            </a:fld>
            <a:endParaRPr lang="en-US"/>
          </a:p>
        </p:txBody>
      </p:sp>
    </p:spTree>
    <p:extLst>
      <p:ext uri="{BB962C8B-B14F-4D97-AF65-F5344CB8AC3E}">
        <p14:creationId xmlns:p14="http://schemas.microsoft.com/office/powerpoint/2010/main" val="2985091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C9CFBD-35E4-4B8B-BF1E-B9090DB43804}" type="datetimeFigureOut">
              <a:rPr lang="en-US" smtClean="0"/>
              <a:t>02-Dec-20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A54C97-1085-4C2C-B065-BAD7028E0CFB}" type="slidenum">
              <a:rPr lang="en-US" smtClean="0"/>
              <a:t>‹#›</a:t>
            </a:fld>
            <a:endParaRPr lang="en-US"/>
          </a:p>
        </p:txBody>
      </p:sp>
    </p:spTree>
    <p:extLst>
      <p:ext uri="{BB962C8B-B14F-4D97-AF65-F5344CB8AC3E}">
        <p14:creationId xmlns:p14="http://schemas.microsoft.com/office/powerpoint/2010/main" val="175766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C9CFBD-35E4-4B8B-BF1E-B9090DB43804}" type="datetimeFigureOut">
              <a:rPr lang="en-US" smtClean="0"/>
              <a:t>02-Dec-20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A54C97-1085-4C2C-B065-BAD7028E0CFB}" type="slidenum">
              <a:rPr lang="en-US" smtClean="0"/>
              <a:t>‹#›</a:t>
            </a:fld>
            <a:endParaRPr lang="en-US"/>
          </a:p>
        </p:txBody>
      </p:sp>
    </p:spTree>
    <p:extLst>
      <p:ext uri="{BB962C8B-B14F-4D97-AF65-F5344CB8AC3E}">
        <p14:creationId xmlns:p14="http://schemas.microsoft.com/office/powerpoint/2010/main" val="2037234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C9CFBD-35E4-4B8B-BF1E-B9090DB43804}" type="datetimeFigureOut">
              <a:rPr lang="en-US" smtClean="0"/>
              <a:t>02-Dec-20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A54C97-1085-4C2C-B065-BAD7028E0CFB}" type="slidenum">
              <a:rPr lang="en-US" smtClean="0"/>
              <a:t>‹#›</a:t>
            </a:fld>
            <a:endParaRPr lang="en-US"/>
          </a:p>
        </p:txBody>
      </p:sp>
    </p:spTree>
    <p:extLst>
      <p:ext uri="{BB962C8B-B14F-4D97-AF65-F5344CB8AC3E}">
        <p14:creationId xmlns:p14="http://schemas.microsoft.com/office/powerpoint/2010/main" val="922808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C9CFBD-35E4-4B8B-BF1E-B9090DB43804}"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54C97-1085-4C2C-B065-BAD7028E0CFB}" type="slidenum">
              <a:rPr lang="en-US" smtClean="0"/>
              <a:t>‹#›</a:t>
            </a:fld>
            <a:endParaRPr lang="en-US"/>
          </a:p>
        </p:txBody>
      </p:sp>
    </p:spTree>
    <p:extLst>
      <p:ext uri="{BB962C8B-B14F-4D97-AF65-F5344CB8AC3E}">
        <p14:creationId xmlns:p14="http://schemas.microsoft.com/office/powerpoint/2010/main" val="181683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C9CFBD-35E4-4B8B-BF1E-B9090DB43804}"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54C97-1085-4C2C-B065-BAD7028E0CFB}" type="slidenum">
              <a:rPr lang="en-US" smtClean="0"/>
              <a:t>‹#›</a:t>
            </a:fld>
            <a:endParaRPr lang="en-US"/>
          </a:p>
        </p:txBody>
      </p:sp>
    </p:spTree>
    <p:extLst>
      <p:ext uri="{BB962C8B-B14F-4D97-AF65-F5344CB8AC3E}">
        <p14:creationId xmlns:p14="http://schemas.microsoft.com/office/powerpoint/2010/main" val="1493106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9CFBD-35E4-4B8B-BF1E-B9090DB43804}" type="datetimeFigureOut">
              <a:rPr lang="en-US" smtClean="0"/>
              <a:t>02-Dec-20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A54C97-1085-4C2C-B065-BAD7028E0CFB}" type="slidenum">
              <a:rPr lang="en-US" smtClean="0"/>
              <a:t>‹#›</a:t>
            </a:fld>
            <a:endParaRPr lang="en-US"/>
          </a:p>
        </p:txBody>
      </p:sp>
    </p:spTree>
    <p:extLst>
      <p:ext uri="{BB962C8B-B14F-4D97-AF65-F5344CB8AC3E}">
        <p14:creationId xmlns:p14="http://schemas.microsoft.com/office/powerpoint/2010/main" val="12430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Characteristics of Modernization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26105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Industrialization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Earlier </a:t>
            </a:r>
            <a:r>
              <a:rPr lang="en-US" dirty="0"/>
              <a:t>the people used to spin cloths through spindles and live in traditional ways and use their old patterns of occupation and places of residence. </a:t>
            </a:r>
            <a:endParaRPr lang="en-US" dirty="0" smtClean="0"/>
          </a:p>
          <a:p>
            <a:pPr>
              <a:buFont typeface="Wingdings" panose="05000000000000000000" pitchFamily="2" charset="2"/>
              <a:buChar char="v"/>
            </a:pPr>
            <a:r>
              <a:rPr lang="en-US" dirty="0" smtClean="0"/>
              <a:t>When </a:t>
            </a:r>
            <a:r>
              <a:rPr lang="en-US" dirty="0"/>
              <a:t>the industrialization of a country takes places, the people give up their traditional rural and agricultural economy. </a:t>
            </a:r>
            <a:endParaRPr lang="en-US" dirty="0" smtClean="0"/>
          </a:p>
          <a:p>
            <a:pPr>
              <a:buFont typeface="Wingdings" panose="05000000000000000000" pitchFamily="2" charset="2"/>
              <a:buChar char="v"/>
            </a:pPr>
            <a:r>
              <a:rPr lang="en-US" dirty="0" smtClean="0"/>
              <a:t>New </a:t>
            </a:r>
            <a:r>
              <a:rPr lang="en-US" dirty="0"/>
              <a:t>factories and mills continue to grow daily and use latest techniques.</a:t>
            </a:r>
          </a:p>
          <a:p>
            <a:endParaRPr lang="en-US" dirty="0"/>
          </a:p>
        </p:txBody>
      </p:sp>
    </p:spTree>
    <p:extLst>
      <p:ext uri="{BB962C8B-B14F-4D97-AF65-F5344CB8AC3E}">
        <p14:creationId xmlns:p14="http://schemas.microsoft.com/office/powerpoint/2010/main" val="23477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Urbanization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a:t>When the industrialization of a country takes place, then the new centers of industries develop. </a:t>
            </a:r>
            <a:endParaRPr lang="en-US" dirty="0" smtClean="0"/>
          </a:p>
          <a:p>
            <a:pPr>
              <a:buFont typeface="Wingdings" panose="05000000000000000000" pitchFamily="2" charset="2"/>
              <a:buChar char="v"/>
            </a:pPr>
            <a:r>
              <a:rPr lang="en-US" dirty="0" smtClean="0"/>
              <a:t>Weak the Traditional Rural Structure </a:t>
            </a:r>
          </a:p>
          <a:p>
            <a:pPr>
              <a:buFont typeface="Wingdings" panose="05000000000000000000" pitchFamily="2" charset="2"/>
              <a:buChar char="v"/>
            </a:pPr>
            <a:r>
              <a:rPr lang="en-US" dirty="0" smtClean="0"/>
              <a:t>Consequently</a:t>
            </a:r>
            <a:r>
              <a:rPr lang="en-US" dirty="0"/>
              <a:t>, the people of villages particularly the laborers migrate in large number to these new centers in the cities with the hope that they will return to their villages after making enough money but well their livelihood in the villages and agriculture cannot bear so much-burden.</a:t>
            </a:r>
          </a:p>
          <a:p>
            <a:endParaRPr lang="en-US" dirty="0"/>
          </a:p>
        </p:txBody>
      </p:sp>
    </p:spTree>
    <p:extLst>
      <p:ext uri="{BB962C8B-B14F-4D97-AF65-F5344CB8AC3E}">
        <p14:creationId xmlns:p14="http://schemas.microsoft.com/office/powerpoint/2010/main" val="2069677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Modernization</a:t>
            </a:r>
            <a:r>
              <a:rPr lang="en-US" dirty="0" smtClean="0"/>
              <a:t> </a:t>
            </a:r>
            <a:endParaRPr lang="en-US" dirty="0"/>
          </a:p>
        </p:txBody>
      </p:sp>
      <p:sp>
        <p:nvSpPr>
          <p:cNvPr id="3" name="Content Placeholder 2"/>
          <p:cNvSpPr>
            <a:spLocks noGrp="1"/>
          </p:cNvSpPr>
          <p:nvPr>
            <p:ph idx="1"/>
          </p:nvPr>
        </p:nvSpPr>
        <p:spPr/>
        <p:txBody>
          <a:bodyPr>
            <a:normAutofit fontScale="92500"/>
          </a:bodyPr>
          <a:lstStyle/>
          <a:p>
            <a:pPr>
              <a:buFont typeface="Arial" panose="020B0604020202020204" pitchFamily="34" charset="0"/>
              <a:buChar char="•"/>
            </a:pPr>
            <a:r>
              <a:rPr lang="en-US" sz="3200" dirty="0" smtClean="0"/>
              <a:t>Modernization is the transformation </a:t>
            </a:r>
            <a:r>
              <a:rPr lang="en-US" sz="3200" dirty="0"/>
              <a:t>from a traditional, rural, agrarian society to </a:t>
            </a:r>
            <a:r>
              <a:rPr lang="en-US" sz="3200" dirty="0" smtClean="0"/>
              <a:t>an urban</a:t>
            </a:r>
            <a:r>
              <a:rPr lang="en-US" sz="3200" dirty="0"/>
              <a:t>, industrial society</a:t>
            </a:r>
            <a:r>
              <a:rPr lang="en-US" sz="3200" dirty="0" smtClean="0"/>
              <a:t>. </a:t>
            </a:r>
          </a:p>
          <a:p>
            <a:pPr>
              <a:buFont typeface="Arial" panose="020B0604020202020204" pitchFamily="34" charset="0"/>
              <a:buChar char="•"/>
            </a:pPr>
            <a:r>
              <a:rPr lang="en-US" sz="3200" dirty="0" smtClean="0"/>
              <a:t>Modernization </a:t>
            </a:r>
            <a:r>
              <a:rPr lang="en-US" sz="3200" dirty="0"/>
              <a:t>is the process of change towards those types of social, economic and political systems that have developed </a:t>
            </a:r>
            <a:r>
              <a:rPr lang="en-US" sz="3200" dirty="0" smtClean="0"/>
              <a:t>in some shape, type or form. </a:t>
            </a:r>
          </a:p>
          <a:p>
            <a:pPr>
              <a:buFont typeface="Arial" panose="020B0604020202020204" pitchFamily="34" charset="0"/>
              <a:buChar char="•"/>
            </a:pPr>
            <a:r>
              <a:rPr lang="en-US" sz="3200" dirty="0" smtClean="0"/>
              <a:t>In Rural society, modernization is adopting the new patterns of life for the sake of development in rural areas.</a:t>
            </a:r>
          </a:p>
          <a:p>
            <a:pPr>
              <a:buFont typeface="Arial" panose="020B0604020202020204" pitchFamily="34" charset="0"/>
              <a:buChar char="•"/>
            </a:pPr>
            <a:r>
              <a:rPr lang="en-US" sz="3200" dirty="0"/>
              <a:t>The process of social change whereby less developed societies acquire characteristics common to more developed societies. </a:t>
            </a:r>
            <a:r>
              <a:rPr lang="en-US" sz="3200" dirty="0" smtClean="0"/>
              <a:t> </a:t>
            </a:r>
          </a:p>
        </p:txBody>
      </p:sp>
    </p:spTree>
    <p:extLst>
      <p:ext uri="{BB962C8B-B14F-4D97-AF65-F5344CB8AC3E}">
        <p14:creationId xmlns:p14="http://schemas.microsoft.com/office/powerpoint/2010/main" val="3872675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0"/>
            <a:ext cx="9720072" cy="1386840"/>
          </a:xfrm>
        </p:spPr>
        <p:txBody>
          <a:bodyPr/>
          <a:lstStyle/>
          <a:p>
            <a:r>
              <a:rPr lang="en-US" b="1" dirty="0" smtClean="0"/>
              <a:t>Characteristics of Modernization </a:t>
            </a:r>
            <a:endParaRPr lang="en-US" b="1" dirty="0"/>
          </a:p>
        </p:txBody>
      </p:sp>
      <p:sp>
        <p:nvSpPr>
          <p:cNvPr id="3" name="Content Placeholder 2"/>
          <p:cNvSpPr>
            <a:spLocks noGrp="1"/>
          </p:cNvSpPr>
          <p:nvPr>
            <p:ph idx="1"/>
          </p:nvPr>
        </p:nvSpPr>
        <p:spPr>
          <a:xfrm>
            <a:off x="1024128" y="1234440"/>
            <a:ext cx="9720071" cy="5364480"/>
          </a:xfrm>
        </p:spPr>
        <p:txBody>
          <a:bodyPr>
            <a:normAutofit/>
          </a:bodyPr>
          <a:lstStyle/>
          <a:p>
            <a:pPr marL="514350" indent="-514350">
              <a:buFont typeface="+mj-lt"/>
              <a:buAutoNum type="arabicPeriod"/>
            </a:pPr>
            <a:r>
              <a:rPr lang="en-US" b="1" dirty="0" smtClean="0"/>
              <a:t>Social Mobility </a:t>
            </a:r>
          </a:p>
          <a:p>
            <a:pPr marL="514350" indent="-514350">
              <a:buFont typeface="+mj-lt"/>
              <a:buAutoNum type="arabicPeriod"/>
            </a:pPr>
            <a:r>
              <a:rPr lang="en-US" b="1" dirty="0" smtClean="0"/>
              <a:t>Application of technology and mechanization</a:t>
            </a:r>
          </a:p>
          <a:p>
            <a:pPr marL="514350" indent="-514350">
              <a:buFont typeface="+mj-lt"/>
              <a:buAutoNum type="arabicPeriod"/>
            </a:pPr>
            <a:r>
              <a:rPr lang="en-US" b="1" dirty="0" smtClean="0"/>
              <a:t>Increase in Literacy</a:t>
            </a:r>
          </a:p>
          <a:p>
            <a:pPr marL="514350" indent="-514350">
              <a:buFont typeface="+mj-lt"/>
              <a:buAutoNum type="arabicPeriod"/>
            </a:pPr>
            <a:r>
              <a:rPr lang="en-US" b="1" dirty="0" smtClean="0"/>
              <a:t>Rise in national and per capital Income </a:t>
            </a:r>
          </a:p>
          <a:p>
            <a:pPr marL="514350" indent="-514350">
              <a:buFont typeface="+mj-lt"/>
              <a:buAutoNum type="arabicPeriod"/>
            </a:pPr>
            <a:r>
              <a:rPr lang="en-US" b="1" dirty="0" smtClean="0"/>
              <a:t>Political Participation </a:t>
            </a:r>
          </a:p>
          <a:p>
            <a:pPr marL="514350" indent="-514350">
              <a:buFont typeface="+mj-lt"/>
              <a:buAutoNum type="arabicPeriod"/>
            </a:pPr>
            <a:r>
              <a:rPr lang="en-US" b="1" dirty="0" smtClean="0"/>
              <a:t>Development of Mass Media Techniques </a:t>
            </a:r>
          </a:p>
          <a:p>
            <a:pPr marL="514350" indent="-514350">
              <a:buFont typeface="+mj-lt"/>
              <a:buAutoNum type="arabicPeriod"/>
            </a:pPr>
            <a:r>
              <a:rPr lang="en-US" b="1" dirty="0"/>
              <a:t>Industrialization</a:t>
            </a:r>
          </a:p>
          <a:p>
            <a:pPr marL="514350" indent="-514350">
              <a:buFont typeface="+mj-lt"/>
              <a:buAutoNum type="arabicPeriod"/>
            </a:pPr>
            <a:r>
              <a:rPr lang="en-US" b="1" dirty="0"/>
              <a:t>Urbanization</a:t>
            </a:r>
          </a:p>
          <a:p>
            <a:pPr marL="0" indent="0">
              <a:buNone/>
            </a:pPr>
            <a:endParaRPr lang="en-US" b="1" dirty="0" smtClean="0"/>
          </a:p>
          <a:p>
            <a:pPr marL="514350" indent="-514350">
              <a:buFont typeface="+mj-lt"/>
              <a:buAutoNum type="arabicPeriod"/>
            </a:pPr>
            <a:endParaRPr lang="en-US" b="1" dirty="0" smtClean="0"/>
          </a:p>
          <a:p>
            <a:pPr marL="514350" indent="-514350">
              <a:buFont typeface="+mj-lt"/>
              <a:buAutoNum type="arabicPeriod"/>
            </a:pPr>
            <a:endParaRPr lang="en-US" b="1" dirty="0" smtClean="0"/>
          </a:p>
          <a:p>
            <a:endParaRPr lang="en-US" dirty="0"/>
          </a:p>
        </p:txBody>
      </p:sp>
    </p:spTree>
    <p:extLst>
      <p:ext uri="{BB962C8B-B14F-4D97-AF65-F5344CB8AC3E}">
        <p14:creationId xmlns:p14="http://schemas.microsoft.com/office/powerpoint/2010/main" val="2487343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Mobility </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v"/>
            </a:pPr>
            <a:r>
              <a:rPr lang="en-US" dirty="0" smtClean="0"/>
              <a:t>Social Mobility is an important characteristic of Modernization. </a:t>
            </a:r>
          </a:p>
          <a:p>
            <a:pPr>
              <a:buFont typeface="Wingdings" panose="05000000000000000000" pitchFamily="2" charset="2"/>
              <a:buChar char="v"/>
            </a:pPr>
            <a:r>
              <a:rPr lang="en-US" dirty="0"/>
              <a:t>T</a:t>
            </a:r>
            <a:r>
              <a:rPr lang="en-US" dirty="0" smtClean="0"/>
              <a:t>he </a:t>
            </a:r>
            <a:r>
              <a:rPr lang="en-US" dirty="0"/>
              <a:t>people go on migrating from the villages to cities in search of better </a:t>
            </a:r>
            <a:r>
              <a:rPr lang="en-US" dirty="0" smtClean="0"/>
              <a:t>facilities </a:t>
            </a:r>
            <a:r>
              <a:rPr lang="en-US" dirty="0"/>
              <a:t>and jobs. </a:t>
            </a:r>
            <a:endParaRPr lang="en-US" dirty="0" smtClean="0"/>
          </a:p>
          <a:p>
            <a:pPr>
              <a:buFont typeface="Wingdings" panose="05000000000000000000" pitchFamily="2" charset="2"/>
              <a:buChar char="v"/>
            </a:pPr>
            <a:r>
              <a:rPr lang="en-US" dirty="0" smtClean="0"/>
              <a:t>The people of rural areas are usually considered less mobile and they move for specific reason i.e. work in cities, better living facilities. </a:t>
            </a:r>
          </a:p>
          <a:p>
            <a:pPr>
              <a:buFont typeface="Wingdings" panose="05000000000000000000" pitchFamily="2" charset="2"/>
              <a:buChar char="v"/>
            </a:pPr>
            <a:r>
              <a:rPr lang="en-US" dirty="0" smtClean="0"/>
              <a:t>Political role has changed as a source of social order due to the changing nature of the society. </a:t>
            </a:r>
          </a:p>
          <a:p>
            <a:pPr>
              <a:buFont typeface="Wingdings" panose="05000000000000000000" pitchFamily="2" charset="2"/>
              <a:buChar char="v"/>
            </a:pPr>
            <a:r>
              <a:rPr lang="en-US" dirty="0" smtClean="0"/>
              <a:t>The </a:t>
            </a:r>
            <a:r>
              <a:rPr lang="en-US" dirty="0"/>
              <a:t>role of village </a:t>
            </a:r>
            <a:r>
              <a:rPr lang="en-US" dirty="0" err="1"/>
              <a:t>Sarpanch</a:t>
            </a:r>
            <a:r>
              <a:rPr lang="en-US" dirty="0"/>
              <a:t> becomes insignificant and is replaced in the cities by the role of the leaders of various political </a:t>
            </a:r>
            <a:r>
              <a:rPr lang="en-US" dirty="0" smtClean="0"/>
              <a:t>parties. </a:t>
            </a:r>
          </a:p>
          <a:p>
            <a:pPr>
              <a:buFont typeface="Wingdings" panose="05000000000000000000" pitchFamily="2" charset="2"/>
              <a:buChar char="v"/>
            </a:pPr>
            <a:r>
              <a:rPr lang="en-US" dirty="0" smtClean="0"/>
              <a:t>Due to the movement of the areas, people are more likely to adopt more occupations other than agriculture.  </a:t>
            </a:r>
            <a:endParaRPr lang="en-US" dirty="0"/>
          </a:p>
        </p:txBody>
      </p:sp>
    </p:spTree>
    <p:extLst>
      <p:ext uri="{BB962C8B-B14F-4D97-AF65-F5344CB8AC3E}">
        <p14:creationId xmlns:p14="http://schemas.microsoft.com/office/powerpoint/2010/main" val="2988653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228600"/>
            <a:ext cx="9720072" cy="1493520"/>
          </a:xfrm>
        </p:spPr>
        <p:txBody>
          <a:bodyPr>
            <a:normAutofit/>
          </a:bodyPr>
          <a:lstStyle/>
          <a:p>
            <a:r>
              <a:rPr lang="en-US" b="1" dirty="0"/>
              <a:t>Application of technology and </a:t>
            </a:r>
            <a:r>
              <a:rPr lang="en-US" b="1" dirty="0" smtClean="0"/>
              <a:t>mechanization</a:t>
            </a:r>
            <a:endParaRPr lang="en-US" dirty="0"/>
          </a:p>
        </p:txBody>
      </p:sp>
      <p:sp>
        <p:nvSpPr>
          <p:cNvPr id="3" name="Content Placeholder 2"/>
          <p:cNvSpPr>
            <a:spLocks noGrp="1"/>
          </p:cNvSpPr>
          <p:nvPr>
            <p:ph idx="1"/>
          </p:nvPr>
        </p:nvSpPr>
        <p:spPr>
          <a:xfrm>
            <a:off x="1024128" y="1722120"/>
            <a:ext cx="9720071" cy="4953000"/>
          </a:xfrm>
        </p:spPr>
        <p:txBody>
          <a:bodyPr>
            <a:normAutofit fontScale="85000" lnSpcReduction="20000"/>
          </a:bodyPr>
          <a:lstStyle/>
          <a:p>
            <a:pPr>
              <a:buFont typeface="Wingdings" panose="05000000000000000000" pitchFamily="2" charset="2"/>
              <a:buChar char="v"/>
            </a:pPr>
            <a:r>
              <a:rPr lang="en-US" dirty="0" smtClean="0"/>
              <a:t>The usage of technology and mechanization is another important aspect of adopting modernization in the rural settlement. </a:t>
            </a:r>
          </a:p>
          <a:p>
            <a:pPr>
              <a:buFont typeface="Wingdings" panose="05000000000000000000" pitchFamily="2" charset="2"/>
              <a:buChar char="v"/>
            </a:pPr>
            <a:r>
              <a:rPr lang="en-US" dirty="0" smtClean="0"/>
              <a:t>The people in rural areas of the Pakistan has changed somehow their old ways like methods of agriculture and travelling. </a:t>
            </a:r>
          </a:p>
          <a:p>
            <a:pPr>
              <a:buFont typeface="Wingdings" panose="05000000000000000000" pitchFamily="2" charset="2"/>
              <a:buChar char="v"/>
            </a:pPr>
            <a:r>
              <a:rPr lang="en-US" dirty="0" smtClean="0"/>
              <a:t>Previously</a:t>
            </a:r>
            <a:r>
              <a:rPr lang="en-US" dirty="0"/>
              <a:t>, the majority of the people in Pakistan used to live in villages in old ways in </a:t>
            </a:r>
            <a:r>
              <a:rPr lang="en-US" dirty="0" err="1"/>
              <a:t>Kuccha</a:t>
            </a:r>
            <a:r>
              <a:rPr lang="en-US" dirty="0"/>
              <a:t> houses and they used to cultivate their lands through ploughs and travel by means of </a:t>
            </a:r>
            <a:r>
              <a:rPr lang="en-US" dirty="0" smtClean="0"/>
              <a:t>bullock-carts.</a:t>
            </a:r>
          </a:p>
          <a:p>
            <a:pPr>
              <a:buFont typeface="Wingdings" panose="05000000000000000000" pitchFamily="2" charset="2"/>
              <a:buChar char="v"/>
            </a:pPr>
            <a:r>
              <a:rPr lang="en-US" dirty="0" smtClean="0"/>
              <a:t>Now </a:t>
            </a:r>
            <a:r>
              <a:rPr lang="en-US" dirty="0"/>
              <a:t>this has been given up entirely as the people now live in well-built houses, cultivate their fields through tractors and use other modern methods of agriculture (chemical fertilizers or manure, good seeds, irrigation system and harvesting through machines</a:t>
            </a:r>
            <a:r>
              <a:rPr lang="en-US" dirty="0" smtClean="0"/>
              <a:t>).</a:t>
            </a:r>
          </a:p>
          <a:p>
            <a:pPr>
              <a:buFont typeface="Wingdings" panose="05000000000000000000" pitchFamily="2" charset="2"/>
              <a:buChar char="v"/>
            </a:pPr>
            <a:r>
              <a:rPr lang="en-US" dirty="0" smtClean="0"/>
              <a:t>Now the </a:t>
            </a:r>
            <a:r>
              <a:rPr lang="en-US" dirty="0"/>
              <a:t>people prefer to travel by means of buses and trains but the more affluent section of the society i.e. the </a:t>
            </a:r>
            <a:r>
              <a:rPr lang="en-US" dirty="0" smtClean="0"/>
              <a:t>some </a:t>
            </a:r>
            <a:r>
              <a:rPr lang="en-US" dirty="0"/>
              <a:t>people prefer to travel by super-fast trains and aero planes. This means in other words that the people are using modern methods of technology and mechanization.</a:t>
            </a:r>
          </a:p>
          <a:p>
            <a:endParaRPr lang="en-US" dirty="0"/>
          </a:p>
        </p:txBody>
      </p:sp>
    </p:spTree>
    <p:extLst>
      <p:ext uri="{BB962C8B-B14F-4D97-AF65-F5344CB8AC3E}">
        <p14:creationId xmlns:p14="http://schemas.microsoft.com/office/powerpoint/2010/main" val="2906252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Increase in literacy </a:t>
            </a:r>
            <a:endParaRPr lang="en-US" dirty="0"/>
          </a:p>
        </p:txBody>
      </p:sp>
      <p:sp>
        <p:nvSpPr>
          <p:cNvPr id="3" name="Content Placeholder 2"/>
          <p:cNvSpPr>
            <a:spLocks noGrp="1"/>
          </p:cNvSpPr>
          <p:nvPr>
            <p:ph idx="1"/>
          </p:nvPr>
        </p:nvSpPr>
        <p:spPr>
          <a:xfrm>
            <a:off x="1024128" y="1615440"/>
            <a:ext cx="9720071" cy="4693920"/>
          </a:xfrm>
        </p:spPr>
        <p:txBody>
          <a:bodyPr>
            <a:normAutofit fontScale="85000" lnSpcReduction="20000"/>
          </a:bodyPr>
          <a:lstStyle/>
          <a:p>
            <a:pPr fontAlgn="base">
              <a:buFont typeface="Wingdings" panose="05000000000000000000" pitchFamily="2" charset="2"/>
              <a:buChar char="v"/>
            </a:pPr>
            <a:r>
              <a:rPr lang="en-US" dirty="0" smtClean="0"/>
              <a:t>Another important aspect of modernization is increasing the literacy rate in rural and urban areas.  </a:t>
            </a:r>
          </a:p>
          <a:p>
            <a:pPr fontAlgn="base">
              <a:buFont typeface="Wingdings" panose="05000000000000000000" pitchFamily="2" charset="2"/>
              <a:buChar char="v"/>
            </a:pPr>
            <a:r>
              <a:rPr lang="en-US" dirty="0"/>
              <a:t>T</a:t>
            </a:r>
            <a:r>
              <a:rPr lang="en-US" dirty="0" smtClean="0"/>
              <a:t>he </a:t>
            </a:r>
            <a:r>
              <a:rPr lang="en-US" dirty="0"/>
              <a:t>Government and the society </a:t>
            </a:r>
            <a:r>
              <a:rPr lang="en-US" dirty="0" smtClean="0"/>
              <a:t>is aimed to </a:t>
            </a:r>
            <a:r>
              <a:rPr lang="en-US" dirty="0"/>
              <a:t>wipe out illiteracy and </a:t>
            </a:r>
            <a:r>
              <a:rPr lang="en-US" dirty="0" smtClean="0"/>
              <a:t>take persistent efforts </a:t>
            </a:r>
            <a:r>
              <a:rPr lang="en-US" dirty="0"/>
              <a:t>to send every child to school</a:t>
            </a:r>
            <a:r>
              <a:rPr lang="en-US" dirty="0" smtClean="0"/>
              <a:t>.</a:t>
            </a:r>
          </a:p>
          <a:p>
            <a:pPr fontAlgn="base">
              <a:buFont typeface="Wingdings" panose="05000000000000000000" pitchFamily="2" charset="2"/>
              <a:buChar char="v"/>
            </a:pPr>
            <a:r>
              <a:rPr lang="en-US" dirty="0"/>
              <a:t>Pakistan is committed to promote education, increase literacy rate, capacity building of teachers, and enhancement of facilities in all educational institutes. </a:t>
            </a:r>
            <a:endParaRPr lang="en-US" dirty="0" smtClean="0"/>
          </a:p>
          <a:p>
            <a:pPr fontAlgn="base">
              <a:buFont typeface="Wingdings" panose="05000000000000000000" pitchFamily="2" charset="2"/>
              <a:buChar char="v"/>
            </a:pPr>
            <a:r>
              <a:rPr lang="en-US" dirty="0"/>
              <a:t>According to the latest Pakistan Social and Living Standards Measurement (PSLM) Survey 2015, the literacy rate of the population (10 years and above) is 60 percent as compared to 58 percent in 2014. </a:t>
            </a:r>
            <a:endParaRPr lang="en-US" dirty="0" smtClean="0"/>
          </a:p>
          <a:p>
            <a:pPr fontAlgn="base">
              <a:buFont typeface="Wingdings" panose="05000000000000000000" pitchFamily="2" charset="2"/>
              <a:buChar char="v"/>
            </a:pPr>
            <a:r>
              <a:rPr lang="en-US" dirty="0" smtClean="0"/>
              <a:t>The </a:t>
            </a:r>
            <a:r>
              <a:rPr lang="en-US" dirty="0"/>
              <a:t>literacy rate for male during 2015 was 70 percent and for female was 49 </a:t>
            </a:r>
            <a:r>
              <a:rPr lang="en-US" dirty="0" smtClean="0"/>
              <a:t>percent. </a:t>
            </a:r>
          </a:p>
          <a:p>
            <a:pPr fontAlgn="base">
              <a:buFont typeface="Wingdings" panose="05000000000000000000" pitchFamily="2" charset="2"/>
              <a:buChar char="v"/>
            </a:pPr>
            <a:r>
              <a:rPr lang="en-US" dirty="0" smtClean="0"/>
              <a:t>The </a:t>
            </a:r>
            <a:r>
              <a:rPr lang="en-US" dirty="0"/>
              <a:t>data shows that literacy rate is higher in urban areas (76 percent) than in rural areas (51 percent).</a:t>
            </a:r>
          </a:p>
          <a:p>
            <a:endParaRPr lang="en-US" dirty="0"/>
          </a:p>
        </p:txBody>
      </p:sp>
    </p:spTree>
    <p:extLst>
      <p:ext uri="{BB962C8B-B14F-4D97-AF65-F5344CB8AC3E}">
        <p14:creationId xmlns:p14="http://schemas.microsoft.com/office/powerpoint/2010/main" val="3715960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Rise in national &amp; per Capita Income </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3200" dirty="0"/>
              <a:t>The agricultural economy alone cannot increase the national wealth and per capita income as it has to support the idle members of the society also. </a:t>
            </a:r>
            <a:endParaRPr lang="en-US" sz="3200" dirty="0" smtClean="0"/>
          </a:p>
          <a:p>
            <a:pPr>
              <a:buFont typeface="Wingdings" panose="05000000000000000000" pitchFamily="2" charset="2"/>
              <a:buChar char="v"/>
            </a:pPr>
            <a:r>
              <a:rPr lang="en-US" sz="3200" dirty="0" smtClean="0"/>
              <a:t>Therefore </a:t>
            </a:r>
            <a:r>
              <a:rPr lang="en-US" sz="3200" dirty="0"/>
              <a:t>in order to raise the national and per capita income, the old economy based on agriculture has to be supplemented by industrial growth and its income because by exporting the industrial goods the country can make huge profits.</a:t>
            </a:r>
          </a:p>
          <a:p>
            <a:pPr>
              <a:buFont typeface="Wingdings" panose="05000000000000000000" pitchFamily="2" charset="2"/>
              <a:buChar char="v"/>
            </a:pPr>
            <a:endParaRPr lang="en-US" sz="3200" dirty="0"/>
          </a:p>
        </p:txBody>
      </p:sp>
    </p:spTree>
    <p:extLst>
      <p:ext uri="{BB962C8B-B14F-4D97-AF65-F5344CB8AC3E}">
        <p14:creationId xmlns:p14="http://schemas.microsoft.com/office/powerpoint/2010/main" val="46973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Political Participation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sz="3200" dirty="0"/>
              <a:t>The political participation is made possible in a democracy through political parties, interest groups, and various other organizations. </a:t>
            </a:r>
            <a:endParaRPr lang="en-US" sz="3200" dirty="0" smtClean="0"/>
          </a:p>
          <a:p>
            <a:pPr>
              <a:buFont typeface="Wingdings" panose="05000000000000000000" pitchFamily="2" charset="2"/>
              <a:buChar char="v"/>
            </a:pPr>
            <a:r>
              <a:rPr lang="en-US" sz="3200" dirty="0" smtClean="0"/>
              <a:t>They </a:t>
            </a:r>
            <a:r>
              <a:rPr lang="en-US" sz="3200" dirty="0"/>
              <a:t>influence the government for the welfare of citizens and equal opportunities are made available in services to everybody irrespective of caste, color, creed, religion, </a:t>
            </a:r>
            <a:r>
              <a:rPr lang="en-US" sz="3200" dirty="0" smtClean="0"/>
              <a:t>gender </a:t>
            </a:r>
            <a:r>
              <a:rPr lang="en-US" sz="3200" dirty="0"/>
              <a:t>or such other considerations.</a:t>
            </a:r>
          </a:p>
          <a:p>
            <a:endParaRPr lang="en-US" dirty="0"/>
          </a:p>
        </p:txBody>
      </p:sp>
    </p:spTree>
    <p:extLst>
      <p:ext uri="{BB962C8B-B14F-4D97-AF65-F5344CB8AC3E}">
        <p14:creationId xmlns:p14="http://schemas.microsoft.com/office/powerpoint/2010/main" val="1112974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Development of Mass Media Techniques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a:t>The modernization brings in its wake development of mass-media techniques. </a:t>
            </a:r>
            <a:endParaRPr lang="en-US" dirty="0" smtClean="0"/>
          </a:p>
          <a:p>
            <a:pPr>
              <a:buFont typeface="Wingdings" panose="05000000000000000000" pitchFamily="2" charset="2"/>
              <a:buChar char="v"/>
            </a:pPr>
            <a:r>
              <a:rPr lang="en-US" dirty="0" smtClean="0"/>
              <a:t>These </a:t>
            </a:r>
            <a:r>
              <a:rPr lang="en-US" dirty="0"/>
              <a:t>mass-media techniques include newspapers, broadcasting, postal facilities, movies, road, rail and air services, electricity, and T.V. </a:t>
            </a:r>
            <a:endParaRPr lang="en-US" dirty="0" smtClean="0"/>
          </a:p>
          <a:p>
            <a:pPr>
              <a:buFont typeface="Wingdings" panose="05000000000000000000" pitchFamily="2" charset="2"/>
              <a:buChar char="v"/>
            </a:pPr>
            <a:r>
              <a:rPr lang="en-US" dirty="0" smtClean="0"/>
              <a:t>Through </a:t>
            </a:r>
            <a:r>
              <a:rPr lang="en-US" dirty="0"/>
              <a:t>all these facilities, the citizens become enlightened and well-informed and these in turn enable the citizens to serve the state in a better way.</a:t>
            </a:r>
          </a:p>
          <a:p>
            <a:endParaRPr lang="en-US" dirty="0"/>
          </a:p>
        </p:txBody>
      </p:sp>
    </p:spTree>
    <p:extLst>
      <p:ext uri="{BB962C8B-B14F-4D97-AF65-F5344CB8AC3E}">
        <p14:creationId xmlns:p14="http://schemas.microsoft.com/office/powerpoint/2010/main" val="4271183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842</Words>
  <Application>Microsoft Office PowerPoint</Application>
  <PresentationFormat>Widescreen</PresentationFormat>
  <Paragraphs>56</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Characteristics of Modernization </vt:lpstr>
      <vt:lpstr>Modernization </vt:lpstr>
      <vt:lpstr>Characteristics of Modernization </vt:lpstr>
      <vt:lpstr>Social Mobility </vt:lpstr>
      <vt:lpstr>Application of technology and mechanization</vt:lpstr>
      <vt:lpstr>Increase in literacy </vt:lpstr>
      <vt:lpstr>Rise in national &amp; per Capita Income </vt:lpstr>
      <vt:lpstr>Political Participation </vt:lpstr>
      <vt:lpstr>Development of Mass Media Techniques</vt:lpstr>
      <vt:lpstr>Industrialization </vt:lpstr>
      <vt:lpstr>Urbanization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Modernization </dc:title>
  <dc:creator>Hyperlink</dc:creator>
  <cp:lastModifiedBy>Hyperlink</cp:lastModifiedBy>
  <cp:revision>1</cp:revision>
  <dcterms:created xsi:type="dcterms:W3CDTF">2020-12-01T19:21:50Z</dcterms:created>
  <dcterms:modified xsi:type="dcterms:W3CDTF">2020-12-01T19:21:58Z</dcterms:modified>
</cp:coreProperties>
</file>