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457962"/>
            <a:ext cx="7772400" cy="147066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362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5"/>
              </a:spcBef>
            </a:pPr>
            <a:r>
              <a:rPr sz="4400" dirty="0"/>
              <a:t>Gender and</a:t>
            </a:r>
            <a:r>
              <a:rPr sz="4400" spc="-25" dirty="0"/>
              <a:t> </a:t>
            </a:r>
            <a:r>
              <a:rPr sz="4400" spc="-10" dirty="0"/>
              <a:t>Socialization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14527" y="2340864"/>
            <a:ext cx="8395970" cy="4127500"/>
            <a:chOff x="414527" y="2340864"/>
            <a:chExt cx="8395970" cy="4127500"/>
          </a:xfrm>
        </p:grpSpPr>
        <p:sp>
          <p:nvSpPr>
            <p:cNvPr id="4" name="object 4"/>
            <p:cNvSpPr/>
            <p:nvPr/>
          </p:nvSpPr>
          <p:spPr>
            <a:xfrm>
              <a:off x="562355" y="2410968"/>
              <a:ext cx="8247888" cy="40568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527" y="2340864"/>
              <a:ext cx="7929372" cy="3084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438400"/>
              <a:ext cx="8153400" cy="396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9600" y="2438400"/>
            <a:ext cx="8153400" cy="39624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3200" spc="-10" dirty="0">
                <a:latin typeface="Carlito"/>
                <a:cs typeface="Carlito"/>
              </a:rPr>
              <a:t>Socialization</a:t>
            </a:r>
            <a:endParaRPr sz="3200">
              <a:latin typeface="Carlito"/>
              <a:cs typeface="Carlito"/>
            </a:endParaRPr>
          </a:p>
          <a:p>
            <a:pPr marL="91440" marR="781050">
              <a:lnSpc>
                <a:spcPct val="100000"/>
              </a:lnSpc>
              <a:spcBef>
                <a:spcPts val="765"/>
              </a:spcBef>
              <a:buSzPct val="96875"/>
              <a:buFont typeface="Wingdings"/>
              <a:buChar char=""/>
              <a:tabLst>
                <a:tab pos="415925" algn="l"/>
              </a:tabLst>
            </a:pPr>
            <a:r>
              <a:rPr sz="3200" spc="-5" dirty="0">
                <a:latin typeface="Carlito"/>
                <a:cs typeface="Carlito"/>
              </a:rPr>
              <a:t>how </a:t>
            </a:r>
            <a:r>
              <a:rPr sz="3200" dirty="0">
                <a:latin typeface="Carlito"/>
                <a:cs typeface="Carlito"/>
              </a:rPr>
              <a:t>an </a:t>
            </a:r>
            <a:r>
              <a:rPr sz="3200" spc="-20" dirty="0">
                <a:latin typeface="Carlito"/>
                <a:cs typeface="Carlito"/>
              </a:rPr>
              <a:t>infant </a:t>
            </a:r>
            <a:r>
              <a:rPr sz="3200" spc="-10" dirty="0">
                <a:latin typeface="Carlito"/>
                <a:cs typeface="Carlito"/>
              </a:rPr>
              <a:t>develops </a:t>
            </a:r>
            <a:r>
              <a:rPr sz="3200" spc="-25" dirty="0">
                <a:latin typeface="Carlito"/>
                <a:cs typeface="Carlito"/>
              </a:rPr>
              <a:t>into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functioning  social being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emerges </a:t>
            </a:r>
            <a:r>
              <a:rPr sz="3200" dirty="0">
                <a:latin typeface="Carlito"/>
                <a:cs typeface="Carlito"/>
              </a:rPr>
              <a:t>with a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personality.</a:t>
            </a:r>
            <a:endParaRPr sz="3200">
              <a:latin typeface="Carlito"/>
              <a:cs typeface="Carlito"/>
            </a:endParaRPr>
          </a:p>
          <a:p>
            <a:pPr marL="91440" marR="793115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"/>
              <a:tabLst>
                <a:tab pos="41592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becoming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full </a:t>
            </a:r>
            <a:r>
              <a:rPr sz="3200" dirty="0">
                <a:latin typeface="Carlito"/>
                <a:cs typeface="Carlito"/>
              </a:rPr>
              <a:t>member </a:t>
            </a:r>
            <a:r>
              <a:rPr sz="3200" spc="-5" dirty="0">
                <a:latin typeface="Carlito"/>
                <a:cs typeface="Carlito"/>
              </a:rPr>
              <a:t>of  society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19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178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2140"/>
              </a:spcBef>
            </a:pPr>
            <a:r>
              <a:rPr spc="-10" dirty="0"/>
              <a:t>Institutions </a:t>
            </a:r>
            <a:r>
              <a:rPr spc="-5" dirty="0"/>
              <a:t>of Mass </a:t>
            </a:r>
            <a:r>
              <a:rPr spc="-15" dirty="0"/>
              <a:t>Socialization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768" y="1655064"/>
            <a:ext cx="8534400" cy="4813300"/>
            <a:chOff x="429768" y="1655064"/>
            <a:chExt cx="8534400" cy="4813300"/>
          </a:xfrm>
        </p:grpSpPr>
        <p:sp>
          <p:nvSpPr>
            <p:cNvPr id="4" name="object 4"/>
            <p:cNvSpPr/>
            <p:nvPr/>
          </p:nvSpPr>
          <p:spPr>
            <a:xfrm>
              <a:off x="562355" y="1801368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768" y="1655064"/>
              <a:ext cx="8534400" cy="3628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1828800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" y="1828800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55089"/>
            <a:ext cx="793051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AF50"/>
                </a:solidFill>
                <a:latin typeface="Carlito"/>
                <a:cs typeface="Carlito"/>
              </a:rPr>
              <a:t>Formal</a:t>
            </a:r>
            <a:r>
              <a:rPr sz="3000" spc="-2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000" spc="-15" dirty="0">
                <a:solidFill>
                  <a:srgbClr val="00AF50"/>
                </a:solidFill>
                <a:latin typeface="Carlito"/>
                <a:cs typeface="Carlito"/>
              </a:rPr>
              <a:t>Education</a:t>
            </a:r>
            <a:endParaRPr sz="3000">
              <a:latin typeface="Carlito"/>
              <a:cs typeface="Carlito"/>
            </a:endParaRPr>
          </a:p>
          <a:p>
            <a:pPr marL="12700" marR="1340485" algn="just">
              <a:lnSpc>
                <a:spcPts val="2880"/>
              </a:lnSpc>
              <a:spcBef>
                <a:spcPts val="700"/>
              </a:spcBef>
              <a:buSzPct val="96666"/>
              <a:buFont typeface="Wingdings"/>
              <a:buChar char=""/>
              <a:tabLst>
                <a:tab pos="187960" algn="l"/>
              </a:tabLst>
            </a:pPr>
            <a:r>
              <a:rPr sz="3000" dirty="0">
                <a:latin typeface="Carlito"/>
                <a:cs typeface="Carlito"/>
              </a:rPr>
              <a:t>As </a:t>
            </a:r>
            <a:r>
              <a:rPr sz="3000" spc="-10" dirty="0">
                <a:latin typeface="Carlito"/>
                <a:cs typeface="Carlito"/>
              </a:rPr>
              <a:t>children </a:t>
            </a:r>
            <a:r>
              <a:rPr sz="3000" spc="-15" dirty="0">
                <a:latin typeface="Carlito"/>
                <a:cs typeface="Carlito"/>
              </a:rPr>
              <a:t>enter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5" dirty="0">
                <a:latin typeface="Carlito"/>
                <a:cs typeface="Carlito"/>
              </a:rPr>
              <a:t>educational </a:t>
            </a:r>
            <a:r>
              <a:rPr sz="3000" spc="-25" dirty="0">
                <a:latin typeface="Carlito"/>
                <a:cs typeface="Carlito"/>
              </a:rPr>
              <a:t>system,  </a:t>
            </a:r>
            <a:r>
              <a:rPr sz="3000" spc="-10" dirty="0">
                <a:latin typeface="Carlito"/>
                <a:cs typeface="Carlito"/>
              </a:rPr>
              <a:t>traditional </a:t>
            </a:r>
            <a:r>
              <a:rPr sz="3000" spc="-15" dirty="0">
                <a:latin typeface="Carlito"/>
                <a:cs typeface="Carlito"/>
              </a:rPr>
              <a:t>expectations </a:t>
            </a:r>
            <a:r>
              <a:rPr sz="3000" spc="-25" dirty="0">
                <a:latin typeface="Carlito"/>
                <a:cs typeface="Carlito"/>
              </a:rPr>
              <a:t>for </a:t>
            </a:r>
            <a:r>
              <a:rPr sz="3000" spc="-15" dirty="0">
                <a:latin typeface="Carlito"/>
                <a:cs typeface="Carlito"/>
              </a:rPr>
              <a:t>boys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5" dirty="0">
                <a:latin typeface="Carlito"/>
                <a:cs typeface="Carlito"/>
              </a:rPr>
              <a:t>girls  </a:t>
            </a:r>
            <a:r>
              <a:rPr sz="3000" spc="-10" dirty="0">
                <a:latin typeface="Carlito"/>
                <a:cs typeface="Carlito"/>
              </a:rPr>
              <a:t>continue.</a:t>
            </a:r>
            <a:endParaRPr sz="3000">
              <a:latin typeface="Carlito"/>
              <a:cs typeface="Carlito"/>
            </a:endParaRPr>
          </a:p>
          <a:p>
            <a:pPr marL="12700" marR="5080">
              <a:lnSpc>
                <a:spcPct val="80000"/>
              </a:lnSpc>
              <a:spcBef>
                <a:spcPts val="745"/>
              </a:spcBef>
              <a:buSzPct val="96666"/>
              <a:buFont typeface="Wingdings"/>
              <a:buChar char=""/>
              <a:tabLst>
                <a:tab pos="273685" algn="l"/>
              </a:tabLst>
            </a:pPr>
            <a:r>
              <a:rPr sz="3000" dirty="0">
                <a:latin typeface="Carlito"/>
                <a:cs typeface="Carlito"/>
              </a:rPr>
              <a:t>In the </a:t>
            </a:r>
            <a:r>
              <a:rPr sz="3000" spc="-10" dirty="0">
                <a:latin typeface="Carlito"/>
                <a:cs typeface="Carlito"/>
              </a:rPr>
              <a:t>past, </a:t>
            </a:r>
            <a:r>
              <a:rPr sz="3000" dirty="0">
                <a:latin typeface="Carlito"/>
                <a:cs typeface="Carlito"/>
              </a:rPr>
              <a:t>much </a:t>
            </a:r>
            <a:r>
              <a:rPr sz="3000" spc="-15" dirty="0">
                <a:latin typeface="Carlito"/>
                <a:cs typeface="Carlito"/>
              </a:rPr>
              <a:t>research </a:t>
            </a:r>
            <a:r>
              <a:rPr sz="3000" spc="-10" dirty="0">
                <a:latin typeface="Carlito"/>
                <a:cs typeface="Carlito"/>
              </a:rPr>
              <a:t>focused </a:t>
            </a:r>
            <a:r>
              <a:rPr sz="3000" spc="-5" dirty="0">
                <a:latin typeface="Carlito"/>
                <a:cs typeface="Carlito"/>
              </a:rPr>
              <a:t>on </a:t>
            </a:r>
            <a:r>
              <a:rPr sz="3000" spc="-10" dirty="0">
                <a:latin typeface="Carlito"/>
                <a:cs typeface="Carlito"/>
              </a:rPr>
              <a:t>how  </a:t>
            </a:r>
            <a:r>
              <a:rPr sz="3000" spc="-15" dirty="0">
                <a:latin typeface="Carlito"/>
                <a:cs typeface="Carlito"/>
              </a:rPr>
              <a:t>teachers </a:t>
            </a:r>
            <a:r>
              <a:rPr sz="3000" spc="-20" dirty="0">
                <a:latin typeface="Carlito"/>
                <a:cs typeface="Carlito"/>
              </a:rPr>
              <a:t>were </a:t>
            </a:r>
            <a:r>
              <a:rPr sz="3000" spc="-5" dirty="0">
                <a:latin typeface="Carlito"/>
                <a:cs typeface="Carlito"/>
              </a:rPr>
              <a:t>shortchanging girls in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classroom.  </a:t>
            </a:r>
            <a:r>
              <a:rPr sz="3000" spc="-45" dirty="0">
                <a:latin typeface="Carlito"/>
                <a:cs typeface="Carlito"/>
              </a:rPr>
              <a:t>Teachers </a:t>
            </a:r>
            <a:r>
              <a:rPr sz="3000" spc="-10" dirty="0">
                <a:latin typeface="Carlito"/>
                <a:cs typeface="Carlito"/>
              </a:rPr>
              <a:t>would </a:t>
            </a:r>
            <a:r>
              <a:rPr sz="3000" spc="-20" dirty="0">
                <a:latin typeface="Carlito"/>
                <a:cs typeface="Carlito"/>
              </a:rPr>
              <a:t>focus </a:t>
            </a:r>
            <a:r>
              <a:rPr sz="3000" spc="-5" dirty="0">
                <a:latin typeface="Carlito"/>
                <a:cs typeface="Carlito"/>
              </a:rPr>
              <a:t>on </a:t>
            </a:r>
            <a:r>
              <a:rPr sz="3000" spc="-10" dirty="0">
                <a:latin typeface="Carlito"/>
                <a:cs typeface="Carlito"/>
              </a:rPr>
              <a:t>boys, calling </a:t>
            </a:r>
            <a:r>
              <a:rPr sz="3000" spc="-5" dirty="0">
                <a:latin typeface="Carlito"/>
                <a:cs typeface="Carlito"/>
              </a:rPr>
              <a:t>on </a:t>
            </a:r>
            <a:r>
              <a:rPr sz="3000" dirty="0">
                <a:latin typeface="Carlito"/>
                <a:cs typeface="Carlito"/>
              </a:rPr>
              <a:t>them  </a:t>
            </a:r>
            <a:r>
              <a:rPr sz="3000" spc="-10" dirty="0">
                <a:latin typeface="Carlito"/>
                <a:cs typeface="Carlito"/>
              </a:rPr>
              <a:t>more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5" dirty="0">
                <a:latin typeface="Carlito"/>
                <a:cs typeface="Carlito"/>
              </a:rPr>
              <a:t>challenging</a:t>
            </a:r>
            <a:r>
              <a:rPr sz="3000" spc="-1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them.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19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178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2140"/>
              </a:spcBef>
            </a:pPr>
            <a:r>
              <a:rPr spc="-10" dirty="0"/>
              <a:t>Institutions </a:t>
            </a:r>
            <a:r>
              <a:rPr spc="-5" dirty="0"/>
              <a:t>of Mass </a:t>
            </a:r>
            <a:r>
              <a:rPr spc="-15" dirty="0"/>
              <a:t>Socialization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2919" y="1706879"/>
            <a:ext cx="8422005" cy="4761230"/>
            <a:chOff x="502919" y="1706879"/>
            <a:chExt cx="8422005" cy="4761230"/>
          </a:xfrm>
        </p:grpSpPr>
        <p:sp>
          <p:nvSpPr>
            <p:cNvPr id="4" name="object 4"/>
            <p:cNvSpPr/>
            <p:nvPr/>
          </p:nvSpPr>
          <p:spPr>
            <a:xfrm>
              <a:off x="562355" y="1801367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19" y="1706879"/>
              <a:ext cx="8421624" cy="2348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1828799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599" y="1828799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84045"/>
            <a:ext cx="7973695" cy="20377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527685" marR="5080" indent="-515620">
              <a:lnSpc>
                <a:spcPct val="80100"/>
              </a:lnSpc>
              <a:spcBef>
                <a:spcPts val="620"/>
              </a:spcBef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gender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role stereotypes that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schools help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to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reproduce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include 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the notion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that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girls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are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caring, </a:t>
            </a:r>
            <a:r>
              <a:rPr sz="2200" b="1" dirty="0">
                <a:solidFill>
                  <a:srgbClr val="888888"/>
                </a:solidFill>
                <a:latin typeface="Carlito"/>
                <a:cs typeface="Carlito"/>
              </a:rPr>
              <a:t>nurturing,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quiet,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helpful, 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considerate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of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others, and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place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others'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needs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before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their</a:t>
            </a:r>
            <a:r>
              <a:rPr sz="2200" b="1" spc="275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own.</a:t>
            </a:r>
            <a:endParaRPr sz="2200">
              <a:latin typeface="Carlito"/>
              <a:cs typeface="Carlito"/>
            </a:endParaRPr>
          </a:p>
          <a:p>
            <a:pPr marL="527685" marR="8890" indent="-515620">
              <a:lnSpc>
                <a:spcPts val="2110"/>
              </a:lnSpc>
              <a:spcBef>
                <a:spcPts val="515"/>
              </a:spcBef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Academically able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girls' achievements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are attributed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to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their 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hard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work,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whereas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successful boys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are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considered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naturally 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gifted. </a:t>
            </a:r>
            <a:r>
              <a:rPr sz="2200" b="1" dirty="0">
                <a:solidFill>
                  <a:srgbClr val="888888"/>
                </a:solidFill>
                <a:latin typeface="Carlito"/>
                <a:cs typeface="Carlito"/>
              </a:rPr>
              <a:t>In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contrast,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underachieving male students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are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considered  </a:t>
            </a:r>
            <a:r>
              <a:rPr sz="2200" b="1" spc="-35" dirty="0">
                <a:solidFill>
                  <a:srgbClr val="888888"/>
                </a:solidFill>
                <a:latin typeface="Carlito"/>
                <a:cs typeface="Carlito"/>
              </a:rPr>
              <a:t>lazy,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whereas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underachieving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girls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are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regarded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as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not</a:t>
            </a:r>
            <a:r>
              <a:rPr sz="2200" b="1" spc="215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capable.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19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178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2140"/>
              </a:spcBef>
            </a:pPr>
            <a:r>
              <a:rPr spc="-10" dirty="0"/>
              <a:t>Institutions </a:t>
            </a:r>
            <a:r>
              <a:rPr spc="-5" dirty="0"/>
              <a:t>of Mass </a:t>
            </a:r>
            <a:r>
              <a:rPr spc="-15" dirty="0"/>
              <a:t>Socialization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2919" y="1706879"/>
            <a:ext cx="8307705" cy="4761230"/>
            <a:chOff x="502919" y="1706879"/>
            <a:chExt cx="8307705" cy="4761230"/>
          </a:xfrm>
        </p:grpSpPr>
        <p:sp>
          <p:nvSpPr>
            <p:cNvPr id="4" name="object 4"/>
            <p:cNvSpPr/>
            <p:nvPr/>
          </p:nvSpPr>
          <p:spPr>
            <a:xfrm>
              <a:off x="562355" y="1801367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19" y="1706879"/>
              <a:ext cx="8302752" cy="2884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1828799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599" y="1828799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84045"/>
            <a:ext cx="7849870" cy="25742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27685" marR="5080" indent="-515620">
              <a:lnSpc>
                <a:spcPct val="80000"/>
              </a:lnSpc>
              <a:spcBef>
                <a:spcPts val="625"/>
              </a:spcBef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Boys are viewed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as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rational,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logical, unemotional, and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strong 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and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are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also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expected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to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be outgoing, smart,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and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naturally 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academically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talented.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Thus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in schools,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gender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role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stereotypes  attribute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males' academic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success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to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innate intelligence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and  girls'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achievements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to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hard</a:t>
            </a:r>
            <a:r>
              <a:rPr sz="2200" b="1" spc="10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work.</a:t>
            </a:r>
            <a:endParaRPr sz="2200">
              <a:latin typeface="Carlito"/>
              <a:cs typeface="Carlito"/>
            </a:endParaRPr>
          </a:p>
          <a:p>
            <a:pPr marL="527685" marR="135255" indent="-515620">
              <a:lnSpc>
                <a:spcPct val="80000"/>
              </a:lnSpc>
              <a:spcBef>
                <a:spcPts val="530"/>
              </a:spcBef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200" b="1" spc="-35" dirty="0">
                <a:solidFill>
                  <a:srgbClr val="888888"/>
                </a:solidFill>
                <a:latin typeface="Carlito"/>
                <a:cs typeface="Carlito"/>
              </a:rPr>
              <a:t>Moreover,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these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gender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differences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are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explained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through 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biological differences without </a:t>
            </a:r>
            <a:r>
              <a:rPr sz="2200" b="1" spc="-20" dirty="0">
                <a:solidFill>
                  <a:srgbClr val="888888"/>
                </a:solidFill>
                <a:latin typeface="Carlito"/>
                <a:cs typeface="Carlito"/>
              </a:rPr>
              <a:t>any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consideration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of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the impact  of social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environment </a:t>
            </a:r>
            <a:r>
              <a:rPr sz="2200" b="1" spc="-5" dirty="0">
                <a:solidFill>
                  <a:srgbClr val="888888"/>
                </a:solidFill>
                <a:latin typeface="Carlito"/>
                <a:cs typeface="Carlito"/>
              </a:rPr>
              <a:t>on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students' </a:t>
            </a:r>
            <a:r>
              <a:rPr sz="2200" b="1" dirty="0">
                <a:solidFill>
                  <a:srgbClr val="888888"/>
                </a:solidFill>
                <a:latin typeface="Carlito"/>
                <a:cs typeface="Carlito"/>
              </a:rPr>
              <a:t>learning,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achievement,  </a:t>
            </a:r>
            <a:r>
              <a:rPr sz="2200" b="1" spc="-15" dirty="0">
                <a:solidFill>
                  <a:srgbClr val="888888"/>
                </a:solidFill>
                <a:latin typeface="Carlito"/>
                <a:cs typeface="Carlito"/>
              </a:rPr>
              <a:t>motivation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and</a:t>
            </a:r>
            <a:r>
              <a:rPr sz="2200" b="1" spc="45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888888"/>
                </a:solidFill>
                <a:latin typeface="Carlito"/>
                <a:cs typeface="Carlito"/>
              </a:rPr>
              <a:t>attitudes.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19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178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2140"/>
              </a:spcBef>
            </a:pPr>
            <a:r>
              <a:rPr spc="-10" dirty="0"/>
              <a:t>Institutions </a:t>
            </a:r>
            <a:r>
              <a:rPr spc="-5" dirty="0"/>
              <a:t>of Mass </a:t>
            </a:r>
            <a:r>
              <a:rPr spc="-15" dirty="0"/>
              <a:t>Socialization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3108" y="1688592"/>
            <a:ext cx="8479790" cy="4779645"/>
            <a:chOff x="483108" y="1688592"/>
            <a:chExt cx="8479790" cy="4779645"/>
          </a:xfrm>
        </p:grpSpPr>
        <p:sp>
          <p:nvSpPr>
            <p:cNvPr id="4" name="object 4"/>
            <p:cNvSpPr/>
            <p:nvPr/>
          </p:nvSpPr>
          <p:spPr>
            <a:xfrm>
              <a:off x="562356" y="1801368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3108" y="1688592"/>
              <a:ext cx="8479536" cy="28849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1828800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" y="1828800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73377"/>
            <a:ext cx="7984490" cy="2540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27685" marR="5080" indent="-515620">
              <a:lnSpc>
                <a:spcPct val="80000"/>
              </a:lnSpc>
              <a:spcBef>
                <a:spcPts val="695"/>
              </a:spcBef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The accepted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and </a:t>
            </a:r>
            <a:r>
              <a:rPr sz="2500" spc="-15" dirty="0">
                <a:solidFill>
                  <a:srgbClr val="888888"/>
                </a:solidFill>
                <a:latin typeface="Carlito"/>
                <a:cs typeface="Carlito"/>
              </a:rPr>
              <a:t>encouraged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assertive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behavior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in males 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that produces </a:t>
            </a:r>
            <a:r>
              <a:rPr sz="2500" spc="-20" dirty="0">
                <a:solidFill>
                  <a:srgbClr val="888888"/>
                </a:solidFill>
                <a:latin typeface="Carlito"/>
                <a:cs typeface="Carlito"/>
              </a:rPr>
              <a:t>target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students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also enables </a:t>
            </a:r>
            <a:r>
              <a:rPr sz="2500" spc="-15" dirty="0">
                <a:solidFill>
                  <a:srgbClr val="888888"/>
                </a:solidFill>
                <a:latin typeface="Carlito"/>
                <a:cs typeface="Carlito"/>
              </a:rPr>
              <a:t>boys to  control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other resources. </a:t>
            </a:r>
            <a:r>
              <a:rPr sz="2500" spc="-20" dirty="0">
                <a:solidFill>
                  <a:srgbClr val="888888"/>
                </a:solidFill>
                <a:latin typeface="Carlito"/>
                <a:cs typeface="Carlito"/>
              </a:rPr>
              <a:t>For </a:t>
            </a:r>
            <a:r>
              <a:rPr sz="2500" spc="-15" dirty="0">
                <a:solidFill>
                  <a:srgbClr val="888888"/>
                </a:solidFill>
                <a:latin typeface="Carlito"/>
                <a:cs typeface="Carlito"/>
              </a:rPr>
              <a:t>example,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in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science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classes  </a:t>
            </a:r>
            <a:r>
              <a:rPr sz="2500" spc="-15" dirty="0">
                <a:solidFill>
                  <a:srgbClr val="888888"/>
                </a:solidFill>
                <a:latin typeface="Carlito"/>
                <a:cs typeface="Carlito"/>
              </a:rPr>
              <a:t>boys dominate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equipment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and </a:t>
            </a:r>
            <a:r>
              <a:rPr sz="2500" spc="-20" dirty="0">
                <a:solidFill>
                  <a:srgbClr val="888888"/>
                </a:solidFill>
                <a:latin typeface="Carlito"/>
                <a:cs typeface="Carlito"/>
              </a:rPr>
              <a:t>relegate </a:t>
            </a:r>
            <a:r>
              <a:rPr sz="2500" dirty="0">
                <a:solidFill>
                  <a:srgbClr val="888888"/>
                </a:solidFill>
                <a:latin typeface="Carlito"/>
                <a:cs typeface="Carlito"/>
              </a:rPr>
              <a:t>girls </a:t>
            </a:r>
            <a:r>
              <a:rPr sz="2500" spc="-15" dirty="0">
                <a:solidFill>
                  <a:srgbClr val="888888"/>
                </a:solidFill>
                <a:latin typeface="Carlito"/>
                <a:cs typeface="Carlito"/>
              </a:rPr>
              <a:t>to roles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such 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as </a:t>
            </a:r>
            <a:r>
              <a:rPr sz="2500" spc="-20" dirty="0">
                <a:solidFill>
                  <a:srgbClr val="888888"/>
                </a:solidFill>
                <a:latin typeface="Carlito"/>
                <a:cs typeface="Carlito"/>
              </a:rPr>
              <a:t>data </a:t>
            </a:r>
            <a:r>
              <a:rPr sz="2500" spc="-40" dirty="0">
                <a:solidFill>
                  <a:srgbClr val="888888"/>
                </a:solidFill>
                <a:latin typeface="Carlito"/>
                <a:cs typeface="Carlito"/>
              </a:rPr>
              <a:t>recorder,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reading </a:t>
            </a:r>
            <a:r>
              <a:rPr sz="2500" spc="-30" dirty="0">
                <a:solidFill>
                  <a:srgbClr val="888888"/>
                </a:solidFill>
                <a:latin typeface="Carlito"/>
                <a:cs typeface="Carlito"/>
              </a:rPr>
              <a:t>instructor,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or cleaning up the 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work area.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Girls'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stereotyped views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of science as a  masculine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endeavor </a:t>
            </a:r>
            <a:r>
              <a:rPr sz="2500" spc="-20" dirty="0">
                <a:solidFill>
                  <a:srgbClr val="888888"/>
                </a:solidFill>
                <a:latin typeface="Carlito"/>
                <a:cs typeface="Carlito"/>
              </a:rPr>
              <a:t>may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mean they </a:t>
            </a:r>
            <a:r>
              <a:rPr sz="2500" spc="-25" dirty="0">
                <a:solidFill>
                  <a:srgbClr val="888888"/>
                </a:solidFill>
                <a:latin typeface="Carlito"/>
                <a:cs typeface="Carlito"/>
              </a:rPr>
              <a:t>prefer </a:t>
            </a:r>
            <a:r>
              <a:rPr sz="2500" spc="-5" dirty="0">
                <a:solidFill>
                  <a:srgbClr val="888888"/>
                </a:solidFill>
                <a:latin typeface="Carlito"/>
                <a:cs typeface="Carlito"/>
              </a:rPr>
              <a:t>these </a:t>
            </a:r>
            <a:r>
              <a:rPr sz="2500" spc="-10" dirty="0">
                <a:solidFill>
                  <a:srgbClr val="888888"/>
                </a:solidFill>
                <a:latin typeface="Carlito"/>
                <a:cs typeface="Carlito"/>
              </a:rPr>
              <a:t>passive  roles.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954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343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5"/>
              </a:spcBef>
            </a:pPr>
            <a:r>
              <a:rPr sz="3600" spc="-5" dirty="0"/>
              <a:t>Functions of</a:t>
            </a:r>
            <a:r>
              <a:rPr sz="3600" spc="-30" dirty="0"/>
              <a:t> </a:t>
            </a:r>
            <a:r>
              <a:rPr sz="3600" spc="-10" dirty="0"/>
              <a:t>Socialization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52627" y="1708404"/>
            <a:ext cx="8357870" cy="4759960"/>
            <a:chOff x="452627" y="1708404"/>
            <a:chExt cx="8357870" cy="4759960"/>
          </a:xfrm>
        </p:grpSpPr>
        <p:sp>
          <p:nvSpPr>
            <p:cNvPr id="4" name="object 4"/>
            <p:cNvSpPr/>
            <p:nvPr/>
          </p:nvSpPr>
          <p:spPr>
            <a:xfrm>
              <a:off x="562355" y="1801368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627" y="1708404"/>
              <a:ext cx="8164068" cy="3191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1828800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599" y="1828800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99285"/>
            <a:ext cx="7616825" cy="28244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810260">
              <a:lnSpc>
                <a:spcPts val="2920"/>
              </a:lnSpc>
              <a:spcBef>
                <a:spcPts val="465"/>
              </a:spcBef>
              <a:buSzPct val="96296"/>
              <a:buAutoNum type="arabicPeriod"/>
              <a:tabLst>
                <a:tab pos="274320" algn="l"/>
              </a:tabLst>
            </a:pPr>
            <a:r>
              <a:rPr sz="2700" spc="-30" dirty="0">
                <a:latin typeface="Carlito"/>
                <a:cs typeface="Carlito"/>
              </a:rPr>
              <a:t>Transmits </a:t>
            </a:r>
            <a:r>
              <a:rPr sz="2700" spc="-5" dirty="0">
                <a:latin typeface="Carlito"/>
                <a:cs typeface="Carlito"/>
              </a:rPr>
              <a:t>values, </a:t>
            </a:r>
            <a:r>
              <a:rPr sz="2700" spc="-15" dirty="0">
                <a:latin typeface="Carlito"/>
                <a:cs typeface="Carlito"/>
              </a:rPr>
              <a:t>customs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5" dirty="0">
                <a:latin typeface="Carlito"/>
                <a:cs typeface="Carlito"/>
              </a:rPr>
              <a:t>beliefs </a:t>
            </a:r>
            <a:r>
              <a:rPr sz="2700" spc="-20" dirty="0">
                <a:latin typeface="Carlito"/>
                <a:cs typeface="Carlito"/>
              </a:rPr>
              <a:t>from  </a:t>
            </a:r>
            <a:r>
              <a:rPr sz="2700" spc="-5" dirty="0">
                <a:latin typeface="Carlito"/>
                <a:cs typeface="Carlito"/>
              </a:rPr>
              <a:t>one </a:t>
            </a:r>
            <a:r>
              <a:rPr sz="2700" spc="-15" dirty="0">
                <a:latin typeface="Carlito"/>
                <a:cs typeface="Carlito"/>
              </a:rPr>
              <a:t>generation to </a:t>
            </a:r>
            <a:r>
              <a:rPr sz="2700" spc="-5" dirty="0">
                <a:latin typeface="Carlito"/>
                <a:cs typeface="Carlito"/>
              </a:rPr>
              <a:t>another</a:t>
            </a:r>
            <a:endParaRPr sz="2700">
              <a:latin typeface="Carlito"/>
              <a:cs typeface="Carlito"/>
            </a:endParaRPr>
          </a:p>
          <a:p>
            <a:pPr marL="12700" marR="412750">
              <a:lnSpc>
                <a:spcPts val="2920"/>
              </a:lnSpc>
              <a:spcBef>
                <a:spcPts val="645"/>
              </a:spcBef>
              <a:buSzPct val="96296"/>
              <a:buAutoNum type="arabicPeriod"/>
              <a:tabLst>
                <a:tab pos="351155" algn="l"/>
              </a:tabLst>
            </a:pPr>
            <a:r>
              <a:rPr sz="2700" spc="-5" dirty="0">
                <a:latin typeface="Carlito"/>
                <a:cs typeface="Carlito"/>
              </a:rPr>
              <a:t>Enables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5" dirty="0">
                <a:latin typeface="Carlito"/>
                <a:cs typeface="Carlito"/>
              </a:rPr>
              <a:t>individual </a:t>
            </a:r>
            <a:r>
              <a:rPr sz="2700" spc="-20" dirty="0">
                <a:latin typeface="Carlito"/>
                <a:cs typeface="Carlito"/>
              </a:rPr>
              <a:t>to grow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develop </a:t>
            </a:r>
            <a:r>
              <a:rPr sz="2700" spc="-15" dirty="0">
                <a:latin typeface="Carlito"/>
                <a:cs typeface="Carlito"/>
              </a:rPr>
              <a:t>into </a:t>
            </a:r>
            <a:r>
              <a:rPr sz="2700" dirty="0">
                <a:latin typeface="Carlito"/>
                <a:cs typeface="Carlito"/>
              </a:rPr>
              <a:t>a  </a:t>
            </a:r>
            <a:r>
              <a:rPr sz="2700" spc="-5" dirty="0">
                <a:latin typeface="Carlito"/>
                <a:cs typeface="Carlito"/>
              </a:rPr>
              <a:t>socially functioning</a:t>
            </a:r>
            <a:r>
              <a:rPr sz="2700" spc="-25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person</a:t>
            </a:r>
            <a:endParaRPr sz="2700">
              <a:latin typeface="Carlito"/>
              <a:cs typeface="Carlito"/>
            </a:endParaRPr>
          </a:p>
          <a:p>
            <a:pPr marL="12700" marR="5080">
              <a:lnSpc>
                <a:spcPts val="2920"/>
              </a:lnSpc>
              <a:spcBef>
                <a:spcPts val="640"/>
              </a:spcBef>
              <a:buSzPct val="96296"/>
              <a:buAutoNum type="arabicPeriod"/>
              <a:tabLst>
                <a:tab pos="351155" algn="l"/>
              </a:tabLst>
            </a:pPr>
            <a:r>
              <a:rPr sz="2700" dirty="0">
                <a:latin typeface="Carlito"/>
                <a:cs typeface="Carlito"/>
              </a:rPr>
              <a:t>It is a </a:t>
            </a:r>
            <a:r>
              <a:rPr sz="2700" spc="-5" dirty="0">
                <a:latin typeface="Carlito"/>
                <a:cs typeface="Carlito"/>
              </a:rPr>
              <a:t>means of social </a:t>
            </a:r>
            <a:r>
              <a:rPr sz="2700" spc="-20" dirty="0">
                <a:latin typeface="Carlito"/>
                <a:cs typeface="Carlito"/>
              </a:rPr>
              <a:t>control </a:t>
            </a:r>
            <a:r>
              <a:rPr sz="2700" spc="-5" dirty="0">
                <a:latin typeface="Carlito"/>
                <a:cs typeface="Carlito"/>
              </a:rPr>
              <a:t>by which </a:t>
            </a:r>
            <a:r>
              <a:rPr sz="2700" spc="-10" dirty="0">
                <a:latin typeface="Carlito"/>
                <a:cs typeface="Carlito"/>
              </a:rPr>
              <a:t>members </a:t>
            </a:r>
            <a:r>
              <a:rPr sz="2700" spc="-15" dirty="0">
                <a:latin typeface="Carlito"/>
                <a:cs typeface="Carlito"/>
              </a:rPr>
              <a:t>are  encouraged to conform to </a:t>
            </a:r>
            <a:r>
              <a:rPr sz="2700" spc="-10" dirty="0">
                <a:latin typeface="Carlito"/>
                <a:cs typeface="Carlito"/>
              </a:rPr>
              <a:t>the </a:t>
            </a:r>
            <a:r>
              <a:rPr sz="2700" spc="-30" dirty="0">
                <a:latin typeface="Carlito"/>
                <a:cs typeface="Carlito"/>
              </a:rPr>
              <a:t>ways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5" dirty="0">
                <a:latin typeface="Carlito"/>
                <a:cs typeface="Carlito"/>
              </a:rPr>
              <a:t>group</a:t>
            </a:r>
            <a:r>
              <a:rPr sz="2700" spc="-2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by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ts val="2870"/>
              </a:lnSpc>
            </a:pPr>
            <a:r>
              <a:rPr sz="2700" spc="-10" dirty="0">
                <a:latin typeface="Carlito"/>
                <a:cs typeface="Carlito"/>
              </a:rPr>
              <a:t>internalizing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35" dirty="0">
                <a:latin typeface="Carlito"/>
                <a:cs typeface="Carlito"/>
              </a:rPr>
              <a:t>group’s </a:t>
            </a:r>
            <a:r>
              <a:rPr sz="2700" spc="-5" dirty="0">
                <a:latin typeface="Carlito"/>
                <a:cs typeface="Carlito"/>
              </a:rPr>
              <a:t>norms </a:t>
            </a:r>
            <a:r>
              <a:rPr sz="2700" dirty="0">
                <a:latin typeface="Carlito"/>
                <a:cs typeface="Carlito"/>
              </a:rPr>
              <a:t>and</a:t>
            </a:r>
            <a:r>
              <a:rPr sz="2700" spc="-2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values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954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3098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40"/>
              </a:spcBef>
            </a:pPr>
            <a:r>
              <a:rPr spc="-40" dirty="0"/>
              <a:t>Types </a:t>
            </a:r>
            <a:r>
              <a:rPr spc="-5" dirty="0"/>
              <a:t>of</a:t>
            </a:r>
            <a:r>
              <a:rPr spc="30" dirty="0"/>
              <a:t> </a:t>
            </a:r>
            <a:r>
              <a:rPr spc="-10" dirty="0"/>
              <a:t>Socialization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9580" y="1668779"/>
            <a:ext cx="8432800" cy="4799330"/>
            <a:chOff x="449580" y="1668779"/>
            <a:chExt cx="8432800" cy="4799330"/>
          </a:xfrm>
        </p:grpSpPr>
        <p:sp>
          <p:nvSpPr>
            <p:cNvPr id="4" name="object 4"/>
            <p:cNvSpPr/>
            <p:nvPr/>
          </p:nvSpPr>
          <p:spPr>
            <a:xfrm>
              <a:off x="562356" y="1801367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580" y="1668779"/>
              <a:ext cx="8432292" cy="2950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1828799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" y="1828799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65757"/>
            <a:ext cx="7888605" cy="25781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527685" marR="5080" indent="-515620">
              <a:lnSpc>
                <a:spcPct val="80000"/>
              </a:lnSpc>
              <a:spcBef>
                <a:spcPts val="7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b="1" spc="-20" dirty="0">
                <a:latin typeface="Carlito"/>
                <a:cs typeface="Carlito"/>
              </a:rPr>
              <a:t>Deliberate </a:t>
            </a:r>
            <a:r>
              <a:rPr sz="2700" b="1" dirty="0">
                <a:latin typeface="Carlito"/>
                <a:cs typeface="Carlito"/>
              </a:rPr>
              <a:t>or </a:t>
            </a:r>
            <a:r>
              <a:rPr sz="2700" b="1" spc="-5" dirty="0">
                <a:latin typeface="Carlito"/>
                <a:cs typeface="Carlito"/>
              </a:rPr>
              <a:t>Conscious </a:t>
            </a:r>
            <a:r>
              <a:rPr sz="2700" b="1" dirty="0">
                <a:latin typeface="Carlito"/>
                <a:cs typeface="Carlito"/>
              </a:rPr>
              <a:t>– </a:t>
            </a:r>
            <a:r>
              <a:rPr sz="2700" b="1" spc="-5" dirty="0">
                <a:latin typeface="Carlito"/>
                <a:cs typeface="Carlito"/>
              </a:rPr>
              <a:t>when persons </a:t>
            </a:r>
            <a:r>
              <a:rPr sz="2700" b="1" spc="-15" dirty="0">
                <a:latin typeface="Carlito"/>
                <a:cs typeface="Carlito"/>
              </a:rPr>
              <a:t>are  </a:t>
            </a:r>
            <a:r>
              <a:rPr sz="2700" b="1" spc="-10" dirty="0">
                <a:latin typeface="Carlito"/>
                <a:cs typeface="Carlito"/>
              </a:rPr>
              <a:t>explicitly </a:t>
            </a:r>
            <a:r>
              <a:rPr sz="2700" b="1" dirty="0">
                <a:latin typeface="Carlito"/>
                <a:cs typeface="Carlito"/>
              </a:rPr>
              <a:t>and </a:t>
            </a:r>
            <a:r>
              <a:rPr sz="2700" b="1" spc="-10" dirty="0">
                <a:latin typeface="Carlito"/>
                <a:cs typeface="Carlito"/>
              </a:rPr>
              <a:t>directly taught </a:t>
            </a:r>
            <a:r>
              <a:rPr sz="2700" b="1" dirty="0">
                <a:latin typeface="Carlito"/>
                <a:cs typeface="Carlito"/>
              </a:rPr>
              <a:t>the norms and </a:t>
            </a:r>
            <a:r>
              <a:rPr sz="2700" b="1" spc="-10" dirty="0">
                <a:latin typeface="Carlito"/>
                <a:cs typeface="Carlito"/>
              </a:rPr>
              <a:t>values,  </a:t>
            </a:r>
            <a:r>
              <a:rPr sz="2700" b="1" dirty="0">
                <a:latin typeface="Carlito"/>
                <a:cs typeface="Carlito"/>
              </a:rPr>
              <a:t>the social </a:t>
            </a:r>
            <a:r>
              <a:rPr sz="2700" b="1" spc="-15" dirty="0">
                <a:latin typeface="Carlito"/>
                <a:cs typeface="Carlito"/>
              </a:rPr>
              <a:t>expectations </a:t>
            </a:r>
            <a:r>
              <a:rPr sz="2700" b="1" dirty="0">
                <a:latin typeface="Carlito"/>
                <a:cs typeface="Carlito"/>
              </a:rPr>
              <a:t>and </a:t>
            </a:r>
            <a:r>
              <a:rPr sz="2700" b="1" spc="-10" dirty="0">
                <a:latin typeface="Carlito"/>
                <a:cs typeface="Carlito"/>
              </a:rPr>
              <a:t>obligations </a:t>
            </a:r>
            <a:r>
              <a:rPr sz="2700" b="1" dirty="0">
                <a:latin typeface="Carlito"/>
                <a:cs typeface="Carlito"/>
              </a:rPr>
              <a:t>of the</a:t>
            </a:r>
            <a:r>
              <a:rPr sz="2700" b="1" spc="25" dirty="0">
                <a:latin typeface="Carlito"/>
                <a:cs typeface="Carlito"/>
              </a:rPr>
              <a:t> </a:t>
            </a:r>
            <a:r>
              <a:rPr sz="2700" b="1" spc="-10" dirty="0">
                <a:latin typeface="Carlito"/>
                <a:cs typeface="Carlito"/>
              </a:rPr>
              <a:t>group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3150">
              <a:latin typeface="Carlito"/>
              <a:cs typeface="Carlito"/>
            </a:endParaRPr>
          </a:p>
          <a:p>
            <a:pPr marL="12700" marR="8255" algn="just">
              <a:lnSpc>
                <a:spcPts val="2590"/>
              </a:lnSpc>
              <a:buFont typeface="Carlito"/>
              <a:buAutoNum type="arabicPeriod"/>
              <a:tabLst>
                <a:tab pos="351790" algn="l"/>
              </a:tabLst>
            </a:pPr>
            <a:r>
              <a:rPr sz="2700" b="1" spc="-10" dirty="0">
                <a:latin typeface="Carlito"/>
                <a:cs typeface="Carlito"/>
              </a:rPr>
              <a:t>Non-deliberate </a:t>
            </a:r>
            <a:r>
              <a:rPr sz="2700" b="1" dirty="0">
                <a:latin typeface="Carlito"/>
                <a:cs typeface="Carlito"/>
              </a:rPr>
              <a:t>or </a:t>
            </a:r>
            <a:r>
              <a:rPr sz="2700" b="1" spc="-5" dirty="0">
                <a:latin typeface="Carlito"/>
                <a:cs typeface="Carlito"/>
              </a:rPr>
              <a:t>Unplanned-when individuals learn  </a:t>
            </a:r>
            <a:r>
              <a:rPr sz="2700" b="1" dirty="0">
                <a:latin typeface="Carlito"/>
                <a:cs typeface="Carlito"/>
              </a:rPr>
              <a:t>the norms and </a:t>
            </a:r>
            <a:r>
              <a:rPr sz="2700" b="1" spc="-10" dirty="0">
                <a:latin typeface="Carlito"/>
                <a:cs typeface="Carlito"/>
              </a:rPr>
              <a:t>values </a:t>
            </a:r>
            <a:r>
              <a:rPr sz="2700" b="1" spc="-5" dirty="0">
                <a:latin typeface="Carlito"/>
                <a:cs typeface="Carlito"/>
              </a:rPr>
              <a:t>by themselves </a:t>
            </a:r>
            <a:r>
              <a:rPr sz="2700" b="1" spc="-15" dirty="0">
                <a:latin typeface="Carlito"/>
                <a:cs typeface="Carlito"/>
              </a:rPr>
              <a:t>from </a:t>
            </a:r>
            <a:r>
              <a:rPr sz="2700" b="1" spc="-10" dirty="0">
                <a:latin typeface="Carlito"/>
                <a:cs typeface="Carlito"/>
              </a:rPr>
              <a:t>observations  </a:t>
            </a:r>
            <a:r>
              <a:rPr sz="2700" b="1" dirty="0">
                <a:latin typeface="Carlito"/>
                <a:cs typeface="Carlito"/>
              </a:rPr>
              <a:t>in the </a:t>
            </a:r>
            <a:r>
              <a:rPr sz="2700" b="1" spc="-10" dirty="0">
                <a:latin typeface="Carlito"/>
                <a:cs typeface="Carlito"/>
              </a:rPr>
              <a:t>various groups they come </a:t>
            </a:r>
            <a:r>
              <a:rPr sz="2700" b="1" dirty="0">
                <a:latin typeface="Carlito"/>
                <a:cs typeface="Carlito"/>
              </a:rPr>
              <a:t>in </a:t>
            </a:r>
            <a:r>
              <a:rPr sz="2700" b="1" spc="-10" dirty="0">
                <a:latin typeface="Carlito"/>
                <a:cs typeface="Carlito"/>
              </a:rPr>
              <a:t>contact</a:t>
            </a:r>
            <a:r>
              <a:rPr sz="2700" b="1" spc="30" dirty="0">
                <a:latin typeface="Carlito"/>
                <a:cs typeface="Carlito"/>
              </a:rPr>
              <a:t> </a:t>
            </a:r>
            <a:r>
              <a:rPr sz="2700" b="1" spc="-5" dirty="0">
                <a:latin typeface="Carlito"/>
                <a:cs typeface="Carlito"/>
              </a:rPr>
              <a:t>with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19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1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40"/>
              </a:spcBef>
            </a:pPr>
            <a:r>
              <a:rPr spc="-5" dirty="0"/>
              <a:t>Gender and </a:t>
            </a:r>
            <a:r>
              <a:rPr spc="-15" dirty="0"/>
              <a:t>Socialization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768" y="1691639"/>
            <a:ext cx="8380730" cy="4776470"/>
            <a:chOff x="429768" y="1691639"/>
            <a:chExt cx="8380730" cy="4776470"/>
          </a:xfrm>
        </p:grpSpPr>
        <p:sp>
          <p:nvSpPr>
            <p:cNvPr id="4" name="object 4"/>
            <p:cNvSpPr/>
            <p:nvPr/>
          </p:nvSpPr>
          <p:spPr>
            <a:xfrm>
              <a:off x="562355" y="1801367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768" y="1691639"/>
              <a:ext cx="8148828" cy="3628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1828799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" y="1828799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45588"/>
            <a:ext cx="7544434" cy="32734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3000" spc="-5" dirty="0">
                <a:latin typeface="Carlito"/>
                <a:cs typeface="Carlito"/>
              </a:rPr>
              <a:t>Gender</a:t>
            </a:r>
            <a:r>
              <a:rPr sz="3000" spc="-1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socialization</a:t>
            </a:r>
            <a:endParaRPr sz="3000">
              <a:latin typeface="Carlito"/>
              <a:cs typeface="Carlito"/>
            </a:endParaRPr>
          </a:p>
          <a:p>
            <a:pPr marL="12700" marR="87630">
              <a:lnSpc>
                <a:spcPts val="3240"/>
              </a:lnSpc>
              <a:spcBef>
                <a:spcPts val="770"/>
              </a:spcBef>
              <a:buSzPct val="96666"/>
              <a:buFont typeface="Wingdings"/>
              <a:buChar char=""/>
              <a:tabLst>
                <a:tab pos="316865" algn="l"/>
              </a:tabLst>
            </a:pP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5" dirty="0">
                <a:latin typeface="Carlito"/>
                <a:cs typeface="Carlito"/>
              </a:rPr>
              <a:t>process </a:t>
            </a:r>
            <a:r>
              <a:rPr sz="3000" spc="-5" dirty="0">
                <a:latin typeface="Carlito"/>
                <a:cs typeface="Carlito"/>
              </a:rPr>
              <a:t>of learning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5" dirty="0">
                <a:latin typeface="Carlito"/>
                <a:cs typeface="Carlito"/>
              </a:rPr>
              <a:t>social </a:t>
            </a:r>
            <a:r>
              <a:rPr sz="3000" spc="-15" dirty="0">
                <a:latin typeface="Carlito"/>
                <a:cs typeface="Carlito"/>
              </a:rPr>
              <a:t>expectations 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10" dirty="0">
                <a:latin typeface="Carlito"/>
                <a:cs typeface="Carlito"/>
              </a:rPr>
              <a:t>attitudes associated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5" dirty="0">
                <a:latin typeface="Carlito"/>
                <a:cs typeface="Carlito"/>
              </a:rPr>
              <a:t>one's</a:t>
            </a:r>
            <a:r>
              <a:rPr sz="3000" spc="-60" dirty="0">
                <a:latin typeface="Carlito"/>
                <a:cs typeface="Carlito"/>
              </a:rPr>
              <a:t> </a:t>
            </a:r>
            <a:r>
              <a:rPr sz="3000" spc="-20" dirty="0">
                <a:latin typeface="Carlito"/>
                <a:cs typeface="Carlito"/>
              </a:rPr>
              <a:t>sex.</a:t>
            </a:r>
            <a:endParaRPr sz="3000">
              <a:latin typeface="Carlito"/>
              <a:cs typeface="Carlito"/>
            </a:endParaRPr>
          </a:p>
          <a:p>
            <a:pPr marL="12700" marR="5080">
              <a:lnSpc>
                <a:spcPts val="3240"/>
              </a:lnSpc>
              <a:spcBef>
                <a:spcPts val="720"/>
              </a:spcBef>
              <a:buSzPct val="96666"/>
              <a:buFont typeface="Wingdings"/>
              <a:buChar char=""/>
              <a:tabLst>
                <a:tab pos="316865" algn="l"/>
              </a:tabLst>
            </a:pP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tendency </a:t>
            </a:r>
            <a:r>
              <a:rPr sz="3000" spc="-25" dirty="0">
                <a:latin typeface="Carlito"/>
                <a:cs typeface="Carlito"/>
              </a:rPr>
              <a:t>for </a:t>
            </a:r>
            <a:r>
              <a:rPr sz="3000" spc="-15" dirty="0">
                <a:latin typeface="Carlito"/>
                <a:cs typeface="Carlito"/>
              </a:rPr>
              <a:t>boys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5" dirty="0">
                <a:latin typeface="Carlito"/>
                <a:cs typeface="Carlito"/>
              </a:rPr>
              <a:t>girls </a:t>
            </a:r>
            <a:r>
              <a:rPr sz="3000" spc="-10" dirty="0">
                <a:latin typeface="Carlito"/>
                <a:cs typeface="Carlito"/>
              </a:rPr>
              <a:t>to </a:t>
            </a:r>
            <a:r>
              <a:rPr sz="3000" spc="-5" dirty="0">
                <a:latin typeface="Carlito"/>
                <a:cs typeface="Carlito"/>
              </a:rPr>
              <a:t>be </a:t>
            </a:r>
            <a:r>
              <a:rPr sz="3000" spc="-10" dirty="0">
                <a:latin typeface="Carlito"/>
                <a:cs typeface="Carlito"/>
              </a:rPr>
              <a:t>socialized  </a:t>
            </a:r>
            <a:r>
              <a:rPr sz="3000" spc="-20" dirty="0">
                <a:latin typeface="Carlito"/>
                <a:cs typeface="Carlito"/>
              </a:rPr>
              <a:t>differently</a:t>
            </a:r>
            <a:endParaRPr sz="3000">
              <a:latin typeface="Carlito"/>
              <a:cs typeface="Carlito"/>
            </a:endParaRPr>
          </a:p>
          <a:p>
            <a:pPr marL="12700" marR="468630">
              <a:lnSpc>
                <a:spcPts val="3240"/>
              </a:lnSpc>
              <a:spcBef>
                <a:spcPts val="720"/>
              </a:spcBef>
            </a:pP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Gendering</a:t>
            </a:r>
            <a:r>
              <a:rPr sz="3000" spc="-5" dirty="0">
                <a:latin typeface="Carlito"/>
                <a:cs typeface="Carlito"/>
              </a:rPr>
              <a:t>-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5" dirty="0">
                <a:latin typeface="Carlito"/>
                <a:cs typeface="Carlito"/>
              </a:rPr>
              <a:t>process </a:t>
            </a:r>
            <a:r>
              <a:rPr sz="3000" spc="-5" dirty="0">
                <a:latin typeface="Carlito"/>
                <a:cs typeface="Carlito"/>
              </a:rPr>
              <a:t>of 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35" dirty="0">
                <a:latin typeface="Carlito"/>
                <a:cs typeface="Carlito"/>
              </a:rPr>
              <a:t>child’s </a:t>
            </a:r>
            <a:r>
              <a:rPr sz="3000" spc="-5" dirty="0">
                <a:latin typeface="Carlito"/>
                <a:cs typeface="Carlito"/>
              </a:rPr>
              <a:t>learning of  </a:t>
            </a:r>
            <a:r>
              <a:rPr sz="3000" spc="-10" dirty="0">
                <a:latin typeface="Carlito"/>
                <a:cs typeface="Carlito"/>
              </a:rPr>
              <a:t>his/her gender</a:t>
            </a:r>
            <a:r>
              <a:rPr sz="300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identity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527" y="283463"/>
            <a:ext cx="8395970" cy="6184900"/>
            <a:chOff x="414527" y="283463"/>
            <a:chExt cx="8395970" cy="6184900"/>
          </a:xfrm>
        </p:grpSpPr>
        <p:sp>
          <p:nvSpPr>
            <p:cNvPr id="3" name="object 3"/>
            <p:cNvSpPr/>
            <p:nvPr/>
          </p:nvSpPr>
          <p:spPr>
            <a:xfrm>
              <a:off x="562355" y="353567"/>
              <a:ext cx="8247888" cy="6114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4527" y="283463"/>
              <a:ext cx="8317992" cy="2499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99" y="380999"/>
              <a:ext cx="8153400" cy="6019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380999"/>
              <a:ext cx="8153400" cy="6019800"/>
            </a:xfrm>
            <a:custGeom>
              <a:avLst/>
              <a:gdLst/>
              <a:ahLst/>
              <a:cxnLst/>
              <a:rect l="l" t="t" r="r" b="b"/>
              <a:pathLst>
                <a:path w="8153400" h="6019800">
                  <a:moveTo>
                    <a:pt x="0" y="6019800"/>
                  </a:moveTo>
                  <a:lnTo>
                    <a:pt x="8153400" y="60198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60198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8340" y="291439"/>
            <a:ext cx="7672705" cy="21717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Carlito"/>
                <a:cs typeface="Carlito"/>
              </a:rPr>
              <a:t>Gender </a:t>
            </a:r>
            <a:r>
              <a:rPr sz="3200" spc="-15" dirty="0">
                <a:latin typeface="Carlito"/>
                <a:cs typeface="Carlito"/>
              </a:rPr>
              <a:t>Role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–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set of </a:t>
            </a:r>
            <a:r>
              <a:rPr sz="3200" spc="-15" dirty="0">
                <a:latin typeface="Carlito"/>
                <a:cs typeface="Carlito"/>
              </a:rPr>
              <a:t>behaviors, </a:t>
            </a:r>
            <a:r>
              <a:rPr sz="3200" spc="-10" dirty="0">
                <a:latin typeface="Carlito"/>
                <a:cs typeface="Carlito"/>
              </a:rPr>
              <a:t>attitudes,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personality  characteristics </a:t>
            </a:r>
            <a:r>
              <a:rPr sz="3200" spc="-15" dirty="0">
                <a:latin typeface="Carlito"/>
                <a:cs typeface="Carlito"/>
              </a:rPr>
              <a:t>expected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encouraged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15" dirty="0">
                <a:latin typeface="Carlito"/>
                <a:cs typeface="Carlito"/>
              </a:rPr>
              <a:t>person </a:t>
            </a:r>
            <a:r>
              <a:rPr sz="3200" spc="-5" dirty="0">
                <a:latin typeface="Carlito"/>
                <a:cs typeface="Carlito"/>
              </a:rPr>
              <a:t>based on his or her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sex.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19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1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40"/>
              </a:spcBef>
            </a:pPr>
            <a:r>
              <a:rPr spc="-15" dirty="0"/>
              <a:t>Socialization</a:t>
            </a:r>
            <a:r>
              <a:rPr spc="-30" dirty="0"/>
              <a:t> </a:t>
            </a:r>
            <a:r>
              <a:rPr spc="-5" dirty="0"/>
              <a:t>Mechanisms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9955" y="1722120"/>
            <a:ext cx="8505825" cy="4745990"/>
            <a:chOff x="409955" y="1722120"/>
            <a:chExt cx="8505825" cy="4745990"/>
          </a:xfrm>
        </p:grpSpPr>
        <p:sp>
          <p:nvSpPr>
            <p:cNvPr id="4" name="object 4"/>
            <p:cNvSpPr/>
            <p:nvPr/>
          </p:nvSpPr>
          <p:spPr>
            <a:xfrm>
              <a:off x="562355" y="1801368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9955" y="1722120"/>
              <a:ext cx="8505444" cy="3191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1828800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599" y="1828800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38541"/>
            <a:ext cx="7861934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527685" algn="l"/>
              </a:tabLst>
            </a:pP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1.	</a:t>
            </a:r>
            <a:r>
              <a:rPr sz="3200" spc="-10" dirty="0">
                <a:solidFill>
                  <a:srgbClr val="FF0000"/>
                </a:solidFill>
                <a:latin typeface="Carlito"/>
                <a:cs typeface="Carlito"/>
              </a:rPr>
              <a:t>Child-Rearing</a:t>
            </a:r>
            <a:r>
              <a:rPr sz="3200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rlito"/>
                <a:cs typeface="Carlito"/>
              </a:rPr>
              <a:t>Processes</a:t>
            </a:r>
            <a:endParaRPr sz="3200">
              <a:latin typeface="Carlito"/>
              <a:cs typeface="Carlito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tabLst>
                <a:tab pos="527685" algn="l"/>
              </a:tabLst>
            </a:pPr>
            <a:r>
              <a:rPr sz="3200" dirty="0">
                <a:solidFill>
                  <a:srgbClr val="00AF50"/>
                </a:solidFill>
                <a:latin typeface="Carlito"/>
                <a:cs typeface="Carlito"/>
              </a:rPr>
              <a:t>a.	</a:t>
            </a:r>
            <a:r>
              <a:rPr sz="3200" spc="-5" dirty="0">
                <a:solidFill>
                  <a:srgbClr val="00AF50"/>
                </a:solidFill>
                <a:latin typeface="Carlito"/>
                <a:cs typeface="Carlito"/>
              </a:rPr>
              <a:t>Manipulation </a:t>
            </a:r>
            <a:r>
              <a:rPr sz="3200" dirty="0">
                <a:latin typeface="Carlito"/>
                <a:cs typeface="Carlito"/>
              </a:rPr>
              <a:t>– the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of handling </a:t>
            </a:r>
            <a:r>
              <a:rPr sz="3200" spc="-10" dirty="0">
                <a:latin typeface="Carlito"/>
                <a:cs typeface="Carlito"/>
              </a:rPr>
              <a:t>boys  </a:t>
            </a:r>
            <a:r>
              <a:rPr sz="3200" dirty="0">
                <a:latin typeface="Carlito"/>
                <a:cs typeface="Carlito"/>
              </a:rPr>
              <a:t>and girls </a:t>
            </a:r>
            <a:r>
              <a:rPr sz="3200" spc="-20" dirty="0">
                <a:latin typeface="Carlito"/>
                <a:cs typeface="Carlito"/>
              </a:rPr>
              <a:t>differently </a:t>
            </a:r>
            <a:r>
              <a:rPr sz="3200" spc="-15" dirty="0">
                <a:latin typeface="Carlito"/>
                <a:cs typeface="Carlito"/>
              </a:rPr>
              <a:t>even </a:t>
            </a:r>
            <a:r>
              <a:rPr sz="3200" dirty="0">
                <a:latin typeface="Carlito"/>
                <a:cs typeface="Carlito"/>
              </a:rPr>
              <a:t>as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infants</a:t>
            </a:r>
            <a:endParaRPr sz="3200">
              <a:latin typeface="Carlito"/>
              <a:cs typeface="Carlito"/>
            </a:endParaRPr>
          </a:p>
          <a:p>
            <a:pPr marL="527685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arlito"/>
                <a:cs typeface="Carlito"/>
              </a:rPr>
              <a:t>boys </a:t>
            </a:r>
            <a:r>
              <a:rPr sz="3200" dirty="0">
                <a:latin typeface="Carlito"/>
                <a:cs typeface="Carlito"/>
              </a:rPr>
              <a:t>= </a:t>
            </a:r>
            <a:r>
              <a:rPr sz="3200" spc="-10" dirty="0">
                <a:latin typeface="Carlito"/>
                <a:cs typeface="Carlito"/>
              </a:rPr>
              <a:t>tossed </a:t>
            </a:r>
            <a:r>
              <a:rPr sz="3200" spc="-5" dirty="0">
                <a:latin typeface="Carlito"/>
                <a:cs typeface="Carlito"/>
              </a:rPr>
              <a:t>up </a:t>
            </a:r>
            <a:r>
              <a:rPr sz="3200" dirty="0">
                <a:latin typeface="Carlito"/>
                <a:cs typeface="Carlito"/>
              </a:rPr>
              <a:t>in the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air</a:t>
            </a:r>
            <a:endParaRPr sz="3200">
              <a:latin typeface="Carlito"/>
              <a:cs typeface="Carlito"/>
            </a:endParaRPr>
          </a:p>
          <a:p>
            <a:pPr marL="52768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rlito"/>
                <a:cs typeface="Carlito"/>
              </a:rPr>
              <a:t>girls = </a:t>
            </a:r>
            <a:r>
              <a:rPr sz="3200" spc="-5" dirty="0">
                <a:latin typeface="Carlito"/>
                <a:cs typeface="Carlito"/>
              </a:rPr>
              <a:t>handled </a:t>
            </a:r>
            <a:r>
              <a:rPr sz="3200" spc="-30" dirty="0">
                <a:latin typeface="Carlito"/>
                <a:cs typeface="Carlito"/>
              </a:rPr>
              <a:t>like </a:t>
            </a:r>
            <a:r>
              <a:rPr sz="3200" spc="-15" dirty="0">
                <a:latin typeface="Carlito"/>
                <a:cs typeface="Carlito"/>
              </a:rPr>
              <a:t>delicate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porcelains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969" y="243840"/>
            <a:ext cx="8950960" cy="6452870"/>
            <a:chOff x="124969" y="243840"/>
            <a:chExt cx="8950960" cy="6452870"/>
          </a:xfrm>
        </p:grpSpPr>
        <p:sp>
          <p:nvSpPr>
            <p:cNvPr id="3" name="object 3"/>
            <p:cNvSpPr/>
            <p:nvPr/>
          </p:nvSpPr>
          <p:spPr>
            <a:xfrm>
              <a:off x="257556" y="353568"/>
              <a:ext cx="8628888" cy="63428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969" y="243840"/>
              <a:ext cx="8950452" cy="5137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81000"/>
              <a:ext cx="8534400" cy="624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381000"/>
              <a:ext cx="8534400" cy="6248400"/>
            </a:xfrm>
            <a:custGeom>
              <a:avLst/>
              <a:gdLst/>
              <a:ahLst/>
              <a:cxnLst/>
              <a:rect l="l" t="t" r="r" b="b"/>
              <a:pathLst>
                <a:path w="8534400" h="6248400">
                  <a:moveTo>
                    <a:pt x="0" y="6248400"/>
                  </a:moveTo>
                  <a:lnTo>
                    <a:pt x="8534400" y="62484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98194" y="298450"/>
            <a:ext cx="6017006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3000" spc="-10" dirty="0">
                <a:latin typeface="Carlito"/>
                <a:cs typeface="Carlito"/>
              </a:rPr>
              <a:t>Boys </a:t>
            </a:r>
            <a:r>
              <a:rPr sz="3000" dirty="0">
                <a:latin typeface="Carlito"/>
                <a:cs typeface="Carlito"/>
              </a:rPr>
              <a:t>= </a:t>
            </a:r>
            <a:r>
              <a:rPr sz="3000" dirty="0" smtClean="0">
                <a:latin typeface="Carlito"/>
                <a:cs typeface="Carlito"/>
              </a:rPr>
              <a:t>visual </a:t>
            </a:r>
            <a:r>
              <a:rPr sz="3000" spc="-10" dirty="0" smtClean="0">
                <a:latin typeface="Carlito"/>
                <a:cs typeface="Carlito"/>
              </a:rPr>
              <a:t>stimulation  </a:t>
            </a:r>
            <a:r>
              <a:rPr sz="3000" spc="-5" dirty="0">
                <a:latin typeface="Carlito"/>
                <a:cs typeface="Carlito"/>
              </a:rPr>
              <a:t>Girls </a:t>
            </a:r>
            <a:r>
              <a:rPr sz="3000" dirty="0">
                <a:latin typeface="Carlito"/>
                <a:cs typeface="Carlito"/>
              </a:rPr>
              <a:t>= </a:t>
            </a:r>
            <a:r>
              <a:rPr sz="3000" spc="-10" dirty="0">
                <a:latin typeface="Carlito"/>
                <a:cs typeface="Carlito"/>
              </a:rPr>
              <a:t>verbal</a:t>
            </a:r>
            <a:r>
              <a:rPr sz="3000" spc="-4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stimulation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6175" y="1350009"/>
            <a:ext cx="2868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rlito"/>
                <a:cs typeface="Carlito"/>
              </a:rPr>
              <a:t>children </a:t>
            </a:r>
            <a:r>
              <a:rPr sz="3000" spc="-10" dirty="0">
                <a:latin typeface="Carlito"/>
                <a:cs typeface="Carlito"/>
              </a:rPr>
              <a:t>to</a:t>
            </a:r>
            <a:r>
              <a:rPr sz="3000" spc="-9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gender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350009"/>
            <a:ext cx="5560060" cy="138563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927100" marR="5080" indent="-915035">
              <a:lnSpc>
                <a:spcPts val="3240"/>
              </a:lnSpc>
              <a:spcBef>
                <a:spcPts val="505"/>
              </a:spcBef>
            </a:pPr>
            <a:r>
              <a:rPr sz="3000" spc="-5" dirty="0" smtClean="0">
                <a:latin typeface="Carlito"/>
                <a:cs typeface="Carlito"/>
              </a:rPr>
              <a:t>b. </a:t>
            </a:r>
            <a:r>
              <a:rPr sz="3000" spc="-10" dirty="0" err="1" smtClean="0">
                <a:solidFill>
                  <a:srgbClr val="00AF50"/>
                </a:solidFill>
                <a:latin typeface="Carlito"/>
                <a:cs typeface="Carlito"/>
              </a:rPr>
              <a:t>Ca</a:t>
            </a:r>
            <a:r>
              <a:rPr lang="en-US" sz="3000" spc="-10" dirty="0" smtClean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lang="en-US" sz="3000" spc="-10" dirty="0" err="1" smtClean="0">
                <a:solidFill>
                  <a:srgbClr val="00AF50"/>
                </a:solidFill>
                <a:latin typeface="Carlito"/>
                <a:cs typeface="Carlito"/>
              </a:rPr>
              <a:t>nalization</a:t>
            </a:r>
            <a:r>
              <a:rPr lang="en-US" sz="3000" spc="-10" dirty="0" smtClean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000" dirty="0" smtClean="0">
                <a:latin typeface="Carlito"/>
                <a:cs typeface="Carlito"/>
              </a:rPr>
              <a:t>– </a:t>
            </a:r>
            <a:r>
              <a:rPr sz="3000" spc="-15" dirty="0" smtClean="0">
                <a:latin typeface="Carlito"/>
                <a:cs typeface="Carlito"/>
              </a:rPr>
              <a:t>exposing  </a:t>
            </a:r>
            <a:r>
              <a:rPr sz="3000" spc="-15" dirty="0">
                <a:latin typeface="Carlito"/>
                <a:cs typeface="Carlito"/>
              </a:rPr>
              <a:t>appropriate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objects</a:t>
            </a:r>
            <a:endParaRPr sz="3000" dirty="0">
              <a:latin typeface="Carlito"/>
              <a:cs typeface="Carlito"/>
            </a:endParaRPr>
          </a:p>
          <a:p>
            <a:pPr marL="927100">
              <a:lnSpc>
                <a:spcPct val="100000"/>
              </a:lnSpc>
              <a:spcBef>
                <a:spcPts val="315"/>
              </a:spcBef>
            </a:pPr>
            <a:r>
              <a:rPr sz="3000" spc="-15" dirty="0">
                <a:latin typeface="Carlito"/>
                <a:cs typeface="Carlito"/>
              </a:rPr>
              <a:t>example:</a:t>
            </a:r>
            <a:r>
              <a:rPr sz="3000" spc="-10" dirty="0">
                <a:latin typeface="Carlito"/>
                <a:cs typeface="Carlito"/>
              </a:rPr>
              <a:t> </a:t>
            </a:r>
            <a:r>
              <a:rPr sz="3000" spc="-20" dirty="0">
                <a:latin typeface="Carlito"/>
                <a:cs typeface="Carlito"/>
              </a:rPr>
              <a:t>toys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1" y="3420503"/>
            <a:ext cx="76174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  <a:tab pos="5499735" algn="l"/>
              </a:tabLst>
            </a:pPr>
            <a:r>
              <a:rPr sz="3000" dirty="0">
                <a:latin typeface="Carlito"/>
                <a:cs typeface="Carlito"/>
              </a:rPr>
              <a:t>c. </a:t>
            </a:r>
            <a:r>
              <a:rPr sz="3000" spc="-5" dirty="0">
                <a:solidFill>
                  <a:srgbClr val="00AF50"/>
                </a:solidFill>
                <a:latin typeface="Carlito"/>
                <a:cs typeface="Carlito"/>
              </a:rPr>
              <a:t>Activity</a:t>
            </a:r>
            <a:r>
              <a:rPr sz="3000" spc="-1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000" spc="-10" dirty="0" smtClean="0">
                <a:solidFill>
                  <a:srgbClr val="00AF50"/>
                </a:solidFill>
                <a:latin typeface="Carlito"/>
                <a:cs typeface="Carlito"/>
              </a:rPr>
              <a:t>Exposure</a:t>
            </a:r>
            <a:r>
              <a:rPr sz="3000" spc="5" dirty="0" smtClean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000" dirty="0" smtClean="0">
                <a:latin typeface="Carlito"/>
                <a:cs typeface="Carlito"/>
              </a:rPr>
              <a:t>-	</a:t>
            </a:r>
            <a:r>
              <a:rPr sz="3000" spc="-15" dirty="0" smtClean="0">
                <a:latin typeface="Carlito"/>
                <a:cs typeface="Carlito"/>
              </a:rPr>
              <a:t>exposing	</a:t>
            </a:r>
            <a:r>
              <a:rPr sz="3000" spc="-10" dirty="0" smtClean="0">
                <a:latin typeface="Carlito"/>
                <a:cs typeface="Carlito"/>
              </a:rPr>
              <a:t>children to</a:t>
            </a:r>
            <a:r>
              <a:rPr sz="3000" spc="-85" dirty="0" smtClean="0">
                <a:latin typeface="Carlito"/>
                <a:cs typeface="Carlito"/>
              </a:rPr>
              <a:t> </a:t>
            </a:r>
            <a:r>
              <a:rPr sz="3000" spc="-10" dirty="0" smtClean="0">
                <a:latin typeface="Carlito"/>
                <a:cs typeface="Carlito"/>
              </a:rPr>
              <a:t>gender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6175" y="3178886"/>
            <a:ext cx="13995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rlito"/>
                <a:cs typeface="Carlito"/>
              </a:rPr>
              <a:t>activities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232" y="4419600"/>
            <a:ext cx="7440930" cy="1541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829310">
              <a:lnSpc>
                <a:spcPct val="110100"/>
              </a:lnSpc>
              <a:spcBef>
                <a:spcPts val="100"/>
              </a:spcBef>
            </a:pPr>
            <a:r>
              <a:rPr sz="3000" spc="-15" dirty="0">
                <a:latin typeface="Carlito"/>
                <a:cs typeface="Carlito"/>
              </a:rPr>
              <a:t>appropriate tasks </a:t>
            </a:r>
            <a:r>
              <a:rPr sz="3000" spc="-5" dirty="0">
                <a:latin typeface="Carlito"/>
                <a:cs typeface="Carlito"/>
              </a:rPr>
              <a:t>or  Ex: girls </a:t>
            </a:r>
            <a:r>
              <a:rPr sz="3000" dirty="0">
                <a:latin typeface="Carlito"/>
                <a:cs typeface="Carlito"/>
              </a:rPr>
              <a:t>= </a:t>
            </a:r>
            <a:r>
              <a:rPr sz="3000" spc="-10" dirty="0">
                <a:latin typeface="Carlito"/>
                <a:cs typeface="Carlito"/>
              </a:rPr>
              <a:t>household</a:t>
            </a:r>
            <a:r>
              <a:rPr sz="3000" spc="-1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chores</a:t>
            </a:r>
            <a:endParaRPr sz="3000" dirty="0">
              <a:latin typeface="Carlito"/>
              <a:cs typeface="Carlito"/>
            </a:endParaRPr>
          </a:p>
          <a:p>
            <a:pPr marL="12700" marR="848994" indent="687070">
              <a:lnSpc>
                <a:spcPts val="3240"/>
              </a:lnSpc>
              <a:spcBef>
                <a:spcPts val="765"/>
              </a:spcBef>
            </a:pPr>
            <a:r>
              <a:rPr sz="3000" spc="-15" dirty="0">
                <a:latin typeface="Carlito"/>
                <a:cs typeface="Carlito"/>
              </a:rPr>
              <a:t>boys </a:t>
            </a:r>
            <a:r>
              <a:rPr sz="3000" dirty="0">
                <a:latin typeface="Carlito"/>
                <a:cs typeface="Carlito"/>
              </a:rPr>
              <a:t>=</a:t>
            </a:r>
            <a:r>
              <a:rPr sz="3000" spc="-7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mechanical  activities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9" y="254508"/>
            <a:ext cx="9004300" cy="6442075"/>
            <a:chOff x="109729" y="254508"/>
            <a:chExt cx="9004300" cy="6442075"/>
          </a:xfrm>
        </p:grpSpPr>
        <p:sp>
          <p:nvSpPr>
            <p:cNvPr id="3" name="object 3"/>
            <p:cNvSpPr/>
            <p:nvPr/>
          </p:nvSpPr>
          <p:spPr>
            <a:xfrm>
              <a:off x="257555" y="353568"/>
              <a:ext cx="8628888" cy="63428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729" y="254508"/>
              <a:ext cx="9003792" cy="4808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81000"/>
              <a:ext cx="8534400" cy="624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381000"/>
              <a:ext cx="8534400" cy="6248400"/>
            </a:xfrm>
            <a:custGeom>
              <a:avLst/>
              <a:gdLst/>
              <a:ahLst/>
              <a:cxnLst/>
              <a:rect l="l" t="t" r="r" b="b"/>
              <a:pathLst>
                <a:path w="8534400" h="6248400">
                  <a:moveTo>
                    <a:pt x="0" y="6248400"/>
                  </a:moveTo>
                  <a:lnTo>
                    <a:pt x="8534400" y="6248400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70828" y="348183"/>
            <a:ext cx="2170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mothers;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boys,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348183"/>
            <a:ext cx="341058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  <a:buSzPct val="96428"/>
              <a:buFont typeface="Arial"/>
              <a:buChar char="•"/>
              <a:tabLst>
                <a:tab pos="137795" algn="l"/>
                <a:tab pos="2298700" algn="l"/>
              </a:tabLst>
            </a:pPr>
            <a:r>
              <a:rPr sz="2800" spc="-5" dirty="0">
                <a:latin typeface="Carlito"/>
                <a:cs typeface="Carlito"/>
              </a:rPr>
              <a:t>girls </a:t>
            </a:r>
            <a:r>
              <a:rPr sz="2800" spc="-10" dirty="0">
                <a:latin typeface="Carlito"/>
                <a:cs typeface="Carlito"/>
              </a:rPr>
              <a:t>identify </a:t>
            </a:r>
            <a:r>
              <a:rPr sz="2800" spc="-5" dirty="0">
                <a:latin typeface="Carlito"/>
                <a:cs typeface="Carlito"/>
              </a:rPr>
              <a:t>with their  with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their	</a:t>
            </a:r>
            <a:r>
              <a:rPr sz="2800" spc="-25" dirty="0">
                <a:latin typeface="Carlito"/>
                <a:cs typeface="Carlito"/>
              </a:rPr>
              <a:t>fathers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524508"/>
            <a:ext cx="8365490" cy="35382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  <a:tabLst>
                <a:tab pos="1841500" algn="l"/>
                <a:tab pos="4584700" algn="l"/>
                <a:tab pos="6414135" algn="l"/>
              </a:tabLst>
            </a:pPr>
            <a:r>
              <a:rPr sz="3200" spc="-5" dirty="0">
                <a:latin typeface="Carlito"/>
                <a:cs typeface="Carlito"/>
              </a:rPr>
              <a:t>d. </a:t>
            </a:r>
            <a:r>
              <a:rPr sz="3200" spc="-25" dirty="0">
                <a:solidFill>
                  <a:srgbClr val="00AF50"/>
                </a:solidFill>
                <a:latin typeface="Carlito"/>
                <a:cs typeface="Carlito"/>
              </a:rPr>
              <a:t>Verbal</a:t>
            </a:r>
            <a:r>
              <a:rPr sz="3200" spc="4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Carlito"/>
                <a:cs typeface="Carlito"/>
              </a:rPr>
              <a:t>Appellation-</a:t>
            </a:r>
            <a:r>
              <a:rPr sz="3200" spc="3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	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of telling  </a:t>
            </a:r>
            <a:r>
              <a:rPr sz="3200" spc="-10" dirty="0">
                <a:latin typeface="Carlito"/>
                <a:cs typeface="Carlito"/>
              </a:rPr>
              <a:t>children	</a:t>
            </a:r>
            <a:r>
              <a:rPr sz="3200" spc="-5" dirty="0">
                <a:latin typeface="Carlito"/>
                <a:cs typeface="Carlito"/>
              </a:rPr>
              <a:t>what </a:t>
            </a:r>
            <a:r>
              <a:rPr sz="3200" spc="-10" dirty="0">
                <a:latin typeface="Carlito"/>
                <a:cs typeface="Carlito"/>
              </a:rPr>
              <a:t>they are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what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is	</a:t>
            </a:r>
            <a:r>
              <a:rPr sz="3200" spc="-15" dirty="0">
                <a:latin typeface="Carlito"/>
                <a:cs typeface="Carlito"/>
              </a:rPr>
              <a:t>expected</a:t>
            </a:r>
            <a:r>
              <a:rPr sz="3200" spc="-8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dirty="0">
                <a:latin typeface="Carlito"/>
                <a:cs typeface="Carlito"/>
              </a:rPr>
              <a:t>them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spc="-10" dirty="0">
                <a:latin typeface="Carlito"/>
                <a:cs typeface="Carlito"/>
              </a:rPr>
              <a:t>Example: </a:t>
            </a:r>
            <a:r>
              <a:rPr sz="3200" i="1" spc="-10" dirty="0">
                <a:latin typeface="Carlito"/>
                <a:cs typeface="Carlito"/>
              </a:rPr>
              <a:t>Boys </a:t>
            </a:r>
            <a:r>
              <a:rPr sz="3200" i="1" spc="-5" dirty="0">
                <a:latin typeface="Carlito"/>
                <a:cs typeface="Carlito"/>
              </a:rPr>
              <a:t>don’t</a:t>
            </a:r>
            <a:r>
              <a:rPr sz="3200" i="1" spc="35" dirty="0">
                <a:latin typeface="Carlito"/>
                <a:cs typeface="Carlito"/>
              </a:rPr>
              <a:t> </a:t>
            </a:r>
            <a:r>
              <a:rPr sz="3200" i="1" spc="-40" dirty="0">
                <a:latin typeface="Carlito"/>
                <a:cs typeface="Carlito"/>
              </a:rPr>
              <a:t>cry.</a:t>
            </a:r>
            <a:endParaRPr sz="3200" dirty="0">
              <a:latin typeface="Carlito"/>
              <a:cs typeface="Carlito"/>
            </a:endParaRPr>
          </a:p>
          <a:p>
            <a:pPr marL="2756535" marR="2458085">
              <a:lnSpc>
                <a:spcPts val="4230"/>
              </a:lnSpc>
              <a:spcBef>
                <a:spcPts val="200"/>
              </a:spcBef>
            </a:pPr>
            <a:r>
              <a:rPr sz="3200" i="1" spc="-10" dirty="0">
                <a:latin typeface="Carlito"/>
                <a:cs typeface="Carlito"/>
              </a:rPr>
              <a:t>Boys </a:t>
            </a:r>
            <a:r>
              <a:rPr sz="3200" i="1" spc="-5" dirty="0">
                <a:latin typeface="Carlito"/>
                <a:cs typeface="Carlito"/>
              </a:rPr>
              <a:t>don’t hit girls.  </a:t>
            </a:r>
            <a:r>
              <a:rPr sz="3200" i="1" dirty="0">
                <a:latin typeface="Carlito"/>
                <a:cs typeface="Carlito"/>
              </a:rPr>
              <a:t>Brave</a:t>
            </a:r>
            <a:r>
              <a:rPr sz="3200" i="1" spc="-20" dirty="0">
                <a:latin typeface="Carlito"/>
                <a:cs typeface="Carlito"/>
              </a:rPr>
              <a:t> </a:t>
            </a:r>
            <a:r>
              <a:rPr sz="3200" i="1" spc="-50" dirty="0">
                <a:latin typeface="Carlito"/>
                <a:cs typeface="Carlito"/>
              </a:rPr>
              <a:t>boy.</a:t>
            </a:r>
            <a:endParaRPr sz="3200" dirty="0">
              <a:latin typeface="Carlito"/>
              <a:cs typeface="Carlito"/>
            </a:endParaRPr>
          </a:p>
          <a:p>
            <a:pPr marL="2756535">
              <a:lnSpc>
                <a:spcPct val="100000"/>
              </a:lnSpc>
              <a:spcBef>
                <a:spcPts val="175"/>
              </a:spcBef>
            </a:pPr>
            <a:r>
              <a:rPr sz="3200" i="1" spc="-5" dirty="0">
                <a:latin typeface="Carlito"/>
                <a:cs typeface="Carlito"/>
              </a:rPr>
              <a:t>Pretty/beautiful</a:t>
            </a:r>
            <a:r>
              <a:rPr sz="3200" i="1" dirty="0">
                <a:latin typeface="Carlito"/>
                <a:cs typeface="Carlito"/>
              </a:rPr>
              <a:t> </a:t>
            </a:r>
            <a:r>
              <a:rPr sz="3200" i="1" spc="-5" dirty="0">
                <a:latin typeface="Carlito"/>
                <a:cs typeface="Carlito"/>
              </a:rPr>
              <a:t>girl.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772400" cy="12192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271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40"/>
              </a:spcBef>
            </a:pPr>
            <a:r>
              <a:rPr spc="-15" dirty="0"/>
              <a:t>Socialization</a:t>
            </a:r>
            <a:r>
              <a:rPr spc="-30" dirty="0"/>
              <a:t> </a:t>
            </a:r>
            <a:r>
              <a:rPr spc="-5" dirty="0"/>
              <a:t>Mechanisms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9955" y="1731264"/>
            <a:ext cx="8400415" cy="4737100"/>
            <a:chOff x="409955" y="1731264"/>
            <a:chExt cx="8400415" cy="4737100"/>
          </a:xfrm>
        </p:grpSpPr>
        <p:sp>
          <p:nvSpPr>
            <p:cNvPr id="4" name="object 4"/>
            <p:cNvSpPr/>
            <p:nvPr/>
          </p:nvSpPr>
          <p:spPr>
            <a:xfrm>
              <a:off x="562355" y="1801368"/>
              <a:ext cx="8247888" cy="4666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9955" y="1731264"/>
              <a:ext cx="6374892" cy="3285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1828800"/>
              <a:ext cx="815340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599" y="1828800"/>
              <a:ext cx="8153400" cy="4572000"/>
            </a:xfrm>
            <a:custGeom>
              <a:avLst/>
              <a:gdLst/>
              <a:ahLst/>
              <a:cxnLst/>
              <a:rect l="l" t="t" r="r" b="b"/>
              <a:pathLst>
                <a:path w="8153400" h="4572000">
                  <a:moveTo>
                    <a:pt x="0" y="4572000"/>
                  </a:moveTo>
                  <a:lnTo>
                    <a:pt x="8153400" y="45720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340" y="1738541"/>
            <a:ext cx="5821680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2.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Institutions 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Mass</a:t>
            </a:r>
            <a:r>
              <a:rPr sz="32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rlito"/>
                <a:cs typeface="Carlito"/>
              </a:rPr>
              <a:t>Socialization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spc="-10" dirty="0">
                <a:solidFill>
                  <a:srgbClr val="00AF50"/>
                </a:solidFill>
                <a:latin typeface="Carlito"/>
                <a:cs typeface="Carlito"/>
              </a:rPr>
              <a:t>Formal </a:t>
            </a:r>
            <a:r>
              <a:rPr sz="3200" spc="-15" dirty="0">
                <a:solidFill>
                  <a:srgbClr val="00AF50"/>
                </a:solidFill>
                <a:latin typeface="Carlito"/>
                <a:cs typeface="Carlito"/>
              </a:rPr>
              <a:t>Education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00AF50"/>
                </a:solidFill>
                <a:latin typeface="Carlito"/>
                <a:cs typeface="Carlito"/>
              </a:rPr>
              <a:t>Mass</a:t>
            </a:r>
            <a:r>
              <a:rPr sz="3200" spc="-2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00AF50"/>
                </a:solidFill>
                <a:latin typeface="Carlito"/>
                <a:cs typeface="Carlito"/>
              </a:rPr>
              <a:t>Media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spc="-10" dirty="0">
                <a:solidFill>
                  <a:srgbClr val="00AF50"/>
                </a:solidFill>
                <a:latin typeface="Carlito"/>
                <a:cs typeface="Carlito"/>
              </a:rPr>
              <a:t>Religion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00AF50"/>
                </a:solidFill>
                <a:latin typeface="Carlito"/>
                <a:cs typeface="Carlito"/>
              </a:rPr>
              <a:t>Language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</TotalTime>
  <Words>555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BlackTie</vt:lpstr>
      <vt:lpstr>Gender and Socialization</vt:lpstr>
      <vt:lpstr>Functions of Socialization</vt:lpstr>
      <vt:lpstr>Types of Socialization</vt:lpstr>
      <vt:lpstr>Gender and Socialization</vt:lpstr>
      <vt:lpstr>PowerPoint Presentation</vt:lpstr>
      <vt:lpstr>Socialization Mechanisms</vt:lpstr>
      <vt:lpstr>PowerPoint Presentation</vt:lpstr>
      <vt:lpstr>PowerPoint Presentation</vt:lpstr>
      <vt:lpstr>Socialization Mechanisms</vt:lpstr>
      <vt:lpstr>Institutions of Mass Socialization</vt:lpstr>
      <vt:lpstr>Institutions of Mass Socialization</vt:lpstr>
      <vt:lpstr>Institutions of Mass Socialization</vt:lpstr>
      <vt:lpstr>Institutions of Mass Socialization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and Socialization</dc:title>
  <dc:creator>Wahab</dc:creator>
  <cp:lastModifiedBy>Wahab</cp:lastModifiedBy>
  <cp:revision>3</cp:revision>
  <dcterms:created xsi:type="dcterms:W3CDTF">2020-04-30T01:41:26Z</dcterms:created>
  <dcterms:modified xsi:type="dcterms:W3CDTF">2020-04-30T01:53:25Z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2020-04-30T00:00:00Z</vt:filetime>
  </property>
</Properties>
</file>