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082853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CB832-F06B-42E9-B63C-08C100EE7C40}"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20842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889343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07910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594589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794307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46219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50421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46833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27219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233237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CB832-F06B-42E9-B63C-08C100EE7C40}"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418179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CB832-F06B-42E9-B63C-08C100EE7C40}"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06981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236253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44511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1CCB832-F06B-42E9-B63C-08C100EE7C40}" type="datetimeFigureOut">
              <a:rPr lang="en-US" smtClean="0"/>
              <a:t>4/2/2020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315041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CB832-F06B-42E9-B63C-08C100EE7C40}"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C8209-504D-4E7F-A391-BEA3CB2DF378}" type="slidenum">
              <a:rPr lang="en-US" smtClean="0"/>
              <a:t>‹#›</a:t>
            </a:fld>
            <a:endParaRPr lang="en-US"/>
          </a:p>
        </p:txBody>
      </p:sp>
    </p:spTree>
    <p:extLst>
      <p:ext uri="{BB962C8B-B14F-4D97-AF65-F5344CB8AC3E}">
        <p14:creationId xmlns:p14="http://schemas.microsoft.com/office/powerpoint/2010/main" val="101796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1CCB832-F06B-42E9-B63C-08C100EE7C40}" type="datetimeFigureOut">
              <a:rPr lang="en-US" smtClean="0"/>
              <a:t>4/2/2020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8EC8209-504D-4E7F-A391-BEA3CB2DF378}" type="slidenum">
              <a:rPr lang="en-US" smtClean="0"/>
              <a:t>‹#›</a:t>
            </a:fld>
            <a:endParaRPr lang="en-US"/>
          </a:p>
        </p:txBody>
      </p:sp>
    </p:spTree>
    <p:extLst>
      <p:ext uri="{BB962C8B-B14F-4D97-AF65-F5344CB8AC3E}">
        <p14:creationId xmlns:p14="http://schemas.microsoft.com/office/powerpoint/2010/main" val="41924950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Extracellular matrix</a:t>
            </a:r>
            <a:r>
              <a:rPr lang="en-US" sz="2400" dirty="0"/>
              <a:t/>
            </a:r>
            <a:br>
              <a:rPr lang="en-US" sz="2400" dirty="0"/>
            </a:b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04406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Elastin</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49251"/>
            <a:ext cx="10515600" cy="4927712"/>
          </a:xfrm>
        </p:spPr>
        <p:txBody>
          <a:bodyPr>
            <a:noAutofit/>
          </a:bodyPr>
          <a:lstStyle/>
          <a:p>
            <a:r>
              <a:rPr lang="en-US" sz="2400" dirty="0" smtClean="0">
                <a:latin typeface="Times New Roman" panose="02020603050405020304" pitchFamily="18" charset="0"/>
                <a:cs typeface="Times New Roman" panose="02020603050405020304" pitchFamily="18" charset="0"/>
              </a:rPr>
              <a:t>Elastin is a major protein component of tissues that require elasticity such as arteries, lungs, bladder, skin and elastic ligaments and cartilage. </a:t>
            </a:r>
          </a:p>
          <a:p>
            <a:r>
              <a:rPr lang="en-US" sz="2400" dirty="0" smtClean="0">
                <a:latin typeface="Times New Roman" panose="02020603050405020304" pitchFamily="18" charset="0"/>
                <a:cs typeface="Times New Roman" panose="02020603050405020304" pitchFamily="18" charset="0"/>
              </a:rPr>
              <a:t> It is composed of soluble </a:t>
            </a:r>
            <a:r>
              <a:rPr lang="en-US" sz="2400" dirty="0" err="1" smtClean="0">
                <a:latin typeface="Times New Roman" panose="02020603050405020304" pitchFamily="18" charset="0"/>
                <a:cs typeface="Times New Roman" panose="02020603050405020304" pitchFamily="18" charset="0"/>
              </a:rPr>
              <a:t>tropoelastin</a:t>
            </a:r>
            <a:r>
              <a:rPr lang="en-US" sz="2400" dirty="0" smtClean="0">
                <a:latin typeface="Times New Roman" panose="02020603050405020304" pitchFamily="18" charset="0"/>
                <a:cs typeface="Times New Roman" panose="02020603050405020304" pitchFamily="18" charset="0"/>
              </a:rPr>
              <a:t> protein containing primarily glycine and valine and modified alanine and proline residues. </a:t>
            </a:r>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Tropoelastin</a:t>
            </a:r>
            <a:r>
              <a:rPr lang="en-US" sz="2400" dirty="0" smtClean="0">
                <a:latin typeface="Times New Roman" panose="02020603050405020304" pitchFamily="18" charset="0"/>
                <a:cs typeface="Times New Roman" panose="02020603050405020304" pitchFamily="18" charset="0"/>
              </a:rPr>
              <a:t> is a 750 amino acid long protein that is highly cross-linked to form an insoluble complex. </a:t>
            </a:r>
          </a:p>
          <a:p>
            <a:r>
              <a:rPr lang="en-US" sz="2400" dirty="0" smtClean="0">
                <a:latin typeface="Times New Roman" panose="02020603050405020304" pitchFamily="18" charset="0"/>
                <a:cs typeface="Times New Roman" panose="02020603050405020304" pitchFamily="18" charset="0"/>
              </a:rPr>
              <a:t> Polypeptide chains are cross-linked together to form rubberlike, elastic fibers. Each elastin molecule uncoils into a more extended conformation when the fiber is stretched and will recoil spontaneously as soon as the stretching force is relaxed</a:t>
            </a:r>
          </a:p>
          <a:p>
            <a:r>
              <a:rPr lang="en-US" sz="2400" dirty="0" smtClean="0">
                <a:latin typeface="Times New Roman" panose="02020603050405020304" pitchFamily="18" charset="0"/>
                <a:cs typeface="Times New Roman" panose="02020603050405020304" pitchFamily="18" charset="0"/>
              </a:rPr>
              <a:t>Elastin It is secreted by connective tissue cells as soluble </a:t>
            </a:r>
            <a:r>
              <a:rPr lang="en-US" sz="2400" dirty="0" err="1" smtClean="0">
                <a:latin typeface="Times New Roman" panose="02020603050405020304" pitchFamily="18" charset="0"/>
                <a:cs typeface="Times New Roman" panose="02020603050405020304" pitchFamily="18" charset="0"/>
              </a:rPr>
              <a:t>tropoelastin</a:t>
            </a:r>
            <a:r>
              <a:rPr lang="en-US" sz="2400" dirty="0" smtClean="0">
                <a:latin typeface="Times New Roman" panose="02020603050405020304" pitchFamily="18" charset="0"/>
                <a:cs typeface="Times New Roman" panose="02020603050405020304" pitchFamily="18" charset="0"/>
              </a:rPr>
              <a:t> into EC matrix Forms cross linkages with each other-</a:t>
            </a:r>
            <a:r>
              <a:rPr lang="en-US" sz="2400" dirty="0" err="1" smtClean="0">
                <a:latin typeface="Times New Roman" panose="02020603050405020304" pitchFamily="18" charset="0"/>
                <a:cs typeface="Times New Roman" panose="02020603050405020304" pitchFamily="18" charset="0"/>
              </a:rPr>
              <a:t>catalysed</a:t>
            </a:r>
            <a:r>
              <a:rPr lang="en-US" sz="2400" dirty="0" smtClean="0">
                <a:latin typeface="Times New Roman" panose="02020603050405020304" pitchFamily="18" charset="0"/>
                <a:cs typeface="Times New Roman" panose="02020603050405020304" pitchFamily="18" charset="0"/>
              </a:rPr>
              <a:t> by </a:t>
            </a:r>
            <a:r>
              <a:rPr lang="en-US" sz="2400" dirty="0" err="1" smtClean="0">
                <a:latin typeface="Times New Roman" panose="02020603050405020304" pitchFamily="18" charset="0"/>
                <a:cs typeface="Times New Roman" panose="02020603050405020304" pitchFamily="18" charset="0"/>
              </a:rPr>
              <a:t>lysil</a:t>
            </a:r>
            <a:r>
              <a:rPr lang="en-US" sz="2400" dirty="0" smtClean="0">
                <a:latin typeface="Times New Roman" panose="02020603050405020304" pitchFamily="18" charset="0"/>
                <a:cs typeface="Times New Roman" panose="02020603050405020304" pitchFamily="18" charset="0"/>
              </a:rPr>
              <a:t> oxidase Forms an extensive network of elastin </a:t>
            </a:r>
            <a:r>
              <a:rPr lang="en-US" sz="2400" dirty="0" err="1" smtClean="0">
                <a:latin typeface="Times New Roman" panose="02020603050405020304" pitchFamily="18" charset="0"/>
                <a:cs typeface="Times New Roman" panose="02020603050405020304" pitchFamily="18" charset="0"/>
              </a:rPr>
              <a:t>fibres</a:t>
            </a:r>
            <a:r>
              <a:rPr lang="en-US" sz="2400" dirty="0" smtClean="0">
                <a:latin typeface="Times New Roman" panose="02020603050405020304" pitchFamily="18" charset="0"/>
                <a:cs typeface="Times New Roman" panose="02020603050405020304" pitchFamily="18" charset="0"/>
              </a:rPr>
              <a:t> and sheets Elastin </a:t>
            </a:r>
            <a:r>
              <a:rPr lang="en-US" sz="2400" dirty="0" err="1" smtClean="0">
                <a:latin typeface="Times New Roman" panose="02020603050405020304" pitchFamily="18" charset="0"/>
                <a:cs typeface="Times New Roman" panose="02020603050405020304" pitchFamily="18" charset="0"/>
              </a:rPr>
              <a:t>fibres</a:t>
            </a:r>
            <a:r>
              <a:rPr lang="en-US" sz="2400" dirty="0" smtClean="0">
                <a:latin typeface="Times New Roman" panose="02020603050405020304" pitchFamily="18" charset="0"/>
                <a:cs typeface="Times New Roman" panose="02020603050405020304" pitchFamily="18" charset="0"/>
              </a:rPr>
              <a:t> associate with </a:t>
            </a:r>
            <a:r>
              <a:rPr lang="en-US" sz="2400" dirty="0" err="1" smtClean="0">
                <a:latin typeface="Times New Roman" panose="02020603050405020304" pitchFamily="18" charset="0"/>
                <a:cs typeface="Times New Roman" panose="02020603050405020304" pitchFamily="18" charset="0"/>
              </a:rPr>
              <a:t>microfibrils</a:t>
            </a:r>
            <a:r>
              <a:rPr lang="en-US" sz="2400" dirty="0" smtClean="0">
                <a:latin typeface="Times New Roman" panose="02020603050405020304" pitchFamily="18" charset="0"/>
                <a:cs typeface="Times New Roman" panose="02020603050405020304" pitchFamily="18" charset="0"/>
              </a:rPr>
              <a:t> made up of glycoproteins including </a:t>
            </a:r>
            <a:r>
              <a:rPr lang="en-US" sz="2400" dirty="0" err="1" smtClean="0">
                <a:latin typeface="Times New Roman" panose="02020603050405020304" pitchFamily="18" charset="0"/>
                <a:cs typeface="Times New Roman" panose="02020603050405020304" pitchFamily="18" charset="0"/>
              </a:rPr>
              <a:t>fibrillin</a:t>
            </a:r>
            <a:r>
              <a:rPr lang="en-US"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016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8034"/>
            <a:ext cx="10515600" cy="5648929"/>
          </a:xfrm>
        </p:spPr>
        <p:txBody>
          <a:bodyPr/>
          <a:lstStyle/>
          <a:p>
            <a:r>
              <a:rPr lang="en-US" dirty="0" err="1" smtClean="0">
                <a:latin typeface="Times New Roman" panose="02020603050405020304" pitchFamily="18" charset="0"/>
                <a:cs typeface="Times New Roman" panose="02020603050405020304" pitchFamily="18" charset="0"/>
              </a:rPr>
              <a:t>Fibrillin</a:t>
            </a:r>
            <a:r>
              <a:rPr lang="en-US" dirty="0" smtClean="0">
                <a:latin typeface="Times New Roman" panose="02020603050405020304" pitchFamily="18" charset="0"/>
                <a:cs typeface="Times New Roman" panose="02020603050405020304" pitchFamily="18" charset="0"/>
              </a:rPr>
              <a:t> Large glycoprotein Secreted by EC fibroblast. Found commonly in zonular </a:t>
            </a:r>
            <a:r>
              <a:rPr lang="en-US" dirty="0" err="1" smtClean="0">
                <a:latin typeface="Times New Roman" panose="02020603050405020304" pitchFamily="18" charset="0"/>
                <a:cs typeface="Times New Roman" panose="02020603050405020304" pitchFamily="18" charset="0"/>
              </a:rPr>
              <a:t>fibres</a:t>
            </a:r>
            <a:r>
              <a:rPr lang="en-US" dirty="0" smtClean="0">
                <a:latin typeface="Times New Roman" panose="02020603050405020304" pitchFamily="18" charset="0"/>
                <a:cs typeface="Times New Roman" panose="02020603050405020304" pitchFamily="18" charset="0"/>
              </a:rPr>
              <a:t> of the lens, periosteum, arterial wall Forms part of the insoluble </a:t>
            </a:r>
            <a:r>
              <a:rPr lang="en-US" dirty="0" err="1" smtClean="0">
                <a:latin typeface="Times New Roman" panose="02020603050405020304" pitchFamily="18" charset="0"/>
                <a:cs typeface="Times New Roman" panose="02020603050405020304" pitchFamily="18" charset="0"/>
              </a:rPr>
              <a:t>microfibril</a:t>
            </a:r>
            <a:r>
              <a:rPr lang="en-US" dirty="0" smtClean="0">
                <a:latin typeface="Times New Roman" panose="02020603050405020304" pitchFamily="18" charset="0"/>
                <a:cs typeface="Times New Roman" panose="02020603050405020304" pitchFamily="18" charset="0"/>
              </a:rPr>
              <a:t> which acts as a scaffold upon which elastin </a:t>
            </a:r>
            <a:r>
              <a:rPr lang="en-US" dirty="0" err="1" smtClean="0">
                <a:latin typeface="Times New Roman" panose="02020603050405020304" pitchFamily="18" charset="0"/>
                <a:cs typeface="Times New Roman" panose="02020603050405020304" pitchFamily="18" charset="0"/>
              </a:rPr>
              <a:t>fibres</a:t>
            </a:r>
            <a:r>
              <a:rPr lang="en-US" dirty="0" smtClean="0">
                <a:latin typeface="Times New Roman" panose="02020603050405020304" pitchFamily="18" charset="0"/>
                <a:cs typeface="Times New Roman" panose="02020603050405020304" pitchFamily="18" charset="0"/>
              </a:rPr>
              <a:t> are deposited Genetic disorder called </a:t>
            </a:r>
            <a:r>
              <a:rPr lang="en-US" dirty="0" err="1" smtClean="0">
                <a:latin typeface="Times New Roman" panose="02020603050405020304" pitchFamily="18" charset="0"/>
                <a:cs typeface="Times New Roman" panose="02020603050405020304" pitchFamily="18" charset="0"/>
              </a:rPr>
              <a:t>Marfan</a:t>
            </a:r>
            <a:r>
              <a:rPr lang="en-US" dirty="0" smtClean="0">
                <a:latin typeface="Times New Roman" panose="02020603050405020304" pitchFamily="18" charset="0"/>
                <a:cs typeface="Times New Roman" panose="02020603050405020304" pitchFamily="18" charset="0"/>
              </a:rPr>
              <a:t> syndrome results from mutation in </a:t>
            </a:r>
            <a:r>
              <a:rPr lang="en-US" dirty="0" err="1" smtClean="0">
                <a:latin typeface="Times New Roman" panose="02020603050405020304" pitchFamily="18" charset="0"/>
                <a:cs typeface="Times New Roman" panose="02020603050405020304" pitchFamily="18" charset="0"/>
              </a:rPr>
              <a:t>fibrillin</a:t>
            </a:r>
            <a:r>
              <a:rPr lang="en-US" dirty="0" smtClean="0">
                <a:latin typeface="Times New Roman" panose="02020603050405020304" pitchFamily="18" charset="0"/>
                <a:cs typeface="Times New Roman" panose="02020603050405020304" pitchFamily="18" charset="0"/>
              </a:rPr>
              <a:t> gene. Autosomal dominant. </a:t>
            </a:r>
            <a:r>
              <a:rPr lang="en-US" dirty="0" err="1" smtClean="0">
                <a:latin typeface="Times New Roman" panose="02020603050405020304" pitchFamily="18" charset="0"/>
                <a:cs typeface="Times New Roman" panose="02020603050405020304" pitchFamily="18" charset="0"/>
              </a:rPr>
              <a:t>Characterised</a:t>
            </a:r>
            <a:r>
              <a:rPr lang="en-US" dirty="0" smtClean="0">
                <a:latin typeface="Times New Roman" panose="02020603050405020304" pitchFamily="18" charset="0"/>
                <a:cs typeface="Times New Roman" panose="02020603050405020304" pitchFamily="18" charset="0"/>
              </a:rPr>
              <a:t> by </a:t>
            </a:r>
            <a:r>
              <a:rPr lang="en-US" dirty="0" err="1" smtClean="0">
                <a:latin typeface="Times New Roman" panose="02020603050405020304" pitchFamily="18" charset="0"/>
                <a:cs typeface="Times New Roman" panose="02020603050405020304" pitchFamily="18" charset="0"/>
              </a:rPr>
              <a:t>ectopis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lentis</a:t>
            </a:r>
            <a:r>
              <a:rPr lang="en-US" dirty="0" smtClean="0">
                <a:latin typeface="Times New Roman" panose="02020603050405020304" pitchFamily="18" charset="0"/>
                <a:cs typeface="Times New Roman" panose="02020603050405020304" pitchFamily="18" charset="0"/>
              </a:rPr>
              <a:t> (subluxation of lenses), abnormalities of the skeleton and aortic aneurysm (dilatation) </a:t>
            </a:r>
            <a:r>
              <a:rPr lang="en-US" dirty="0" err="1" smtClean="0">
                <a:latin typeface="Times New Roman" panose="02020603050405020304" pitchFamily="18" charset="0"/>
                <a:cs typeface="Times New Roman" panose="02020603050405020304" pitchFamily="18" charset="0"/>
              </a:rPr>
              <a:t>Marfan</a:t>
            </a:r>
            <a:r>
              <a:rPr lang="en-US" dirty="0" smtClean="0">
                <a:latin typeface="Times New Roman" panose="02020603050405020304" pitchFamily="18" charset="0"/>
                <a:cs typeface="Times New Roman" panose="02020603050405020304" pitchFamily="18" charset="0"/>
              </a:rPr>
              <a:t> Syndrome.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7685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5945"/>
          </a:xfrm>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Fibronectin</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87887"/>
            <a:ext cx="10515600" cy="4889076"/>
          </a:xfrm>
        </p:spPr>
        <p:txBody>
          <a:bodyPr>
            <a:noAutofit/>
          </a:bodyPr>
          <a:lstStyle/>
          <a:p>
            <a:r>
              <a:rPr lang="en-US" sz="2400" dirty="0" smtClean="0">
                <a:latin typeface="Times New Roman" panose="02020603050405020304" pitchFamily="18" charset="0"/>
                <a:cs typeface="Times New Roman" panose="02020603050405020304" pitchFamily="18" charset="0"/>
              </a:rPr>
              <a:t>High-molecular weight (~440kDa) glycoprotein </a:t>
            </a:r>
          </a:p>
          <a:p>
            <a:r>
              <a:rPr lang="en-US" sz="2400" dirty="0" smtClean="0">
                <a:latin typeface="Times New Roman" panose="02020603050405020304" pitchFamily="18" charset="0"/>
                <a:cs typeface="Times New Roman" panose="02020603050405020304" pitchFamily="18" charset="0"/>
              </a:rPr>
              <a:t> Attached to cell membrane by membrane-spanning receptor – integrin. </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Crosslinks and stabilizes other components of ECM </a:t>
            </a:r>
          </a:p>
          <a:p>
            <a:r>
              <a:rPr lang="en-US" sz="2400" dirty="0" smtClean="0">
                <a:latin typeface="Times New Roman" panose="02020603050405020304" pitchFamily="18" charset="0"/>
                <a:cs typeface="Times New Roman" panose="02020603050405020304" pitchFamily="18" charset="0"/>
              </a:rPr>
              <a:t> Enhances cell </a:t>
            </a:r>
            <a:r>
              <a:rPr lang="en-US" sz="2400" dirty="0" err="1" smtClean="0">
                <a:latin typeface="Times New Roman" panose="02020603050405020304" pitchFamily="18" charset="0"/>
                <a:cs typeface="Times New Roman" panose="02020603050405020304" pitchFamily="18" charset="0"/>
              </a:rPr>
              <a:t>addhesion</a:t>
            </a:r>
            <a:r>
              <a:rPr lang="en-US" sz="2400" dirty="0" smtClean="0">
                <a:latin typeface="Times New Roman" panose="02020603050405020304" pitchFamily="18" charset="0"/>
                <a:cs typeface="Times New Roman" panose="02020603050405020304" pitchFamily="18" charset="0"/>
              </a:rPr>
              <a:t> to extracellular matrix components (collagen, fibrin and </a:t>
            </a:r>
            <a:r>
              <a:rPr lang="en-US" sz="2400" dirty="0" err="1" smtClean="0">
                <a:latin typeface="Times New Roman" panose="02020603050405020304" pitchFamily="18" charset="0"/>
                <a:cs typeface="Times New Roman" panose="02020603050405020304" pitchFamily="18" charset="0"/>
              </a:rPr>
              <a:t>heparansulfate</a:t>
            </a:r>
            <a:r>
              <a:rPr lang="en-US" sz="2400" dirty="0" smtClean="0">
                <a:latin typeface="Times New Roman" panose="02020603050405020304" pitchFamily="18" charset="0"/>
                <a:cs typeface="Times New Roman" panose="02020603050405020304" pitchFamily="18" charset="0"/>
              </a:rPr>
              <a:t> proteoglycans). </a:t>
            </a:r>
          </a:p>
          <a:p>
            <a:r>
              <a:rPr lang="en-US" sz="2400" dirty="0" smtClean="0">
                <a:latin typeface="Times New Roman" panose="02020603050405020304" pitchFamily="18" charset="0"/>
                <a:cs typeface="Times New Roman" panose="02020603050405020304" pitchFamily="18" charset="0"/>
              </a:rPr>
              <a:t> Related to blood clotting - soluble FN crosslinks platelets together using membrane bound heparin Functions.</a:t>
            </a:r>
          </a:p>
          <a:p>
            <a:r>
              <a:rPr lang="en-US" sz="2400" dirty="0" smtClean="0">
                <a:latin typeface="Times New Roman" panose="02020603050405020304" pitchFamily="18" charset="0"/>
                <a:cs typeface="Times New Roman" panose="02020603050405020304" pitchFamily="18" charset="0"/>
              </a:rPr>
              <a:t> related to cell adhesion, differentiation, growth, migration; • anchoring basal laminae to other ECM; • plasma fibronectin forms a blood cloth, along with fibrin; • related to cell movement - groups of embryonic cells follow a FN pathway -FN guides macrophages into wound areas.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861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Glycoproteins </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19707"/>
            <a:ext cx="10515600" cy="4657256"/>
          </a:xfrm>
        </p:spPr>
        <p:txBody>
          <a:bodyPr/>
          <a:lstStyle/>
          <a:p>
            <a:pPr marL="0" indent="0">
              <a:buNone/>
            </a:pPr>
            <a:r>
              <a:rPr lang="en-US" dirty="0" smtClean="0">
                <a:latin typeface="Times New Roman" panose="02020603050405020304" pitchFamily="18" charset="0"/>
                <a:cs typeface="Times New Roman" panose="02020603050405020304" pitchFamily="18" charset="0"/>
              </a:rPr>
              <a:t>Glycoproteins greatly contribute to make the extracellular matrix a cohesive network of molecules, although they also perform other functions. Glycoproteins are intermediaries that link structural molecules between each other, and also link structural molecules and cells. In each glycoprotein molecule, there are several domains binding different molecules that altogether forms cross-linked molecular networks. Fibronectins, laminins and tenascins are major glycoproteins of the </a:t>
            </a:r>
            <a:r>
              <a:rPr lang="en-US" dirty="0" err="1" smtClean="0">
                <a:latin typeface="Times New Roman" panose="02020603050405020304" pitchFamily="18" charset="0"/>
                <a:cs typeface="Times New Roman" panose="02020603050405020304" pitchFamily="18" charset="0"/>
              </a:rPr>
              <a:t>extracelular</a:t>
            </a:r>
            <a:r>
              <a:rPr lang="en-US" dirty="0" smtClean="0">
                <a:latin typeface="Times New Roman" panose="02020603050405020304" pitchFamily="18" charset="0"/>
                <a:cs typeface="Times New Roman" panose="02020603050405020304" pitchFamily="18" charset="0"/>
              </a:rPr>
              <a:t> matrix of animals</a:t>
            </a:r>
            <a:r>
              <a:rPr lang="en-US" dirty="0" smtClean="0"/>
              <a:t>.</a:t>
            </a:r>
            <a:endParaRPr lang="en-US" dirty="0"/>
          </a:p>
        </p:txBody>
      </p:sp>
    </p:spTree>
    <p:extLst>
      <p:ext uri="{BB962C8B-B14F-4D97-AF65-F5344CB8AC3E}">
        <p14:creationId xmlns:p14="http://schemas.microsoft.com/office/powerpoint/2010/main" val="2004789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Composition and function of extracellular matrix </a:t>
            </a:r>
          </a:p>
          <a:p>
            <a:r>
              <a:rPr lang="en-US" dirty="0" smtClean="0">
                <a:latin typeface="Times New Roman" panose="02020603050405020304" pitchFamily="18" charset="0"/>
                <a:cs typeface="Times New Roman" panose="02020603050405020304" pitchFamily="18" charset="0"/>
              </a:rPr>
              <a:t>Biochemistry of collagen and other extracellular matrix proteins</a:t>
            </a:r>
          </a:p>
          <a:p>
            <a:r>
              <a:rPr lang="en-US" dirty="0" smtClean="0">
                <a:latin typeface="Times New Roman" panose="02020603050405020304" pitchFamily="18" charset="0"/>
                <a:cs typeface="Times New Roman" panose="02020603050405020304" pitchFamily="18" charset="0"/>
              </a:rPr>
              <a:t>Biochemistry of specialized extracellular matrix tissues like cartilage and bone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037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lstStyle/>
          <a:p>
            <a:pPr marL="0" indent="0">
              <a:buNone/>
            </a:pPr>
            <a:r>
              <a:rPr lang="en-US" dirty="0" smtClean="0">
                <a:latin typeface="Times New Roman" panose="02020603050405020304" pitchFamily="18" charset="0"/>
                <a:cs typeface="Times New Roman" panose="02020603050405020304" pitchFamily="18" charset="0"/>
              </a:rPr>
              <a:t>Cells are attached to the extracellular matrix, which is a network of molecules linked to each other. Most linkages between molecules in the extracellular matrix are based on protein-protein interactions, but protein-carbohydrate adhesions also help to strengthen the molecular network. There are three adhesion mechanisms to maintain the structural integrity of tissues: cell-cell adhesions, cell-extracellular matrix adhesions, and linkages between molecules of the extracellular matrix. Here, we will deal with the third one, whereas we will learn about the other two mechanisms in the cell membrane page because these adhesions </a:t>
            </a:r>
            <a:r>
              <a:rPr lang="en-US" dirty="0" err="1" smtClean="0">
                <a:latin typeface="Times New Roman" panose="02020603050405020304" pitchFamily="18" charset="0"/>
                <a:cs typeface="Times New Roman" panose="02020603050405020304" pitchFamily="18" charset="0"/>
              </a:rPr>
              <a:t>dependen</a:t>
            </a:r>
            <a:r>
              <a:rPr lang="en-US" dirty="0" smtClean="0">
                <a:latin typeface="Times New Roman" panose="02020603050405020304" pitchFamily="18" charset="0"/>
                <a:cs typeface="Times New Roman" panose="02020603050405020304" pitchFamily="18" charset="0"/>
              </a:rPr>
              <a:t> on transmembrane proteins.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476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ECM Function </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Provides support and anchorage for cells. </a:t>
            </a:r>
          </a:p>
          <a:p>
            <a:r>
              <a:rPr lang="en-US" dirty="0" smtClean="0">
                <a:latin typeface="Times New Roman" panose="02020603050405020304" pitchFamily="18" charset="0"/>
                <a:cs typeface="Times New Roman" panose="02020603050405020304" pitchFamily="18" charset="0"/>
              </a:rPr>
              <a:t>Regulates and determine cells dynamic </a:t>
            </a:r>
            <a:r>
              <a:rPr lang="en-US" dirty="0" err="1" smtClean="0">
                <a:latin typeface="Times New Roman" panose="02020603050405020304" pitchFamily="18" charset="0"/>
                <a:cs typeface="Times New Roman" panose="02020603050405020304" pitchFamily="18" charset="0"/>
              </a:rPr>
              <a:t>behaviour</a:t>
            </a:r>
            <a:r>
              <a:rPr lang="en-US" dirty="0" smtClean="0">
                <a:latin typeface="Times New Roman" panose="02020603050405020304" pitchFamily="18" charset="0"/>
                <a:cs typeface="Times New Roman" panose="02020603050405020304" pitchFamily="18" charset="0"/>
              </a:rPr>
              <a:t> : - polarity of cells - cell differentiation - adhesion - migration </a:t>
            </a:r>
          </a:p>
          <a:p>
            <a:r>
              <a:rPr lang="en-US" dirty="0" smtClean="0">
                <a:latin typeface="Times New Roman" panose="02020603050405020304" pitchFamily="18" charset="0"/>
                <a:cs typeface="Times New Roman" panose="02020603050405020304" pitchFamily="18" charset="0"/>
              </a:rPr>
              <a:t>Provides mechanical support for tissues and organ architecture - growth - regenerative and healing processes - determination and maintenance of the structure </a:t>
            </a:r>
          </a:p>
          <a:p>
            <a:r>
              <a:rPr lang="en-US" dirty="0" smtClean="0">
                <a:latin typeface="Times New Roman" panose="02020603050405020304" pitchFamily="18" charset="0"/>
                <a:cs typeface="Times New Roman" panose="02020603050405020304" pitchFamily="18" charset="0"/>
              </a:rPr>
              <a:t> Place for active exchange of different metabolites, ions, water.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2272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Composition Structural Proteins </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Collagen </a:t>
            </a:r>
          </a:p>
          <a:p>
            <a:r>
              <a:rPr lang="en-US" dirty="0" smtClean="0">
                <a:latin typeface="Times New Roman" panose="02020603050405020304" pitchFamily="18" charset="0"/>
                <a:cs typeface="Times New Roman" panose="02020603050405020304" pitchFamily="18" charset="0"/>
              </a:rPr>
              <a:t>Elastin </a:t>
            </a:r>
          </a:p>
          <a:p>
            <a:r>
              <a:rPr lang="en-US" dirty="0" err="1" smtClean="0">
                <a:latin typeface="Times New Roman" panose="02020603050405020304" pitchFamily="18" charset="0"/>
                <a:cs typeface="Times New Roman" panose="02020603050405020304" pitchFamily="18" charset="0"/>
              </a:rPr>
              <a:t>Fibrillin</a:t>
            </a:r>
            <a:r>
              <a:rPr lang="en-US" dirty="0" smtClean="0">
                <a:latin typeface="Times New Roman" panose="02020603050405020304" pitchFamily="18" charset="0"/>
                <a:cs typeface="Times New Roman" panose="02020603050405020304" pitchFamily="18" charset="0"/>
              </a:rPr>
              <a:t> Specialized Proteins</a:t>
            </a:r>
          </a:p>
          <a:p>
            <a:r>
              <a:rPr lang="en-US" dirty="0" smtClean="0">
                <a:latin typeface="Times New Roman" panose="02020603050405020304" pitchFamily="18" charset="0"/>
                <a:cs typeface="Times New Roman" panose="02020603050405020304" pitchFamily="18" charset="0"/>
              </a:rPr>
              <a:t>Fibronectin Proteoglycans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2470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Collagen</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t>Most abundant protein </a:t>
            </a:r>
          </a:p>
          <a:p>
            <a:r>
              <a:rPr lang="en-US" dirty="0"/>
              <a:t>Secreted mostly by connective tissue cell and in small quantity by other </a:t>
            </a:r>
            <a:r>
              <a:rPr lang="en-US" dirty="0" smtClean="0"/>
              <a:t>cell</a:t>
            </a:r>
          </a:p>
          <a:p>
            <a:r>
              <a:rPr lang="en-US" dirty="0"/>
              <a:t>Collagen contributes to the stability of tissues and organs. • It maintains their structural </a:t>
            </a:r>
            <a:r>
              <a:rPr lang="en-US" dirty="0" smtClean="0"/>
              <a:t>integrity</a:t>
            </a:r>
          </a:p>
          <a:p>
            <a:r>
              <a:rPr lang="en-US" dirty="0"/>
              <a:t>It has great tensile </a:t>
            </a:r>
            <a:r>
              <a:rPr lang="en-US" dirty="0" smtClean="0"/>
              <a:t>strength</a:t>
            </a:r>
          </a:p>
          <a:p>
            <a:r>
              <a:rPr lang="en-US" dirty="0"/>
              <a:t>The main component of fascia, cartilage, ligaments, tendons, bone and </a:t>
            </a:r>
            <a:r>
              <a:rPr lang="en-US" dirty="0" smtClean="0"/>
              <a:t>skin</a:t>
            </a:r>
          </a:p>
          <a:p>
            <a:r>
              <a:rPr lang="en-US" dirty="0"/>
              <a:t>Plays an important role in cell differentiation, polarity, </a:t>
            </a:r>
            <a:r>
              <a:rPr lang="en-US" dirty="0" smtClean="0"/>
              <a:t>movement.</a:t>
            </a:r>
          </a:p>
          <a:p>
            <a:r>
              <a:rPr lang="en-US" dirty="0" smtClean="0"/>
              <a:t>Plays </a:t>
            </a:r>
            <a:r>
              <a:rPr lang="en-US" dirty="0"/>
              <a:t>an important role in tissue and organ development</a:t>
            </a:r>
            <a:r>
              <a:rPr lang="en-US" dirty="0" smtClean="0"/>
              <a:t>.</a:t>
            </a:r>
            <a:endParaRPr lang="en-US" dirty="0"/>
          </a:p>
        </p:txBody>
      </p:sp>
    </p:spTree>
    <p:extLst>
      <p:ext uri="{BB962C8B-B14F-4D97-AF65-F5344CB8AC3E}">
        <p14:creationId xmlns:p14="http://schemas.microsoft.com/office/powerpoint/2010/main" val="3200405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Collagen synthesis </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1. Synthesis of a chains of pre-procollagen on ribosomes</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Hydroxylation of lysine and proline in </a:t>
            </a:r>
            <a:r>
              <a:rPr lang="en-US" dirty="0" err="1">
                <a:latin typeface="Times New Roman" panose="02020603050405020304" pitchFamily="18" charset="0"/>
                <a:cs typeface="Times New Roman" panose="02020603050405020304" pitchFamily="18" charset="0"/>
              </a:rPr>
              <a:t>rER</a:t>
            </a:r>
            <a:r>
              <a:rPr lang="en-US" dirty="0">
                <a:latin typeface="Times New Roman" panose="02020603050405020304" pitchFamily="18" charset="0"/>
                <a:cs typeface="Times New Roman" panose="02020603050405020304" pitchFamily="18" charset="0"/>
              </a:rPr>
              <a:t>/Golgi by </a:t>
            </a:r>
            <a:r>
              <a:rPr lang="en-US" dirty="0" smtClean="0">
                <a:latin typeface="Times New Roman" panose="02020603050405020304" pitchFamily="18" charset="0"/>
                <a:cs typeface="Times New Roman" panose="02020603050405020304" pitchFamily="18" charset="0"/>
              </a:rPr>
              <a:t>lysyl-5-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hydroxylase </a:t>
            </a:r>
            <a:r>
              <a:rPr lang="en-US" dirty="0">
                <a:latin typeface="Times New Roman" panose="02020603050405020304" pitchFamily="18" charset="0"/>
                <a:cs typeface="Times New Roman" panose="02020603050405020304" pitchFamily="18" charset="0"/>
              </a:rPr>
              <a:t>and prolyl-4-hydroxylase.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Glycosylation: addition of galactose and glucose to some  </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hydroxylysine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residues (</a:t>
            </a:r>
            <a:r>
              <a:rPr lang="en-US" dirty="0" err="1">
                <a:latin typeface="Times New Roman" panose="02020603050405020304" pitchFamily="18" charset="0"/>
                <a:cs typeface="Times New Roman" panose="02020603050405020304" pitchFamily="18" charset="0"/>
              </a:rPr>
              <a:t>galactosyl</a:t>
            </a:r>
            <a:r>
              <a:rPr lang="en-US" dirty="0">
                <a:latin typeface="Times New Roman" panose="02020603050405020304" pitchFamily="18" charset="0"/>
                <a:cs typeface="Times New Roman" panose="02020603050405020304" pitchFamily="18" charset="0"/>
              </a:rPr>
              <a:t> transferase and </a:t>
            </a:r>
            <a:r>
              <a:rPr lang="en-US" dirty="0" err="1">
                <a:latin typeface="Times New Roman" panose="02020603050405020304" pitchFamily="18" charset="0"/>
                <a:cs typeface="Times New Roman" panose="02020603050405020304" pitchFamily="18" charset="0"/>
              </a:rPr>
              <a:t>glycosyl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transferase).</a:t>
            </a:r>
          </a:p>
          <a:p>
            <a:pPr marL="0" indent="0">
              <a:buNone/>
            </a:pPr>
            <a:r>
              <a:rPr lang="en-US" dirty="0" smtClean="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Assembly of a-chains to form procollagen. Reaction needs the </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formation </a:t>
            </a:r>
            <a:r>
              <a:rPr lang="en-US" dirty="0">
                <a:latin typeface="Times New Roman" panose="02020603050405020304" pitchFamily="18" charset="0"/>
                <a:cs typeface="Times New Roman" panose="02020603050405020304" pitchFamily="18" charset="0"/>
              </a:rPr>
              <a:t>of </a:t>
            </a:r>
            <a:r>
              <a:rPr lang="en-US" dirty="0" err="1">
                <a:latin typeface="Times New Roman" panose="02020603050405020304" pitchFamily="18" charset="0"/>
                <a:cs typeface="Times New Roman" panose="02020603050405020304" pitchFamily="18" charset="0"/>
              </a:rPr>
              <a:t>disulphide</a:t>
            </a:r>
            <a:r>
              <a:rPr lang="en-US" dirty="0">
                <a:latin typeface="Times New Roman" panose="02020603050405020304" pitchFamily="18" charset="0"/>
                <a:cs typeface="Times New Roman" panose="02020603050405020304" pitchFamily="18" charset="0"/>
              </a:rPr>
              <a:t> bonds between registration peptides, at both </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ends </a:t>
            </a:r>
            <a:r>
              <a:rPr lang="en-US" dirty="0">
                <a:latin typeface="Times New Roman" panose="02020603050405020304" pitchFamily="18" charset="0"/>
                <a:cs typeface="Times New Roman" panose="02020603050405020304" pitchFamily="18" charset="0"/>
              </a:rPr>
              <a:t>of the </a:t>
            </a:r>
            <a:r>
              <a:rPr lang="en-US" dirty="0" err="1">
                <a:latin typeface="Times New Roman" panose="02020603050405020304" pitchFamily="18" charset="0"/>
                <a:cs typeface="Times New Roman" panose="02020603050405020304" pitchFamily="18" charset="0"/>
              </a:rPr>
              <a:t>prepro</a:t>
            </a:r>
            <a:r>
              <a:rPr lang="en-US" dirty="0">
                <a:latin typeface="Times New Roman" panose="02020603050405020304" pitchFamily="18" charset="0"/>
                <a:cs typeface="Times New Roman" panose="02020603050405020304" pitchFamily="18" charset="0"/>
              </a:rPr>
              <a:t>- collagen.</a:t>
            </a:r>
          </a:p>
        </p:txBody>
      </p:sp>
    </p:spTree>
    <p:extLst>
      <p:ext uri="{BB962C8B-B14F-4D97-AF65-F5344CB8AC3E}">
        <p14:creationId xmlns:p14="http://schemas.microsoft.com/office/powerpoint/2010/main" val="2949488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9868" y="835583"/>
            <a:ext cx="10515600" cy="6022417"/>
          </a:xfrm>
        </p:spPr>
        <p:txBody>
          <a:bodyPr/>
          <a:lstStyle/>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5. Secretion of procollagen molecules by exocytosis into the extracellular space. </a:t>
            </a:r>
          </a:p>
          <a:p>
            <a:pPr marL="0" indent="0">
              <a:buNone/>
            </a:pPr>
            <a:r>
              <a:rPr lang="en-US" dirty="0" smtClean="0">
                <a:latin typeface="Times New Roman" panose="02020603050405020304" pitchFamily="18" charset="0"/>
                <a:cs typeface="Times New Roman" panose="02020603050405020304" pitchFamily="18" charset="0"/>
              </a:rPr>
              <a:t>6</a:t>
            </a:r>
            <a:r>
              <a:rPr lang="en-US" dirty="0">
                <a:latin typeface="Times New Roman" panose="02020603050405020304" pitchFamily="18" charset="0"/>
                <a:cs typeface="Times New Roman" panose="02020603050405020304" pitchFamily="18" charset="0"/>
              </a:rPr>
              <a:t>. Cleavage of registration peptides is </a:t>
            </a:r>
            <a:r>
              <a:rPr lang="en-US" dirty="0" err="1">
                <a:latin typeface="Times New Roman" panose="02020603050405020304" pitchFamily="18" charset="0"/>
                <a:cs typeface="Times New Roman" panose="02020603050405020304" pitchFamily="18" charset="0"/>
              </a:rPr>
              <a:t>catalysed</a:t>
            </a:r>
            <a:r>
              <a:rPr lang="en-US" dirty="0">
                <a:latin typeface="Times New Roman" panose="02020603050405020304" pitchFamily="18" charset="0"/>
                <a:cs typeface="Times New Roman" panose="02020603050405020304" pitchFamily="18" charset="0"/>
              </a:rPr>
              <a:t> by procollagen peptidases. The resulting molecule is called </a:t>
            </a:r>
            <a:r>
              <a:rPr lang="en-US" dirty="0" err="1">
                <a:latin typeface="Times New Roman" panose="02020603050405020304" pitchFamily="18" charset="0"/>
                <a:cs typeface="Times New Roman" panose="02020603050405020304" pitchFamily="18" charset="0"/>
              </a:rPr>
              <a:t>tropocollagen</a:t>
            </a:r>
            <a:r>
              <a:rPr lang="en-US" dirty="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7</a:t>
            </a:r>
            <a:r>
              <a:rPr lang="en-US" dirty="0">
                <a:latin typeface="Times New Roman" panose="02020603050405020304" pitchFamily="18" charset="0"/>
                <a:cs typeface="Times New Roman" panose="02020603050405020304" pitchFamily="18" charset="0"/>
              </a:rPr>
              <a:t>. Oxidation – deamination of the </a:t>
            </a:r>
            <a:r>
              <a:rPr lang="en-US" dirty="0" err="1">
                <a:latin typeface="Times New Roman" panose="02020603050405020304" pitchFamily="18" charset="0"/>
                <a:cs typeface="Times New Roman" panose="02020603050405020304" pitchFamily="18" charset="0"/>
              </a:rPr>
              <a:t>hydroxylysine</a:t>
            </a:r>
            <a:r>
              <a:rPr lang="en-US" dirty="0">
                <a:latin typeface="Times New Roman" panose="02020603050405020304" pitchFamily="18" charset="0"/>
                <a:cs typeface="Times New Roman" panose="02020603050405020304" pitchFamily="18" charset="0"/>
              </a:rPr>
              <a:t>, the removal of (NH2) group has a net oxidative effect and the formation of covalent cross-links. Reaction is catalyzed by lysine oxidase (or catalase).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8. Self-assembly or polymerization of </a:t>
            </a:r>
            <a:r>
              <a:rPr lang="en-US" dirty="0" err="1">
                <a:latin typeface="Times New Roman" panose="02020603050405020304" pitchFamily="18" charset="0"/>
                <a:cs typeface="Times New Roman" panose="02020603050405020304" pitchFamily="18" charset="0"/>
              </a:rPr>
              <a:t>tropocollagen</a:t>
            </a:r>
            <a:r>
              <a:rPr lang="en-US" dirty="0">
                <a:latin typeface="Times New Roman" panose="02020603050405020304" pitchFamily="18" charset="0"/>
                <a:cs typeface="Times New Roman" panose="02020603050405020304" pitchFamily="18" charset="0"/>
              </a:rPr>
              <a:t> molecules form collagen fibrils. Cross-linkage between adjacent </a:t>
            </a:r>
            <a:r>
              <a:rPr lang="en-US" dirty="0" err="1">
                <a:latin typeface="Times New Roman" panose="02020603050405020304" pitchFamily="18" charset="0"/>
                <a:cs typeface="Times New Roman" panose="02020603050405020304" pitchFamily="18" charset="0"/>
              </a:rPr>
              <a:t>tropocollagen</a:t>
            </a:r>
            <a:r>
              <a:rPr lang="en-US" dirty="0">
                <a:latin typeface="Times New Roman" panose="02020603050405020304" pitchFamily="18" charset="0"/>
                <a:cs typeface="Times New Roman" panose="02020603050405020304" pitchFamily="18" charset="0"/>
              </a:rPr>
              <a:t> molecules stabilizes the fibrils.</a:t>
            </a:r>
          </a:p>
        </p:txBody>
      </p:sp>
    </p:spTree>
    <p:extLst>
      <p:ext uri="{BB962C8B-B14F-4D97-AF65-F5344CB8AC3E}">
        <p14:creationId xmlns:p14="http://schemas.microsoft.com/office/powerpoint/2010/main" val="2216467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lstStyle/>
          <a:p>
            <a:r>
              <a:rPr lang="en-US" dirty="0" smtClean="0">
                <a:latin typeface="Times New Roman" panose="02020603050405020304" pitchFamily="18" charset="0"/>
                <a:cs typeface="Times New Roman" panose="02020603050405020304" pitchFamily="18" charset="0"/>
              </a:rPr>
              <a:t>Clinical correlation Genetic defects Ehlers-</a:t>
            </a:r>
            <a:r>
              <a:rPr lang="en-US" dirty="0" err="1" smtClean="0">
                <a:latin typeface="Times New Roman" panose="02020603050405020304" pitchFamily="18" charset="0"/>
                <a:cs typeface="Times New Roman" panose="02020603050405020304" pitchFamily="18" charset="0"/>
              </a:rPr>
              <a:t>Danlos</a:t>
            </a:r>
            <a:r>
              <a:rPr lang="en-US" dirty="0" smtClean="0">
                <a:latin typeface="Times New Roman" panose="02020603050405020304" pitchFamily="18" charset="0"/>
                <a:cs typeface="Times New Roman" panose="02020603050405020304" pitchFamily="18" charset="0"/>
              </a:rPr>
              <a:t> syndrome-group of inherited conditions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defect in </a:t>
            </a:r>
            <a:r>
              <a:rPr lang="en-US" dirty="0" err="1" smtClean="0">
                <a:latin typeface="Times New Roman" panose="02020603050405020304" pitchFamily="18" charset="0"/>
                <a:cs typeface="Times New Roman" panose="02020603050405020304" pitchFamily="18" charset="0"/>
              </a:rPr>
              <a:t>lysil</a:t>
            </a:r>
            <a:r>
              <a:rPr lang="en-US" dirty="0" smtClean="0">
                <a:latin typeface="Times New Roman" panose="02020603050405020304" pitchFamily="18" charset="0"/>
                <a:cs typeface="Times New Roman" panose="02020603050405020304" pitchFamily="18" charset="0"/>
              </a:rPr>
              <a:t> hydroxylase, procollagen peptidase, or mutations in collagen type I, III and V) </a:t>
            </a:r>
            <a:r>
              <a:rPr lang="en-US" dirty="0" err="1" smtClean="0">
                <a:latin typeface="Times New Roman" panose="02020603050405020304" pitchFamily="18" charset="0"/>
                <a:cs typeface="Times New Roman" panose="02020603050405020304" pitchFamily="18" charset="0"/>
              </a:rPr>
              <a:t>characterised</a:t>
            </a:r>
            <a:r>
              <a:rPr lang="en-US" dirty="0" smtClean="0">
                <a:latin typeface="Times New Roman" panose="02020603050405020304" pitchFamily="18" charset="0"/>
                <a:cs typeface="Times New Roman" panose="02020603050405020304" pitchFamily="18" charset="0"/>
              </a:rPr>
              <a:t> by skin hyper-extensibility, tissue fragility, increased joint mobility&gt; Type III very serious because of spontaneous rapture of arteries Osteogenesis imperfecta (brittle bone)-</a:t>
            </a:r>
            <a:r>
              <a:rPr lang="en-US" dirty="0" err="1" smtClean="0">
                <a:latin typeface="Times New Roman" panose="02020603050405020304" pitchFamily="18" charset="0"/>
                <a:cs typeface="Times New Roman" panose="02020603050405020304" pitchFamily="18" charset="0"/>
              </a:rPr>
              <a:t>Characterised</a:t>
            </a:r>
            <a:r>
              <a:rPr lang="en-US" dirty="0" smtClean="0">
                <a:latin typeface="Times New Roman" panose="02020603050405020304" pitchFamily="18" charset="0"/>
                <a:cs typeface="Times New Roman" panose="02020603050405020304" pitchFamily="18" charset="0"/>
              </a:rPr>
              <a:t> by fragile bones that break easily. Results from mutation in type I collagen Chondrodysplasia-abnormal cartilages. Mutation in type II Others Scurvy- ascorbate deficiency. Gum and skin bleeding, reduced wound healing. Unstable triple helix. Increased turnover rate.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110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965</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vt:lpstr>
      <vt:lpstr>Extracellular matrix </vt:lpstr>
      <vt:lpstr>Objectives</vt:lpstr>
      <vt:lpstr>PowerPoint Presentation</vt:lpstr>
      <vt:lpstr>ECM Function </vt:lpstr>
      <vt:lpstr>Composition Structural Proteins </vt:lpstr>
      <vt:lpstr>Collagen</vt:lpstr>
      <vt:lpstr>Collagen synthesis </vt:lpstr>
      <vt:lpstr>PowerPoint Presentation</vt:lpstr>
      <vt:lpstr>PowerPoint Presentation</vt:lpstr>
      <vt:lpstr>Elastin</vt:lpstr>
      <vt:lpstr>PowerPoint Presentation</vt:lpstr>
      <vt:lpstr>Fibronectin</vt:lpstr>
      <vt:lpstr>Glycoproteins </vt:lpstr>
    </vt:vector>
  </TitlesOfParts>
  <Company>Project-os.org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Extracellular matrix</dc:title>
  <dc:creator>irum</dc:creator>
  <cp:lastModifiedBy>irum</cp:lastModifiedBy>
  <cp:revision>9</cp:revision>
  <dcterms:created xsi:type="dcterms:W3CDTF">2020-04-01T18:10:31Z</dcterms:created>
  <dcterms:modified xsi:type="dcterms:W3CDTF">2020-04-02T04:57:30Z</dcterms:modified>
</cp:coreProperties>
</file>