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6"/>
  </p:notesMasterIdLst>
  <p:sldIdLst>
    <p:sldId id="256" r:id="rId2"/>
    <p:sldId id="257" r:id="rId3"/>
    <p:sldId id="289" r:id="rId4"/>
    <p:sldId id="259" r:id="rId5"/>
    <p:sldId id="258" r:id="rId6"/>
    <p:sldId id="260" r:id="rId7"/>
    <p:sldId id="261" r:id="rId8"/>
    <p:sldId id="262" r:id="rId9"/>
    <p:sldId id="263" r:id="rId10"/>
    <p:sldId id="264" r:id="rId11"/>
    <p:sldId id="265" r:id="rId12"/>
    <p:sldId id="269" r:id="rId13"/>
    <p:sldId id="290" r:id="rId14"/>
    <p:sldId id="270" r:id="rId15"/>
    <p:sldId id="288" r:id="rId16"/>
    <p:sldId id="271" r:id="rId17"/>
    <p:sldId id="272" r:id="rId18"/>
    <p:sldId id="273" r:id="rId19"/>
    <p:sldId id="291" r:id="rId20"/>
    <p:sldId id="292" r:id="rId21"/>
    <p:sldId id="293" r:id="rId22"/>
    <p:sldId id="302" r:id="rId23"/>
    <p:sldId id="303" r:id="rId24"/>
    <p:sldId id="304" r:id="rId25"/>
    <p:sldId id="305" r:id="rId26"/>
    <p:sldId id="306" r:id="rId27"/>
    <p:sldId id="307" r:id="rId28"/>
    <p:sldId id="308" r:id="rId29"/>
    <p:sldId id="309" r:id="rId30"/>
    <p:sldId id="310" r:id="rId31"/>
    <p:sldId id="311" r:id="rId32"/>
    <p:sldId id="274" r:id="rId33"/>
    <p:sldId id="312" r:id="rId34"/>
    <p:sldId id="313" r:id="rId35"/>
    <p:sldId id="314" r:id="rId36"/>
    <p:sldId id="315" r:id="rId37"/>
    <p:sldId id="316" r:id="rId38"/>
    <p:sldId id="318" r:id="rId39"/>
    <p:sldId id="319" r:id="rId40"/>
    <p:sldId id="320" r:id="rId41"/>
    <p:sldId id="321" r:id="rId42"/>
    <p:sldId id="276" r:id="rId43"/>
    <p:sldId id="317" r:id="rId44"/>
    <p:sldId id="277" r:id="rId45"/>
    <p:sldId id="279" r:id="rId46"/>
    <p:sldId id="280" r:id="rId47"/>
    <p:sldId id="282" r:id="rId48"/>
    <p:sldId id="294" r:id="rId49"/>
    <p:sldId id="328" r:id="rId50"/>
    <p:sldId id="295" r:id="rId51"/>
    <p:sldId id="283" r:id="rId52"/>
    <p:sldId id="297" r:id="rId53"/>
    <p:sldId id="298" r:id="rId54"/>
    <p:sldId id="299" r:id="rId55"/>
    <p:sldId id="300" r:id="rId56"/>
    <p:sldId id="322" r:id="rId57"/>
    <p:sldId id="285" r:id="rId58"/>
    <p:sldId id="330" r:id="rId59"/>
    <p:sldId id="323" r:id="rId60"/>
    <p:sldId id="301" r:id="rId61"/>
    <p:sldId id="324" r:id="rId62"/>
    <p:sldId id="329" r:id="rId63"/>
    <p:sldId id="325" r:id="rId64"/>
    <p:sldId id="287" r:id="rId65"/>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217E3A32-039A-4EF6-B016-57A73C44BAD2}" type="datetimeFigureOut">
              <a:rPr lang="en-US" smtClean="0"/>
              <a:pPr/>
              <a:t>05-Jan-14</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B418E03F-152E-408B-B340-88E704BA416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418E03F-152E-408B-B340-88E704BA4160}"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3FCBDE-F760-4DB6-8F7B-006CBC74BC62}" type="datetimeFigureOut">
              <a:rPr lang="en-US" smtClean="0"/>
              <a:pPr/>
              <a:t>05-Jan-14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F0869-9580-439B-99A8-79090A24DB0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3FCBDE-F760-4DB6-8F7B-006CBC74BC62}" type="datetimeFigureOut">
              <a:rPr lang="en-US" smtClean="0"/>
              <a:pPr/>
              <a:t>05-Jan-14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F0869-9580-439B-99A8-79090A24DB0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3FCBDE-F760-4DB6-8F7B-006CBC74BC62}" type="datetimeFigureOut">
              <a:rPr lang="en-US" smtClean="0"/>
              <a:pPr/>
              <a:t>05-Jan-14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F0869-9580-439B-99A8-79090A24DB0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3FCBDE-F760-4DB6-8F7B-006CBC74BC62}" type="datetimeFigureOut">
              <a:rPr lang="en-US" smtClean="0"/>
              <a:pPr/>
              <a:t>05-Jan-14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F0869-9580-439B-99A8-79090A24DB0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3FCBDE-F760-4DB6-8F7B-006CBC74BC62}" type="datetimeFigureOut">
              <a:rPr lang="en-US" smtClean="0"/>
              <a:pPr/>
              <a:t>05-Jan-14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F0869-9580-439B-99A8-79090A24DB0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3FCBDE-F760-4DB6-8F7B-006CBC74BC62}" type="datetimeFigureOut">
              <a:rPr lang="en-US" smtClean="0"/>
              <a:pPr/>
              <a:t>05-Jan-14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CF0869-9580-439B-99A8-79090A24DB0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3FCBDE-F760-4DB6-8F7B-006CBC74BC62}" type="datetimeFigureOut">
              <a:rPr lang="en-US" smtClean="0"/>
              <a:pPr/>
              <a:t>05-Jan-14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CF0869-9580-439B-99A8-79090A24DB0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3FCBDE-F760-4DB6-8F7B-006CBC74BC62}" type="datetimeFigureOut">
              <a:rPr lang="en-US" smtClean="0"/>
              <a:pPr/>
              <a:t>05-Jan-14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CF0869-9580-439B-99A8-79090A24DB0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3FCBDE-F760-4DB6-8F7B-006CBC74BC62}" type="datetimeFigureOut">
              <a:rPr lang="en-US" smtClean="0"/>
              <a:pPr/>
              <a:t>05-Jan-14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CF0869-9580-439B-99A8-79090A24DB0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3FCBDE-F760-4DB6-8F7B-006CBC74BC62}" type="datetimeFigureOut">
              <a:rPr lang="en-US" smtClean="0"/>
              <a:pPr/>
              <a:t>05-Jan-14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CF0869-9580-439B-99A8-79090A24DB0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3FCBDE-F760-4DB6-8F7B-006CBC74BC62}" type="datetimeFigureOut">
              <a:rPr lang="en-US" smtClean="0"/>
              <a:pPr/>
              <a:t>05-Jan-14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CF0869-9580-439B-99A8-79090A24DB0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3FCBDE-F760-4DB6-8F7B-006CBC74BC62}" type="datetimeFigureOut">
              <a:rPr lang="en-US" smtClean="0"/>
              <a:pPr/>
              <a:t>05-Jan-14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CF0869-9580-439B-99A8-79090A24DB0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1"/>
            <a:ext cx="7772400" cy="1752599"/>
          </a:xfrm>
        </p:spPr>
        <p:txBody>
          <a:bodyPr>
            <a:normAutofit/>
          </a:bodyPr>
          <a:lstStyle/>
          <a:p>
            <a:r>
              <a:rPr lang="en-US" dirty="0"/>
              <a:t>Chapter 2</a:t>
            </a:r>
            <a:br>
              <a:rPr lang="en-US" dirty="0"/>
            </a:br>
            <a:endParaRPr lang="en-US" dirty="0"/>
          </a:p>
        </p:txBody>
      </p:sp>
      <p:sp>
        <p:nvSpPr>
          <p:cNvPr id="3" name="Subtitle 2"/>
          <p:cNvSpPr>
            <a:spLocks noGrp="1"/>
          </p:cNvSpPr>
          <p:nvPr>
            <p:ph type="subTitle" idx="1"/>
          </p:nvPr>
        </p:nvSpPr>
        <p:spPr>
          <a:xfrm>
            <a:off x="1371600" y="2286000"/>
            <a:ext cx="6400800" cy="3352800"/>
          </a:xfrm>
        </p:spPr>
        <p:txBody>
          <a:bodyPr/>
          <a:lstStyle/>
          <a:p>
            <a:r>
              <a:rPr lang="en-US" dirty="0" smtClean="0"/>
              <a:t>Multiprocessors Interconnection</a:t>
            </a:r>
            <a:br>
              <a:rPr lang="en-US" dirty="0" smtClean="0"/>
            </a:br>
            <a:r>
              <a:rPr lang="en-US" dirty="0" smtClean="0"/>
              <a:t>Networks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2.2 Bus-Based Dynamic </a:t>
            </a:r>
            <a:br>
              <a:rPr lang="en-US" dirty="0" smtClean="0"/>
            </a:br>
            <a:r>
              <a:rPr lang="en-US" dirty="0" smtClean="0"/>
              <a:t>Interconnection Networks</a:t>
            </a:r>
            <a:endParaRPr lang="en-US" dirty="0"/>
          </a:p>
        </p:txBody>
      </p:sp>
      <p:sp>
        <p:nvSpPr>
          <p:cNvPr id="3" name="Content Placeholder 2"/>
          <p:cNvSpPr>
            <a:spLocks noGrp="1"/>
          </p:cNvSpPr>
          <p:nvPr>
            <p:ph idx="1"/>
          </p:nvPr>
        </p:nvSpPr>
        <p:spPr/>
        <p:txBody>
          <a:bodyPr>
            <a:normAutofit/>
          </a:bodyPr>
          <a:lstStyle/>
          <a:p>
            <a:r>
              <a:rPr lang="en-US" sz="2400" dirty="0" smtClean="0"/>
              <a:t>Multiple Bus Systems: </a:t>
            </a:r>
          </a:p>
          <a:p>
            <a:pPr>
              <a:buNone/>
            </a:pPr>
            <a:r>
              <a:rPr lang="en-US" sz="2400" dirty="0" smtClean="0"/>
              <a:t>	– </a:t>
            </a:r>
            <a:r>
              <a:rPr lang="en-US" sz="2000" dirty="0" smtClean="0"/>
              <a:t>Multiple Bus with Partial Bus – Memory Connection (MBPBMC).</a:t>
            </a:r>
          </a:p>
          <a:p>
            <a:pPr>
              <a:buNone/>
            </a:pPr>
            <a:r>
              <a:rPr lang="en-US" sz="1800" dirty="0" smtClean="0"/>
              <a:t>		The multiple bus with partial bus – memory connection has each memory 	module connected to a subset of buses.</a:t>
            </a:r>
            <a:endParaRPr lang="en-US" sz="1800" dirty="0"/>
          </a:p>
        </p:txBody>
      </p:sp>
      <p:pic>
        <p:nvPicPr>
          <p:cNvPr id="3074" name="Picture 2"/>
          <p:cNvPicPr>
            <a:picLocks noChangeAspect="1" noChangeArrowheads="1"/>
          </p:cNvPicPr>
          <p:nvPr/>
        </p:nvPicPr>
        <p:blipFill>
          <a:blip r:embed="rId3"/>
          <a:srcRect/>
          <a:stretch>
            <a:fillRect/>
          </a:stretch>
        </p:blipFill>
        <p:spPr bwMode="auto">
          <a:xfrm>
            <a:off x="1143000" y="3505200"/>
            <a:ext cx="6781800" cy="250220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2.2 Bus-Based Dynamic </a:t>
            </a:r>
            <a:br>
              <a:rPr lang="en-US" dirty="0" smtClean="0"/>
            </a:br>
            <a:r>
              <a:rPr lang="en-US" dirty="0" smtClean="0"/>
              <a:t>Interconnection Networks</a:t>
            </a:r>
            <a:endParaRPr lang="en-US" dirty="0"/>
          </a:p>
        </p:txBody>
      </p:sp>
      <p:sp>
        <p:nvSpPr>
          <p:cNvPr id="3" name="Content Placeholder 2"/>
          <p:cNvSpPr>
            <a:spLocks noGrp="1"/>
          </p:cNvSpPr>
          <p:nvPr>
            <p:ph idx="1"/>
          </p:nvPr>
        </p:nvSpPr>
        <p:spPr/>
        <p:txBody>
          <a:bodyPr>
            <a:normAutofit/>
          </a:bodyPr>
          <a:lstStyle/>
          <a:p>
            <a:r>
              <a:rPr lang="en-US" sz="2400" dirty="0" smtClean="0"/>
              <a:t>Multiple Bus Systems: </a:t>
            </a:r>
          </a:p>
          <a:p>
            <a:pPr>
              <a:buNone/>
            </a:pPr>
            <a:r>
              <a:rPr lang="en-US" sz="2400" dirty="0" smtClean="0"/>
              <a:t>	</a:t>
            </a:r>
            <a:r>
              <a:rPr lang="en-US" sz="2000" b="1" dirty="0" smtClean="0"/>
              <a:t>– Multiple Bus with Class-based Memory Connection (MBCBMC).</a:t>
            </a:r>
          </a:p>
          <a:p>
            <a:pPr>
              <a:buNone/>
            </a:pPr>
            <a:r>
              <a:rPr lang="en-US" sz="1800" dirty="0" smtClean="0"/>
              <a:t>	The multiple bus with class-based memory connection has memory modules grouped into classes whereby each class is connected to a </a:t>
            </a:r>
            <a:r>
              <a:rPr lang="en-US" sz="1800" dirty="0" err="1" smtClean="0"/>
              <a:t>speciﬁc</a:t>
            </a:r>
            <a:r>
              <a:rPr lang="en-US" sz="1800" dirty="0" smtClean="0"/>
              <a:t> subset of buses</a:t>
            </a:r>
            <a:endParaRPr lang="en-US" sz="1800" b="1" dirty="0"/>
          </a:p>
        </p:txBody>
      </p:sp>
      <p:pic>
        <p:nvPicPr>
          <p:cNvPr id="4098" name="Picture 2"/>
          <p:cNvPicPr>
            <a:picLocks noChangeAspect="1" noChangeArrowheads="1"/>
          </p:cNvPicPr>
          <p:nvPr/>
        </p:nvPicPr>
        <p:blipFill>
          <a:blip r:embed="rId2"/>
          <a:srcRect/>
          <a:stretch>
            <a:fillRect/>
          </a:stretch>
        </p:blipFill>
        <p:spPr bwMode="auto">
          <a:xfrm>
            <a:off x="838200" y="3200400"/>
            <a:ext cx="7772400" cy="289277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2.2 Bus-Based Dynamic </a:t>
            </a:r>
            <a:br>
              <a:rPr lang="en-US" dirty="0" smtClean="0"/>
            </a:br>
            <a:r>
              <a:rPr lang="en-US" dirty="0" smtClean="0"/>
              <a:t>Interconnection Networks</a:t>
            </a:r>
            <a:endParaRPr lang="en-US" dirty="0"/>
          </a:p>
        </p:txBody>
      </p:sp>
      <p:sp>
        <p:nvSpPr>
          <p:cNvPr id="3" name="Content Placeholder 2"/>
          <p:cNvSpPr>
            <a:spLocks noGrp="1"/>
          </p:cNvSpPr>
          <p:nvPr>
            <p:ph idx="1"/>
          </p:nvPr>
        </p:nvSpPr>
        <p:spPr/>
        <p:txBody>
          <a:bodyPr>
            <a:normAutofit/>
          </a:bodyPr>
          <a:lstStyle/>
          <a:p>
            <a:pPr>
              <a:buNone/>
            </a:pPr>
            <a:r>
              <a:rPr lang="en-US" dirty="0" smtClean="0"/>
              <a:t>2.2.3  </a:t>
            </a:r>
            <a:r>
              <a:rPr lang="en-US" b="1" dirty="0" smtClean="0"/>
              <a:t>Bus Synchronization</a:t>
            </a:r>
          </a:p>
          <a:p>
            <a:pPr>
              <a:buNone/>
            </a:pPr>
            <a:r>
              <a:rPr lang="en-US" dirty="0" smtClean="0"/>
              <a:t>		</a:t>
            </a:r>
            <a:r>
              <a:rPr lang="en-US" sz="2000" dirty="0" smtClean="0"/>
              <a:t>– A bus can be synchronous:</a:t>
            </a:r>
          </a:p>
          <a:p>
            <a:pPr>
              <a:buNone/>
            </a:pPr>
            <a:r>
              <a:rPr lang="en-US" sz="2000" dirty="0" smtClean="0"/>
              <a:t>		• Time for any transaction is known in advance.</a:t>
            </a:r>
          </a:p>
          <a:p>
            <a:pPr>
              <a:buNone/>
            </a:pPr>
            <a:r>
              <a:rPr lang="en-US" sz="2000" dirty="0" smtClean="0"/>
              <a:t>		– A bus can be asynchronous:</a:t>
            </a:r>
          </a:p>
          <a:p>
            <a:pPr>
              <a:buNone/>
            </a:pPr>
            <a:r>
              <a:rPr lang="en-US" sz="2000" dirty="0" smtClean="0"/>
              <a:t>		• Depends on the availability of data and readiness of devices</a:t>
            </a:r>
          </a:p>
          <a:p>
            <a:pPr>
              <a:buNone/>
            </a:pPr>
            <a:r>
              <a:rPr lang="en-US" sz="2000" dirty="0" smtClean="0"/>
              <a:t>		   to initiate bus transactions.</a:t>
            </a:r>
          </a:p>
          <a:p>
            <a:pPr>
              <a:buNone/>
            </a:pPr>
            <a:r>
              <a:rPr lang="en-US" sz="2000" dirty="0" smtClean="0"/>
              <a:t>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2.2 Bus-Based Dynamic </a:t>
            </a:r>
            <a:br>
              <a:rPr lang="en-US" dirty="0" smtClean="0"/>
            </a:br>
            <a:r>
              <a:rPr lang="en-US" dirty="0" smtClean="0"/>
              <a:t>Interconnection Networks</a:t>
            </a:r>
            <a:endParaRPr lang="en-US" dirty="0"/>
          </a:p>
        </p:txBody>
      </p:sp>
      <p:sp>
        <p:nvSpPr>
          <p:cNvPr id="3" name="Content Placeholder 2"/>
          <p:cNvSpPr>
            <a:spLocks noGrp="1"/>
          </p:cNvSpPr>
          <p:nvPr>
            <p:ph idx="1"/>
          </p:nvPr>
        </p:nvSpPr>
        <p:spPr/>
        <p:txBody>
          <a:bodyPr/>
          <a:lstStyle/>
          <a:p>
            <a:pPr>
              <a:buNone/>
            </a:pPr>
            <a:r>
              <a:rPr lang="en-US" dirty="0" smtClean="0"/>
              <a:t>- </a:t>
            </a:r>
            <a:r>
              <a:rPr lang="en-US" sz="2000" b="1" dirty="0" smtClean="0"/>
              <a:t>Bus</a:t>
            </a:r>
            <a:r>
              <a:rPr lang="en-US" sz="2000" dirty="0" smtClean="0"/>
              <a:t> </a:t>
            </a:r>
            <a:r>
              <a:rPr lang="en-US" sz="2000" b="1" dirty="0" smtClean="0"/>
              <a:t>arbitration logic </a:t>
            </a:r>
            <a:r>
              <a:rPr lang="en-US" sz="2000" dirty="0" smtClean="0"/>
              <a:t>is required to resolve bus contention when more than 1 processor compete to access the bus in single bus multiprocessor.</a:t>
            </a:r>
          </a:p>
          <a:p>
            <a:pPr>
              <a:buNone/>
            </a:pPr>
            <a:r>
              <a:rPr lang="en-US" sz="2000" dirty="0" smtClean="0"/>
              <a:t>- processors that want to use the bus submit their requests  to  bus  arbitration   logic.  The  latter  decides,  using  a  certain  priority scheme, which processor will be granted access to the bus during a certain time interval.</a:t>
            </a:r>
          </a:p>
          <a:p>
            <a:pPr>
              <a:buNone/>
            </a:pPr>
            <a:r>
              <a:rPr lang="en-US" sz="2000" dirty="0" smtClean="0"/>
              <a:t>	• Process of passing bus mastership from 1 processor to another is</a:t>
            </a:r>
          </a:p>
          <a:p>
            <a:pPr>
              <a:buNone/>
            </a:pPr>
            <a:r>
              <a:rPr lang="en-US" sz="2000" dirty="0" smtClean="0"/>
              <a:t>		called handshaking</a:t>
            </a:r>
          </a:p>
          <a:p>
            <a:pPr>
              <a:buNone/>
            </a:pPr>
            <a:r>
              <a:rPr lang="en-US" sz="2000" dirty="0" smtClean="0"/>
              <a:t>		– Requires a bus request and a bus grant.</a:t>
            </a:r>
            <a:endParaRPr 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2.2 Bus-Based Dynamic </a:t>
            </a:r>
            <a:br>
              <a:rPr lang="en-US" dirty="0" smtClean="0"/>
            </a:br>
            <a:r>
              <a:rPr lang="en-US" dirty="0" smtClean="0"/>
              <a:t>Interconnection Networks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 </a:t>
            </a:r>
            <a:r>
              <a:rPr lang="en-US" sz="2000" dirty="0" smtClean="0"/>
              <a:t>Bus Synchronization</a:t>
            </a:r>
          </a:p>
          <a:p>
            <a:pPr>
              <a:buNone/>
            </a:pPr>
            <a:r>
              <a:rPr lang="en-US" sz="2000" dirty="0" smtClean="0"/>
              <a:t>	   – Bus arbitration logic uses a  predefined priority scheme:</a:t>
            </a:r>
          </a:p>
          <a:p>
            <a:pPr>
              <a:buNone/>
            </a:pPr>
            <a:r>
              <a:rPr lang="en-US" sz="2000" dirty="0" smtClean="0"/>
              <a:t>		• Random</a:t>
            </a:r>
          </a:p>
          <a:p>
            <a:pPr>
              <a:buNone/>
            </a:pPr>
            <a:r>
              <a:rPr lang="en-US" sz="2000" dirty="0" smtClean="0"/>
              <a:t>		• Simple rotating</a:t>
            </a:r>
          </a:p>
          <a:p>
            <a:pPr>
              <a:buNone/>
            </a:pPr>
            <a:r>
              <a:rPr lang="en-US" sz="2000" dirty="0" smtClean="0"/>
              <a:t>		• Equal priority</a:t>
            </a:r>
          </a:p>
          <a:p>
            <a:pPr>
              <a:buNone/>
            </a:pPr>
            <a:r>
              <a:rPr lang="en-US" sz="2000" dirty="0" smtClean="0"/>
              <a:t>		• Least Recently Used (LRU)</a:t>
            </a:r>
          </a:p>
          <a:p>
            <a:pPr>
              <a:buNone/>
            </a:pPr>
            <a:endParaRPr lang="en-US" sz="2000" dirty="0" smtClean="0"/>
          </a:p>
          <a:p>
            <a:pPr>
              <a:buNone/>
            </a:pPr>
            <a:endParaRPr lang="en-US" sz="2000" dirty="0" smtClean="0"/>
          </a:p>
          <a:p>
            <a:pPr>
              <a:buFont typeface="Wingdings" pitchFamily="2" charset="2"/>
              <a:buChar char="§"/>
            </a:pPr>
            <a:r>
              <a:rPr lang="en-US" sz="2000" dirty="0" smtClean="0"/>
              <a:t>	In simple rotating priority, all priority levels are reduced one place, with the lowest priority processor taking the highest priority. </a:t>
            </a:r>
          </a:p>
          <a:p>
            <a:pPr>
              <a:buFont typeface="Wingdings" pitchFamily="2" charset="2"/>
              <a:buChar char="§"/>
            </a:pPr>
            <a:r>
              <a:rPr lang="en-US" sz="2000" dirty="0" smtClean="0"/>
              <a:t>	In equal priority, when two or more requests are made, there is equal chance of any one request being processed.</a:t>
            </a:r>
          </a:p>
          <a:p>
            <a:pPr>
              <a:buFont typeface="Wingdings" pitchFamily="2" charset="2"/>
              <a:buChar char="§"/>
            </a:pPr>
            <a:r>
              <a:rPr lang="en-US" sz="2000" dirty="0" smtClean="0"/>
              <a:t> In the LRU algorithm, the highest priority is given to the processor that has not used the bus for the longest time</a:t>
            </a:r>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2.3 Switch-Based Interconnection </a:t>
            </a:r>
            <a:br>
              <a:rPr lang="en-US" dirty="0" smtClean="0"/>
            </a:br>
            <a:r>
              <a:rPr lang="en-US" dirty="0" smtClean="0"/>
              <a:t>Networks</a:t>
            </a:r>
            <a:endParaRPr lang="en-US" dirty="0"/>
          </a:p>
        </p:txBody>
      </p:sp>
      <p:sp>
        <p:nvSpPr>
          <p:cNvPr id="3" name="Content Placeholder 2"/>
          <p:cNvSpPr>
            <a:spLocks noGrp="1"/>
          </p:cNvSpPr>
          <p:nvPr>
            <p:ph idx="1"/>
          </p:nvPr>
        </p:nvSpPr>
        <p:spPr/>
        <p:txBody>
          <a:bodyPr>
            <a:normAutofit/>
          </a:bodyPr>
          <a:lstStyle/>
          <a:p>
            <a:pPr>
              <a:buNone/>
            </a:pPr>
            <a:r>
              <a:rPr lang="en-US" sz="2400" dirty="0" smtClean="0"/>
              <a:t>connections among processors and memory modules are made using simple switches. Three basic interconnection topologies exist: 	</a:t>
            </a:r>
          </a:p>
          <a:p>
            <a:pPr lvl="1"/>
            <a:r>
              <a:rPr lang="en-US" sz="2000" dirty="0" smtClean="0"/>
              <a:t>crossbar, </a:t>
            </a:r>
          </a:p>
          <a:p>
            <a:pPr lvl="1"/>
            <a:r>
              <a:rPr lang="en-US" sz="2000" dirty="0" smtClean="0"/>
              <a:t>single-stage, </a:t>
            </a:r>
          </a:p>
          <a:p>
            <a:pPr lvl="1"/>
            <a:r>
              <a:rPr lang="en-US" sz="2000" dirty="0" smtClean="0"/>
              <a:t>multistage.</a:t>
            </a:r>
            <a:endParaRPr lang="en-US"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2.3 Switch-Based Interconnection </a:t>
            </a:r>
            <a:br>
              <a:rPr lang="en-US" dirty="0" smtClean="0"/>
            </a:br>
            <a:r>
              <a:rPr lang="en-US" dirty="0" smtClean="0"/>
              <a:t>Networks</a:t>
            </a:r>
            <a:endParaRPr lang="en-US" dirty="0"/>
          </a:p>
        </p:txBody>
      </p:sp>
      <p:sp>
        <p:nvSpPr>
          <p:cNvPr id="3" name="Content Placeholder 2"/>
          <p:cNvSpPr>
            <a:spLocks noGrp="1"/>
          </p:cNvSpPr>
          <p:nvPr>
            <p:ph idx="1"/>
          </p:nvPr>
        </p:nvSpPr>
        <p:spPr/>
        <p:txBody>
          <a:bodyPr>
            <a:normAutofit/>
          </a:bodyPr>
          <a:lstStyle/>
          <a:p>
            <a:pPr>
              <a:buNone/>
            </a:pPr>
            <a:r>
              <a:rPr lang="en-US" dirty="0" smtClean="0"/>
              <a:t>2.3.1 Crossbar Networks</a:t>
            </a:r>
          </a:p>
          <a:p>
            <a:pPr>
              <a:buNone/>
            </a:pPr>
            <a:r>
              <a:rPr lang="en-US" dirty="0" smtClean="0"/>
              <a:t>		</a:t>
            </a:r>
            <a:r>
              <a:rPr lang="en-US" sz="2000" dirty="0" smtClean="0"/>
              <a:t>• Provide simultaneous connections among all its</a:t>
            </a:r>
          </a:p>
          <a:p>
            <a:pPr>
              <a:buNone/>
            </a:pPr>
            <a:r>
              <a:rPr lang="en-US" sz="2000" dirty="0" smtClean="0"/>
              <a:t>		   inputs and all its outputs.</a:t>
            </a:r>
          </a:p>
          <a:p>
            <a:pPr>
              <a:buNone/>
            </a:pPr>
            <a:r>
              <a:rPr lang="en-US" sz="2000" dirty="0" smtClean="0"/>
              <a:t>		• A Switching Element (SE) is at the intersection of</a:t>
            </a:r>
          </a:p>
          <a:p>
            <a:pPr lvl="1">
              <a:buNone/>
            </a:pPr>
            <a:r>
              <a:rPr lang="en-US" sz="1800" dirty="0" smtClean="0"/>
              <a:t>		any 2 lines extended horizontally or vertically </a:t>
            </a:r>
          </a:p>
          <a:p>
            <a:pPr lvl="1">
              <a:buNone/>
            </a:pPr>
            <a:r>
              <a:rPr lang="en-US" sz="1800" dirty="0" smtClean="0"/>
              <a:t>		inside the switch.</a:t>
            </a:r>
          </a:p>
          <a:p>
            <a:pPr lvl="1">
              <a:buNone/>
            </a:pPr>
            <a:r>
              <a:rPr lang="en-US" sz="1800" dirty="0" smtClean="0"/>
              <a:t>		• It is a non-blocking network allowing multiple input-</a:t>
            </a:r>
          </a:p>
          <a:p>
            <a:pPr lvl="1">
              <a:buNone/>
            </a:pPr>
            <a:r>
              <a:rPr lang="en-US" sz="1800" dirty="0" smtClean="0"/>
              <a:t>		 output connection pattern to be achieved</a:t>
            </a:r>
          </a:p>
          <a:p>
            <a:pPr lvl="1">
              <a:buNone/>
            </a:pPr>
            <a:r>
              <a:rPr lang="en-US" sz="1800" dirty="0" smtClean="0"/>
              <a:t>		simultaneously.</a:t>
            </a:r>
            <a:endParaRPr lang="en-US" sz="1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2.3 Switch-Based Interconnection </a:t>
            </a:r>
            <a:br>
              <a:rPr lang="en-US" dirty="0" smtClean="0"/>
            </a:br>
            <a:r>
              <a:rPr lang="en-US" dirty="0" smtClean="0"/>
              <a:t>Networks</a:t>
            </a:r>
            <a:endParaRPr lang="en-US" dirty="0"/>
          </a:p>
        </p:txBody>
      </p:sp>
      <p:sp>
        <p:nvSpPr>
          <p:cNvPr id="3" name="Content Placeholder 2"/>
          <p:cNvSpPr>
            <a:spLocks noGrp="1"/>
          </p:cNvSpPr>
          <p:nvPr>
            <p:ph idx="1"/>
          </p:nvPr>
        </p:nvSpPr>
        <p:spPr/>
        <p:txBody>
          <a:bodyPr/>
          <a:lstStyle/>
          <a:p>
            <a:r>
              <a:rPr lang="en-US" dirty="0" smtClean="0"/>
              <a:t>. Consider, for example the 8 x 8 crossbar network shown in Figure. In this case, an SE is provided at each of the 64 intersection points The </a:t>
            </a:r>
            <a:r>
              <a:rPr lang="en-US" dirty="0" err="1" smtClean="0"/>
              <a:t>ﬁgure</a:t>
            </a:r>
            <a:r>
              <a:rPr lang="en-US" dirty="0" smtClean="0"/>
              <a:t> illustrates the case of setting the SEs such that simultaneous connections between                                              are made</a:t>
            </a:r>
            <a:endParaRPr lang="en-US" dirty="0"/>
          </a:p>
        </p:txBody>
      </p:sp>
      <p:pic>
        <p:nvPicPr>
          <p:cNvPr id="33794" name="Picture 2"/>
          <p:cNvPicPr>
            <a:picLocks noChangeAspect="1" noChangeArrowheads="1"/>
          </p:cNvPicPr>
          <p:nvPr/>
        </p:nvPicPr>
        <p:blipFill>
          <a:blip r:embed="rId2"/>
          <a:srcRect/>
          <a:stretch>
            <a:fillRect/>
          </a:stretch>
        </p:blipFill>
        <p:spPr bwMode="auto">
          <a:xfrm>
            <a:off x="2438400" y="4114800"/>
            <a:ext cx="3922295" cy="457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2.3 Switch-Based </a:t>
            </a:r>
            <a:br>
              <a:rPr lang="en-US" dirty="0" smtClean="0"/>
            </a:br>
            <a:r>
              <a:rPr lang="en-US" dirty="0" smtClean="0"/>
              <a:t>Interconnection Networks</a:t>
            </a:r>
            <a:endParaRPr lang="en-US" dirty="0"/>
          </a:p>
        </p:txBody>
      </p:sp>
      <p:sp>
        <p:nvSpPr>
          <p:cNvPr id="3" name="Content Placeholder 2"/>
          <p:cNvSpPr>
            <a:spLocks noGrp="1"/>
          </p:cNvSpPr>
          <p:nvPr>
            <p:ph idx="1"/>
          </p:nvPr>
        </p:nvSpPr>
        <p:spPr/>
        <p:txBody>
          <a:bodyPr/>
          <a:lstStyle/>
          <a:p>
            <a:pPr>
              <a:buNone/>
            </a:pPr>
            <a:r>
              <a:rPr lang="en-US" dirty="0" smtClean="0"/>
              <a:t>	• Single-Stage Networks</a:t>
            </a:r>
          </a:p>
          <a:p>
            <a:pPr>
              <a:buNone/>
            </a:pPr>
            <a:r>
              <a:rPr lang="en-US" dirty="0" smtClean="0"/>
              <a:t>		– A single stage of SE exists between the 	inputs and outputs of the network.</a:t>
            </a:r>
          </a:p>
          <a:p>
            <a:pPr>
              <a:buNone/>
            </a:pPr>
            <a:r>
              <a:rPr lang="en-US" dirty="0" smtClean="0"/>
              <a:t>		– Possible settings of a 2x2 SE are:</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the four possible settings that an SE can assume. These settings are called </a:t>
            </a:r>
          </a:p>
          <a:p>
            <a:pPr lvl="1"/>
            <a:r>
              <a:rPr lang="en-US" dirty="0" smtClean="0"/>
              <a:t>straight, </a:t>
            </a:r>
          </a:p>
          <a:p>
            <a:pPr lvl="1"/>
            <a:r>
              <a:rPr lang="en-US" dirty="0" smtClean="0"/>
              <a:t>exchange, </a:t>
            </a:r>
          </a:p>
          <a:p>
            <a:pPr lvl="1"/>
            <a:r>
              <a:rPr lang="en-US" dirty="0" smtClean="0"/>
              <a:t>upper-broadcast, </a:t>
            </a:r>
          </a:p>
          <a:p>
            <a:pPr lvl="1"/>
            <a:r>
              <a:rPr lang="en-US" dirty="0" smtClean="0"/>
              <a:t>and lower-broadcast..</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0000"/>
                </a:solidFill>
                <a:latin typeface="Arial"/>
              </a:rPr>
              <a:t>2.1 Interconnection Networks </a:t>
            </a:r>
            <a:br>
              <a:rPr lang="en-US" dirty="0" smtClean="0">
                <a:solidFill>
                  <a:srgbClr val="000000"/>
                </a:solidFill>
                <a:latin typeface="Arial"/>
              </a:rPr>
            </a:br>
            <a:r>
              <a:rPr lang="en-US" dirty="0" smtClean="0">
                <a:solidFill>
                  <a:srgbClr val="000000"/>
                </a:solidFill>
                <a:latin typeface="Arial"/>
              </a:rPr>
              <a:t>Taxonomy</a:t>
            </a:r>
            <a:br>
              <a:rPr lang="en-US" dirty="0" smtClean="0">
                <a:solidFill>
                  <a:srgbClr val="000000"/>
                </a:solidFill>
                <a:latin typeface="Arial"/>
              </a:rPr>
            </a:br>
            <a:endParaRPr lang="en-US" dirty="0"/>
          </a:p>
        </p:txBody>
      </p:sp>
      <p:sp>
        <p:nvSpPr>
          <p:cNvPr id="3" name="Content Placeholder 2"/>
          <p:cNvSpPr>
            <a:spLocks noGrp="1"/>
          </p:cNvSpPr>
          <p:nvPr>
            <p:ph idx="1"/>
          </p:nvPr>
        </p:nvSpPr>
        <p:spPr/>
        <p:txBody>
          <a:bodyPr>
            <a:normAutofit/>
          </a:bodyPr>
          <a:lstStyle/>
          <a:p>
            <a:pPr>
              <a:buNone/>
            </a:pPr>
            <a:r>
              <a:rPr lang="en-US" sz="2800" dirty="0" smtClean="0">
                <a:solidFill>
                  <a:srgbClr val="000000"/>
                </a:solidFill>
                <a:latin typeface="Times New Roman"/>
              </a:rPr>
              <a:t>	Interconnection Network </a:t>
            </a:r>
            <a:r>
              <a:rPr lang="en-US" sz="2400" dirty="0" smtClean="0">
                <a:solidFill>
                  <a:srgbClr val="000000"/>
                </a:solidFill>
                <a:latin typeface="Times New Roman"/>
              </a:rPr>
              <a:t>Static or Dynamic</a:t>
            </a:r>
          </a:p>
          <a:p>
            <a:r>
              <a:rPr lang="en-US" sz="2000" dirty="0" smtClean="0"/>
              <a:t>Connections </a:t>
            </a:r>
            <a:r>
              <a:rPr lang="en-US" sz="2000" dirty="0"/>
              <a:t>in a static network are </a:t>
            </a:r>
            <a:r>
              <a:rPr lang="en-US" sz="2000" dirty="0" err="1"/>
              <a:t>ﬁxed</a:t>
            </a:r>
            <a:r>
              <a:rPr lang="en-US" sz="2000" dirty="0"/>
              <a:t> links</a:t>
            </a:r>
            <a:r>
              <a:rPr lang="en-US" sz="2000" dirty="0" smtClean="0"/>
              <a:t>,</a:t>
            </a:r>
            <a:r>
              <a:rPr lang="en-US" sz="2000" dirty="0"/>
              <a:t> </a:t>
            </a:r>
            <a:endParaRPr lang="en-US" sz="2000" dirty="0" smtClean="0"/>
          </a:p>
          <a:p>
            <a:r>
              <a:rPr lang="en-US" sz="2000" dirty="0" smtClean="0"/>
              <a:t>Static networks form all connections when the system is designed rather than when the connection is needed.</a:t>
            </a:r>
          </a:p>
          <a:p>
            <a:r>
              <a:rPr lang="en-US" sz="2000" dirty="0" smtClean="0"/>
              <a:t> In a static network, messages must be routed along established links</a:t>
            </a:r>
          </a:p>
          <a:p>
            <a:pPr lvl="1"/>
            <a:r>
              <a:rPr lang="en-US" sz="2000" dirty="0" smtClean="0"/>
              <a:t>Static </a:t>
            </a:r>
            <a:r>
              <a:rPr lang="en-US" sz="2000" dirty="0"/>
              <a:t>networks can be further </a:t>
            </a:r>
            <a:r>
              <a:rPr lang="en-US" sz="2000" dirty="0" err="1"/>
              <a:t>classiﬁed</a:t>
            </a:r>
            <a:r>
              <a:rPr lang="en-US" sz="2000" dirty="0"/>
              <a:t> </a:t>
            </a:r>
            <a:r>
              <a:rPr lang="en-US" sz="2000" dirty="0" smtClean="0"/>
              <a:t>according </a:t>
            </a:r>
            <a:r>
              <a:rPr lang="en-US" sz="2000" dirty="0"/>
              <a:t>to their interconnection pattern as one-dimension (1D), two-dimension (2D), or hypercube (HC). </a:t>
            </a:r>
            <a:endParaRPr lang="en-US" sz="2000" dirty="0" smtClean="0"/>
          </a:p>
          <a:p>
            <a:endParaRPr lang="en-US" sz="2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In the straight setting, the upper input is transferred to the upper output and the lower input is transferred to the lower output. </a:t>
            </a:r>
          </a:p>
          <a:p>
            <a:r>
              <a:rPr lang="en-US" dirty="0" smtClean="0"/>
              <a:t>In the exchange setting the upper input is transferred to the lower output and the lower input is transferred to the upper output.</a:t>
            </a:r>
          </a:p>
          <a:p>
            <a:r>
              <a:rPr lang="en-US" dirty="0" smtClean="0"/>
              <a:t> In the upper-broadcast setting the upper input is broadcast to both the upper and the lower outputs. </a:t>
            </a:r>
          </a:p>
          <a:p>
            <a:r>
              <a:rPr lang="en-US" dirty="0" smtClean="0"/>
              <a:t>In the lower-broadcast the lower input is broadcast to both the upper and the lower outputs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a:srcRect/>
          <a:stretch>
            <a:fillRect/>
          </a:stretch>
        </p:blipFill>
        <p:spPr bwMode="auto">
          <a:xfrm>
            <a:off x="914400" y="2743200"/>
            <a:ext cx="7696200" cy="1752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2000" dirty="0" smtClean="0"/>
              <a:t>To establish communication between a given input (source) to a given output (destination), data has to be circulated a number of times around the network. </a:t>
            </a:r>
          </a:p>
          <a:p>
            <a:r>
              <a:rPr lang="en-US" sz="2000" dirty="0" smtClean="0"/>
              <a:t>A well-known </a:t>
            </a:r>
            <a:r>
              <a:rPr lang="en-US" sz="2000" b="1" dirty="0" smtClean="0"/>
              <a:t>connection pattern </a:t>
            </a:r>
            <a:r>
              <a:rPr lang="en-US" sz="2000" dirty="0" smtClean="0"/>
              <a:t>for interconnecting the inputs and the outputs of a single-stage network is the </a:t>
            </a:r>
            <a:r>
              <a:rPr lang="en-US" sz="2000" b="1" dirty="0" err="1" smtClean="0"/>
              <a:t>Shufﬂe</a:t>
            </a:r>
            <a:r>
              <a:rPr lang="en-US" sz="2000" b="1" dirty="0" smtClean="0"/>
              <a:t> – Exchange.</a:t>
            </a:r>
          </a:p>
          <a:p>
            <a:r>
              <a:rPr lang="en-US" sz="2000" dirty="0" smtClean="0"/>
              <a:t> Two operations are used. These can   be   deﬁne   using   an   m   bit-wise   address   pattern   of   the   inputs, pm-1 pm-2 ... p1 p0 , as follows:</a:t>
            </a:r>
          </a:p>
          <a:p>
            <a:endParaRPr lang="en-US" dirty="0"/>
          </a:p>
        </p:txBody>
      </p:sp>
      <p:pic>
        <p:nvPicPr>
          <p:cNvPr id="1026" name="Picture 2"/>
          <p:cNvPicPr>
            <a:picLocks noChangeAspect="1" noChangeArrowheads="1"/>
          </p:cNvPicPr>
          <p:nvPr/>
        </p:nvPicPr>
        <p:blipFill>
          <a:blip r:embed="rId2"/>
          <a:srcRect/>
          <a:stretch>
            <a:fillRect/>
          </a:stretch>
        </p:blipFill>
        <p:spPr bwMode="auto">
          <a:xfrm>
            <a:off x="1219200" y="4191000"/>
            <a:ext cx="6400800" cy="13584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dirty="0" smtClean="0"/>
              <a:t>With </a:t>
            </a:r>
            <a:r>
              <a:rPr lang="en-US" sz="2400" dirty="0" err="1" smtClean="0"/>
              <a:t>shufﬂe</a:t>
            </a:r>
            <a:r>
              <a:rPr lang="en-US" sz="2400" dirty="0" smtClean="0"/>
              <a:t> (S) and exchange (E) operations, data is circulated from input to output until it reaches its destination. </a:t>
            </a:r>
          </a:p>
          <a:p>
            <a:r>
              <a:rPr lang="en-US" sz="2400" dirty="0" smtClean="0"/>
              <a:t>If the number of inputs, for example, processors, in a single-stage IN is N and the number of outputs, for example, memories, is N, the number of SEs in a stage is N/2. </a:t>
            </a:r>
          </a:p>
          <a:p>
            <a:r>
              <a:rPr lang="en-US" sz="2400" dirty="0" smtClean="0"/>
              <a:t>The maximum length of a path from an input to an output in the network, measured by the number of SEs along the path, is log2 N.</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Example    </a:t>
            </a:r>
          </a:p>
          <a:p>
            <a:r>
              <a:rPr lang="en-US" dirty="0" smtClean="0"/>
              <a:t> </a:t>
            </a:r>
            <a:r>
              <a:rPr lang="en-US" sz="2800" dirty="0" smtClean="0"/>
              <a:t>In an 8-input single stage </a:t>
            </a:r>
            <a:r>
              <a:rPr lang="en-US" sz="2800" dirty="0" err="1" smtClean="0"/>
              <a:t>Shufﬂe</a:t>
            </a:r>
            <a:r>
              <a:rPr lang="en-US" sz="2800" dirty="0" smtClean="0"/>
              <a:t> – Exchange if the source is 0 (000) and the destination is 6 (110), then the following is the required sequence of </a:t>
            </a:r>
            <a:r>
              <a:rPr lang="en-US" sz="2800" dirty="0" err="1" smtClean="0"/>
              <a:t>Shufﬂe</a:t>
            </a:r>
            <a:r>
              <a:rPr lang="en-US" sz="2800" dirty="0" smtClean="0"/>
              <a:t>/ Exchange operations and circulation of data:</a:t>
            </a:r>
            <a:endParaRPr lang="en-US" dirty="0" smtClean="0"/>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dirty="0" smtClean="0"/>
              <a:t>Example    </a:t>
            </a:r>
          </a:p>
          <a:p>
            <a:r>
              <a:rPr lang="en-US" sz="2400" dirty="0" smtClean="0"/>
              <a:t> In an 8-input single stage </a:t>
            </a:r>
            <a:r>
              <a:rPr lang="en-US" sz="2400" dirty="0" err="1" smtClean="0"/>
              <a:t>Shufﬂe</a:t>
            </a:r>
            <a:r>
              <a:rPr lang="en-US" sz="2400" dirty="0" smtClean="0"/>
              <a:t> – Exchange if the source is 0 (000) and the destination is 6 (110), then the following is the required sequence of </a:t>
            </a:r>
            <a:r>
              <a:rPr lang="en-US" sz="2400" dirty="0" err="1" smtClean="0"/>
              <a:t>Shufﬂe</a:t>
            </a:r>
            <a:r>
              <a:rPr lang="en-US" sz="2400" dirty="0" smtClean="0"/>
              <a:t>/ Exchange operations and circulation of data:</a:t>
            </a:r>
          </a:p>
          <a:p>
            <a:endParaRPr lang="en-US" dirty="0"/>
          </a:p>
        </p:txBody>
      </p:sp>
      <p:pic>
        <p:nvPicPr>
          <p:cNvPr id="2051" name="Picture 3"/>
          <p:cNvPicPr>
            <a:picLocks noChangeAspect="1" noChangeArrowheads="1"/>
          </p:cNvPicPr>
          <p:nvPr/>
        </p:nvPicPr>
        <p:blipFill>
          <a:blip r:embed="rId2"/>
          <a:srcRect/>
          <a:stretch>
            <a:fillRect/>
          </a:stretch>
        </p:blipFill>
        <p:spPr bwMode="auto">
          <a:xfrm>
            <a:off x="1143000" y="3962400"/>
            <a:ext cx="6705600" cy="914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addition to the </a:t>
            </a:r>
            <a:r>
              <a:rPr lang="en-US" dirty="0" err="1" smtClean="0"/>
              <a:t>shufﬂe</a:t>
            </a:r>
            <a:r>
              <a:rPr lang="en-US" dirty="0" smtClean="0"/>
              <a:t> and the exchange functions, there exist a number of other  interconnection  patterns  that  are  used  in  forming  the  interconnections among stages in interconnection networks. </a:t>
            </a:r>
          </a:p>
          <a:p>
            <a:r>
              <a:rPr lang="en-US" dirty="0" smtClean="0"/>
              <a:t>Among these are the Cube and the Plus-Minus 2i(PM2I) networks. </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buNone/>
            </a:pPr>
            <a:r>
              <a:rPr lang="en-US" dirty="0" smtClean="0"/>
              <a:t>	The  Cube Network   </a:t>
            </a:r>
          </a:p>
          <a:p>
            <a:r>
              <a:rPr lang="en-US" sz="2400" dirty="0" smtClean="0"/>
              <a:t>The interconnection pattern used in the cube network is deﬁne as follows</a:t>
            </a:r>
          </a:p>
          <a:p>
            <a:endParaRPr lang="en-US" sz="2400" dirty="0" smtClean="0"/>
          </a:p>
          <a:p>
            <a:endParaRPr lang="en-US" sz="2400" dirty="0" smtClean="0"/>
          </a:p>
          <a:p>
            <a:r>
              <a:rPr lang="en-US" sz="2400" dirty="0" smtClean="0"/>
              <a:t>Consider a 3-bit address (N = 8), then we have </a:t>
            </a:r>
          </a:p>
          <a:p>
            <a:pPr>
              <a:buNone/>
            </a:pPr>
            <a:r>
              <a:rPr lang="en-US" sz="2400" dirty="0" smtClean="0"/>
              <a:t>	C2 (6) = 2, C1 (7) = 5 and C0 (4) = 5. </a:t>
            </a:r>
          </a:p>
          <a:p>
            <a:pPr>
              <a:buNone/>
            </a:pPr>
            <a:r>
              <a:rPr lang="en-US" sz="2400" dirty="0" smtClean="0"/>
              <a:t>	Figure  shows the cube interconnection patterns for a network with N = 8.</a:t>
            </a:r>
          </a:p>
          <a:p>
            <a:endParaRPr lang="en-US" sz="2400" dirty="0"/>
          </a:p>
        </p:txBody>
      </p:sp>
      <p:pic>
        <p:nvPicPr>
          <p:cNvPr id="3074" name="Picture 2"/>
          <p:cNvPicPr>
            <a:picLocks noChangeAspect="1" noChangeArrowheads="1"/>
          </p:cNvPicPr>
          <p:nvPr/>
        </p:nvPicPr>
        <p:blipFill>
          <a:blip r:embed="rId2"/>
          <a:srcRect/>
          <a:stretch>
            <a:fillRect/>
          </a:stretch>
        </p:blipFill>
        <p:spPr bwMode="auto">
          <a:xfrm>
            <a:off x="1143000" y="3048000"/>
            <a:ext cx="6934200" cy="69532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5538" name="Picture 2"/>
          <p:cNvPicPr>
            <a:picLocks noGrp="1" noChangeAspect="1" noChangeArrowheads="1"/>
          </p:cNvPicPr>
          <p:nvPr>
            <p:ph idx="1"/>
          </p:nvPr>
        </p:nvPicPr>
        <p:blipFill>
          <a:blip r:embed="rId2"/>
          <a:srcRect/>
          <a:stretch>
            <a:fillRect/>
          </a:stretch>
        </p:blipFill>
        <p:spPr bwMode="auto">
          <a:xfrm>
            <a:off x="457200" y="1712913"/>
            <a:ext cx="7848600" cy="407828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smtClean="0"/>
          </a:p>
          <a:p>
            <a:r>
              <a:rPr lang="en-US" sz="2000" dirty="0" smtClean="0"/>
              <a:t>The PM2I network consists of 2k inter- connection functions </a:t>
            </a:r>
            <a:r>
              <a:rPr lang="en-US" sz="2000" dirty="0" err="1" smtClean="0"/>
              <a:t>deﬁned</a:t>
            </a:r>
            <a:r>
              <a:rPr lang="en-US" sz="2000" dirty="0" smtClean="0"/>
              <a:t> as follows:</a:t>
            </a:r>
          </a:p>
          <a:p>
            <a:endParaRPr lang="en-US" sz="2000" dirty="0" smtClean="0"/>
          </a:p>
          <a:p>
            <a:endParaRPr lang="en-US" sz="2000" dirty="0" smtClean="0"/>
          </a:p>
          <a:p>
            <a:endParaRPr lang="en-US" sz="2000" dirty="0" smtClean="0"/>
          </a:p>
          <a:p>
            <a:r>
              <a:rPr lang="en-US" sz="2000" dirty="0" smtClean="0"/>
              <a:t>For example, consider the case N = 8,. </a:t>
            </a:r>
          </a:p>
          <a:p>
            <a:r>
              <a:rPr lang="en-US" sz="2000" dirty="0" smtClean="0"/>
              <a:t>The following Figure shows   the   PM2I   for   N = 8. </a:t>
            </a:r>
          </a:p>
          <a:p>
            <a:endParaRPr lang="en-US" dirty="0"/>
          </a:p>
        </p:txBody>
      </p:sp>
      <p:pic>
        <p:nvPicPr>
          <p:cNvPr id="66563" name="Picture 3"/>
          <p:cNvPicPr>
            <a:picLocks noChangeAspect="1" noChangeArrowheads="1"/>
          </p:cNvPicPr>
          <p:nvPr/>
        </p:nvPicPr>
        <p:blipFill>
          <a:blip r:embed="rId2"/>
          <a:srcRect/>
          <a:stretch>
            <a:fillRect/>
          </a:stretch>
        </p:blipFill>
        <p:spPr bwMode="auto">
          <a:xfrm>
            <a:off x="533400" y="1676400"/>
            <a:ext cx="4495800" cy="381000"/>
          </a:xfrm>
          <a:prstGeom prst="rect">
            <a:avLst/>
          </a:prstGeom>
          <a:noFill/>
          <a:ln w="9525">
            <a:noFill/>
            <a:miter lim="800000"/>
            <a:headEnd/>
            <a:tailEnd/>
          </a:ln>
          <a:effectLst/>
        </p:spPr>
      </p:pic>
      <p:pic>
        <p:nvPicPr>
          <p:cNvPr id="66564" name="Picture 4"/>
          <p:cNvPicPr>
            <a:picLocks noChangeAspect="1" noChangeArrowheads="1"/>
          </p:cNvPicPr>
          <p:nvPr/>
        </p:nvPicPr>
        <p:blipFill>
          <a:blip r:embed="rId3"/>
          <a:srcRect/>
          <a:stretch>
            <a:fillRect/>
          </a:stretch>
        </p:blipFill>
        <p:spPr bwMode="auto">
          <a:xfrm>
            <a:off x="1981200" y="2743200"/>
            <a:ext cx="5029200" cy="876300"/>
          </a:xfrm>
          <a:prstGeom prst="rect">
            <a:avLst/>
          </a:prstGeom>
          <a:noFill/>
          <a:ln w="9525">
            <a:noFill/>
            <a:miter lim="800000"/>
            <a:headEnd/>
            <a:tailEnd/>
          </a:ln>
          <a:effectLst/>
        </p:spPr>
      </p:pic>
      <p:pic>
        <p:nvPicPr>
          <p:cNvPr id="66565" name="Picture 5"/>
          <p:cNvPicPr>
            <a:picLocks noChangeAspect="1" noChangeArrowheads="1"/>
          </p:cNvPicPr>
          <p:nvPr/>
        </p:nvPicPr>
        <p:blipFill>
          <a:blip r:embed="rId4"/>
          <a:srcRect/>
          <a:stretch>
            <a:fillRect/>
          </a:stretch>
        </p:blipFill>
        <p:spPr bwMode="auto">
          <a:xfrm>
            <a:off x="5029200" y="3886200"/>
            <a:ext cx="2133600" cy="41610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0000"/>
                </a:solidFill>
                <a:latin typeface="Arial"/>
              </a:rPr>
              <a:t>2.1 Interconnection Networks </a:t>
            </a:r>
            <a:br>
              <a:rPr lang="en-US" dirty="0" smtClean="0">
                <a:solidFill>
                  <a:srgbClr val="000000"/>
                </a:solidFill>
                <a:latin typeface="Arial"/>
              </a:rPr>
            </a:br>
            <a:r>
              <a:rPr lang="en-US" dirty="0" smtClean="0">
                <a:solidFill>
                  <a:srgbClr val="000000"/>
                </a:solidFill>
                <a:latin typeface="Arial"/>
              </a:rPr>
              <a:t>Taxonomy</a:t>
            </a:r>
            <a:endParaRPr lang="en-US" dirty="0"/>
          </a:p>
        </p:txBody>
      </p:sp>
      <p:sp>
        <p:nvSpPr>
          <p:cNvPr id="3" name="Content Placeholder 2"/>
          <p:cNvSpPr>
            <a:spLocks noGrp="1"/>
          </p:cNvSpPr>
          <p:nvPr>
            <p:ph idx="1"/>
          </p:nvPr>
        </p:nvSpPr>
        <p:spPr/>
        <p:txBody>
          <a:bodyPr/>
          <a:lstStyle/>
          <a:p>
            <a:r>
              <a:rPr lang="en-US" sz="2400" dirty="0" smtClean="0"/>
              <a:t>Dynamic networks, on the other hand, are established on the </a:t>
            </a:r>
            <a:r>
              <a:rPr lang="en-US" sz="2400" dirty="0" err="1" smtClean="0"/>
              <a:t>ﬂy</a:t>
            </a:r>
            <a:r>
              <a:rPr lang="en-US" sz="2400" dirty="0" smtClean="0"/>
              <a:t> as needed. can be </a:t>
            </a:r>
            <a:r>
              <a:rPr lang="en-US" sz="2400" dirty="0" err="1" smtClean="0"/>
              <a:t>classiﬁed</a:t>
            </a:r>
            <a:r>
              <a:rPr lang="en-US" sz="2400" dirty="0" smtClean="0"/>
              <a:t> based on interconnection scheme  as  bus-based versus switch-based. </a:t>
            </a:r>
          </a:p>
          <a:p>
            <a:pPr lvl="1"/>
            <a:r>
              <a:rPr lang="en-US" sz="2000" dirty="0" smtClean="0"/>
              <a:t>Bus-based networks can further be </a:t>
            </a:r>
            <a:r>
              <a:rPr lang="en-US" sz="2000" dirty="0" err="1" smtClean="0"/>
              <a:t>classiﬁed</a:t>
            </a:r>
            <a:r>
              <a:rPr lang="en-US" sz="2000" dirty="0" smtClean="0"/>
              <a:t> as single bus or multiple buses. </a:t>
            </a:r>
          </a:p>
          <a:p>
            <a:pPr lvl="1"/>
            <a:r>
              <a:rPr lang="en-US" sz="2000" dirty="0" smtClean="0"/>
              <a:t>Switch-based dynamic net- works can be </a:t>
            </a:r>
            <a:r>
              <a:rPr lang="en-US" sz="2000" dirty="0" err="1" smtClean="0"/>
              <a:t>classiﬁed</a:t>
            </a:r>
            <a:r>
              <a:rPr lang="en-US" sz="2000" dirty="0" smtClean="0"/>
              <a:t> according to the structure of the interconnection network as single-stage (SS), multistage (MS), or crossbar networks..</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7586" name="Picture 2"/>
          <p:cNvPicPr>
            <a:picLocks noGrp="1" noChangeAspect="1" noChangeArrowheads="1"/>
          </p:cNvPicPr>
          <p:nvPr>
            <p:ph idx="1"/>
          </p:nvPr>
        </p:nvPicPr>
        <p:blipFill>
          <a:blip r:embed="rId2"/>
          <a:srcRect/>
          <a:stretch>
            <a:fillRect/>
          </a:stretch>
        </p:blipFill>
        <p:spPr bwMode="auto">
          <a:xfrm>
            <a:off x="609600" y="1752600"/>
            <a:ext cx="7696200" cy="4572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8610" name="Picture 2"/>
          <p:cNvPicPr>
            <a:picLocks noGrp="1" noChangeAspect="1" noChangeArrowheads="1"/>
          </p:cNvPicPr>
          <p:nvPr>
            <p:ph idx="1"/>
          </p:nvPr>
        </p:nvPicPr>
        <p:blipFill>
          <a:blip r:embed="rId2"/>
          <a:srcRect/>
          <a:stretch>
            <a:fillRect/>
          </a:stretch>
        </p:blipFill>
        <p:spPr bwMode="auto">
          <a:xfrm>
            <a:off x="609600" y="1600200"/>
            <a:ext cx="7162800" cy="3429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2.3 Switch-Based </a:t>
            </a:r>
            <a:br>
              <a:rPr lang="en-US" dirty="0" smtClean="0"/>
            </a:br>
            <a:r>
              <a:rPr lang="en-US" dirty="0" smtClean="0"/>
              <a:t>Interconnection Networks</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 Multistage Interconnection Networks	(MINs)</a:t>
            </a:r>
          </a:p>
          <a:p>
            <a:pPr>
              <a:buNone/>
            </a:pPr>
            <a:r>
              <a:rPr lang="en-US" dirty="0" smtClean="0"/>
              <a:t>	</a:t>
            </a:r>
            <a:r>
              <a:rPr lang="en-US" sz="2600" dirty="0" smtClean="0"/>
              <a:t>Multistage interconnection networks (MINs) were introduced as a means to improve some of the limitations of the single bus system</a:t>
            </a:r>
          </a:p>
          <a:p>
            <a:r>
              <a:rPr lang="en-US" sz="2400" dirty="0" smtClean="0"/>
              <a:t>single bus limitation that MINs is set to improve is the availability of only one single path between the processors and the memory modules. Such MINs provide a number of simultaneous paths between the processors and the memory modules.</a:t>
            </a:r>
          </a:p>
          <a:p>
            <a:r>
              <a:rPr lang="en-US" sz="2600" dirty="0" smtClean="0"/>
              <a:t> </a:t>
            </a:r>
            <a:endParaRPr lang="en-US" dirty="0" smtClean="0"/>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2.3 Switch-Based </a:t>
            </a:r>
            <a:br>
              <a:rPr lang="en-US" dirty="0" smtClean="0"/>
            </a:br>
            <a:r>
              <a:rPr lang="en-US" dirty="0" smtClean="0"/>
              <a:t>Interconnection Networks</a:t>
            </a:r>
            <a:endParaRPr lang="en-US" dirty="0"/>
          </a:p>
        </p:txBody>
      </p:sp>
      <p:sp>
        <p:nvSpPr>
          <p:cNvPr id="3" name="Content Placeholder 2"/>
          <p:cNvSpPr>
            <a:spLocks noGrp="1"/>
          </p:cNvSpPr>
          <p:nvPr>
            <p:ph idx="1"/>
          </p:nvPr>
        </p:nvSpPr>
        <p:spPr/>
        <p:txBody>
          <a:bodyPr>
            <a:normAutofit/>
          </a:bodyPr>
          <a:lstStyle/>
          <a:p>
            <a:pPr>
              <a:buNone/>
            </a:pPr>
            <a:r>
              <a:rPr lang="en-US" sz="2000" dirty="0" smtClean="0"/>
              <a:t>– A MIN consists of a number of stages each consisting of a set of 2x2 SEs.</a:t>
            </a:r>
          </a:p>
          <a:p>
            <a:pPr>
              <a:buNone/>
            </a:pPr>
            <a:r>
              <a:rPr lang="en-US" sz="2000" dirty="0" smtClean="0"/>
              <a:t>	– Stages are connected to each other using Inter-Stage Connection (ISC) pattern. These patterns may follow any of the routing functions such as </a:t>
            </a:r>
            <a:r>
              <a:rPr lang="en-US" sz="2000" dirty="0" err="1" smtClean="0"/>
              <a:t>Shufﬂe</a:t>
            </a:r>
            <a:r>
              <a:rPr lang="en-US" sz="2000" dirty="0" smtClean="0"/>
              <a:t> – Exchange, Cube, and so on</a:t>
            </a:r>
          </a:p>
          <a:p>
            <a:pPr>
              <a:buNone/>
            </a:pPr>
            <a:r>
              <a:rPr lang="en-US" sz="2000" dirty="0" smtClean="0"/>
              <a:t>	– In MINs the routing of a message from a given source to a given destination is based on the destination address (self-routing).</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2.3 Switch-Based </a:t>
            </a:r>
            <a:br>
              <a:rPr lang="en-US" dirty="0" smtClean="0"/>
            </a:br>
            <a:r>
              <a:rPr lang="en-US" dirty="0" smtClean="0"/>
              <a:t>Interconnection Networks</a:t>
            </a:r>
            <a:endParaRPr lang="en-US" dirty="0"/>
          </a:p>
        </p:txBody>
      </p:sp>
      <p:pic>
        <p:nvPicPr>
          <p:cNvPr id="69634" name="Picture 2"/>
          <p:cNvPicPr>
            <a:picLocks noGrp="1" noChangeAspect="1" noChangeArrowheads="1"/>
          </p:cNvPicPr>
          <p:nvPr>
            <p:ph idx="1"/>
          </p:nvPr>
        </p:nvPicPr>
        <p:blipFill>
          <a:blip r:embed="rId2"/>
          <a:srcRect/>
          <a:stretch>
            <a:fillRect/>
          </a:stretch>
        </p:blipFill>
        <p:spPr bwMode="auto">
          <a:xfrm>
            <a:off x="685800" y="1847074"/>
            <a:ext cx="7010400" cy="371552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2.3 Switch-Based </a:t>
            </a:r>
            <a:br>
              <a:rPr lang="en-US" dirty="0" smtClean="0"/>
            </a:br>
            <a:r>
              <a:rPr lang="en-US" dirty="0" smtClean="0"/>
              <a:t>Interconnection Networks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Each bit in the destination address can be used to route the message through one stage. </a:t>
            </a:r>
          </a:p>
          <a:p>
            <a:r>
              <a:rPr lang="en-US" dirty="0" smtClean="0"/>
              <a:t> The </a:t>
            </a:r>
            <a:r>
              <a:rPr lang="en-US" dirty="0" err="1" smtClean="0"/>
              <a:t>ﬁrst</a:t>
            </a:r>
            <a:r>
              <a:rPr lang="en-US" dirty="0" smtClean="0"/>
              <a:t> (most </a:t>
            </a:r>
            <a:r>
              <a:rPr lang="en-US" dirty="0" err="1" smtClean="0"/>
              <a:t>signiﬁcant</a:t>
            </a:r>
            <a:r>
              <a:rPr lang="en-US" dirty="0" smtClean="0"/>
              <a:t> bit) is used to control the routing in the </a:t>
            </a:r>
            <a:r>
              <a:rPr lang="en-US" dirty="0" err="1" smtClean="0"/>
              <a:t>ﬁrst</a:t>
            </a:r>
            <a:r>
              <a:rPr lang="en-US" dirty="0" smtClean="0"/>
              <a:t> stage; the next bit is used to control the routing in the next stage, and so on.</a:t>
            </a:r>
          </a:p>
          <a:p>
            <a:r>
              <a:rPr lang="en-US" dirty="0" smtClean="0"/>
              <a:t> The convention used in routing messages is that if the bit in the destination address controlling the routing in a given stage is 0, then the message is routed to the upper output of the switch. On the other hand if the bit is 1, the message is routed to the lower output of the switch</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2.3 Switch-Based </a:t>
            </a:r>
            <a:br>
              <a:rPr lang="en-US" dirty="0" smtClean="0"/>
            </a:br>
            <a:r>
              <a:rPr lang="en-US" dirty="0" smtClean="0"/>
              <a:t>Interconnection Networks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for example, the routing of a message from source input 101 to destination output 011 in the 8 x 8 SEN shown in Figure. </a:t>
            </a:r>
          </a:p>
          <a:p>
            <a:r>
              <a:rPr lang="en-US" dirty="0" smtClean="0"/>
              <a:t>Since the </a:t>
            </a:r>
            <a:r>
              <a:rPr lang="en-US" dirty="0" err="1" smtClean="0"/>
              <a:t>ﬁrst</a:t>
            </a:r>
            <a:r>
              <a:rPr lang="en-US" dirty="0" smtClean="0"/>
              <a:t> bit of the destination address is 0, therefore the message is </a:t>
            </a:r>
            <a:r>
              <a:rPr lang="en-US" dirty="0" err="1" smtClean="0"/>
              <a:t>ﬁrst</a:t>
            </a:r>
            <a:r>
              <a:rPr lang="en-US" dirty="0" smtClean="0"/>
              <a:t> routed to the upper output of the switch in the </a:t>
            </a:r>
            <a:r>
              <a:rPr lang="en-US" dirty="0" err="1" smtClean="0"/>
              <a:t>ﬁrst</a:t>
            </a:r>
            <a:r>
              <a:rPr lang="en-US" dirty="0" smtClean="0"/>
              <a:t> (leftmost) stage. Now, the next bit in the destination address is 1, thus the message is routed to the lower output of the switch in the middle stage. </a:t>
            </a:r>
          </a:p>
          <a:p>
            <a:r>
              <a:rPr lang="en-US" dirty="0" smtClean="0"/>
              <a:t>Finally, the last bit is 1, causing the message to be routed to the lower output in the switch in the last stage.</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2.3 Switch-Based </a:t>
            </a:r>
            <a:br>
              <a:rPr lang="en-US" dirty="0" smtClean="0"/>
            </a:br>
            <a:r>
              <a:rPr lang="en-US" dirty="0" smtClean="0"/>
              <a:t>Interconnection Networks</a:t>
            </a:r>
            <a:endParaRPr lang="en-US" dirty="0"/>
          </a:p>
        </p:txBody>
      </p:sp>
      <p:pic>
        <p:nvPicPr>
          <p:cNvPr id="70658" name="Picture 2"/>
          <p:cNvPicPr>
            <a:picLocks noGrp="1" noChangeAspect="1" noChangeArrowheads="1"/>
          </p:cNvPicPr>
          <p:nvPr>
            <p:ph idx="1"/>
          </p:nvPr>
        </p:nvPicPr>
        <p:blipFill>
          <a:blip r:embed="rId2"/>
          <a:srcRect/>
          <a:stretch>
            <a:fillRect/>
          </a:stretch>
        </p:blipFill>
        <p:spPr bwMode="auto">
          <a:xfrm>
            <a:off x="1219200" y="1447800"/>
            <a:ext cx="6248400" cy="4876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a:buNone/>
            </a:pPr>
            <a:r>
              <a:rPr lang="en-US" sz="4500" b="1" dirty="0" smtClean="0"/>
              <a:t>	The Banyan Network</a:t>
            </a:r>
          </a:p>
          <a:p>
            <a:r>
              <a:rPr lang="en-US" dirty="0" smtClean="0"/>
              <a:t>A number of other MINs exist, among these the Banyan network is well known. Figure 2.11 shows an example of an 8  X 8 Banyan network</a:t>
            </a:r>
          </a:p>
          <a:p>
            <a:r>
              <a:rPr lang="en-US" dirty="0" smtClean="0"/>
              <a:t>If the number of inputs, processors, in an MIN is N and the number of outputs, memory modules, is N, the number of MIN stages is log2 N and the number of SEs per stage is N/2, and hence the network complexity, measured in terms of the total number of SEs is O(N x   log2 N). </a:t>
            </a:r>
          </a:p>
          <a:p>
            <a:r>
              <a:rPr lang="en-US" dirty="0" smtClean="0"/>
              <a:t>The number of SEs along the path is usually taken as a measure of the delay a message has to encounter as it </a:t>
            </a:r>
            <a:r>
              <a:rPr lang="en-US" dirty="0" err="1" smtClean="0"/>
              <a:t>ﬁnds</a:t>
            </a:r>
            <a:r>
              <a:rPr lang="en-US" dirty="0" smtClean="0"/>
              <a:t> its way from a source input to a destination output. </a:t>
            </a:r>
          </a:p>
          <a:p>
            <a:r>
              <a:rPr lang="en-US" dirty="0" smtClean="0"/>
              <a:t>The time complexity, measured by the number of SEs along the path from input to output, is O(log2 N). For example, in a 16   x  16 MIN, the length of the path from input to output is 4. The total number of SEs in the network is usually taken as a measure for the total area of the network. The total area of a 16     16 MIN is 32 SEs.</a:t>
            </a:r>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2.3 Switch-Based </a:t>
            </a:r>
            <a:br>
              <a:rPr lang="en-US" sz="3200" dirty="0" smtClean="0"/>
            </a:br>
            <a:r>
              <a:rPr lang="en-US" sz="3200" dirty="0" smtClean="0"/>
              <a:t>Interconnection Networks</a:t>
            </a:r>
            <a:endParaRPr lang="en-US" sz="3200" dirty="0"/>
          </a:p>
        </p:txBody>
      </p:sp>
      <p:pic>
        <p:nvPicPr>
          <p:cNvPr id="1026" name="Picture 2"/>
          <p:cNvPicPr>
            <a:picLocks noGrp="1" noChangeAspect="1" noChangeArrowheads="1"/>
          </p:cNvPicPr>
          <p:nvPr>
            <p:ph idx="1"/>
          </p:nvPr>
        </p:nvPicPr>
        <p:blipFill>
          <a:blip r:embed="rId2"/>
          <a:srcRect/>
          <a:stretch>
            <a:fillRect/>
          </a:stretch>
        </p:blipFill>
        <p:spPr bwMode="auto">
          <a:xfrm>
            <a:off x="1066800" y="1905000"/>
            <a:ext cx="7239000" cy="473543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a:srcRect/>
          <a:stretch>
            <a:fillRect/>
          </a:stretch>
        </p:blipFill>
        <p:spPr bwMode="auto">
          <a:xfrm>
            <a:off x="637018" y="304800"/>
            <a:ext cx="7592582" cy="5410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2.3 Switch-Based </a:t>
            </a:r>
            <a:br>
              <a:rPr lang="en-US" dirty="0" smtClean="0"/>
            </a:br>
            <a:r>
              <a:rPr lang="en-US" dirty="0" smtClean="0"/>
              <a:t>Interconnection Networks</a:t>
            </a:r>
            <a:endParaRPr lang="en-US" dirty="0"/>
          </a:p>
        </p:txBody>
      </p:sp>
      <p:sp>
        <p:nvSpPr>
          <p:cNvPr id="3" name="Content Placeholder 2"/>
          <p:cNvSpPr>
            <a:spLocks noGrp="1"/>
          </p:cNvSpPr>
          <p:nvPr>
            <p:ph idx="1"/>
          </p:nvPr>
        </p:nvSpPr>
        <p:spPr/>
        <p:txBody>
          <a:bodyPr>
            <a:normAutofit/>
          </a:bodyPr>
          <a:lstStyle/>
          <a:p>
            <a:pPr>
              <a:buNone/>
            </a:pPr>
            <a:r>
              <a:rPr lang="en-US" dirty="0" smtClean="0"/>
              <a:t>	The Omega Network</a:t>
            </a:r>
          </a:p>
          <a:p>
            <a:r>
              <a:rPr lang="en-US" sz="2400" dirty="0" smtClean="0"/>
              <a:t>The Omega Network   represents another well-known type of MINs. </a:t>
            </a:r>
          </a:p>
          <a:p>
            <a:r>
              <a:rPr lang="en-US" sz="2400" dirty="0" smtClean="0"/>
              <a:t>A size N omega network consists of n (n = log2 N single-stage) </a:t>
            </a:r>
            <a:r>
              <a:rPr lang="en-US" sz="2400" dirty="0" err="1" smtClean="0"/>
              <a:t>Shufﬂe</a:t>
            </a:r>
            <a:r>
              <a:rPr lang="en-US" sz="2400" dirty="0" smtClean="0"/>
              <a:t> – Exchange networks.</a:t>
            </a:r>
          </a:p>
          <a:p>
            <a:r>
              <a:rPr lang="en-US" sz="2400" dirty="0" smtClean="0"/>
              <a:t> Each stage consists of a column of N=2, two-input switching elements whose input is a </a:t>
            </a:r>
            <a:r>
              <a:rPr lang="en-US" sz="2400" dirty="0" err="1" smtClean="0"/>
              <a:t>shufﬂe</a:t>
            </a:r>
            <a:r>
              <a:rPr lang="en-US" sz="2400" dirty="0" smtClean="0"/>
              <a:t> connection. Figure 2.12 illustrates the case of an N = 8 Omega network</a:t>
            </a:r>
            <a:endParaRPr lang="en-US" sz="24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2.3 Switch-Based </a:t>
            </a:r>
            <a:br>
              <a:rPr lang="en-US" dirty="0" smtClean="0"/>
            </a:br>
            <a:r>
              <a:rPr lang="en-US" dirty="0" smtClean="0"/>
              <a:t>Interconnection Networks</a:t>
            </a:r>
            <a:endParaRPr lang="en-US" dirty="0"/>
          </a:p>
        </p:txBody>
      </p:sp>
      <p:pic>
        <p:nvPicPr>
          <p:cNvPr id="2050" name="Picture 2"/>
          <p:cNvPicPr>
            <a:picLocks noGrp="1" noChangeAspect="1" noChangeArrowheads="1"/>
          </p:cNvPicPr>
          <p:nvPr>
            <p:ph idx="1"/>
          </p:nvPr>
        </p:nvPicPr>
        <p:blipFill>
          <a:blip r:embed="rId2"/>
          <a:srcRect/>
          <a:stretch>
            <a:fillRect/>
          </a:stretch>
        </p:blipFill>
        <p:spPr bwMode="auto">
          <a:xfrm>
            <a:off x="1143000" y="1524000"/>
            <a:ext cx="7391400" cy="4495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2.3 Switch-Based </a:t>
            </a:r>
            <a:br>
              <a:rPr lang="en-US" dirty="0" smtClean="0"/>
            </a:br>
            <a:r>
              <a:rPr lang="en-US" dirty="0" smtClean="0"/>
              <a:t>Interconnection Networks</a:t>
            </a:r>
            <a:endParaRPr lang="en-US" dirty="0"/>
          </a:p>
        </p:txBody>
      </p:sp>
      <p:sp>
        <p:nvSpPr>
          <p:cNvPr id="3" name="Content Placeholder 2"/>
          <p:cNvSpPr>
            <a:spLocks noGrp="1"/>
          </p:cNvSpPr>
          <p:nvPr>
            <p:ph idx="1"/>
          </p:nvPr>
        </p:nvSpPr>
        <p:spPr/>
        <p:txBody>
          <a:bodyPr>
            <a:normAutofit fontScale="85000" lnSpcReduction="10000"/>
          </a:bodyPr>
          <a:lstStyle/>
          <a:p>
            <a:pPr>
              <a:buNone/>
            </a:pPr>
            <a:endParaRPr lang="en-US" sz="2400" dirty="0" smtClean="0"/>
          </a:p>
          <a:p>
            <a:pPr>
              <a:buNone/>
            </a:pPr>
            <a:r>
              <a:rPr lang="en-US" sz="3300" dirty="0" smtClean="0">
                <a:solidFill>
                  <a:srgbClr val="000000"/>
                </a:solidFill>
                <a:latin typeface="Arial"/>
              </a:rPr>
              <a:t>2.3.4 Blockage in Multistage Interconnection</a:t>
            </a:r>
          </a:p>
          <a:p>
            <a:pPr>
              <a:buNone/>
            </a:pPr>
            <a:r>
              <a:rPr lang="en-US" sz="4000" dirty="0" smtClean="0">
                <a:solidFill>
                  <a:srgbClr val="000000"/>
                </a:solidFill>
                <a:latin typeface="Arial"/>
              </a:rPr>
              <a:t>	Networks</a:t>
            </a:r>
          </a:p>
          <a:p>
            <a:pPr>
              <a:buNone/>
            </a:pPr>
            <a:r>
              <a:rPr lang="en-US" sz="3600" dirty="0" smtClean="0">
                <a:solidFill>
                  <a:srgbClr val="000000"/>
                </a:solidFill>
                <a:latin typeface="Arial"/>
              </a:rPr>
              <a:t>	– Blocking networks:</a:t>
            </a:r>
          </a:p>
          <a:p>
            <a:pPr>
              <a:buNone/>
            </a:pPr>
            <a:r>
              <a:rPr lang="en-US" dirty="0" smtClean="0">
                <a:solidFill>
                  <a:srgbClr val="000000"/>
                </a:solidFill>
                <a:latin typeface="Arial"/>
              </a:rPr>
              <a:t>		• when an interconnection between a pair of</a:t>
            </a:r>
          </a:p>
          <a:p>
            <a:pPr>
              <a:buNone/>
            </a:pPr>
            <a:r>
              <a:rPr lang="en-US" dirty="0" smtClean="0">
                <a:solidFill>
                  <a:srgbClr val="000000"/>
                </a:solidFill>
                <a:latin typeface="Arial"/>
              </a:rPr>
              <a:t>		input/output is currently established, the arrival 	of a request for a new interconnection between 	2 arbitrary unused input and output may or 	may not be possible.</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2.3 Switch-Based </a:t>
            </a:r>
            <a:br>
              <a:rPr lang="en-US" dirty="0" smtClean="0"/>
            </a:br>
            <a:r>
              <a:rPr lang="en-US" dirty="0" smtClean="0"/>
              <a:t>Interconnection Networks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for example the SEN shown in Figure 2.10.</a:t>
            </a:r>
          </a:p>
          <a:p>
            <a:r>
              <a:rPr lang="en-US" dirty="0" smtClean="0"/>
              <a:t> In the presence of a connection between input 101 and output 011, a connection between input 100 and output 001 is not possible. This is because the connection 101 to 011 uses the upper output of the third switch from the top in the </a:t>
            </a:r>
            <a:r>
              <a:rPr lang="en-US" dirty="0" err="1" smtClean="0"/>
              <a:t>ﬁrst</a:t>
            </a:r>
            <a:r>
              <a:rPr lang="en-US" dirty="0" smtClean="0"/>
              <a:t> stage. This same output will be needed by the requested connection</a:t>
            </a:r>
          </a:p>
          <a:p>
            <a:pPr>
              <a:buNone/>
            </a:pPr>
            <a:r>
              <a:rPr lang="en-US" dirty="0" smtClean="0"/>
              <a:t>	100 to 001. This contention will lead to the inability to satisfy the connection 100 to 001, that is, blocking. Notice however that while connection 101 to 011 is established, the arrival of a request for a connection such as 100 to 110 can be </a:t>
            </a:r>
            <a:r>
              <a:rPr lang="en-US" dirty="0" err="1" smtClean="0"/>
              <a:t>satisﬁed</a:t>
            </a:r>
            <a:r>
              <a:rPr lang="en-US" dirty="0" smtClean="0"/>
              <a:t>.</a:t>
            </a:r>
          </a:p>
          <a:p>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2.3 Switch-Based </a:t>
            </a:r>
            <a:br>
              <a:rPr lang="en-US" dirty="0" smtClean="0"/>
            </a:br>
            <a:r>
              <a:rPr lang="en-US" dirty="0" smtClean="0"/>
              <a:t>Interconnection Networks</a:t>
            </a:r>
            <a:endParaRPr lang="en-US" dirty="0"/>
          </a:p>
        </p:txBody>
      </p:sp>
      <p:sp>
        <p:nvSpPr>
          <p:cNvPr id="3" name="Content Placeholder 2"/>
          <p:cNvSpPr>
            <a:spLocks noGrp="1"/>
          </p:cNvSpPr>
          <p:nvPr>
            <p:ph idx="1"/>
          </p:nvPr>
        </p:nvSpPr>
        <p:spPr/>
        <p:txBody>
          <a:bodyPr>
            <a:normAutofit lnSpcReduction="10000"/>
          </a:bodyPr>
          <a:lstStyle/>
          <a:p>
            <a:r>
              <a:rPr lang="en-US" dirty="0" smtClean="0"/>
              <a:t>Blockage in Multistage Interconnection</a:t>
            </a:r>
          </a:p>
          <a:p>
            <a:pPr>
              <a:buNone/>
            </a:pPr>
            <a:r>
              <a:rPr lang="en-US" dirty="0" smtClean="0"/>
              <a:t>	Networks</a:t>
            </a:r>
          </a:p>
          <a:p>
            <a:pPr>
              <a:buNone/>
            </a:pPr>
            <a:r>
              <a:rPr lang="en-US" dirty="0" smtClean="0"/>
              <a:t>	– Rearrangeable networks:</a:t>
            </a:r>
          </a:p>
          <a:p>
            <a:pPr>
              <a:buNone/>
            </a:pPr>
            <a:r>
              <a:rPr lang="en-US" dirty="0" smtClean="0"/>
              <a:t>		• Always possible to rearrange already 	established connections in order to make 	allowance for other connections to be 	established simultaneously</a:t>
            </a:r>
          </a:p>
          <a:p>
            <a:pPr>
              <a:buNone/>
            </a:pPr>
            <a:r>
              <a:rPr lang="en-US" dirty="0" smtClean="0"/>
              <a:t>The Benes is an example of Rearrange able networks(see later)</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2.3 Switch-Based </a:t>
            </a:r>
            <a:br>
              <a:rPr lang="en-US" dirty="0" smtClean="0"/>
            </a:br>
            <a:r>
              <a:rPr lang="en-US" dirty="0" smtClean="0"/>
              <a:t>Interconnection Networks</a:t>
            </a:r>
            <a:endParaRPr lang="en-US" dirty="0"/>
          </a:p>
        </p:txBody>
      </p:sp>
      <p:sp>
        <p:nvSpPr>
          <p:cNvPr id="3" name="Content Placeholder 2"/>
          <p:cNvSpPr>
            <a:spLocks noGrp="1"/>
          </p:cNvSpPr>
          <p:nvPr>
            <p:ph idx="1"/>
          </p:nvPr>
        </p:nvSpPr>
        <p:spPr/>
        <p:txBody>
          <a:bodyPr>
            <a:normAutofit/>
          </a:bodyPr>
          <a:lstStyle/>
          <a:p>
            <a:r>
              <a:rPr lang="en-US" dirty="0" smtClean="0"/>
              <a:t>Blockage in Multistage Interconnection</a:t>
            </a:r>
          </a:p>
          <a:p>
            <a:r>
              <a:rPr lang="en-US" dirty="0" smtClean="0"/>
              <a:t>Networks</a:t>
            </a:r>
          </a:p>
          <a:p>
            <a:pPr lvl="1">
              <a:buNone/>
            </a:pPr>
            <a:r>
              <a:rPr lang="en-US" dirty="0" smtClean="0"/>
              <a:t>– Non-blocking networks:</a:t>
            </a:r>
          </a:p>
          <a:p>
            <a:pPr lvl="1">
              <a:buNone/>
            </a:pPr>
            <a:r>
              <a:rPr lang="en-US" dirty="0" smtClean="0"/>
              <a:t>	• In presence of a currently established connection between any pair of input/output, it is always possible to establish a connection between any arbitrary unused pair of input/output.</a:t>
            </a:r>
          </a:p>
          <a:p>
            <a:pPr lvl="1">
              <a:buNone/>
            </a:pPr>
            <a:r>
              <a:rPr lang="en-US" dirty="0" smtClean="0"/>
              <a:t>The Close is a an example of </a:t>
            </a:r>
            <a:r>
              <a:rPr lang="en-US" dirty="0" err="1" smtClean="0"/>
              <a:t>nonblocking</a:t>
            </a:r>
            <a:r>
              <a:rPr lang="en-US" dirty="0" smtClean="0"/>
              <a:t> networks. (see later)</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2.3 Switch-Based </a:t>
            </a:r>
            <a:br>
              <a:rPr lang="en-US" dirty="0" smtClean="0"/>
            </a:br>
            <a:r>
              <a:rPr lang="en-US" dirty="0" smtClean="0"/>
              <a:t>Interconnection Networks</a:t>
            </a:r>
            <a:endParaRPr lang="en-US" dirty="0"/>
          </a:p>
        </p:txBody>
      </p:sp>
      <p:sp>
        <p:nvSpPr>
          <p:cNvPr id="3" name="Content Placeholder 2"/>
          <p:cNvSpPr>
            <a:spLocks noGrp="1"/>
          </p:cNvSpPr>
          <p:nvPr>
            <p:ph idx="1"/>
          </p:nvPr>
        </p:nvSpPr>
        <p:spPr/>
        <p:txBody>
          <a:bodyPr/>
          <a:lstStyle/>
          <a:p>
            <a:pPr>
              <a:buNone/>
            </a:pPr>
            <a:r>
              <a:rPr lang="en-US" dirty="0" smtClean="0"/>
              <a:t>• Blockage in Multistage Interconnection</a:t>
            </a:r>
          </a:p>
          <a:p>
            <a:pPr>
              <a:buNone/>
            </a:pPr>
            <a:r>
              <a:rPr lang="en-US" dirty="0" smtClean="0"/>
              <a:t>	Networks</a:t>
            </a:r>
          </a:p>
          <a:p>
            <a:pPr>
              <a:buNone/>
            </a:pPr>
            <a:r>
              <a:rPr lang="en-US" dirty="0" smtClean="0"/>
              <a:t>	– Non-blocking networks:</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2.4 Static Interconnection Networks</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	</a:t>
            </a:r>
            <a:r>
              <a:rPr lang="en-US" sz="2400" dirty="0" smtClean="0"/>
              <a:t>Static (</a:t>
            </a:r>
            <a:r>
              <a:rPr lang="en-US" sz="2400" dirty="0" err="1" smtClean="0"/>
              <a:t>ﬁxed</a:t>
            </a:r>
            <a:r>
              <a:rPr lang="en-US" sz="2400" dirty="0" smtClean="0"/>
              <a:t>) interconnection networks are characterized by having </a:t>
            </a:r>
            <a:r>
              <a:rPr lang="en-US" sz="2400" dirty="0" err="1" smtClean="0"/>
              <a:t>ﬁxed</a:t>
            </a:r>
            <a:r>
              <a:rPr lang="en-US" sz="2400" dirty="0" smtClean="0"/>
              <a:t> paths, </a:t>
            </a:r>
            <a:r>
              <a:rPr lang="en-US" sz="2400" dirty="0" err="1" smtClean="0"/>
              <a:t>uni</a:t>
            </a:r>
            <a:r>
              <a:rPr lang="en-US" sz="2400" dirty="0" smtClean="0"/>
              <a:t>- directional or bidirectional, between processors. </a:t>
            </a:r>
          </a:p>
          <a:p>
            <a:r>
              <a:rPr lang="en-US" sz="2400" dirty="0" smtClean="0"/>
              <a:t>	Two types of static networks can be </a:t>
            </a:r>
            <a:r>
              <a:rPr lang="en-US" sz="2400" dirty="0" err="1" smtClean="0"/>
              <a:t>identiﬁed</a:t>
            </a:r>
            <a:r>
              <a:rPr lang="en-US" sz="2400" dirty="0" smtClean="0"/>
              <a:t>. These are </a:t>
            </a:r>
          </a:p>
          <a:p>
            <a:pPr lvl="1"/>
            <a:r>
              <a:rPr lang="en-US" sz="2000" dirty="0" smtClean="0"/>
              <a:t>completely connected networks (CCNs) </a:t>
            </a:r>
          </a:p>
          <a:p>
            <a:pPr lvl="1"/>
            <a:r>
              <a:rPr lang="en-US" sz="2000" dirty="0" smtClean="0"/>
              <a:t>limited connection networks (LCNs).</a:t>
            </a:r>
          </a:p>
          <a:p>
            <a:pPr>
              <a:buNone/>
            </a:pPr>
            <a:endParaRPr lang="en-US"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2.4 Static Interconnection Networks</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2.4.1 Completely Connected Networks</a:t>
            </a:r>
          </a:p>
          <a:p>
            <a:r>
              <a:rPr lang="en-US" dirty="0" smtClean="0"/>
              <a:t> In a completely connected network (CCN) each node is connected to all other nodes in the network. Completely connected networks guarantee fast delivery of messages from any source node to any destination node (only one link has to be traversed). </a:t>
            </a:r>
          </a:p>
          <a:p>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2.4 Static Interconnection Networks</a:t>
            </a:r>
            <a:endParaRPr lang="en-US" dirty="0"/>
          </a:p>
        </p:txBody>
      </p:sp>
      <p:pic>
        <p:nvPicPr>
          <p:cNvPr id="4" name="Picture 2"/>
          <p:cNvPicPr>
            <a:picLocks noGrp="1" noChangeAspect="1" noChangeArrowheads="1"/>
          </p:cNvPicPr>
          <p:nvPr>
            <p:ph idx="1"/>
          </p:nvPr>
        </p:nvPicPr>
        <p:blipFill>
          <a:blip r:embed="rId2"/>
          <a:srcRect/>
          <a:stretch>
            <a:fillRect/>
          </a:stretch>
        </p:blipFill>
        <p:spPr bwMode="auto">
          <a:xfrm>
            <a:off x="1295400" y="1371600"/>
            <a:ext cx="6781800" cy="496572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342900" indent="-342900">
              <a:spcBef>
                <a:spcPct val="20000"/>
              </a:spcBef>
            </a:pPr>
            <a:r>
              <a:rPr lang="en-US" sz="3600" dirty="0" smtClean="0">
                <a:solidFill>
                  <a:prstClr val="black"/>
                </a:solidFill>
                <a:ea typeface="+mn-ea"/>
                <a:cs typeface="+mn-cs"/>
              </a:rPr>
              <a:t/>
            </a:r>
            <a:br>
              <a:rPr lang="en-US" sz="3600" dirty="0" smtClean="0">
                <a:solidFill>
                  <a:prstClr val="black"/>
                </a:solidFill>
                <a:ea typeface="+mn-ea"/>
                <a:cs typeface="+mn-cs"/>
              </a:rPr>
            </a:br>
            <a:r>
              <a:rPr lang="en-US" sz="3600" dirty="0">
                <a:solidFill>
                  <a:prstClr val="black"/>
                </a:solidFill>
                <a:ea typeface="+mn-ea"/>
                <a:cs typeface="+mn-cs"/>
              </a:rPr>
              <a:t/>
            </a:r>
            <a:br>
              <a:rPr lang="en-US" sz="3600" dirty="0">
                <a:solidFill>
                  <a:prstClr val="black"/>
                </a:solidFill>
                <a:ea typeface="+mn-ea"/>
                <a:cs typeface="+mn-cs"/>
              </a:rPr>
            </a:br>
            <a:r>
              <a:rPr lang="en-US" sz="3600" b="1" dirty="0" smtClean="0">
                <a:solidFill>
                  <a:prstClr val="black"/>
                </a:solidFill>
                <a:ea typeface="+mn-ea"/>
                <a:cs typeface="+mn-cs"/>
              </a:rPr>
              <a:t>2.2 </a:t>
            </a:r>
            <a:r>
              <a:rPr lang="en-US" sz="3600" b="1" dirty="0">
                <a:solidFill>
                  <a:prstClr val="black"/>
                </a:solidFill>
                <a:ea typeface="+mn-ea"/>
                <a:cs typeface="+mn-cs"/>
              </a:rPr>
              <a:t>Bus-Based Dynamic </a:t>
            </a:r>
            <a:r>
              <a:rPr lang="en-US" sz="3600" b="1" dirty="0" smtClean="0">
                <a:solidFill>
                  <a:prstClr val="black"/>
                </a:solidFill>
                <a:ea typeface="+mn-ea"/>
                <a:cs typeface="+mn-cs"/>
              </a:rPr>
              <a:t/>
            </a:r>
            <a:br>
              <a:rPr lang="en-US" sz="3600" b="1" dirty="0" smtClean="0">
                <a:solidFill>
                  <a:prstClr val="black"/>
                </a:solidFill>
                <a:ea typeface="+mn-ea"/>
                <a:cs typeface="+mn-cs"/>
              </a:rPr>
            </a:br>
            <a:r>
              <a:rPr lang="en-US" sz="3100" b="1" dirty="0" smtClean="0"/>
              <a:t>Interconnection Networks</a:t>
            </a:r>
            <a:r>
              <a:rPr lang="en-US" sz="2000" b="1" dirty="0" smtClean="0"/>
              <a:t/>
            </a:r>
            <a:br>
              <a:rPr lang="en-US" sz="2000" b="1" dirty="0" smtClean="0"/>
            </a:br>
            <a:r>
              <a:rPr lang="en-US" sz="2400" dirty="0">
                <a:solidFill>
                  <a:prstClr val="black"/>
                </a:solidFill>
                <a:ea typeface="+mn-ea"/>
                <a:cs typeface="+mn-cs"/>
              </a:rPr>
              <a:t/>
            </a:r>
            <a:br>
              <a:rPr lang="en-US" sz="2400" dirty="0">
                <a:solidFill>
                  <a:prstClr val="black"/>
                </a:solidFill>
                <a:ea typeface="+mn-ea"/>
                <a:cs typeface="+mn-cs"/>
              </a:rPr>
            </a:b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b="1" dirty="0" smtClean="0"/>
              <a:t>2.2.1 Single </a:t>
            </a:r>
            <a:r>
              <a:rPr lang="en-US" b="1" dirty="0"/>
              <a:t>Bus Systems</a:t>
            </a:r>
          </a:p>
          <a:p>
            <a:pPr>
              <a:buNone/>
            </a:pPr>
            <a:r>
              <a:rPr lang="en-US" dirty="0" smtClean="0"/>
              <a:t>	– </a:t>
            </a:r>
            <a:r>
              <a:rPr lang="en-US" dirty="0"/>
              <a:t>Simplest way to connect multiprocessor systems.</a:t>
            </a:r>
          </a:p>
          <a:p>
            <a:pPr>
              <a:buNone/>
            </a:pPr>
            <a:r>
              <a:rPr lang="en-US" dirty="0" smtClean="0"/>
              <a:t>	– </a:t>
            </a:r>
            <a:r>
              <a:rPr lang="en-US" dirty="0"/>
              <a:t>The use of local caches reduces the </a:t>
            </a:r>
            <a:r>
              <a:rPr lang="en-US" dirty="0" smtClean="0"/>
              <a:t>processor 	memory traffic</a:t>
            </a:r>
            <a:r>
              <a:rPr lang="en-US" dirty="0"/>
              <a:t>.</a:t>
            </a:r>
          </a:p>
          <a:p>
            <a:pPr>
              <a:buNone/>
            </a:pPr>
            <a:r>
              <a:rPr lang="en-US" dirty="0" smtClean="0"/>
              <a:t>	– </a:t>
            </a:r>
            <a:r>
              <a:rPr lang="en-US" dirty="0"/>
              <a:t>Size of such system varies between 2 and 50</a:t>
            </a:r>
          </a:p>
          <a:p>
            <a:pPr>
              <a:buNone/>
            </a:pPr>
            <a:r>
              <a:rPr lang="en-US" dirty="0" smtClean="0"/>
              <a:t>	processors</a:t>
            </a:r>
            <a:r>
              <a:rPr lang="en-US" dirty="0"/>
              <a:t>.</a:t>
            </a:r>
          </a:p>
          <a:p>
            <a:pPr>
              <a:buNone/>
            </a:pPr>
            <a:r>
              <a:rPr lang="en-US" dirty="0" smtClean="0"/>
              <a:t>	– </a:t>
            </a:r>
            <a:r>
              <a:rPr lang="en-US" dirty="0"/>
              <a:t>Single bus multiprocessors are inherently limited by:</a:t>
            </a:r>
          </a:p>
          <a:p>
            <a:pPr>
              <a:buNone/>
            </a:pPr>
            <a:r>
              <a:rPr lang="en-US" dirty="0" smtClean="0"/>
              <a:t>	• </a:t>
            </a:r>
            <a:r>
              <a:rPr lang="en-US" dirty="0"/>
              <a:t>Bandwidth of bus.</a:t>
            </a:r>
          </a:p>
          <a:p>
            <a:pPr>
              <a:buNone/>
            </a:pPr>
            <a:r>
              <a:rPr lang="en-US" dirty="0" smtClean="0"/>
              <a:t>	• </a:t>
            </a:r>
            <a:r>
              <a:rPr lang="en-US" dirty="0"/>
              <a:t>1 processor can access the bus.</a:t>
            </a:r>
          </a:p>
          <a:p>
            <a:pPr>
              <a:buNone/>
            </a:pPr>
            <a:r>
              <a:rPr lang="en-US" dirty="0" smtClean="0"/>
              <a:t>	• </a:t>
            </a:r>
            <a:r>
              <a:rPr lang="en-US" dirty="0"/>
              <a:t>1 memory access can take place at any given time.</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2.4 Static Interconnection Networks</a:t>
            </a:r>
            <a:endParaRPr lang="en-US" dirty="0"/>
          </a:p>
        </p:txBody>
      </p:sp>
      <p:sp>
        <p:nvSpPr>
          <p:cNvPr id="3" name="Content Placeholder 2"/>
          <p:cNvSpPr>
            <a:spLocks noGrp="1"/>
          </p:cNvSpPr>
          <p:nvPr>
            <p:ph idx="1"/>
          </p:nvPr>
        </p:nvSpPr>
        <p:spPr/>
        <p:txBody>
          <a:bodyPr>
            <a:normAutofit fontScale="92500"/>
          </a:bodyPr>
          <a:lstStyle/>
          <a:p>
            <a:r>
              <a:rPr lang="en-US" dirty="0" smtClean="0"/>
              <a:t>the number of links in a completely connected network is given by N(N-1)/2, that is, O(N˄2 ). </a:t>
            </a:r>
          </a:p>
          <a:p>
            <a:r>
              <a:rPr lang="en-US" dirty="0" smtClean="0"/>
              <a:t>The delay complexity of CCNs, measured in terms of the number of links traversed as messages are routed from any source to any destination is constant, that is, O(1). </a:t>
            </a:r>
          </a:p>
          <a:p>
            <a:r>
              <a:rPr lang="en-US" dirty="0" smtClean="0"/>
              <a:t>An example having N=6 nodes is shown in Figure. A total of 15 links are required in order to satisfy the complete interconnectivity of the network.</a:t>
            </a:r>
          </a:p>
          <a:p>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2.4 Static Interconnection Networks</a:t>
            </a:r>
          </a:p>
        </p:txBody>
      </p:sp>
      <p:sp>
        <p:nvSpPr>
          <p:cNvPr id="3" name="Content Placeholder 2"/>
          <p:cNvSpPr>
            <a:spLocks noGrp="1"/>
          </p:cNvSpPr>
          <p:nvPr>
            <p:ph idx="1"/>
          </p:nvPr>
        </p:nvSpPr>
        <p:spPr/>
        <p:txBody>
          <a:bodyPr>
            <a:normAutofit fontScale="70000" lnSpcReduction="20000"/>
          </a:bodyPr>
          <a:lstStyle/>
          <a:p>
            <a:pPr>
              <a:buNone/>
            </a:pPr>
            <a:r>
              <a:rPr lang="en-US" sz="4100" dirty="0" smtClean="0"/>
              <a:t>2.4.2 Limited Connection Networks:</a:t>
            </a:r>
          </a:p>
          <a:p>
            <a:r>
              <a:rPr lang="en-US" dirty="0" smtClean="0"/>
              <a:t>	Limited connection networks (LCNs) do not provide a direct link from every node to every other node in the network.</a:t>
            </a:r>
          </a:p>
          <a:p>
            <a:r>
              <a:rPr lang="en-US" dirty="0" smtClean="0"/>
              <a:t> Instead, communications between some nodes have to be routed through other nodes in the network. </a:t>
            </a:r>
          </a:p>
          <a:p>
            <a:r>
              <a:rPr lang="en-US" dirty="0" smtClean="0"/>
              <a:t>The length of the path between nodes, measured in terms of the number of links that have to be traversed, is expected to be longer compared to the case of CCNs.</a:t>
            </a:r>
          </a:p>
          <a:p>
            <a:r>
              <a:rPr lang="en-US" dirty="0" smtClean="0"/>
              <a:t> Two other conditions seem to  have  been  imposed  by  the  existence  of  limited  interconnectivity  in  LCNs. </a:t>
            </a:r>
          </a:p>
          <a:p>
            <a:pPr lvl="1"/>
            <a:r>
              <a:rPr lang="en-US" dirty="0" smtClean="0"/>
              <a:t>These are: the need for a pattern of interconnection among nodes and the need for a mechanism for routing messages around the network until they reach their destinations</a:t>
            </a: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2.4 Static Interconnection Networks</a:t>
            </a:r>
            <a:endParaRPr lang="en-US" dirty="0"/>
          </a:p>
        </p:txBody>
      </p:sp>
      <p:sp>
        <p:nvSpPr>
          <p:cNvPr id="3" name="Content Placeholder 2"/>
          <p:cNvSpPr>
            <a:spLocks noGrp="1"/>
          </p:cNvSpPr>
          <p:nvPr>
            <p:ph idx="1"/>
          </p:nvPr>
        </p:nvSpPr>
        <p:spPr/>
        <p:txBody>
          <a:bodyPr/>
          <a:lstStyle/>
          <a:p>
            <a:pPr>
              <a:buNone/>
            </a:pPr>
            <a:r>
              <a:rPr lang="en-US" dirty="0" smtClean="0"/>
              <a:t>– Limited Connection Networks:</a:t>
            </a:r>
          </a:p>
          <a:p>
            <a:pPr>
              <a:buNone/>
            </a:pPr>
            <a:r>
              <a:rPr lang="en-US" dirty="0" smtClean="0"/>
              <a:t>	• Linear arrays</a:t>
            </a:r>
          </a:p>
          <a:p>
            <a:pPr>
              <a:buNone/>
            </a:pPr>
            <a:r>
              <a:rPr lang="en-US" dirty="0" smtClean="0"/>
              <a:t>	• Ring (Loop) networks</a:t>
            </a:r>
          </a:p>
          <a:p>
            <a:pPr>
              <a:buNone/>
            </a:pPr>
            <a:r>
              <a:rPr lang="en-US" dirty="0" smtClean="0"/>
              <a:t>	• Two-dimensional arrays</a:t>
            </a:r>
          </a:p>
          <a:p>
            <a:pPr>
              <a:buNone/>
            </a:pPr>
            <a:r>
              <a:rPr lang="en-US" dirty="0" smtClean="0"/>
              <a:t>	• Tree networks</a:t>
            </a:r>
          </a:p>
          <a:p>
            <a:pPr>
              <a:buNone/>
            </a:pPr>
            <a:r>
              <a:rPr lang="en-US" dirty="0" smtClean="0"/>
              <a:t>	• Cube network</a:t>
            </a:r>
          </a:p>
          <a:p>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2.4 Static Interconnection Networks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In a </a:t>
            </a:r>
            <a:r>
              <a:rPr lang="en-US" sz="4000" dirty="0" smtClean="0"/>
              <a:t>linear array, </a:t>
            </a:r>
            <a:r>
              <a:rPr lang="en-US" dirty="0" smtClean="0"/>
              <a:t>each node is connected to its two immediate neighboring nodes. The two nodes at the extreme ends of the array are connected to their single immediate neighbor. </a:t>
            </a:r>
          </a:p>
          <a:p>
            <a:r>
              <a:rPr lang="en-US" dirty="0" smtClean="0"/>
              <a:t>If node </a:t>
            </a:r>
            <a:r>
              <a:rPr lang="en-US" dirty="0" err="1" smtClean="0"/>
              <a:t>i</a:t>
            </a:r>
            <a:r>
              <a:rPr lang="en-US" dirty="0" smtClean="0"/>
              <a:t> needs to communicate with node j, j &gt; </a:t>
            </a:r>
            <a:r>
              <a:rPr lang="en-US" dirty="0" err="1" smtClean="0"/>
              <a:t>i</a:t>
            </a:r>
            <a:r>
              <a:rPr lang="en-US" dirty="0" smtClean="0"/>
              <a:t>, then the message from node </a:t>
            </a:r>
            <a:r>
              <a:rPr lang="en-US" dirty="0" err="1" smtClean="0"/>
              <a:t>i</a:t>
            </a:r>
            <a:r>
              <a:rPr lang="en-US" dirty="0" smtClean="0"/>
              <a:t> has to traverse nodes i+1, i+2, .. . , j-</a:t>
            </a:r>
            <a:r>
              <a:rPr lang="en-US" dirty="0" err="1" smtClean="0"/>
              <a:t>i</a:t>
            </a:r>
            <a:r>
              <a:rPr lang="en-US" dirty="0" smtClean="0"/>
              <a:t>. </a:t>
            </a:r>
          </a:p>
          <a:p>
            <a:r>
              <a:rPr lang="en-US" dirty="0" smtClean="0"/>
              <a:t>Similarly, when node </a:t>
            </a:r>
            <a:r>
              <a:rPr lang="en-US" dirty="0" err="1" smtClean="0"/>
              <a:t>i</a:t>
            </a:r>
            <a:r>
              <a:rPr lang="en-US" dirty="0" smtClean="0"/>
              <a:t> needs to communicate with node j, where </a:t>
            </a:r>
            <a:r>
              <a:rPr lang="en-US" dirty="0" err="1" smtClean="0"/>
              <a:t>i</a:t>
            </a:r>
            <a:r>
              <a:rPr lang="en-US" dirty="0" smtClean="0"/>
              <a:t> &gt; j, then the message from node </a:t>
            </a:r>
            <a:r>
              <a:rPr lang="en-US" dirty="0" err="1" smtClean="0"/>
              <a:t>i</a:t>
            </a:r>
            <a:r>
              <a:rPr lang="en-US" dirty="0" smtClean="0"/>
              <a:t> has to traverse nodes i-1, i-2, ... , </a:t>
            </a:r>
            <a:r>
              <a:rPr lang="en-US" dirty="0" err="1" smtClean="0"/>
              <a:t>i</a:t>
            </a:r>
            <a:r>
              <a:rPr lang="en-US" dirty="0" smtClean="0"/>
              <a:t>-j. </a:t>
            </a:r>
          </a:p>
          <a:p>
            <a:r>
              <a:rPr lang="en-US" dirty="0" smtClean="0"/>
              <a:t>Therefore, although linear arrays are simple in their architecture and have simple routing mechanisms, they tend to be slow. This is particularly true when the number of nodes N is large. The network complexity of the linear array is O(N) and its time complexity is O(N). </a:t>
            </a:r>
          </a:p>
          <a:p>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2.4 Static Interconnection Networks</a:t>
            </a:r>
            <a:endParaRPr lang="en-US" dirty="0"/>
          </a:p>
        </p:txBody>
      </p:sp>
      <p:sp>
        <p:nvSpPr>
          <p:cNvPr id="3" name="Content Placeholder 2"/>
          <p:cNvSpPr>
            <a:spLocks noGrp="1"/>
          </p:cNvSpPr>
          <p:nvPr>
            <p:ph idx="1"/>
          </p:nvPr>
        </p:nvSpPr>
        <p:spPr/>
        <p:txBody>
          <a:bodyPr/>
          <a:lstStyle/>
          <a:p>
            <a:r>
              <a:rPr lang="en-US" dirty="0" smtClean="0"/>
              <a:t>If the two nodes at the extreme ends of a linear array network are connected, then the resultant network has ring (loop) architecture.</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2.4 Static Interconnection Networks</a:t>
            </a:r>
            <a:endParaRPr lang="en-US" dirty="0"/>
          </a:p>
        </p:txBody>
      </p:sp>
      <p:sp>
        <p:nvSpPr>
          <p:cNvPr id="3" name="Content Placeholder 2"/>
          <p:cNvSpPr>
            <a:spLocks noGrp="1"/>
          </p:cNvSpPr>
          <p:nvPr>
            <p:ph idx="1"/>
          </p:nvPr>
        </p:nvSpPr>
        <p:spPr>
          <a:xfrm>
            <a:off x="457200" y="1219200"/>
            <a:ext cx="8229600" cy="5410200"/>
          </a:xfrm>
        </p:spPr>
        <p:txBody>
          <a:bodyPr>
            <a:normAutofit/>
          </a:bodyPr>
          <a:lstStyle/>
          <a:p>
            <a:r>
              <a:rPr lang="en-US" sz="2600" dirty="0" smtClean="0"/>
              <a:t>In a tree network, of which the binary tree is a special </a:t>
            </a:r>
            <a:r>
              <a:rPr lang="en-US" sz="2600" dirty="0" err="1" smtClean="0"/>
              <a:t>case,if</a:t>
            </a:r>
            <a:r>
              <a:rPr lang="en-US" sz="2600" dirty="0" smtClean="0"/>
              <a:t> a node at level </a:t>
            </a:r>
            <a:r>
              <a:rPr lang="en-US" sz="2600" dirty="0" err="1" smtClean="0"/>
              <a:t>i</a:t>
            </a:r>
            <a:r>
              <a:rPr lang="en-US" sz="2600" dirty="0" smtClean="0"/>
              <a:t> (assuming that the root node is at level 0) needs to communicate with a node at level j, where </a:t>
            </a:r>
            <a:r>
              <a:rPr lang="en-US" sz="2600" dirty="0" err="1" smtClean="0"/>
              <a:t>i</a:t>
            </a:r>
            <a:r>
              <a:rPr lang="en-US" sz="2600" dirty="0" smtClean="0"/>
              <a:t> &gt; j and the destination node belongs to the same root’s child </a:t>
            </a:r>
            <a:r>
              <a:rPr lang="en-US" sz="2600" dirty="0" err="1" smtClean="0"/>
              <a:t>subtree</a:t>
            </a:r>
            <a:r>
              <a:rPr lang="en-US" sz="2600" dirty="0" smtClean="0"/>
              <a:t> then it will have to send its message up the tree traversing nodes at levels i-1, i-2, ... , j+1 until it reaches the destination node. </a:t>
            </a:r>
          </a:p>
          <a:p>
            <a:r>
              <a:rPr lang="en-US" sz="2600" dirty="0" smtClean="0"/>
              <a:t>the number of nodes (processors) in a binary tree system having k levels can be calculated as:</a:t>
            </a:r>
          </a:p>
          <a:p>
            <a:pPr>
              <a:buNone/>
            </a:pPr>
            <a:r>
              <a:rPr lang="en-US" dirty="0" smtClean="0"/>
              <a:t/>
            </a:r>
            <a:br>
              <a:rPr lang="en-US" dirty="0" smtClean="0"/>
            </a:br>
            <a:endParaRPr lang="en-US" dirty="0"/>
          </a:p>
        </p:txBody>
      </p:sp>
      <p:pic>
        <p:nvPicPr>
          <p:cNvPr id="3077" name="Picture 5"/>
          <p:cNvPicPr>
            <a:picLocks noChangeAspect="1" noChangeArrowheads="1"/>
          </p:cNvPicPr>
          <p:nvPr/>
        </p:nvPicPr>
        <p:blipFill>
          <a:blip r:embed="rId2"/>
          <a:srcRect/>
          <a:stretch>
            <a:fillRect/>
          </a:stretch>
        </p:blipFill>
        <p:spPr bwMode="auto">
          <a:xfrm>
            <a:off x="2133600" y="5029200"/>
            <a:ext cx="5029200" cy="122113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2.4 Static Interconnection Networks</a:t>
            </a:r>
            <a:endParaRPr lang="en-US" dirty="0"/>
          </a:p>
        </p:txBody>
      </p:sp>
      <p:pic>
        <p:nvPicPr>
          <p:cNvPr id="3074" name="Picture 2"/>
          <p:cNvPicPr>
            <a:picLocks noGrp="1" noChangeAspect="1" noChangeArrowheads="1"/>
          </p:cNvPicPr>
          <p:nvPr>
            <p:ph idx="1"/>
          </p:nvPr>
        </p:nvPicPr>
        <p:blipFill>
          <a:blip r:embed="rId2"/>
          <a:srcRect/>
          <a:stretch>
            <a:fillRect/>
          </a:stretch>
        </p:blipFill>
        <p:spPr bwMode="auto">
          <a:xfrm>
            <a:off x="533400" y="1219200"/>
            <a:ext cx="7696200" cy="5638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2.4 Static Interconnection Networks</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 </a:t>
            </a:r>
            <a:r>
              <a:rPr lang="en-US" b="1" dirty="0" smtClean="0"/>
              <a:t>Cube Connected Networks:</a:t>
            </a:r>
          </a:p>
          <a:p>
            <a:pPr>
              <a:buNone/>
            </a:pPr>
            <a:r>
              <a:rPr lang="en-US" dirty="0" smtClean="0"/>
              <a:t>	• Patterned after the n-cube structure</a:t>
            </a:r>
          </a:p>
          <a:p>
            <a:pPr>
              <a:buNone/>
            </a:pPr>
            <a:r>
              <a:rPr lang="en-US" dirty="0" smtClean="0"/>
              <a:t>	• In an n-cube, every processor is connected to n </a:t>
            </a:r>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2.4 Static Interconnection Networks</a:t>
            </a:r>
            <a:endParaRPr lang="en-US" dirty="0"/>
          </a:p>
        </p:txBody>
      </p:sp>
      <p:pic>
        <p:nvPicPr>
          <p:cNvPr id="4098" name="Picture 2"/>
          <p:cNvPicPr>
            <a:picLocks noGrp="1" noChangeAspect="1" noChangeArrowheads="1"/>
          </p:cNvPicPr>
          <p:nvPr>
            <p:ph idx="1"/>
          </p:nvPr>
        </p:nvPicPr>
        <p:blipFill>
          <a:blip r:embed="rId2"/>
          <a:srcRect/>
          <a:stretch>
            <a:fillRect/>
          </a:stretch>
        </p:blipFill>
        <p:spPr bwMode="auto">
          <a:xfrm>
            <a:off x="304801" y="1676400"/>
            <a:ext cx="8229600" cy="4800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2.2 Bus-Based Dynamic </a:t>
            </a:r>
            <a:br>
              <a:rPr lang="en-US" dirty="0"/>
            </a:br>
            <a:r>
              <a:rPr lang="en-US" dirty="0"/>
              <a:t>Interconnection Networks</a:t>
            </a:r>
          </a:p>
        </p:txBody>
      </p:sp>
      <p:pic>
        <p:nvPicPr>
          <p:cNvPr id="2050" name="Picture 2"/>
          <p:cNvPicPr>
            <a:picLocks noGrp="1" noChangeAspect="1" noChangeArrowheads="1"/>
          </p:cNvPicPr>
          <p:nvPr>
            <p:ph idx="1"/>
          </p:nvPr>
        </p:nvPicPr>
        <p:blipFill>
          <a:blip r:embed="rId2"/>
          <a:srcRect/>
          <a:stretch>
            <a:fillRect/>
          </a:stretch>
        </p:blipFill>
        <p:spPr bwMode="auto">
          <a:xfrm>
            <a:off x="457200" y="1981200"/>
            <a:ext cx="8225604" cy="3581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2.4 Static Interconnection Networks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In an n-cube, each processor has communication links to n other processors. </a:t>
            </a:r>
          </a:p>
          <a:p>
            <a:r>
              <a:rPr lang="en-US" dirty="0" smtClean="0"/>
              <a:t>In a hypercube, there is an edge between a given pair of nodes if and only if the binary representation of their addresses differs by one and only one bit. </a:t>
            </a:r>
          </a:p>
          <a:p>
            <a:r>
              <a:rPr lang="en-US" dirty="0" smtClean="0"/>
              <a:t>This property allows for a simple message routing mechanism. The route of a message originating at node </a:t>
            </a:r>
            <a:r>
              <a:rPr lang="en-US" dirty="0" err="1" smtClean="0"/>
              <a:t>i</a:t>
            </a:r>
            <a:r>
              <a:rPr lang="en-US" dirty="0" smtClean="0"/>
              <a:t> and des- tined for node j can be found by XOR-</a:t>
            </a:r>
            <a:r>
              <a:rPr lang="en-US" dirty="0" err="1" smtClean="0"/>
              <a:t>ing</a:t>
            </a:r>
            <a:r>
              <a:rPr lang="en-US" dirty="0" smtClean="0"/>
              <a:t> the binary address representation of </a:t>
            </a:r>
            <a:r>
              <a:rPr lang="en-US" dirty="0" err="1" smtClean="0"/>
              <a:t>i</a:t>
            </a:r>
            <a:r>
              <a:rPr lang="en-US" dirty="0" smtClean="0"/>
              <a:t> and j. If the XOR-</a:t>
            </a:r>
            <a:r>
              <a:rPr lang="en-US" dirty="0" err="1" smtClean="0"/>
              <a:t>ing</a:t>
            </a:r>
            <a:r>
              <a:rPr lang="en-US" dirty="0" smtClean="0"/>
              <a:t> operation results in a 1 in a given bit position, then the message has to be sent along the link that spans the corresponding dimension</a:t>
            </a:r>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2.4 Static Interconnection Networks</a:t>
            </a:r>
            <a:endParaRPr lang="en-US" dirty="0"/>
          </a:p>
        </p:txBody>
      </p:sp>
      <p:sp>
        <p:nvSpPr>
          <p:cNvPr id="3" name="Content Placeholder 2"/>
          <p:cNvSpPr>
            <a:spLocks noGrp="1"/>
          </p:cNvSpPr>
          <p:nvPr>
            <p:ph idx="1"/>
          </p:nvPr>
        </p:nvSpPr>
        <p:spPr>
          <a:xfrm>
            <a:off x="457200" y="1600200"/>
            <a:ext cx="8686800" cy="4525963"/>
          </a:xfrm>
        </p:spPr>
        <p:txBody>
          <a:bodyPr>
            <a:normAutofit fontScale="92500" lnSpcReduction="20000"/>
          </a:bodyPr>
          <a:lstStyle/>
          <a:p>
            <a:pPr>
              <a:buNone/>
            </a:pPr>
            <a:r>
              <a:rPr lang="en-US" b="1" dirty="0" smtClean="0"/>
              <a:t>	Mesh Connected Network</a:t>
            </a:r>
          </a:p>
          <a:p>
            <a:r>
              <a:rPr lang="en-US" dirty="0" smtClean="0"/>
              <a:t>An n-dimensional mesh can be </a:t>
            </a:r>
            <a:r>
              <a:rPr lang="en-US" dirty="0" err="1" smtClean="0"/>
              <a:t>deﬁned</a:t>
            </a:r>
            <a:r>
              <a:rPr lang="en-US" dirty="0" smtClean="0"/>
              <a:t> as an interconnection structure that has K0 x  K1x..  Kn-1 nodes where n is the number of dimensions of the network and </a:t>
            </a:r>
            <a:r>
              <a:rPr lang="en-US" dirty="0" err="1" smtClean="0"/>
              <a:t>Ki</a:t>
            </a:r>
            <a:r>
              <a:rPr lang="en-US" dirty="0" smtClean="0"/>
              <a:t> is the radix of dimension </a:t>
            </a:r>
            <a:r>
              <a:rPr lang="en-US" dirty="0" err="1" smtClean="0"/>
              <a:t>i</a:t>
            </a:r>
            <a:r>
              <a:rPr lang="en-US" dirty="0" smtClean="0"/>
              <a:t>.</a:t>
            </a:r>
          </a:p>
          <a:p>
            <a:r>
              <a:rPr lang="en-US" dirty="0" smtClean="0"/>
              <a:t> Figure 2.18 shows an example of a 3 x 3 x2 mesh net- work.</a:t>
            </a:r>
          </a:p>
          <a:p>
            <a:r>
              <a:rPr lang="en-US" dirty="0" smtClean="0"/>
              <a:t> A node whose position is (</a:t>
            </a:r>
            <a:r>
              <a:rPr lang="en-US" dirty="0" err="1" smtClean="0"/>
              <a:t>i</a:t>
            </a:r>
            <a:r>
              <a:rPr lang="en-US" dirty="0" smtClean="0"/>
              <a:t>, j, k) is connected to its neighbors at</a:t>
            </a:r>
          </a:p>
          <a:p>
            <a:pPr>
              <a:buNone/>
            </a:pPr>
            <a:r>
              <a:rPr lang="en-US" dirty="0" smtClean="0"/>
              <a:t/>
            </a:r>
            <a:br>
              <a:rPr lang="en-US" dirty="0" smtClean="0"/>
            </a:br>
            <a:endParaRPr lang="en-US" dirty="0"/>
          </a:p>
        </p:txBody>
      </p:sp>
      <p:pic>
        <p:nvPicPr>
          <p:cNvPr id="1029" name="Picture 5"/>
          <p:cNvPicPr>
            <a:picLocks noChangeAspect="1" noChangeArrowheads="1"/>
          </p:cNvPicPr>
          <p:nvPr/>
        </p:nvPicPr>
        <p:blipFill>
          <a:blip r:embed="rId2"/>
          <a:srcRect/>
          <a:stretch>
            <a:fillRect/>
          </a:stretch>
        </p:blipFill>
        <p:spPr bwMode="auto">
          <a:xfrm>
            <a:off x="3048000" y="4876800"/>
            <a:ext cx="1676400" cy="381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2.4 Static Interconnection Networks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 number of routing mechanisms have been used to route messages around meshes. One such routing mechanism is known as the </a:t>
            </a:r>
            <a:r>
              <a:rPr lang="en-US" u="sng" dirty="0" smtClean="0"/>
              <a:t>dimension-ordering routing.</a:t>
            </a:r>
          </a:p>
          <a:p>
            <a:r>
              <a:rPr lang="en-US" dirty="0" smtClean="0"/>
              <a:t>Consider, for example, a 3D mesh. Since each node is represented by its position (</a:t>
            </a:r>
            <a:r>
              <a:rPr lang="en-US" dirty="0" err="1" smtClean="0"/>
              <a:t>i</a:t>
            </a:r>
            <a:r>
              <a:rPr lang="en-US" dirty="0" smtClean="0"/>
              <a:t>, j, k), then messages are </a:t>
            </a:r>
            <a:r>
              <a:rPr lang="en-US" dirty="0" err="1" smtClean="0"/>
              <a:t>ﬁrst</a:t>
            </a:r>
            <a:r>
              <a:rPr lang="en-US" dirty="0" smtClean="0"/>
              <a:t> sent along the </a:t>
            </a:r>
            <a:r>
              <a:rPr lang="en-US" dirty="0" err="1" smtClean="0"/>
              <a:t>i</a:t>
            </a:r>
            <a:r>
              <a:rPr lang="en-US" dirty="0" smtClean="0"/>
              <a:t> dimension, then along the j    dimension, and ﬁnally along the k dimension. </a:t>
            </a:r>
          </a:p>
          <a:p>
            <a:r>
              <a:rPr lang="en-US" dirty="0" smtClean="0"/>
              <a:t>At most two turns will be allowed and these turns will be from </a:t>
            </a:r>
            <a:r>
              <a:rPr lang="en-US" dirty="0" err="1" smtClean="0"/>
              <a:t>i</a:t>
            </a:r>
            <a:r>
              <a:rPr lang="en-US" dirty="0" smtClean="0"/>
              <a:t> to j and then from j to k. In Figure 2.18 we show the route of a message sent from node S at position (0, 0, 0) to node D at position (2, 1, 1).</a:t>
            </a:r>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2.4 Static Interconnection Networks</a:t>
            </a:r>
            <a:endParaRPr lang="en-US" dirty="0"/>
          </a:p>
        </p:txBody>
      </p:sp>
      <p:pic>
        <p:nvPicPr>
          <p:cNvPr id="5122" name="Picture 2"/>
          <p:cNvPicPr>
            <a:picLocks noGrp="1" noChangeAspect="1" noChangeArrowheads="1"/>
          </p:cNvPicPr>
          <p:nvPr>
            <p:ph idx="1"/>
          </p:nvPr>
        </p:nvPicPr>
        <p:blipFill>
          <a:blip r:embed="rId2"/>
          <a:srcRect/>
          <a:stretch>
            <a:fillRect/>
          </a:stretch>
        </p:blipFill>
        <p:spPr bwMode="auto">
          <a:xfrm>
            <a:off x="228600" y="1905000"/>
            <a:ext cx="8382000" cy="4724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2.5 Analysis and </a:t>
            </a:r>
            <a:r>
              <a:rPr lang="en-US" smtClean="0"/>
              <a:t>Performance Metrics</a:t>
            </a:r>
            <a:endParaRPr lang="en-US"/>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2.2 Bus-Based Dynamic </a:t>
            </a:r>
            <a:br>
              <a:rPr lang="en-US" dirty="0" smtClean="0"/>
            </a:br>
            <a:r>
              <a:rPr lang="en-US" dirty="0" smtClean="0"/>
              <a:t>Interconnection Networks</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b="1" dirty="0" smtClean="0"/>
              <a:t>2.2.2 Multiple Bus Systems</a:t>
            </a:r>
          </a:p>
          <a:p>
            <a:pPr>
              <a:buNone/>
            </a:pPr>
            <a:r>
              <a:rPr lang="en-US" dirty="0" smtClean="0"/>
              <a:t>	– Several parallel buses to interconnect multiple</a:t>
            </a:r>
          </a:p>
          <a:p>
            <a:pPr>
              <a:buNone/>
            </a:pPr>
            <a:r>
              <a:rPr lang="en-US" dirty="0" smtClean="0"/>
              <a:t>		processors and multiple memory modules.</a:t>
            </a:r>
          </a:p>
          <a:p>
            <a:pPr>
              <a:buNone/>
            </a:pPr>
            <a:r>
              <a:rPr lang="en-US" dirty="0" smtClean="0"/>
              <a:t>	– Many connection schemes are possible.</a:t>
            </a:r>
          </a:p>
          <a:p>
            <a:pPr>
              <a:buNone/>
            </a:pPr>
            <a:r>
              <a:rPr lang="en-US" dirty="0" smtClean="0"/>
              <a:t>	– Examples: </a:t>
            </a:r>
          </a:p>
          <a:p>
            <a:pPr>
              <a:buNone/>
            </a:pPr>
            <a:r>
              <a:rPr lang="en-US" dirty="0" smtClean="0"/>
              <a:t>		• Multiple Bus with Full Bus – Memory Connection (MBFBMC).</a:t>
            </a:r>
          </a:p>
          <a:p>
            <a:pPr>
              <a:buNone/>
            </a:pPr>
            <a:r>
              <a:rPr lang="en-US" dirty="0" smtClean="0"/>
              <a:t>		• Multiple Bus with Single Bus – Memory Connection </a:t>
            </a:r>
          </a:p>
          <a:p>
            <a:pPr>
              <a:buNone/>
            </a:pPr>
            <a:r>
              <a:rPr lang="en-US" dirty="0" smtClean="0"/>
              <a:t>		(MBSBMC).</a:t>
            </a:r>
          </a:p>
          <a:p>
            <a:pPr>
              <a:buNone/>
            </a:pPr>
            <a:r>
              <a:rPr lang="en-US" dirty="0" smtClean="0"/>
              <a:t>		• Multiple Bus with Partial Bus – Memory Connection </a:t>
            </a:r>
          </a:p>
          <a:p>
            <a:pPr>
              <a:buNone/>
            </a:pPr>
            <a:r>
              <a:rPr lang="en-US" dirty="0" smtClean="0"/>
              <a:t>		(MBPBMC).</a:t>
            </a:r>
          </a:p>
          <a:p>
            <a:pPr>
              <a:buNone/>
            </a:pPr>
            <a:r>
              <a:rPr lang="en-US" dirty="0" smtClean="0"/>
              <a:t>		• Multiple Bus with Class-based Bus – Memory Connection </a:t>
            </a:r>
          </a:p>
          <a:p>
            <a:pPr>
              <a:buNone/>
            </a:pPr>
            <a:r>
              <a:rPr lang="en-US" dirty="0" smtClean="0"/>
              <a:t>		(MBCBMC).</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2.2 Bus-Based Dynamic </a:t>
            </a:r>
            <a:br>
              <a:rPr lang="en-US" dirty="0" smtClean="0"/>
            </a:br>
            <a:r>
              <a:rPr lang="en-US" dirty="0" smtClean="0"/>
              <a:t>Interconnection Networks</a:t>
            </a:r>
            <a:endParaRPr lang="en-US" dirty="0"/>
          </a:p>
        </p:txBody>
      </p:sp>
      <p:sp>
        <p:nvSpPr>
          <p:cNvPr id="3" name="Content Placeholder 2"/>
          <p:cNvSpPr>
            <a:spLocks noGrp="1"/>
          </p:cNvSpPr>
          <p:nvPr>
            <p:ph idx="1"/>
          </p:nvPr>
        </p:nvSpPr>
        <p:spPr/>
        <p:txBody>
          <a:bodyPr>
            <a:normAutofit/>
          </a:bodyPr>
          <a:lstStyle/>
          <a:p>
            <a:pPr>
              <a:buNone/>
            </a:pPr>
            <a:r>
              <a:rPr lang="en-US" sz="2800" dirty="0" smtClean="0">
                <a:solidFill>
                  <a:srgbClr val="000000"/>
                </a:solidFill>
                <a:latin typeface="Arial"/>
              </a:rPr>
              <a:t>• Multiple Bus Systems: </a:t>
            </a:r>
          </a:p>
          <a:p>
            <a:pPr>
              <a:buNone/>
            </a:pPr>
            <a:r>
              <a:rPr lang="en-US" sz="2400" dirty="0" smtClean="0">
                <a:solidFill>
                  <a:srgbClr val="000000"/>
                </a:solidFill>
                <a:latin typeface="Arial"/>
              </a:rPr>
              <a:t>	– </a:t>
            </a:r>
            <a:r>
              <a:rPr lang="en-US" sz="2000" dirty="0" smtClean="0">
                <a:solidFill>
                  <a:srgbClr val="000000"/>
                </a:solidFill>
                <a:latin typeface="Arial"/>
              </a:rPr>
              <a:t>Multiple Bus with Full Bus – Memory Connection (MBFBMC).</a:t>
            </a:r>
            <a:endParaRPr lang="en-US" sz="1200" dirty="0" smtClean="0">
              <a:solidFill>
                <a:srgbClr val="000000"/>
              </a:solidFill>
              <a:latin typeface="Arial"/>
            </a:endParaRPr>
          </a:p>
          <a:p>
            <a:pPr>
              <a:buNone/>
            </a:pPr>
            <a:r>
              <a:rPr lang="en-US" sz="2400" dirty="0" smtClean="0">
                <a:solidFill>
                  <a:srgbClr val="000000"/>
                </a:solidFill>
                <a:latin typeface="Arial"/>
              </a:rPr>
              <a:t>	</a:t>
            </a:r>
            <a:r>
              <a:rPr lang="en-US" sz="1800" dirty="0" smtClean="0"/>
              <a:t>The multiple bus with full bus – memory connection has all memory modules connected to all buses</a:t>
            </a:r>
          </a:p>
          <a:p>
            <a:pPr>
              <a:buNone/>
            </a:pPr>
            <a:endParaRPr lang="en-US" sz="2400" dirty="0"/>
          </a:p>
        </p:txBody>
      </p:sp>
      <p:pic>
        <p:nvPicPr>
          <p:cNvPr id="1027" name="Picture 3"/>
          <p:cNvPicPr>
            <a:picLocks noChangeAspect="1" noChangeArrowheads="1"/>
          </p:cNvPicPr>
          <p:nvPr/>
        </p:nvPicPr>
        <p:blipFill>
          <a:blip r:embed="rId2"/>
          <a:srcRect/>
          <a:stretch>
            <a:fillRect/>
          </a:stretch>
        </p:blipFill>
        <p:spPr bwMode="auto">
          <a:xfrm>
            <a:off x="914400" y="3429000"/>
            <a:ext cx="6553200" cy="258561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2.2 Bus-Based Dynamic </a:t>
            </a:r>
            <a:br>
              <a:rPr lang="en-US" dirty="0" smtClean="0"/>
            </a:br>
            <a:r>
              <a:rPr lang="en-US" dirty="0" smtClean="0"/>
              <a:t>Interconnection Networks</a:t>
            </a:r>
            <a:endParaRPr lang="en-US" dirty="0"/>
          </a:p>
        </p:txBody>
      </p:sp>
      <p:sp>
        <p:nvSpPr>
          <p:cNvPr id="3" name="Content Placeholder 2"/>
          <p:cNvSpPr>
            <a:spLocks noGrp="1"/>
          </p:cNvSpPr>
          <p:nvPr>
            <p:ph idx="1"/>
          </p:nvPr>
        </p:nvSpPr>
        <p:spPr/>
        <p:txBody>
          <a:bodyPr/>
          <a:lstStyle/>
          <a:p>
            <a:r>
              <a:rPr lang="en-US" sz="3600" dirty="0" smtClean="0">
                <a:solidFill>
                  <a:srgbClr val="000000"/>
                </a:solidFill>
                <a:latin typeface="Arial"/>
              </a:rPr>
              <a:t>Multiple Bus Systems: </a:t>
            </a:r>
          </a:p>
          <a:p>
            <a:pPr>
              <a:buNone/>
            </a:pPr>
            <a:r>
              <a:rPr lang="en-US" dirty="0" smtClean="0">
                <a:solidFill>
                  <a:srgbClr val="000000"/>
                </a:solidFill>
                <a:latin typeface="Arial"/>
              </a:rPr>
              <a:t>	– </a:t>
            </a:r>
            <a:r>
              <a:rPr lang="en-US" sz="2000" dirty="0" smtClean="0">
                <a:solidFill>
                  <a:srgbClr val="000000"/>
                </a:solidFill>
                <a:latin typeface="Arial"/>
              </a:rPr>
              <a:t>Multiple Bus with Single Bus – Memory Connection (MBSBMC).</a:t>
            </a:r>
          </a:p>
          <a:p>
            <a:pPr>
              <a:buNone/>
            </a:pPr>
            <a:r>
              <a:rPr lang="en-US" sz="1800" dirty="0" smtClean="0"/>
              <a:t>	The multiple bus with single bus – memory connection has each memory module connected to a </a:t>
            </a:r>
            <a:r>
              <a:rPr lang="en-US" sz="1800" dirty="0" err="1" smtClean="0"/>
              <a:t>speciﬁc</a:t>
            </a:r>
            <a:r>
              <a:rPr lang="en-US" sz="1800" dirty="0" smtClean="0"/>
              <a:t> bus</a:t>
            </a:r>
            <a:endParaRPr lang="en-US" sz="1800" dirty="0"/>
          </a:p>
        </p:txBody>
      </p:sp>
      <p:pic>
        <p:nvPicPr>
          <p:cNvPr id="2050" name="Picture 2"/>
          <p:cNvPicPr>
            <a:picLocks noChangeAspect="1" noChangeArrowheads="1"/>
          </p:cNvPicPr>
          <p:nvPr/>
        </p:nvPicPr>
        <p:blipFill>
          <a:blip r:embed="rId2"/>
          <a:srcRect/>
          <a:stretch>
            <a:fillRect/>
          </a:stretch>
        </p:blipFill>
        <p:spPr bwMode="auto">
          <a:xfrm>
            <a:off x="838200" y="3657600"/>
            <a:ext cx="7010400" cy="271275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6932</TotalTime>
  <Words>1790</Words>
  <Application>Microsoft Office PowerPoint</Application>
  <PresentationFormat>On-screen Show (4:3)</PresentationFormat>
  <Paragraphs>255</Paragraphs>
  <Slides>64</Slides>
  <Notes>1</Notes>
  <HiddenSlides>0</HiddenSlides>
  <MMClips>0</MMClips>
  <ScaleCrop>false</ScaleCrop>
  <HeadingPairs>
    <vt:vector size="4" baseType="variant">
      <vt:variant>
        <vt:lpstr>Theme</vt:lpstr>
      </vt:variant>
      <vt:variant>
        <vt:i4>1</vt:i4>
      </vt:variant>
      <vt:variant>
        <vt:lpstr>Slide Titles</vt:lpstr>
      </vt:variant>
      <vt:variant>
        <vt:i4>64</vt:i4>
      </vt:variant>
    </vt:vector>
  </HeadingPairs>
  <TitlesOfParts>
    <vt:vector size="65" baseType="lpstr">
      <vt:lpstr>Office Theme</vt:lpstr>
      <vt:lpstr>Chapter 2 </vt:lpstr>
      <vt:lpstr>2.1 Interconnection Networks  Taxonomy </vt:lpstr>
      <vt:lpstr>2.1 Interconnection Networks  Taxonomy</vt:lpstr>
      <vt:lpstr>Slide 4</vt:lpstr>
      <vt:lpstr>  2.2 Bus-Based Dynamic  Interconnection Networks  </vt:lpstr>
      <vt:lpstr>2.2 Bus-Based Dynamic  Interconnection Networks</vt:lpstr>
      <vt:lpstr> 2.2 Bus-Based Dynamic  Interconnection Networks </vt:lpstr>
      <vt:lpstr>2.2 Bus-Based Dynamic  Interconnection Networks</vt:lpstr>
      <vt:lpstr>2.2 Bus-Based Dynamic  Interconnection Networks</vt:lpstr>
      <vt:lpstr>2.2 Bus-Based Dynamic  Interconnection Networks</vt:lpstr>
      <vt:lpstr>2.2 Bus-Based Dynamic  Interconnection Networks</vt:lpstr>
      <vt:lpstr>2.2 Bus-Based Dynamic  Interconnection Networks</vt:lpstr>
      <vt:lpstr>2.2 Bus-Based Dynamic  Interconnection Networks</vt:lpstr>
      <vt:lpstr>2.2 Bus-Based Dynamic  Interconnection Networks</vt:lpstr>
      <vt:lpstr>2.3 Switch-Based Interconnection  Networks</vt:lpstr>
      <vt:lpstr>2.3 Switch-Based Interconnection  Networks</vt:lpstr>
      <vt:lpstr>2.3 Switch-Based Interconnection  Networks</vt:lpstr>
      <vt:lpstr>2.3 Switch-Based  Interconnection Networks</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2.3 Switch-Based  Interconnection Networks</vt:lpstr>
      <vt:lpstr>2.3 Switch-Based  Interconnection Networks</vt:lpstr>
      <vt:lpstr>2.3 Switch-Based  Interconnection Networks</vt:lpstr>
      <vt:lpstr>2.3 Switch-Based  Interconnection Networks</vt:lpstr>
      <vt:lpstr>2.3 Switch-Based  Interconnection Networks</vt:lpstr>
      <vt:lpstr>2.3 Switch-Based  Interconnection Networks</vt:lpstr>
      <vt:lpstr>Slide 38</vt:lpstr>
      <vt:lpstr>2.3 Switch-Based  Interconnection Networks</vt:lpstr>
      <vt:lpstr>2.3 Switch-Based  Interconnection Networks</vt:lpstr>
      <vt:lpstr>2.3 Switch-Based  Interconnection Networks</vt:lpstr>
      <vt:lpstr>2.3 Switch-Based  Interconnection Networks</vt:lpstr>
      <vt:lpstr>2.3 Switch-Based  Interconnection Networks</vt:lpstr>
      <vt:lpstr>2.3 Switch-Based  Interconnection Networks</vt:lpstr>
      <vt:lpstr>2.3 Switch-Based  Interconnection Networks</vt:lpstr>
      <vt:lpstr>2.3 Switch-Based  Interconnection Networks</vt:lpstr>
      <vt:lpstr>2.4 Static Interconnection Networks </vt:lpstr>
      <vt:lpstr>2.4 Static Interconnection Networks</vt:lpstr>
      <vt:lpstr>2.4 Static Interconnection Networks</vt:lpstr>
      <vt:lpstr>2.4 Static Interconnection Networks</vt:lpstr>
      <vt:lpstr>2.4 Static Interconnection Networks</vt:lpstr>
      <vt:lpstr>2.4 Static Interconnection Networks</vt:lpstr>
      <vt:lpstr>2.4 Static Interconnection Networks</vt:lpstr>
      <vt:lpstr>2.4 Static Interconnection Networks</vt:lpstr>
      <vt:lpstr>2.4 Static Interconnection Networks</vt:lpstr>
      <vt:lpstr>2.4 Static Interconnection Networks</vt:lpstr>
      <vt:lpstr>2.4 Static Interconnection Networks </vt:lpstr>
      <vt:lpstr>Slide 58</vt:lpstr>
      <vt:lpstr>2.4 Static Interconnection Networks</vt:lpstr>
      <vt:lpstr>2.4 Static Interconnection Networks</vt:lpstr>
      <vt:lpstr>2.4 Static Interconnection Networks</vt:lpstr>
      <vt:lpstr>2.4 Static Interconnection Networks</vt:lpstr>
      <vt:lpstr>2.4 Static Interconnection Networks</vt:lpstr>
      <vt:lpstr>2.5 Analysis and Performance Metrics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dc:title>
  <dc:creator>Dell</dc:creator>
  <cp:lastModifiedBy>sword</cp:lastModifiedBy>
  <cp:revision>136</cp:revision>
  <dcterms:created xsi:type="dcterms:W3CDTF">2013-10-26T11:17:56Z</dcterms:created>
  <dcterms:modified xsi:type="dcterms:W3CDTF">2014-01-08T17:12:44Z</dcterms:modified>
</cp:coreProperties>
</file>