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4CBDA18-2ADD-4696-8186-B1CEEAC0F85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59151F9-E770-4E7F-BFA9-B7A86DA8E80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DA18-2ADD-4696-8186-B1CEEAC0F85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1F9-E770-4E7F-BFA9-B7A86DA8E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DA18-2ADD-4696-8186-B1CEEAC0F85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1F9-E770-4E7F-BFA9-B7A86DA8E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4CBDA18-2ADD-4696-8186-B1CEEAC0F85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9151F9-E770-4E7F-BFA9-B7A86DA8E80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4CBDA18-2ADD-4696-8186-B1CEEAC0F85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59151F9-E770-4E7F-BFA9-B7A86DA8E80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DA18-2ADD-4696-8186-B1CEEAC0F85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1F9-E770-4E7F-BFA9-B7A86DA8E8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DA18-2ADD-4696-8186-B1CEEAC0F85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1F9-E770-4E7F-BFA9-B7A86DA8E80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CBDA18-2ADD-4696-8186-B1CEEAC0F85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9151F9-E770-4E7F-BFA9-B7A86DA8E8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DA18-2ADD-4696-8186-B1CEEAC0F85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1F9-E770-4E7F-BFA9-B7A86DA8E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4CBDA18-2ADD-4696-8186-B1CEEAC0F85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9151F9-E770-4E7F-BFA9-B7A86DA8E80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CBDA18-2ADD-4696-8186-B1CEEAC0F85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9151F9-E770-4E7F-BFA9-B7A86DA8E80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0000"/>
              <a:buFont typeface="Wingdings" pitchFamily="2" charset="2"/>
              <a:buNone/>
              <a:defRPr/>
            </a:pPr>
            <a:endParaRPr lang="en-US">
              <a:solidFill>
                <a:prstClr val="white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0000"/>
              <a:buFont typeface="Wingdings" pitchFamily="2" charset="2"/>
              <a:buNone/>
              <a:defRPr/>
            </a:pPr>
            <a:endParaRPr lang="en-US">
              <a:solidFill>
                <a:prstClr val="white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0000"/>
              <a:buFont typeface="Wingdings" pitchFamily="2" charset="2"/>
              <a:buNone/>
              <a:defRPr/>
            </a:pPr>
            <a:fld id="{42FEC092-1C0D-4F51-8B44-EDA335E9DAA5}" type="slidenum">
              <a:rPr lang="en-US" smtClean="0">
                <a:solidFill>
                  <a:prstClr val="white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60000"/>
                <a:buFont typeface="Wingdings" pitchFamily="2" charset="2"/>
                <a:buNone/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295400"/>
            <a:ext cx="6172200" cy="1894362"/>
          </a:xfrm>
        </p:spPr>
        <p:txBody>
          <a:bodyPr>
            <a:normAutofit/>
          </a:bodyPr>
          <a:lstStyle/>
          <a:p>
            <a:r>
              <a:rPr lang="en-CA" sz="3600" cap="none" dirty="0" smtClean="0">
                <a:solidFill>
                  <a:prstClr val="black"/>
                </a:solidFill>
                <a:latin typeface="Calibri"/>
              </a:rPr>
              <a:t>Measures </a:t>
            </a:r>
            <a:r>
              <a:rPr lang="en-CA" sz="3600" cap="none" dirty="0">
                <a:solidFill>
                  <a:prstClr val="black"/>
                </a:solidFill>
                <a:latin typeface="Calibri"/>
              </a:rPr>
              <a:t>of </a:t>
            </a:r>
            <a:r>
              <a:rPr lang="en-CA" sz="3600" cap="none" dirty="0" smtClean="0">
                <a:solidFill>
                  <a:prstClr val="black"/>
                </a:solidFill>
                <a:latin typeface="Calibri"/>
              </a:rPr>
              <a:t>Dispersions</a:t>
            </a:r>
            <a:r>
              <a:rPr lang="en-CA" sz="3600" dirty="0" smtClean="0">
                <a:solidFill>
                  <a:schemeClr val="bg1"/>
                </a:solidFill>
              </a:rPr>
              <a:t> </a:t>
            </a:r>
            <a:r>
              <a:rPr lang="en-CA" sz="3200" dirty="0">
                <a:solidFill>
                  <a:schemeClr val="bg1"/>
                </a:solidFill>
              </a:rPr>
              <a:t>of Dispersion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FUNDAMENTALS STATISTICS</a:t>
            </a:r>
          </a:p>
          <a:p>
            <a:r>
              <a:rPr lang="en-US" dirty="0"/>
              <a:t>	</a:t>
            </a:r>
            <a:r>
              <a:rPr lang="en-US" dirty="0" smtClean="0"/>
              <a:t>			BS VI Reg.</a:t>
            </a:r>
          </a:p>
          <a:p>
            <a:r>
              <a:rPr lang="en-US" dirty="0"/>
              <a:t>	</a:t>
            </a:r>
            <a:r>
              <a:rPr lang="en-US" dirty="0" smtClean="0"/>
              <a:t>			10-04-2020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82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797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957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371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442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424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144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52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340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02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Dispersion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Dispersion refers to the variations of the items among themselves / around an average.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Greater the variation amongst different items of a series, the more will be the dispersion.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As </a:t>
            </a:r>
            <a:r>
              <a:rPr lang="en-US" dirty="0"/>
              <a:t>per </a:t>
            </a:r>
            <a:r>
              <a:rPr lang="en-US" dirty="0" err="1"/>
              <a:t>Bowley</a:t>
            </a:r>
            <a:r>
              <a:rPr lang="en-US" dirty="0"/>
              <a:t>, “Dispersion is a measure of the variation of the </a:t>
            </a:r>
            <a:r>
              <a:rPr lang="en-US" dirty="0" smtClean="0"/>
              <a:t>items</a:t>
            </a:r>
          </a:p>
        </p:txBody>
      </p:sp>
    </p:spTree>
    <p:extLst>
      <p:ext uri="{BB962C8B-B14F-4D97-AF65-F5344CB8AC3E}">
        <p14:creationId xmlns:p14="http://schemas.microsoft.com/office/powerpoint/2010/main" val="316421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3200" cap="none" dirty="0">
                <a:solidFill>
                  <a:prstClr val="black"/>
                </a:solidFill>
                <a:latin typeface="Calibri"/>
              </a:rPr>
              <a:t>Measures of Dispersions</a:t>
            </a:r>
            <a:r>
              <a:rPr lang="en-CA" sz="3200" dirty="0">
                <a:solidFill>
                  <a:schemeClr val="bg1"/>
                </a:solidFill>
              </a:rPr>
              <a:t> </a:t>
            </a:r>
            <a:r>
              <a:rPr lang="en-CA" sz="2800" dirty="0">
                <a:solidFill>
                  <a:schemeClr val="bg1"/>
                </a:solidFill>
              </a:rPr>
              <a:t>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Central tendency measures do not reveal the variability present in the data. </a:t>
            </a:r>
            <a:endParaRPr lang="en-US" dirty="0" smtClean="0"/>
          </a:p>
          <a:p>
            <a:r>
              <a:rPr lang="en-US" dirty="0" smtClean="0"/>
              <a:t>Dispersion </a:t>
            </a:r>
            <a:r>
              <a:rPr lang="en-US" dirty="0"/>
              <a:t>is the </a:t>
            </a:r>
            <a:r>
              <a:rPr lang="en-US" dirty="0" err="1"/>
              <a:t>scatteredness</a:t>
            </a:r>
            <a:r>
              <a:rPr lang="en-US" dirty="0"/>
              <a:t> of the data series around it average. </a:t>
            </a:r>
            <a:endParaRPr lang="en-US" dirty="0" smtClean="0"/>
          </a:p>
          <a:p>
            <a:r>
              <a:rPr lang="en-US" dirty="0" smtClean="0"/>
              <a:t>Dispersion </a:t>
            </a:r>
            <a:r>
              <a:rPr lang="en-US" dirty="0"/>
              <a:t>is the extent to which values in a distribution differ from the average of the distribution.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96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OBJECTIVES OF MEASURING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 determine the reliability of an average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compare the variability of two or more </a:t>
            </a:r>
            <a:r>
              <a:rPr lang="en-US" dirty="0" smtClean="0"/>
              <a:t>series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facilitating the use of other statistical measures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4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A GOOD MEASURE OF DISPERSION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Easy to understand </a:t>
            </a:r>
            <a:endParaRPr lang="en-US" dirty="0"/>
          </a:p>
          <a:p>
            <a:r>
              <a:rPr lang="en-US" dirty="0" smtClean="0"/>
              <a:t>Simple </a:t>
            </a:r>
            <a:r>
              <a:rPr lang="en-US" dirty="0"/>
              <a:t>to calculate </a:t>
            </a:r>
            <a:endParaRPr lang="en-US" dirty="0"/>
          </a:p>
          <a:p>
            <a:r>
              <a:rPr lang="en-US" dirty="0" smtClean="0"/>
              <a:t>Uniquely </a:t>
            </a:r>
            <a:r>
              <a:rPr lang="en-US" dirty="0"/>
              <a:t>defined </a:t>
            </a:r>
            <a:endParaRPr lang="en-US" dirty="0"/>
          </a:p>
          <a:p>
            <a:r>
              <a:rPr lang="en-US" dirty="0" smtClean="0"/>
              <a:t>Based </a:t>
            </a:r>
            <a:r>
              <a:rPr lang="en-US" dirty="0"/>
              <a:t>on all observations </a:t>
            </a:r>
            <a:endParaRPr lang="en-US" dirty="0"/>
          </a:p>
          <a:p>
            <a:r>
              <a:rPr lang="en-US" dirty="0" smtClean="0"/>
              <a:t>Not </a:t>
            </a:r>
            <a:r>
              <a:rPr lang="en-US" dirty="0"/>
              <a:t>affected by extreme observations </a:t>
            </a:r>
            <a:endParaRPr lang="en-US" dirty="0"/>
          </a:p>
          <a:p>
            <a:r>
              <a:rPr lang="en-US" dirty="0" smtClean="0"/>
              <a:t>Capable </a:t>
            </a:r>
            <a:r>
              <a:rPr lang="en-US" dirty="0"/>
              <a:t>of further algebraic treatment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62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78898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Why bother with measuring deviation?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066799"/>
            <a:ext cx="8001000" cy="4724400"/>
          </a:xfrm>
        </p:spPr>
        <p:txBody>
          <a:bodyPr rtlCol="0"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Consider the following datasets: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3+3+3+3+3          1+1+1+2+10</a:t>
            </a:r>
            <a:endParaRPr lang="en-CA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First we calculate their arithmetic means using: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CA" dirty="0" smtClean="0">
              <a:solidFill>
                <a:schemeClr val="bg1"/>
              </a:solidFill>
              <a:latin typeface="+mj-lt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CA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2781628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0000"/>
              <a:buFont typeface="Wingdings" pitchFamily="2" charset="2"/>
              <a:buNone/>
              <a:defRPr/>
            </a:pPr>
            <a:endParaRPr lang="en-CA" sz="28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0000"/>
              <a:buFont typeface="Wingdings" pitchFamily="2" charset="2"/>
              <a:buNone/>
              <a:defRPr/>
            </a:pPr>
            <a:endParaRPr lang="en-CA" sz="28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56069" y="2787766"/>
                <a:ext cx="2082731" cy="1282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60000"/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nary>
                        </m:num>
                        <m:den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69" y="2787766"/>
                <a:ext cx="2082731" cy="128246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4648200"/>
                <a:ext cx="3979679" cy="966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60000"/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4000" i="1">
                            <a:solidFill>
                              <a:prstClr val="black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𝑥</m:t>
                        </m:r>
                      </m:e>
                    </m:acc>
                    <m:r>
                      <a:rPr lang="en-US" sz="4000" i="1">
                        <a:solidFill>
                          <a:prstClr val="black"/>
                        </a:solidFill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3+3+3+3+3</m:t>
                        </m:r>
                      </m:num>
                      <m:den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CA" sz="4000" dirty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</a:rPr>
                  <a:t>=3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648200"/>
                <a:ext cx="3979679" cy="966675"/>
              </a:xfrm>
              <a:prstGeom prst="rect">
                <a:avLst/>
              </a:prstGeom>
              <a:blipFill rotWithShape="1">
                <a:blip r:embed="rId3"/>
                <a:stretch>
                  <a:fillRect r="-4288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24400" y="4648200"/>
                <a:ext cx="4196085" cy="966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60000"/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4000" i="1">
                            <a:solidFill>
                              <a:prstClr val="black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𝑥</m:t>
                        </m:r>
                      </m:e>
                    </m:acc>
                    <m:r>
                      <a:rPr lang="en-US" sz="4000" i="1">
                        <a:solidFill>
                          <a:prstClr val="black"/>
                        </a:solidFill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 pitchFamily="18" charset="0"/>
                          </a:rPr>
                          <m:t>1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 pitchFamily="18" charset="0"/>
                          </a:rPr>
                          <m:t>1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 pitchFamily="18" charset="0"/>
                          </a:rPr>
                          <m:t>1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CA" sz="4000" dirty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</a:rPr>
                  <a:t>=3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648200"/>
                <a:ext cx="4196085" cy="966675"/>
              </a:xfrm>
              <a:prstGeom prst="rect">
                <a:avLst/>
              </a:prstGeom>
              <a:blipFill rotWithShape="1">
                <a:blip r:embed="rId4"/>
                <a:stretch>
                  <a:fillRect r="-4070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07523" y="5873206"/>
            <a:ext cx="794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Are they the same? According to the mean they are.</a:t>
            </a:r>
            <a:endParaRPr lang="en-C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5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3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996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04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6469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</TotalTime>
  <Words>171</Words>
  <Application>Microsoft Office PowerPoint</Application>
  <PresentationFormat>On-screen Show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Oriel</vt:lpstr>
      <vt:lpstr>Measures of Dispersions of Dispersion</vt:lpstr>
      <vt:lpstr>Dispersion</vt:lpstr>
      <vt:lpstr>Measures of Dispersions of</vt:lpstr>
      <vt:lpstr>OBJECTIVES OF MEASURING DISPERSION</vt:lpstr>
      <vt:lpstr>PROPERTIES OF A GOOD MEASURE OF DISPERSION </vt:lpstr>
      <vt:lpstr>Why bother with measuring deviation?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Measures of Dispersions of Dispersion</dc:title>
  <dc:creator>lenovo</dc:creator>
  <cp:lastModifiedBy>lenovo</cp:lastModifiedBy>
  <cp:revision>4</cp:revision>
  <dcterms:created xsi:type="dcterms:W3CDTF">2020-04-10T03:46:12Z</dcterms:created>
  <dcterms:modified xsi:type="dcterms:W3CDTF">2020-04-10T04:19:44Z</dcterms:modified>
</cp:coreProperties>
</file>