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88" r:id="rId13"/>
  </p:sldIdLst>
  <p:sldSz cx="9144000" cy="6858000" type="screen4x3"/>
  <p:notesSz cx="9144000" cy="6858000"/>
  <p:embeddedFontLst>
    <p:embeddedFont>
      <p:font typeface="Aharoni" panose="02010803020104030203" pitchFamily="2" charset="-79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Arial" panose="020B060402020202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962" y="534162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8229600" y="0"/>
                </a:moveTo>
                <a:lnTo>
                  <a:pt x="0" y="0"/>
                </a:lnTo>
                <a:lnTo>
                  <a:pt x="0" y="5867400"/>
                </a:lnTo>
                <a:lnTo>
                  <a:pt x="8229600" y="58674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962" y="534162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0" y="5867400"/>
                </a:moveTo>
                <a:lnTo>
                  <a:pt x="8229600" y="5867400"/>
                </a:lnTo>
                <a:lnTo>
                  <a:pt x="82296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798" y="461899"/>
            <a:ext cx="323024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50365"/>
            <a:ext cx="806577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47" y="4500372"/>
            <a:ext cx="5509261" cy="1583434"/>
            <a:chOff x="2822447" y="4500372"/>
            <a:chExt cx="5509261" cy="15834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0660" y="4500372"/>
              <a:ext cx="579120" cy="413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004" y="5073396"/>
              <a:ext cx="1938527" cy="4251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016" y="5085587"/>
              <a:ext cx="716280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8343" y="5108574"/>
              <a:ext cx="97917" cy="1252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2447" y="5658611"/>
              <a:ext cx="2987040" cy="342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1304" y="5658611"/>
              <a:ext cx="2470404" cy="42519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010156" y="4608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Dr. Naila Farooq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Plant Growth Under Stress Environment 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(SES-309)</a:t>
            </a:r>
            <a:endParaRPr lang="en-GB" b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6038" y="1143000"/>
            <a:ext cx="5501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Mechanical Stress </a:t>
            </a:r>
            <a:endParaRPr lang="en-GB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5798" y="461899"/>
            <a:ext cx="3230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Stress </a:t>
            </a:r>
            <a:r>
              <a:rPr dirty="0"/>
              <a:t>in</a:t>
            </a:r>
            <a:r>
              <a:rPr spc="-75" dirty="0"/>
              <a:t> </a:t>
            </a:r>
            <a:r>
              <a:rPr spc="-30" dirty="0"/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1909"/>
            <a:ext cx="8042909" cy="331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02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Trees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increases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amount of secondary </a:t>
            </a:r>
            <a:r>
              <a:rPr sz="2000" spc="-10" dirty="0">
                <a:latin typeface="Calibri"/>
                <a:cs typeface="Calibri"/>
              </a:rPr>
              <a:t>wood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producing </a:t>
            </a:r>
            <a:r>
              <a:rPr sz="2000" spc="-10" dirty="0">
                <a:latin typeface="Calibri"/>
                <a:cs typeface="Calibri"/>
              </a:rPr>
              <a:t>thicker  </a:t>
            </a:r>
            <a:r>
              <a:rPr sz="2000" spc="-5" dirty="0">
                <a:latin typeface="Calibri"/>
                <a:cs typeface="Calibri"/>
              </a:rPr>
              <a:t>trunks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roots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"flexure </a:t>
            </a:r>
            <a:r>
              <a:rPr sz="2000" spc="-5" dirty="0">
                <a:latin typeface="Calibri"/>
                <a:cs typeface="Calibri"/>
              </a:rPr>
              <a:t>wood"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extra </a:t>
            </a:r>
            <a:r>
              <a:rPr sz="2000" spc="-10" dirty="0">
                <a:latin typeface="Calibri"/>
                <a:cs typeface="Calibri"/>
              </a:rPr>
              <a:t>wood formation found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tree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stems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result 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bending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“reaction wood”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forms </a:t>
            </a:r>
            <a:r>
              <a:rPr sz="2000" dirty="0">
                <a:latin typeface="Calibri"/>
                <a:cs typeface="Calibri"/>
              </a:rPr>
              <a:t>when the </a:t>
            </a:r>
            <a:r>
              <a:rPr sz="2000" spc="-15" dirty="0">
                <a:latin typeface="Calibri"/>
                <a:cs typeface="Calibri"/>
              </a:rPr>
              <a:t>stem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permanently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displaced</a:t>
            </a:r>
            <a:endParaRPr sz="2000">
              <a:latin typeface="Calibri"/>
              <a:cs typeface="Calibri"/>
            </a:endParaRPr>
          </a:p>
          <a:p>
            <a:pPr marL="355600" marR="32829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Flexure </a:t>
            </a:r>
            <a:r>
              <a:rPr sz="2000" spc="-10" dirty="0">
                <a:latin typeface="Calibri"/>
                <a:cs typeface="Calibri"/>
              </a:rPr>
              <a:t>wood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dirty="0">
                <a:latin typeface="Calibri"/>
                <a:cs typeface="Calibri"/>
              </a:rPr>
              <a:t>dense than </a:t>
            </a:r>
            <a:r>
              <a:rPr sz="2000" spc="-5" dirty="0">
                <a:latin typeface="Calibri"/>
                <a:cs typeface="Calibri"/>
              </a:rPr>
              <a:t>normal </a:t>
            </a:r>
            <a:r>
              <a:rPr sz="2000" spc="-10" dirty="0">
                <a:latin typeface="Calibri"/>
                <a:cs typeface="Calibri"/>
              </a:rPr>
              <a:t>wood-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smaller tracheid  </a:t>
            </a:r>
            <a:r>
              <a:rPr sz="2000" dirty="0">
                <a:latin typeface="Calibri"/>
                <a:cs typeface="Calibri"/>
              </a:rPr>
              <a:t>lumen </a:t>
            </a:r>
            <a:r>
              <a:rPr sz="2000" spc="-15" dirty="0">
                <a:latin typeface="Calibri"/>
                <a:cs typeface="Calibri"/>
              </a:rPr>
              <a:t>size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microfibrils </a:t>
            </a:r>
            <a:r>
              <a:rPr sz="2000" dirty="0">
                <a:latin typeface="Calibri"/>
                <a:cs typeface="Calibri"/>
              </a:rPr>
              <a:t>in the cell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wall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Flexure </a:t>
            </a:r>
            <a:r>
              <a:rPr sz="2000" spc="-10" dirty="0">
                <a:latin typeface="Calibri"/>
                <a:cs typeface="Calibri"/>
              </a:rPr>
              <a:t>wood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rigid with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greater </a:t>
            </a:r>
            <a:r>
              <a:rPr sz="2000" spc="-5" dirty="0">
                <a:latin typeface="Calibri"/>
                <a:cs typeface="Calibri"/>
              </a:rPr>
              <a:t>inertia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flexural </a:t>
            </a:r>
            <a:r>
              <a:rPr sz="2000" spc="-10" dirty="0">
                <a:latin typeface="Calibri"/>
                <a:cs typeface="Calibri"/>
              </a:rPr>
              <a:t>stiffness </a:t>
            </a:r>
            <a:r>
              <a:rPr sz="2000" dirty="0">
                <a:latin typeface="Calibri"/>
                <a:cs typeface="Calibri"/>
              </a:rPr>
              <a:t>than  </a:t>
            </a:r>
            <a:r>
              <a:rPr sz="2000" spc="-5" dirty="0">
                <a:latin typeface="Calibri"/>
                <a:cs typeface="Calibri"/>
              </a:rPr>
              <a:t>normal </a:t>
            </a:r>
            <a:r>
              <a:rPr sz="2000" spc="-10" dirty="0">
                <a:latin typeface="Calibri"/>
                <a:cs typeface="Calibri"/>
              </a:rPr>
              <a:t>wood-maintain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stem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5" dirty="0">
                <a:latin typeface="Calibri"/>
                <a:cs typeface="Calibri"/>
              </a:rPr>
              <a:t>vertical position during </a:t>
            </a:r>
            <a:r>
              <a:rPr sz="2000" dirty="0">
                <a:latin typeface="Calibri"/>
                <a:cs typeface="Calibri"/>
              </a:rPr>
              <a:t>windy  </a:t>
            </a:r>
            <a:r>
              <a:rPr sz="2000" spc="-5" dirty="0">
                <a:latin typeface="Calibri"/>
                <a:cs typeface="Calibri"/>
              </a:rPr>
              <a:t>conditions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495800"/>
            <a:ext cx="2667000" cy="1860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5321" y="644397"/>
            <a:ext cx="3396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Effect </a:t>
            </a:r>
            <a:r>
              <a:rPr dirty="0"/>
              <a:t>on</a:t>
            </a:r>
            <a:r>
              <a:rPr spc="-70" dirty="0"/>
              <a:t> </a:t>
            </a:r>
            <a:r>
              <a:rPr spc="-15" dirty="0"/>
              <a:t>roots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66925"/>
            <a:ext cx="7819390" cy="4140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150558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changes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15" dirty="0">
                <a:latin typeface="Calibri"/>
                <a:cs typeface="Calibri"/>
              </a:rPr>
              <a:t>root </a:t>
            </a:r>
            <a:r>
              <a:rPr sz="3000" spc="-10" dirty="0">
                <a:latin typeface="Calibri"/>
                <a:cs typeface="Calibri"/>
              </a:rPr>
              <a:t>development-enhance  anchorage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strength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Root </a:t>
            </a:r>
            <a:r>
              <a:rPr sz="3000" spc="-10" dirty="0">
                <a:latin typeface="Calibri"/>
                <a:cs typeface="Calibri"/>
              </a:rPr>
              <a:t>architecture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uprooting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strength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Secondary </a:t>
            </a:r>
            <a:r>
              <a:rPr sz="3000" spc="-10" dirty="0">
                <a:latin typeface="Calibri"/>
                <a:cs typeface="Calibri"/>
              </a:rPr>
              <a:t>thickening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stem </a:t>
            </a:r>
            <a:r>
              <a:rPr sz="3000" spc="-5" dirty="0">
                <a:latin typeface="Calibri"/>
                <a:cs typeface="Calibri"/>
              </a:rPr>
              <a:t>is continuous </a:t>
            </a:r>
            <a:r>
              <a:rPr sz="3000" dirty="0">
                <a:latin typeface="Calibri"/>
                <a:cs typeface="Calibri"/>
              </a:rPr>
              <a:t>with  </a:t>
            </a:r>
            <a:r>
              <a:rPr sz="3000" spc="-5" dirty="0">
                <a:latin typeface="Calibri"/>
                <a:cs typeface="Calibri"/>
              </a:rPr>
              <a:t>that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-15" dirty="0">
                <a:latin typeface="Calibri"/>
                <a:cs typeface="Calibri"/>
              </a:rPr>
              <a:t>top </a:t>
            </a:r>
            <a:r>
              <a:rPr sz="3000" spc="-20" dirty="0">
                <a:latin typeface="Calibri"/>
                <a:cs typeface="Calibri"/>
              </a:rPr>
              <a:t>lateral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roots</a:t>
            </a:r>
            <a:endParaRPr sz="3000">
              <a:latin typeface="Calibri"/>
              <a:cs typeface="Calibri"/>
            </a:endParaRPr>
          </a:p>
          <a:p>
            <a:pPr marL="355600" marR="10922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Increase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20" dirty="0">
                <a:latin typeface="Calibri"/>
                <a:cs typeface="Calibri"/>
              </a:rPr>
              <a:t>stem </a:t>
            </a:r>
            <a:r>
              <a:rPr sz="3000" spc="-15" dirty="0">
                <a:latin typeface="Calibri"/>
                <a:cs typeface="Calibri"/>
              </a:rPr>
              <a:t>radial </a:t>
            </a:r>
            <a:r>
              <a:rPr sz="3000" spc="-10" dirty="0">
                <a:latin typeface="Calibri"/>
                <a:cs typeface="Calibri"/>
              </a:rPr>
              <a:t>growth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5" dirty="0">
                <a:latin typeface="Calibri"/>
                <a:cs typeface="Calibri"/>
              </a:rPr>
              <a:t>reflected 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20" dirty="0">
                <a:latin typeface="Calibri"/>
                <a:cs typeface="Calibri"/>
              </a:rPr>
              <a:t>root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growth.</a:t>
            </a:r>
            <a:endParaRPr sz="3000">
              <a:latin typeface="Calibri"/>
              <a:cs typeface="Calibri"/>
            </a:endParaRPr>
          </a:p>
          <a:p>
            <a:pPr marL="355600" marR="13716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influence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resistance to </a:t>
            </a:r>
            <a:r>
              <a:rPr sz="3000" spc="-10" dirty="0">
                <a:latin typeface="Calibri"/>
                <a:cs typeface="Calibri"/>
              </a:rPr>
              <a:t>bending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roots 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hence </a:t>
            </a:r>
            <a:r>
              <a:rPr sz="3000" spc="-15" dirty="0">
                <a:latin typeface="Calibri"/>
                <a:cs typeface="Calibri"/>
              </a:rPr>
              <a:t>improve </a:t>
            </a:r>
            <a:r>
              <a:rPr sz="3000" spc="-10" dirty="0">
                <a:latin typeface="Calibri"/>
                <a:cs typeface="Calibri"/>
              </a:rPr>
              <a:t>anchorage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strength.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9423" y="609600"/>
            <a:ext cx="2551176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8229600" y="0"/>
                </a:moveTo>
                <a:lnTo>
                  <a:pt x="0" y="0"/>
                </a:lnTo>
                <a:lnTo>
                  <a:pt x="0" y="5867400"/>
                </a:lnTo>
                <a:lnTo>
                  <a:pt x="8229600" y="58674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478536"/>
            <a:ext cx="8317992" cy="5935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6680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Mechanical stress</a:t>
            </a:r>
            <a:endParaRPr lang="en-GB" sz="28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124200"/>
            <a:ext cx="585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Mechanically-induced </a:t>
            </a:r>
            <a:r>
              <a:rPr lang="en-GB" b="1" dirty="0" smtClean="0">
                <a:solidFill>
                  <a:srgbClr val="92D050"/>
                </a:solidFill>
              </a:rPr>
              <a:t>stress</a:t>
            </a:r>
            <a:r>
              <a:rPr lang="en-GB" dirty="0" smtClean="0">
                <a:solidFill>
                  <a:srgbClr val="92D050"/>
                </a:solidFill>
              </a:rPr>
              <a:t> (MIS) occurs naturally in </a:t>
            </a:r>
            <a:r>
              <a:rPr lang="en-GB" b="1" dirty="0" smtClean="0">
                <a:solidFill>
                  <a:srgbClr val="92D050"/>
                </a:solidFill>
              </a:rPr>
              <a:t>plants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as the aerial parts are moved, usually by wind, 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but also by such agents as rain and animals.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173" y="510285"/>
            <a:ext cx="424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Arial"/>
                <a:cs typeface="Arial"/>
              </a:rPr>
              <a:t>Wind </a:t>
            </a:r>
            <a:r>
              <a:rPr sz="5400" b="0" dirty="0">
                <a:latin typeface="Arial"/>
                <a:cs typeface="Arial"/>
              </a:rPr>
              <a:t>:</a:t>
            </a:r>
            <a:r>
              <a:rPr sz="5400" b="0" spc="-75" dirty="0">
                <a:latin typeface="Arial"/>
                <a:cs typeface="Arial"/>
              </a:rPr>
              <a:t> </a:t>
            </a:r>
            <a:r>
              <a:rPr sz="5400" b="0" spc="-15" dirty="0">
                <a:latin typeface="Arial"/>
                <a:cs typeface="Arial"/>
              </a:rPr>
              <a:t>Effects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6900" y="1647444"/>
            <a:ext cx="5753100" cy="2703830"/>
            <a:chOff x="1616900" y="1647444"/>
            <a:chExt cx="5753100" cy="2703830"/>
          </a:xfrm>
        </p:grpSpPr>
        <p:sp>
          <p:nvSpPr>
            <p:cNvPr id="4" name="object 4"/>
            <p:cNvSpPr/>
            <p:nvPr/>
          </p:nvSpPr>
          <p:spPr>
            <a:xfrm>
              <a:off x="5607558" y="3922014"/>
              <a:ext cx="1749425" cy="416559"/>
            </a:xfrm>
            <a:custGeom>
              <a:avLst/>
              <a:gdLst/>
              <a:ahLst/>
              <a:cxnLst/>
              <a:rect l="l" t="t" r="r" b="b"/>
              <a:pathLst>
                <a:path w="1749425" h="416560">
                  <a:moveTo>
                    <a:pt x="874776" y="0"/>
                  </a:moveTo>
                  <a:lnTo>
                    <a:pt x="874776" y="283463"/>
                  </a:lnTo>
                  <a:lnTo>
                    <a:pt x="1749043" y="283463"/>
                  </a:lnTo>
                  <a:lnTo>
                    <a:pt x="1749043" y="416052"/>
                  </a:lnTo>
                </a:path>
                <a:path w="1749425" h="416560">
                  <a:moveTo>
                    <a:pt x="874267" y="0"/>
                  </a:moveTo>
                  <a:lnTo>
                    <a:pt x="874267" y="283463"/>
                  </a:lnTo>
                  <a:lnTo>
                    <a:pt x="0" y="283463"/>
                  </a:lnTo>
                  <a:lnTo>
                    <a:pt x="0" y="416052"/>
                  </a:lnTo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5486" y="2597658"/>
              <a:ext cx="3736975" cy="416559"/>
            </a:xfrm>
            <a:custGeom>
              <a:avLst/>
              <a:gdLst/>
              <a:ahLst/>
              <a:cxnLst/>
              <a:rect l="l" t="t" r="r" b="b"/>
              <a:pathLst>
                <a:path w="3736975" h="416560">
                  <a:moveTo>
                    <a:pt x="1868424" y="0"/>
                  </a:moveTo>
                  <a:lnTo>
                    <a:pt x="1868424" y="283463"/>
                  </a:lnTo>
                  <a:lnTo>
                    <a:pt x="3736975" y="283463"/>
                  </a:lnTo>
                  <a:lnTo>
                    <a:pt x="3736975" y="416051"/>
                  </a:lnTo>
                </a:path>
                <a:path w="3736975" h="416560">
                  <a:moveTo>
                    <a:pt x="1868551" y="0"/>
                  </a:moveTo>
                  <a:lnTo>
                    <a:pt x="1868551" y="283463"/>
                  </a:lnTo>
                  <a:lnTo>
                    <a:pt x="0" y="283463"/>
                  </a:lnTo>
                  <a:lnTo>
                    <a:pt x="0" y="416051"/>
                  </a:lnTo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5908" y="1647444"/>
              <a:ext cx="1554480" cy="10317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97630" y="1689354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1" y="0"/>
                  </a:moveTo>
                  <a:lnTo>
                    <a:pt x="90805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5" y="908304"/>
                  </a:lnTo>
                  <a:lnTo>
                    <a:pt x="1340231" y="908304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9"/>
                  </a:lnTo>
                  <a:lnTo>
                    <a:pt x="1431036" y="90805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7630" y="1689354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5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5" y="0"/>
                  </a:lnTo>
                  <a:lnTo>
                    <a:pt x="1340231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5"/>
                  </a:lnTo>
                  <a:lnTo>
                    <a:pt x="1431036" y="817499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1" y="908304"/>
                  </a:lnTo>
                  <a:lnTo>
                    <a:pt x="90805" y="908304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7650" y="1840230"/>
              <a:ext cx="1430020" cy="909955"/>
            </a:xfrm>
            <a:custGeom>
              <a:avLst/>
              <a:gdLst/>
              <a:ahLst/>
              <a:cxnLst/>
              <a:rect l="l" t="t" r="r" b="b"/>
              <a:pathLst>
                <a:path w="1430020" h="909955">
                  <a:moveTo>
                    <a:pt x="1338579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818896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2" y="909828"/>
                  </a:lnTo>
                  <a:lnTo>
                    <a:pt x="1338579" y="909828"/>
                  </a:lnTo>
                  <a:lnTo>
                    <a:pt x="1373951" y="902674"/>
                  </a:lnTo>
                  <a:lnTo>
                    <a:pt x="1402857" y="883173"/>
                  </a:lnTo>
                  <a:lnTo>
                    <a:pt x="1422358" y="854267"/>
                  </a:lnTo>
                  <a:lnTo>
                    <a:pt x="1429512" y="818896"/>
                  </a:lnTo>
                  <a:lnTo>
                    <a:pt x="1429512" y="90932"/>
                  </a:lnTo>
                  <a:lnTo>
                    <a:pt x="1422358" y="55560"/>
                  </a:lnTo>
                  <a:lnTo>
                    <a:pt x="1402857" y="26654"/>
                  </a:lnTo>
                  <a:lnTo>
                    <a:pt x="1373951" y="7153"/>
                  </a:lnTo>
                  <a:lnTo>
                    <a:pt x="13385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7650" y="1840230"/>
              <a:ext cx="1430020" cy="909955"/>
            </a:xfrm>
            <a:custGeom>
              <a:avLst/>
              <a:gdLst/>
              <a:ahLst/>
              <a:cxnLst/>
              <a:rect l="l" t="t" r="r" b="b"/>
              <a:pathLst>
                <a:path w="1430020" h="909955">
                  <a:moveTo>
                    <a:pt x="0" y="90932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1338579" y="0"/>
                  </a:lnTo>
                  <a:lnTo>
                    <a:pt x="1373951" y="7153"/>
                  </a:lnTo>
                  <a:lnTo>
                    <a:pt x="1402857" y="26654"/>
                  </a:lnTo>
                  <a:lnTo>
                    <a:pt x="1422358" y="55560"/>
                  </a:lnTo>
                  <a:lnTo>
                    <a:pt x="1429512" y="90932"/>
                  </a:lnTo>
                  <a:lnTo>
                    <a:pt x="1429512" y="818896"/>
                  </a:lnTo>
                  <a:lnTo>
                    <a:pt x="1422358" y="854267"/>
                  </a:lnTo>
                  <a:lnTo>
                    <a:pt x="1402857" y="883173"/>
                  </a:lnTo>
                  <a:lnTo>
                    <a:pt x="1373951" y="902674"/>
                  </a:lnTo>
                  <a:lnTo>
                    <a:pt x="1338579" y="909828"/>
                  </a:lnTo>
                  <a:lnTo>
                    <a:pt x="90932" y="909828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6"/>
                  </a:lnTo>
                  <a:lnTo>
                    <a:pt x="0" y="90932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9918" y="3922014"/>
              <a:ext cx="1990089" cy="416559"/>
            </a:xfrm>
            <a:custGeom>
              <a:avLst/>
              <a:gdLst/>
              <a:ahLst/>
              <a:cxnLst/>
              <a:rect l="l" t="t" r="r" b="b"/>
              <a:pathLst>
                <a:path w="1990089" h="416560">
                  <a:moveTo>
                    <a:pt x="1115568" y="0"/>
                  </a:moveTo>
                  <a:lnTo>
                    <a:pt x="1115568" y="283463"/>
                  </a:lnTo>
                  <a:lnTo>
                    <a:pt x="1989835" y="283463"/>
                  </a:lnTo>
                  <a:lnTo>
                    <a:pt x="1989835" y="416052"/>
                  </a:lnTo>
                </a:path>
                <a:path w="1990089" h="416560">
                  <a:moveTo>
                    <a:pt x="1114298" y="0"/>
                  </a:moveTo>
                  <a:lnTo>
                    <a:pt x="1114298" y="283463"/>
                  </a:lnTo>
                  <a:lnTo>
                    <a:pt x="0" y="283463"/>
                  </a:lnTo>
                  <a:lnTo>
                    <a:pt x="0" y="416052"/>
                  </a:lnTo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15992" y="2137029"/>
            <a:ext cx="513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WIND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67483" y="2971800"/>
            <a:ext cx="1664335" cy="1115695"/>
            <a:chOff x="1967483" y="2971800"/>
            <a:chExt cx="1664335" cy="111569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7483" y="2971800"/>
              <a:ext cx="1554480" cy="10317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29205" y="3013709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1" y="0"/>
                  </a:moveTo>
                  <a:lnTo>
                    <a:pt x="90805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5" y="908303"/>
                  </a:lnTo>
                  <a:lnTo>
                    <a:pt x="1340231" y="908303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5" y="817498"/>
                  </a:lnTo>
                  <a:lnTo>
                    <a:pt x="1431035" y="90804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9205" y="3013709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5" y="0"/>
                  </a:lnTo>
                  <a:lnTo>
                    <a:pt x="1340231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5" y="90804"/>
                  </a:lnTo>
                  <a:lnTo>
                    <a:pt x="1431035" y="817498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1" y="908303"/>
                  </a:lnTo>
                  <a:lnTo>
                    <a:pt x="90805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9225" y="3166110"/>
              <a:ext cx="1430020" cy="908685"/>
            </a:xfrm>
            <a:custGeom>
              <a:avLst/>
              <a:gdLst/>
              <a:ahLst/>
              <a:cxnLst/>
              <a:rect l="l" t="t" r="r" b="b"/>
              <a:pathLst>
                <a:path w="1430020" h="908685">
                  <a:moveTo>
                    <a:pt x="1338707" y="0"/>
                  </a:moveTo>
                  <a:lnTo>
                    <a:pt x="90805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5" y="908303"/>
                  </a:lnTo>
                  <a:lnTo>
                    <a:pt x="1338707" y="908303"/>
                  </a:lnTo>
                  <a:lnTo>
                    <a:pt x="1374058" y="901170"/>
                  </a:lnTo>
                  <a:lnTo>
                    <a:pt x="1402921" y="881713"/>
                  </a:lnTo>
                  <a:lnTo>
                    <a:pt x="1422378" y="852850"/>
                  </a:lnTo>
                  <a:lnTo>
                    <a:pt x="1429512" y="817498"/>
                  </a:lnTo>
                  <a:lnTo>
                    <a:pt x="1429512" y="90804"/>
                  </a:lnTo>
                  <a:lnTo>
                    <a:pt x="1422378" y="55453"/>
                  </a:lnTo>
                  <a:lnTo>
                    <a:pt x="1402921" y="26590"/>
                  </a:lnTo>
                  <a:lnTo>
                    <a:pt x="1374058" y="7133"/>
                  </a:lnTo>
                  <a:lnTo>
                    <a:pt x="13387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9225" y="3166110"/>
              <a:ext cx="1430020" cy="908685"/>
            </a:xfrm>
            <a:custGeom>
              <a:avLst/>
              <a:gdLst/>
              <a:ahLst/>
              <a:cxnLst/>
              <a:rect l="l" t="t" r="r" b="b"/>
              <a:pathLst>
                <a:path w="1430020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5" y="0"/>
                  </a:lnTo>
                  <a:lnTo>
                    <a:pt x="1338707" y="0"/>
                  </a:lnTo>
                  <a:lnTo>
                    <a:pt x="1374058" y="7133"/>
                  </a:lnTo>
                  <a:lnTo>
                    <a:pt x="1402921" y="26590"/>
                  </a:lnTo>
                  <a:lnTo>
                    <a:pt x="1422378" y="55453"/>
                  </a:lnTo>
                  <a:lnTo>
                    <a:pt x="1429512" y="90804"/>
                  </a:lnTo>
                  <a:lnTo>
                    <a:pt x="1429512" y="817498"/>
                  </a:lnTo>
                  <a:lnTo>
                    <a:pt x="1422378" y="852850"/>
                  </a:lnTo>
                  <a:lnTo>
                    <a:pt x="1402921" y="881713"/>
                  </a:lnTo>
                  <a:lnTo>
                    <a:pt x="1374058" y="901170"/>
                  </a:lnTo>
                  <a:lnTo>
                    <a:pt x="1338707" y="908303"/>
                  </a:lnTo>
                  <a:lnTo>
                    <a:pt x="90805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49398" y="3350133"/>
            <a:ext cx="70675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715" indent="4572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libri"/>
                <a:cs typeface="Calibri"/>
              </a:rPr>
              <a:t>DIRECT  EFF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53439" y="4296155"/>
            <a:ext cx="1664335" cy="1115695"/>
            <a:chOff x="853439" y="4296155"/>
            <a:chExt cx="1664335" cy="111569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9" y="4296155"/>
              <a:ext cx="1554480" cy="10332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5161" y="4338065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89" h="909954">
                  <a:moveTo>
                    <a:pt x="1340104" y="0"/>
                  </a:moveTo>
                  <a:lnTo>
                    <a:pt x="90982" y="0"/>
                  </a:lnTo>
                  <a:lnTo>
                    <a:pt x="55565" y="7153"/>
                  </a:lnTo>
                  <a:lnTo>
                    <a:pt x="26646" y="26654"/>
                  </a:lnTo>
                  <a:lnTo>
                    <a:pt x="7149" y="55560"/>
                  </a:lnTo>
                  <a:lnTo>
                    <a:pt x="0" y="90931"/>
                  </a:lnTo>
                  <a:lnTo>
                    <a:pt x="0" y="818895"/>
                  </a:lnTo>
                  <a:lnTo>
                    <a:pt x="7149" y="854267"/>
                  </a:lnTo>
                  <a:lnTo>
                    <a:pt x="26646" y="883173"/>
                  </a:lnTo>
                  <a:lnTo>
                    <a:pt x="55565" y="902674"/>
                  </a:lnTo>
                  <a:lnTo>
                    <a:pt x="90982" y="909827"/>
                  </a:lnTo>
                  <a:lnTo>
                    <a:pt x="1340104" y="909827"/>
                  </a:lnTo>
                  <a:lnTo>
                    <a:pt x="1375475" y="902674"/>
                  </a:lnTo>
                  <a:lnTo>
                    <a:pt x="1404381" y="883173"/>
                  </a:lnTo>
                  <a:lnTo>
                    <a:pt x="1423882" y="854267"/>
                  </a:lnTo>
                  <a:lnTo>
                    <a:pt x="1431036" y="818895"/>
                  </a:lnTo>
                  <a:lnTo>
                    <a:pt x="1431036" y="90931"/>
                  </a:lnTo>
                  <a:lnTo>
                    <a:pt x="1423882" y="55560"/>
                  </a:lnTo>
                  <a:lnTo>
                    <a:pt x="1404381" y="26654"/>
                  </a:lnTo>
                  <a:lnTo>
                    <a:pt x="1375475" y="7153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5161" y="4338065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89" h="909954">
                  <a:moveTo>
                    <a:pt x="0" y="90931"/>
                  </a:moveTo>
                  <a:lnTo>
                    <a:pt x="7149" y="55560"/>
                  </a:lnTo>
                  <a:lnTo>
                    <a:pt x="26646" y="26654"/>
                  </a:lnTo>
                  <a:lnTo>
                    <a:pt x="55565" y="7153"/>
                  </a:lnTo>
                  <a:lnTo>
                    <a:pt x="90982" y="0"/>
                  </a:lnTo>
                  <a:lnTo>
                    <a:pt x="1340104" y="0"/>
                  </a:lnTo>
                  <a:lnTo>
                    <a:pt x="1375475" y="7153"/>
                  </a:lnTo>
                  <a:lnTo>
                    <a:pt x="1404381" y="26654"/>
                  </a:lnTo>
                  <a:lnTo>
                    <a:pt x="1423882" y="55560"/>
                  </a:lnTo>
                  <a:lnTo>
                    <a:pt x="1431036" y="90931"/>
                  </a:lnTo>
                  <a:lnTo>
                    <a:pt x="1431036" y="818895"/>
                  </a:lnTo>
                  <a:lnTo>
                    <a:pt x="1423882" y="854267"/>
                  </a:lnTo>
                  <a:lnTo>
                    <a:pt x="1404381" y="883173"/>
                  </a:lnTo>
                  <a:lnTo>
                    <a:pt x="1375475" y="902674"/>
                  </a:lnTo>
                  <a:lnTo>
                    <a:pt x="1340104" y="909827"/>
                  </a:lnTo>
                  <a:lnTo>
                    <a:pt x="90982" y="909827"/>
                  </a:lnTo>
                  <a:lnTo>
                    <a:pt x="55565" y="902674"/>
                  </a:lnTo>
                  <a:lnTo>
                    <a:pt x="26646" y="883173"/>
                  </a:lnTo>
                  <a:lnTo>
                    <a:pt x="7149" y="854267"/>
                  </a:lnTo>
                  <a:lnTo>
                    <a:pt x="0" y="818895"/>
                  </a:lnTo>
                  <a:lnTo>
                    <a:pt x="0" y="9093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3657" y="4490465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0" y="0"/>
                  </a:moveTo>
                  <a:lnTo>
                    <a:pt x="90830" y="0"/>
                  </a:lnTo>
                  <a:lnTo>
                    <a:pt x="55474" y="7133"/>
                  </a:lnTo>
                  <a:lnTo>
                    <a:pt x="26603" y="26590"/>
                  </a:lnTo>
                  <a:lnTo>
                    <a:pt x="7137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7" y="852850"/>
                  </a:lnTo>
                  <a:lnTo>
                    <a:pt x="26603" y="881713"/>
                  </a:lnTo>
                  <a:lnTo>
                    <a:pt x="55474" y="901170"/>
                  </a:lnTo>
                  <a:lnTo>
                    <a:pt x="90830" y="908303"/>
                  </a:lnTo>
                  <a:lnTo>
                    <a:pt x="1340230" y="908303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8"/>
                  </a:lnTo>
                  <a:lnTo>
                    <a:pt x="1431036" y="90804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3657" y="4490465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4"/>
                  </a:moveTo>
                  <a:lnTo>
                    <a:pt x="7137" y="55453"/>
                  </a:lnTo>
                  <a:lnTo>
                    <a:pt x="26603" y="26590"/>
                  </a:lnTo>
                  <a:lnTo>
                    <a:pt x="55474" y="7133"/>
                  </a:lnTo>
                  <a:lnTo>
                    <a:pt x="90830" y="0"/>
                  </a:lnTo>
                  <a:lnTo>
                    <a:pt x="1340230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4"/>
                  </a:lnTo>
                  <a:lnTo>
                    <a:pt x="1431036" y="817498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0" y="908303"/>
                  </a:lnTo>
                  <a:lnTo>
                    <a:pt x="90830" y="908303"/>
                  </a:lnTo>
                  <a:lnTo>
                    <a:pt x="55474" y="901170"/>
                  </a:lnTo>
                  <a:lnTo>
                    <a:pt x="26603" y="881713"/>
                  </a:lnTo>
                  <a:lnTo>
                    <a:pt x="7137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71091" y="4786376"/>
            <a:ext cx="836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AIR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FLOW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01467" y="4296155"/>
            <a:ext cx="2144395" cy="1115695"/>
            <a:chOff x="2601467" y="4296155"/>
            <a:chExt cx="2144395" cy="111569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467" y="4296155"/>
              <a:ext cx="2034539" cy="10332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63189" y="4338065"/>
              <a:ext cx="1911350" cy="909955"/>
            </a:xfrm>
            <a:custGeom>
              <a:avLst/>
              <a:gdLst/>
              <a:ahLst/>
              <a:cxnLst/>
              <a:rect l="l" t="t" r="r" b="b"/>
              <a:pathLst>
                <a:path w="1911350" h="909954">
                  <a:moveTo>
                    <a:pt x="1820164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818895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2" y="909827"/>
                  </a:lnTo>
                  <a:lnTo>
                    <a:pt x="1820164" y="909827"/>
                  </a:lnTo>
                  <a:lnTo>
                    <a:pt x="1855535" y="902674"/>
                  </a:lnTo>
                  <a:lnTo>
                    <a:pt x="1884441" y="883173"/>
                  </a:lnTo>
                  <a:lnTo>
                    <a:pt x="1903942" y="854267"/>
                  </a:lnTo>
                  <a:lnTo>
                    <a:pt x="1911096" y="818895"/>
                  </a:lnTo>
                  <a:lnTo>
                    <a:pt x="1911096" y="90931"/>
                  </a:lnTo>
                  <a:lnTo>
                    <a:pt x="1903942" y="55560"/>
                  </a:lnTo>
                  <a:lnTo>
                    <a:pt x="1884441" y="26654"/>
                  </a:lnTo>
                  <a:lnTo>
                    <a:pt x="1855535" y="7153"/>
                  </a:lnTo>
                  <a:lnTo>
                    <a:pt x="182016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3189" y="4338065"/>
              <a:ext cx="1911350" cy="909955"/>
            </a:xfrm>
            <a:custGeom>
              <a:avLst/>
              <a:gdLst/>
              <a:ahLst/>
              <a:cxnLst/>
              <a:rect l="l" t="t" r="r" b="b"/>
              <a:pathLst>
                <a:path w="1911350" h="909954">
                  <a:moveTo>
                    <a:pt x="0" y="90931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1820164" y="0"/>
                  </a:lnTo>
                  <a:lnTo>
                    <a:pt x="1855535" y="7153"/>
                  </a:lnTo>
                  <a:lnTo>
                    <a:pt x="1884441" y="26654"/>
                  </a:lnTo>
                  <a:lnTo>
                    <a:pt x="1903942" y="55560"/>
                  </a:lnTo>
                  <a:lnTo>
                    <a:pt x="1911096" y="90931"/>
                  </a:lnTo>
                  <a:lnTo>
                    <a:pt x="1911096" y="818895"/>
                  </a:lnTo>
                  <a:lnTo>
                    <a:pt x="1903942" y="854267"/>
                  </a:lnTo>
                  <a:lnTo>
                    <a:pt x="1884441" y="883173"/>
                  </a:lnTo>
                  <a:lnTo>
                    <a:pt x="1855535" y="902674"/>
                  </a:lnTo>
                  <a:lnTo>
                    <a:pt x="1820164" y="909827"/>
                  </a:lnTo>
                  <a:lnTo>
                    <a:pt x="90932" y="909827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5"/>
                  </a:lnTo>
                  <a:lnTo>
                    <a:pt x="0" y="9093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23209" y="4490465"/>
              <a:ext cx="1910080" cy="908685"/>
            </a:xfrm>
            <a:custGeom>
              <a:avLst/>
              <a:gdLst/>
              <a:ahLst/>
              <a:cxnLst/>
              <a:rect l="l" t="t" r="r" b="b"/>
              <a:pathLst>
                <a:path w="1910079" h="908685">
                  <a:moveTo>
                    <a:pt x="1818766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3"/>
                  </a:lnTo>
                  <a:lnTo>
                    <a:pt x="1818766" y="908303"/>
                  </a:lnTo>
                  <a:lnTo>
                    <a:pt x="1854118" y="901170"/>
                  </a:lnTo>
                  <a:lnTo>
                    <a:pt x="1882981" y="881713"/>
                  </a:lnTo>
                  <a:lnTo>
                    <a:pt x="1902438" y="852850"/>
                  </a:lnTo>
                  <a:lnTo>
                    <a:pt x="1909572" y="817498"/>
                  </a:lnTo>
                  <a:lnTo>
                    <a:pt x="1909572" y="90804"/>
                  </a:lnTo>
                  <a:lnTo>
                    <a:pt x="1902438" y="55453"/>
                  </a:lnTo>
                  <a:lnTo>
                    <a:pt x="1882981" y="26590"/>
                  </a:lnTo>
                  <a:lnTo>
                    <a:pt x="1854118" y="7133"/>
                  </a:lnTo>
                  <a:lnTo>
                    <a:pt x="18187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23209" y="4490465"/>
              <a:ext cx="1910080" cy="908685"/>
            </a:xfrm>
            <a:custGeom>
              <a:avLst/>
              <a:gdLst/>
              <a:ahLst/>
              <a:cxnLst/>
              <a:rect l="l" t="t" r="r" b="b"/>
              <a:pathLst>
                <a:path w="1910079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818766" y="0"/>
                  </a:lnTo>
                  <a:lnTo>
                    <a:pt x="1854118" y="7133"/>
                  </a:lnTo>
                  <a:lnTo>
                    <a:pt x="1882981" y="26590"/>
                  </a:lnTo>
                  <a:lnTo>
                    <a:pt x="1902438" y="55453"/>
                  </a:lnTo>
                  <a:lnTo>
                    <a:pt x="1909572" y="90804"/>
                  </a:lnTo>
                  <a:lnTo>
                    <a:pt x="1909572" y="817498"/>
                  </a:lnTo>
                  <a:lnTo>
                    <a:pt x="1902438" y="852850"/>
                  </a:lnTo>
                  <a:lnTo>
                    <a:pt x="1882981" y="881713"/>
                  </a:lnTo>
                  <a:lnTo>
                    <a:pt x="1854118" y="901170"/>
                  </a:lnTo>
                  <a:lnTo>
                    <a:pt x="1818766" y="908303"/>
                  </a:lnTo>
                  <a:lnTo>
                    <a:pt x="90804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967354" y="4674870"/>
            <a:ext cx="161925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3876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libri"/>
                <a:cs typeface="Calibri"/>
              </a:rPr>
              <a:t>MECHANICAL  (TH</a:t>
            </a:r>
            <a:r>
              <a:rPr sz="1600" spc="-5" dirty="0">
                <a:latin typeface="Calibri"/>
                <a:cs typeface="Calibri"/>
              </a:rPr>
              <a:t>IGM</a:t>
            </a:r>
            <a:r>
              <a:rPr sz="1600" spc="-5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OP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SM)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04332" y="2971800"/>
            <a:ext cx="1664335" cy="1115695"/>
            <a:chOff x="5704332" y="2971800"/>
            <a:chExt cx="1664335" cy="1115695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4332" y="2971800"/>
              <a:ext cx="1554480" cy="10317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66054" y="3013709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90" h="908685">
                  <a:moveTo>
                    <a:pt x="1340230" y="0"/>
                  </a:moveTo>
                  <a:lnTo>
                    <a:pt x="90805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5" y="908303"/>
                  </a:lnTo>
                  <a:lnTo>
                    <a:pt x="1340230" y="908303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8"/>
                  </a:lnTo>
                  <a:lnTo>
                    <a:pt x="1431036" y="90804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66054" y="3013709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90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5" y="0"/>
                  </a:lnTo>
                  <a:lnTo>
                    <a:pt x="1340230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4"/>
                  </a:lnTo>
                  <a:lnTo>
                    <a:pt x="1431036" y="817498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0" y="908303"/>
                  </a:lnTo>
                  <a:lnTo>
                    <a:pt x="90805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26074" y="3166110"/>
              <a:ext cx="1430020" cy="908685"/>
            </a:xfrm>
            <a:custGeom>
              <a:avLst/>
              <a:gdLst/>
              <a:ahLst/>
              <a:cxnLst/>
              <a:rect l="l" t="t" r="r" b="b"/>
              <a:pathLst>
                <a:path w="1430020" h="908685">
                  <a:moveTo>
                    <a:pt x="1338706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3"/>
                  </a:lnTo>
                  <a:lnTo>
                    <a:pt x="1338706" y="908303"/>
                  </a:lnTo>
                  <a:lnTo>
                    <a:pt x="1374058" y="901170"/>
                  </a:lnTo>
                  <a:lnTo>
                    <a:pt x="1402921" y="881713"/>
                  </a:lnTo>
                  <a:lnTo>
                    <a:pt x="1422378" y="852850"/>
                  </a:lnTo>
                  <a:lnTo>
                    <a:pt x="1429511" y="817498"/>
                  </a:lnTo>
                  <a:lnTo>
                    <a:pt x="1429511" y="90804"/>
                  </a:lnTo>
                  <a:lnTo>
                    <a:pt x="1422378" y="55453"/>
                  </a:lnTo>
                  <a:lnTo>
                    <a:pt x="1402921" y="26590"/>
                  </a:lnTo>
                  <a:lnTo>
                    <a:pt x="1374058" y="7133"/>
                  </a:lnTo>
                  <a:lnTo>
                    <a:pt x="13387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6074" y="3166110"/>
              <a:ext cx="1430020" cy="908685"/>
            </a:xfrm>
            <a:custGeom>
              <a:avLst/>
              <a:gdLst/>
              <a:ahLst/>
              <a:cxnLst/>
              <a:rect l="l" t="t" r="r" b="b"/>
              <a:pathLst>
                <a:path w="1430020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38706" y="0"/>
                  </a:lnTo>
                  <a:lnTo>
                    <a:pt x="1374058" y="7133"/>
                  </a:lnTo>
                  <a:lnTo>
                    <a:pt x="1402921" y="26590"/>
                  </a:lnTo>
                  <a:lnTo>
                    <a:pt x="1422378" y="55453"/>
                  </a:lnTo>
                  <a:lnTo>
                    <a:pt x="1429511" y="90804"/>
                  </a:lnTo>
                  <a:lnTo>
                    <a:pt x="1429511" y="817498"/>
                  </a:lnTo>
                  <a:lnTo>
                    <a:pt x="1422378" y="852850"/>
                  </a:lnTo>
                  <a:lnTo>
                    <a:pt x="1402921" y="881713"/>
                  </a:lnTo>
                  <a:lnTo>
                    <a:pt x="1374058" y="901170"/>
                  </a:lnTo>
                  <a:lnTo>
                    <a:pt x="1338706" y="908303"/>
                  </a:lnTo>
                  <a:lnTo>
                    <a:pt x="90804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25907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41541" y="3350133"/>
            <a:ext cx="79946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8419" marR="5080" indent="-4572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latin typeface="Calibri"/>
                <a:cs typeface="Calibri"/>
              </a:rPr>
              <a:t>IND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T  </a:t>
            </a:r>
            <a:r>
              <a:rPr sz="1600" spc="-10" dirty="0">
                <a:latin typeface="Calibri"/>
                <a:cs typeface="Calibri"/>
              </a:rPr>
              <a:t>EFFECTS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831079" y="4296155"/>
            <a:ext cx="1664335" cy="1115695"/>
            <a:chOff x="4831079" y="4296155"/>
            <a:chExt cx="1664335" cy="1115695"/>
          </a:xfrm>
        </p:grpSpPr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9" y="4296155"/>
              <a:ext cx="1552955" cy="103327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892801" y="4338065"/>
              <a:ext cx="1430020" cy="909955"/>
            </a:xfrm>
            <a:custGeom>
              <a:avLst/>
              <a:gdLst/>
              <a:ahLst/>
              <a:cxnLst/>
              <a:rect l="l" t="t" r="r" b="b"/>
              <a:pathLst>
                <a:path w="1430020" h="909954">
                  <a:moveTo>
                    <a:pt x="1338580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818895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2" y="909827"/>
                  </a:lnTo>
                  <a:lnTo>
                    <a:pt x="1338580" y="909827"/>
                  </a:lnTo>
                  <a:lnTo>
                    <a:pt x="1373951" y="902674"/>
                  </a:lnTo>
                  <a:lnTo>
                    <a:pt x="1402857" y="883173"/>
                  </a:lnTo>
                  <a:lnTo>
                    <a:pt x="1422358" y="854267"/>
                  </a:lnTo>
                  <a:lnTo>
                    <a:pt x="1429512" y="818895"/>
                  </a:lnTo>
                  <a:lnTo>
                    <a:pt x="1429512" y="90931"/>
                  </a:lnTo>
                  <a:lnTo>
                    <a:pt x="1422358" y="55560"/>
                  </a:lnTo>
                  <a:lnTo>
                    <a:pt x="1402857" y="26654"/>
                  </a:lnTo>
                  <a:lnTo>
                    <a:pt x="1373951" y="7153"/>
                  </a:lnTo>
                  <a:lnTo>
                    <a:pt x="13385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92801" y="4338065"/>
              <a:ext cx="1430020" cy="909955"/>
            </a:xfrm>
            <a:custGeom>
              <a:avLst/>
              <a:gdLst/>
              <a:ahLst/>
              <a:cxnLst/>
              <a:rect l="l" t="t" r="r" b="b"/>
              <a:pathLst>
                <a:path w="1430020" h="909954">
                  <a:moveTo>
                    <a:pt x="0" y="90931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1338580" y="0"/>
                  </a:lnTo>
                  <a:lnTo>
                    <a:pt x="1373951" y="7153"/>
                  </a:lnTo>
                  <a:lnTo>
                    <a:pt x="1402857" y="26654"/>
                  </a:lnTo>
                  <a:lnTo>
                    <a:pt x="1422358" y="55560"/>
                  </a:lnTo>
                  <a:lnTo>
                    <a:pt x="1429512" y="90931"/>
                  </a:lnTo>
                  <a:lnTo>
                    <a:pt x="1429512" y="818895"/>
                  </a:lnTo>
                  <a:lnTo>
                    <a:pt x="1422358" y="854267"/>
                  </a:lnTo>
                  <a:lnTo>
                    <a:pt x="1402857" y="883173"/>
                  </a:lnTo>
                  <a:lnTo>
                    <a:pt x="1373951" y="902674"/>
                  </a:lnTo>
                  <a:lnTo>
                    <a:pt x="1338580" y="909827"/>
                  </a:lnTo>
                  <a:lnTo>
                    <a:pt x="90932" y="909827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5"/>
                  </a:lnTo>
                  <a:lnTo>
                    <a:pt x="0" y="9093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51297" y="4490465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0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3"/>
                  </a:lnTo>
                  <a:lnTo>
                    <a:pt x="1340230" y="908303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8"/>
                  </a:lnTo>
                  <a:lnTo>
                    <a:pt x="1431036" y="90804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51297" y="4490465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40230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4"/>
                  </a:lnTo>
                  <a:lnTo>
                    <a:pt x="1431036" y="817498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0" y="908303"/>
                  </a:lnTo>
                  <a:lnTo>
                    <a:pt x="90804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25907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173471" y="4674870"/>
            <a:ext cx="1185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68580" marR="5080" indent="-5651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libri"/>
                <a:cs typeface="Calibri"/>
              </a:rPr>
              <a:t>SOIL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EROSION  </a:t>
            </a:r>
            <a:r>
              <a:rPr sz="1600" spc="-5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ABRASION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579107" y="4296155"/>
            <a:ext cx="1664335" cy="1115695"/>
            <a:chOff x="6579107" y="4296155"/>
            <a:chExt cx="1664335" cy="1115695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9107" y="4296155"/>
              <a:ext cx="1554479" cy="103327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640829" y="4338065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90" h="909954">
                  <a:moveTo>
                    <a:pt x="1340103" y="0"/>
                  </a:moveTo>
                  <a:lnTo>
                    <a:pt x="90931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818895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1" y="909827"/>
                  </a:lnTo>
                  <a:lnTo>
                    <a:pt x="1340103" y="909827"/>
                  </a:lnTo>
                  <a:lnTo>
                    <a:pt x="1375475" y="902674"/>
                  </a:lnTo>
                  <a:lnTo>
                    <a:pt x="1404381" y="883173"/>
                  </a:lnTo>
                  <a:lnTo>
                    <a:pt x="1423882" y="854267"/>
                  </a:lnTo>
                  <a:lnTo>
                    <a:pt x="1431036" y="818895"/>
                  </a:lnTo>
                  <a:lnTo>
                    <a:pt x="1431036" y="90931"/>
                  </a:lnTo>
                  <a:lnTo>
                    <a:pt x="1423882" y="55560"/>
                  </a:lnTo>
                  <a:lnTo>
                    <a:pt x="1404381" y="26654"/>
                  </a:lnTo>
                  <a:lnTo>
                    <a:pt x="1375475" y="7153"/>
                  </a:lnTo>
                  <a:lnTo>
                    <a:pt x="134010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40829" y="4338065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90" h="909954">
                  <a:moveTo>
                    <a:pt x="0" y="90931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1" y="0"/>
                  </a:lnTo>
                  <a:lnTo>
                    <a:pt x="1340103" y="0"/>
                  </a:lnTo>
                  <a:lnTo>
                    <a:pt x="1375475" y="7153"/>
                  </a:lnTo>
                  <a:lnTo>
                    <a:pt x="1404381" y="26654"/>
                  </a:lnTo>
                  <a:lnTo>
                    <a:pt x="1423882" y="55560"/>
                  </a:lnTo>
                  <a:lnTo>
                    <a:pt x="1431036" y="90931"/>
                  </a:lnTo>
                  <a:lnTo>
                    <a:pt x="1431036" y="818895"/>
                  </a:lnTo>
                  <a:lnTo>
                    <a:pt x="1423882" y="854267"/>
                  </a:lnTo>
                  <a:lnTo>
                    <a:pt x="1404381" y="883173"/>
                  </a:lnTo>
                  <a:lnTo>
                    <a:pt x="1375475" y="902674"/>
                  </a:lnTo>
                  <a:lnTo>
                    <a:pt x="1340103" y="909827"/>
                  </a:lnTo>
                  <a:lnTo>
                    <a:pt x="90931" y="909827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5"/>
                  </a:lnTo>
                  <a:lnTo>
                    <a:pt x="0" y="9093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99325" y="4490465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90" h="908685">
                  <a:moveTo>
                    <a:pt x="1340230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8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3"/>
                  </a:lnTo>
                  <a:lnTo>
                    <a:pt x="1340230" y="908303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5" y="817498"/>
                  </a:lnTo>
                  <a:lnTo>
                    <a:pt x="1431035" y="90804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99325" y="4490465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90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40230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5" y="90804"/>
                  </a:lnTo>
                  <a:lnTo>
                    <a:pt x="1431035" y="817498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0" y="908303"/>
                  </a:lnTo>
                  <a:lnTo>
                    <a:pt x="90804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8"/>
                  </a:lnTo>
                  <a:lnTo>
                    <a:pt x="0" y="90804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164451" y="4674870"/>
            <a:ext cx="70231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6034" marR="5080" indent="-1397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ASE  </a:t>
            </a:r>
            <a:r>
              <a:rPr sz="1600" spc="-10" dirty="0">
                <a:latin typeface="Calibri"/>
                <a:cs typeface="Calibri"/>
              </a:rPr>
              <a:t>SPREAD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4600" y="609600"/>
            <a:ext cx="2308859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008" y="461899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"/>
                <a:cs typeface="Calibri"/>
              </a:rPr>
              <a:t>DIRECT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4542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039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Wind: </a:t>
            </a:r>
            <a:r>
              <a:rPr sz="3200" spc="-25" dirty="0">
                <a:latin typeface="Calibri"/>
                <a:cs typeface="Calibri"/>
              </a:rPr>
              <a:t>affect </a:t>
            </a:r>
            <a:r>
              <a:rPr sz="3200" spc="-5" dirty="0">
                <a:latin typeface="Calibri"/>
                <a:cs typeface="Calibri"/>
              </a:rPr>
              <a:t>development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alter  </a:t>
            </a:r>
            <a:r>
              <a:rPr sz="3200" dirty="0">
                <a:latin typeface="Calibri"/>
                <a:cs typeface="Calibri"/>
              </a:rPr>
              <a:t>morphology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Wind </a:t>
            </a:r>
            <a:r>
              <a:rPr sz="3200" spc="-10" dirty="0">
                <a:latin typeface="Calibri"/>
                <a:cs typeface="Calibri"/>
              </a:rPr>
              <a:t>exposed </a:t>
            </a:r>
            <a:r>
              <a:rPr sz="3200" spc="-5" dirty="0">
                <a:latin typeface="Calibri"/>
                <a:cs typeface="Calibri"/>
              </a:rPr>
              <a:t>plants: </a:t>
            </a:r>
            <a:r>
              <a:rPr sz="3200" spc="-70" dirty="0">
                <a:latin typeface="Calibri"/>
                <a:cs typeface="Calibri"/>
              </a:rPr>
              <a:t>fewer, </a:t>
            </a:r>
            <a:r>
              <a:rPr sz="3200" spc="-5" dirty="0">
                <a:latin typeface="Calibri"/>
                <a:cs typeface="Calibri"/>
              </a:rPr>
              <a:t>smaller </a:t>
            </a:r>
            <a:r>
              <a:rPr sz="3200" spc="-15" dirty="0">
                <a:latin typeface="Calibri"/>
                <a:cs typeface="Calibri"/>
              </a:rPr>
              <a:t>leaves 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5" dirty="0">
                <a:latin typeface="Calibri"/>
                <a:cs typeface="Calibri"/>
              </a:rPr>
              <a:t>contain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higher </a:t>
            </a:r>
            <a:r>
              <a:rPr sz="3200" spc="-10" dirty="0">
                <a:latin typeface="Calibri"/>
                <a:cs typeface="Calibri"/>
              </a:rPr>
              <a:t>proportion </a:t>
            </a:r>
            <a:r>
              <a:rPr sz="3200" spc="-5" dirty="0">
                <a:latin typeface="Calibri"/>
                <a:cs typeface="Calibri"/>
              </a:rPr>
              <a:t>of  mechanical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tissues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Wind : </a:t>
            </a:r>
            <a:r>
              <a:rPr sz="3200" spc="-10" dirty="0">
                <a:latin typeface="Calibri"/>
                <a:cs typeface="Calibri"/>
              </a:rPr>
              <a:t>Complex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phenomenon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267200"/>
            <a:ext cx="1709927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008" y="461899"/>
            <a:ext cx="366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"/>
                <a:cs typeface="Calibri"/>
              </a:rPr>
              <a:t>DIRECT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753984" cy="44621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10604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Stress </a:t>
            </a:r>
            <a:r>
              <a:rPr sz="3000" spc="-5" dirty="0">
                <a:latin typeface="Calibri"/>
                <a:cs typeface="Calibri"/>
              </a:rPr>
              <a:t>due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wind </a:t>
            </a:r>
            <a:r>
              <a:rPr sz="3000" spc="-5" dirty="0">
                <a:latin typeface="Calibri"/>
                <a:cs typeface="Calibri"/>
              </a:rPr>
              <a:t>flow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mechanical </a:t>
            </a:r>
            <a:r>
              <a:rPr sz="3000" spc="-15" dirty="0">
                <a:latin typeface="Calibri"/>
                <a:cs typeface="Calibri"/>
              </a:rPr>
              <a:t>stress </a:t>
            </a:r>
            <a:r>
              <a:rPr sz="3000" dirty="0">
                <a:latin typeface="Calibri"/>
                <a:cs typeface="Calibri"/>
              </a:rPr>
              <a:t>:  </a:t>
            </a:r>
            <a:r>
              <a:rPr sz="3000" spc="-5" dirty="0">
                <a:latin typeface="Calibri"/>
                <a:cs typeface="Calibri"/>
              </a:rPr>
              <a:t>both </a:t>
            </a:r>
            <a:r>
              <a:rPr sz="3000" spc="-20" dirty="0">
                <a:latin typeface="Calibri"/>
                <a:cs typeface="Calibri"/>
              </a:rPr>
              <a:t>have </a:t>
            </a:r>
            <a:r>
              <a:rPr sz="3000" spc="-25" dirty="0">
                <a:latin typeface="Calibri"/>
                <a:cs typeface="Calibri"/>
              </a:rPr>
              <a:t>different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effects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responses of plants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wind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155700" marR="944244" lvl="2" indent="-228600">
              <a:lnSpc>
                <a:spcPct val="8000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depend </a:t>
            </a:r>
            <a:r>
              <a:rPr sz="2200" spc="-5" dirty="0">
                <a:latin typeface="Calibri"/>
                <a:cs typeface="Calibri"/>
              </a:rPr>
              <a:t>on the </a:t>
            </a:r>
            <a:r>
              <a:rPr sz="2200" spc="-15" dirty="0">
                <a:latin typeface="Calibri"/>
                <a:cs typeface="Calibri"/>
              </a:rPr>
              <a:t>relative </a:t>
            </a:r>
            <a:r>
              <a:rPr sz="2200" spc="-5" dirty="0">
                <a:latin typeface="Calibri"/>
                <a:cs typeface="Calibri"/>
              </a:rPr>
              <a:t>importance of air </a:t>
            </a:r>
            <a:r>
              <a:rPr sz="2200" spc="-10" dirty="0">
                <a:latin typeface="Calibri"/>
                <a:cs typeface="Calibri"/>
              </a:rPr>
              <a:t>flow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0" dirty="0">
                <a:latin typeface="Calibri"/>
                <a:cs typeface="Calibri"/>
              </a:rPr>
              <a:t>mechanical stress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effects</a:t>
            </a:r>
            <a:endParaRPr sz="2200">
              <a:latin typeface="Calibri"/>
              <a:cs typeface="Calibri"/>
            </a:endParaRPr>
          </a:p>
          <a:p>
            <a:pPr marL="1155700" marR="5080" lvl="2" indent="-2286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depend </a:t>
            </a:r>
            <a:r>
              <a:rPr sz="2200" spc="-5" dirty="0">
                <a:latin typeface="Calibri"/>
                <a:cs typeface="Calibri"/>
              </a:rPr>
              <a:t>on the </a:t>
            </a:r>
            <a:r>
              <a:rPr sz="2200" spc="-15" dirty="0">
                <a:latin typeface="Calibri"/>
                <a:cs typeface="Calibri"/>
              </a:rPr>
              <a:t>overall environmental </a:t>
            </a:r>
            <a:r>
              <a:rPr sz="2200" spc="-10" dirty="0">
                <a:latin typeface="Calibri"/>
                <a:cs typeface="Calibri"/>
              </a:rPr>
              <a:t>conditions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well </a:t>
            </a:r>
            <a:r>
              <a:rPr sz="2200" spc="-5" dirty="0">
                <a:latin typeface="Calibri"/>
                <a:cs typeface="Calibri"/>
              </a:rPr>
              <a:t>as  the </a:t>
            </a:r>
            <a:r>
              <a:rPr sz="2200" spc="-10" dirty="0">
                <a:latin typeface="Calibri"/>
                <a:cs typeface="Calibri"/>
              </a:rPr>
              <a:t>characteristics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0" dirty="0">
                <a:latin typeface="Calibri"/>
                <a:cs typeface="Calibri"/>
              </a:rPr>
              <a:t>plants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themselves.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20" dirty="0">
                <a:latin typeface="Calibri"/>
                <a:cs typeface="Calibri"/>
              </a:rPr>
              <a:t>factors </a:t>
            </a:r>
            <a:r>
              <a:rPr sz="2600" dirty="0">
                <a:latin typeface="Calibri"/>
                <a:cs typeface="Calibri"/>
              </a:rPr>
              <a:t>include</a:t>
            </a:r>
            <a:endParaRPr sz="2600">
              <a:latin typeface="Calibri"/>
              <a:cs typeface="Calibri"/>
            </a:endParaRPr>
          </a:p>
          <a:p>
            <a:pPr marL="1219835" lvl="2" indent="-29337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219835" algn="l"/>
                <a:tab pos="1220470" algn="l"/>
              </a:tabLst>
            </a:pPr>
            <a:r>
              <a:rPr sz="2200" spc="-10" dirty="0">
                <a:latin typeface="Calibri"/>
                <a:cs typeface="Calibri"/>
              </a:rPr>
              <a:t>humidity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the magnitude, </a:t>
            </a:r>
            <a:r>
              <a:rPr sz="2200" spc="-10" dirty="0">
                <a:latin typeface="Calibri"/>
                <a:cs typeface="Calibri"/>
              </a:rPr>
              <a:t>frequency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duration </a:t>
            </a:r>
            <a:r>
              <a:rPr sz="2200" spc="-5" dirty="0">
                <a:latin typeface="Calibri"/>
                <a:cs typeface="Calibri"/>
              </a:rPr>
              <a:t>of wind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loading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leaf shape and </a:t>
            </a:r>
            <a:r>
              <a:rPr sz="2200" spc="-20" dirty="0">
                <a:latin typeface="Calibri"/>
                <a:cs typeface="Calibri"/>
              </a:rPr>
              <a:t>size </a:t>
            </a:r>
            <a:r>
              <a:rPr sz="2200" spc="-5" dirty="0">
                <a:latin typeface="Calibri"/>
                <a:cs typeface="Calibri"/>
              </a:rPr>
              <a:t>and the </a:t>
            </a:r>
            <a:r>
              <a:rPr sz="2200" spc="-15" dirty="0">
                <a:latin typeface="Calibri"/>
                <a:cs typeface="Calibri"/>
              </a:rPr>
              <a:t>overall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shape</a:t>
            </a:r>
            <a:endParaRPr sz="2200">
              <a:latin typeface="Calibri"/>
              <a:cs typeface="Calibri"/>
            </a:endParaRPr>
          </a:p>
          <a:p>
            <a:pPr marL="1155700" marR="55880" lvl="2" indent="-2286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20" dirty="0">
                <a:latin typeface="Calibri"/>
                <a:cs typeface="Calibri"/>
              </a:rPr>
              <a:t>drag </a:t>
            </a:r>
            <a:r>
              <a:rPr sz="2200" spc="-15" dirty="0">
                <a:latin typeface="Calibri"/>
                <a:cs typeface="Calibri"/>
              </a:rPr>
              <a:t>coefficient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5" dirty="0">
                <a:latin typeface="Calibri"/>
                <a:cs typeface="Calibri"/>
              </a:rPr>
              <a:t>vegetation stand </a:t>
            </a:r>
            <a:r>
              <a:rPr sz="2200" spc="-5" dirty="0">
                <a:latin typeface="Calibri"/>
                <a:cs typeface="Calibri"/>
              </a:rPr>
              <a:t>in which a </a:t>
            </a:r>
            <a:r>
              <a:rPr sz="2200" spc="-10" dirty="0">
                <a:latin typeface="Calibri"/>
                <a:cs typeface="Calibri"/>
              </a:rPr>
              <a:t>plant </a:t>
            </a:r>
            <a:r>
              <a:rPr sz="2200" spc="-5" dirty="0">
                <a:latin typeface="Calibri"/>
                <a:cs typeface="Calibri"/>
              </a:rPr>
              <a:t>is  </a:t>
            </a:r>
            <a:r>
              <a:rPr sz="2200" spc="-15" dirty="0">
                <a:latin typeface="Calibri"/>
                <a:cs typeface="Calibri"/>
              </a:rPr>
              <a:t>growing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267200"/>
            <a:ext cx="1709927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7344" y="673544"/>
            <a:ext cx="8255634" cy="5893435"/>
            <a:chOff x="597344" y="673544"/>
            <a:chExt cx="8255634" cy="5893435"/>
          </a:xfrm>
        </p:grpSpPr>
        <p:sp>
          <p:nvSpPr>
            <p:cNvPr id="4" name="object 4"/>
            <p:cNvSpPr/>
            <p:nvPr/>
          </p:nvSpPr>
          <p:spPr>
            <a:xfrm>
              <a:off x="610361" y="686561"/>
              <a:ext cx="8229600" cy="5867400"/>
            </a:xfrm>
            <a:custGeom>
              <a:avLst/>
              <a:gdLst/>
              <a:ahLst/>
              <a:cxnLst/>
              <a:rect l="l" t="t" r="r" b="b"/>
              <a:pathLst>
                <a:path w="8229600" h="5867400">
                  <a:moveTo>
                    <a:pt x="8229600" y="0"/>
                  </a:moveTo>
                  <a:lnTo>
                    <a:pt x="0" y="0"/>
                  </a:lnTo>
                  <a:lnTo>
                    <a:pt x="0" y="5867400"/>
                  </a:lnTo>
                  <a:lnTo>
                    <a:pt x="8229600" y="5867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361" y="686561"/>
              <a:ext cx="8229600" cy="5867400"/>
            </a:xfrm>
            <a:custGeom>
              <a:avLst/>
              <a:gdLst/>
              <a:ahLst/>
              <a:cxnLst/>
              <a:rect l="l" t="t" r="r" b="b"/>
              <a:pathLst>
                <a:path w="8229600" h="5867400">
                  <a:moveTo>
                    <a:pt x="0" y="5867400"/>
                  </a:moveTo>
                  <a:lnTo>
                    <a:pt x="8229600" y="5867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86740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3444" y="1209917"/>
            <a:ext cx="6670040" cy="44589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Induce </a:t>
            </a:r>
            <a:r>
              <a:rPr sz="3000" spc="-15" dirty="0">
                <a:latin typeface="Calibri"/>
                <a:cs typeface="Calibri"/>
              </a:rPr>
              <a:t>stress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endParaRPr sz="30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Leaves</a:t>
            </a:r>
            <a:endParaRPr sz="26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Stem</a:t>
            </a:r>
            <a:endParaRPr sz="26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Roots</a:t>
            </a:r>
            <a:endParaRPr sz="26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parts</a:t>
            </a:r>
            <a:endParaRPr sz="26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decrease </a:t>
            </a:r>
            <a:r>
              <a:rPr sz="3000" spc="-5" dirty="0">
                <a:latin typeface="Calibri"/>
                <a:cs typeface="Calibri"/>
              </a:rPr>
              <a:t>yield due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wind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exposure</a:t>
            </a:r>
            <a:endParaRPr sz="30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30%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sorghum</a:t>
            </a:r>
            <a:endParaRPr sz="26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24%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barley</a:t>
            </a:r>
            <a:endParaRPr sz="26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48% in 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marigold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1789" y="614299"/>
            <a:ext cx="3665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"/>
                <a:cs typeface="Calibri"/>
              </a:rPr>
              <a:t>DIRECT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EFFECTS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562600" y="1295400"/>
            <a:ext cx="2860675" cy="4800600"/>
            <a:chOff x="5562600" y="1295400"/>
            <a:chExt cx="2860675" cy="48006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1295400"/>
              <a:ext cx="2860548" cy="2590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4267200"/>
              <a:ext cx="2438400" cy="182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4944" y="444944"/>
            <a:ext cx="8255634" cy="6045835"/>
            <a:chOff x="444944" y="444944"/>
            <a:chExt cx="8255634" cy="6045835"/>
          </a:xfrm>
        </p:grpSpPr>
        <p:sp>
          <p:nvSpPr>
            <p:cNvPr id="4" name="object 4"/>
            <p:cNvSpPr/>
            <p:nvPr/>
          </p:nvSpPr>
          <p:spPr>
            <a:xfrm>
              <a:off x="457961" y="457961"/>
              <a:ext cx="8229600" cy="6019800"/>
            </a:xfrm>
            <a:custGeom>
              <a:avLst/>
              <a:gdLst/>
              <a:ahLst/>
              <a:cxnLst/>
              <a:rect l="l" t="t" r="r" b="b"/>
              <a:pathLst>
                <a:path w="8229600" h="6019800">
                  <a:moveTo>
                    <a:pt x="82296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8229600" y="60198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1" y="457961"/>
              <a:ext cx="8229600" cy="6019800"/>
            </a:xfrm>
            <a:custGeom>
              <a:avLst/>
              <a:gdLst/>
              <a:ahLst/>
              <a:cxnLst/>
              <a:rect l="l" t="t" r="r" b="b"/>
              <a:pathLst>
                <a:path w="8229600" h="6019800">
                  <a:moveTo>
                    <a:pt x="0" y="6019800"/>
                  </a:moveTo>
                  <a:lnTo>
                    <a:pt x="8229600" y="6019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01980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8552" y="461899"/>
            <a:ext cx="4864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Wind </a:t>
            </a:r>
            <a:r>
              <a:rPr spc="-25" dirty="0"/>
              <a:t>stress </a:t>
            </a:r>
            <a:r>
              <a:rPr dirty="0"/>
              <a:t>in</a:t>
            </a:r>
            <a:r>
              <a:rPr spc="-40" dirty="0"/>
              <a:t> </a:t>
            </a:r>
            <a:r>
              <a:rPr spc="-20" dirty="0"/>
              <a:t>leaves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509941"/>
            <a:ext cx="8058150" cy="26606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leaves are </a:t>
            </a:r>
            <a:r>
              <a:rPr sz="3200" spc="-10" dirty="0">
                <a:latin typeface="Calibri"/>
                <a:cs typeface="Calibri"/>
              </a:rPr>
              <a:t>probably most </a:t>
            </a:r>
            <a:r>
              <a:rPr sz="3200" spc="-15" dirty="0">
                <a:latin typeface="Calibri"/>
                <a:cs typeface="Calibri"/>
              </a:rPr>
              <a:t>strongly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influenced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gentle </a:t>
            </a:r>
            <a:r>
              <a:rPr sz="3200" spc="-25" dirty="0">
                <a:latin typeface="Calibri"/>
                <a:cs typeface="Calibri"/>
              </a:rPr>
              <a:t>breeze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increase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photosynthesis </a:t>
            </a:r>
            <a:r>
              <a:rPr sz="3200" dirty="0">
                <a:latin typeface="Calibri"/>
                <a:cs typeface="Calibri"/>
              </a:rPr>
              <a:t>-  </a:t>
            </a:r>
            <a:r>
              <a:rPr sz="3200" spc="-5" dirty="0">
                <a:latin typeface="Calibri"/>
                <a:cs typeface="Calibri"/>
              </a:rPr>
              <a:t>low </a:t>
            </a:r>
            <a:r>
              <a:rPr sz="3200" dirty="0">
                <a:latin typeface="Calibri"/>
                <a:cs typeface="Calibri"/>
              </a:rPr>
              <a:t>winds </a:t>
            </a:r>
            <a:r>
              <a:rPr sz="3200" spc="-5" dirty="0">
                <a:latin typeface="Calibri"/>
                <a:cs typeface="Calibri"/>
              </a:rPr>
              <a:t>reduce the </a:t>
            </a:r>
            <a:r>
              <a:rPr sz="3200" dirty="0">
                <a:latin typeface="Calibri"/>
                <a:cs typeface="Calibri"/>
              </a:rPr>
              <a:t>thickness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LEAF  </a:t>
            </a:r>
            <a:r>
              <a:rPr sz="3200" dirty="0">
                <a:latin typeface="Calibri"/>
                <a:cs typeface="Calibri"/>
              </a:rPr>
              <a:t>boundary </a:t>
            </a:r>
            <a:r>
              <a:rPr sz="3200" spc="-20" dirty="0">
                <a:latin typeface="Calibri"/>
                <a:cs typeface="Calibri"/>
              </a:rPr>
              <a:t>layer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decrease </a:t>
            </a:r>
            <a:r>
              <a:rPr sz="3200" spc="-15" dirty="0">
                <a:latin typeface="Calibri"/>
                <a:cs typeface="Calibri"/>
              </a:rPr>
              <a:t>resistance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10" dirty="0">
                <a:latin typeface="Calibri"/>
                <a:cs typeface="Calibri"/>
              </a:rPr>
              <a:t>movement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carbondioxide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leaf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076" y="4341876"/>
            <a:ext cx="2517648" cy="18440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578" y="644397"/>
            <a:ext cx="4864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Wind </a:t>
            </a:r>
            <a:r>
              <a:rPr spc="-25" dirty="0"/>
              <a:t>stress </a:t>
            </a:r>
            <a:r>
              <a:rPr dirty="0"/>
              <a:t>in</a:t>
            </a:r>
            <a:r>
              <a:rPr spc="-40" dirty="0"/>
              <a:t> </a:t>
            </a:r>
            <a:r>
              <a:rPr spc="-20" dirty="0"/>
              <a:t>leaves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2700" y="571500"/>
            <a:ext cx="2247900" cy="22479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506394"/>
            <a:ext cx="7884795" cy="4224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strong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winds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reduce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photosynthesis</a:t>
            </a:r>
            <a:endParaRPr sz="2800">
              <a:latin typeface="Calibri"/>
              <a:cs typeface="Calibri"/>
            </a:endParaRPr>
          </a:p>
          <a:p>
            <a:pPr marL="1155700" marR="278130" lvl="2" indent="-228600">
              <a:lnSpc>
                <a:spcPts val="2590"/>
              </a:lnSpc>
              <a:spcBef>
                <a:spcPts val="64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lowering </a:t>
            </a:r>
            <a:r>
              <a:rPr sz="2400" dirty="0">
                <a:latin typeface="Calibri"/>
                <a:cs typeface="Calibri"/>
              </a:rPr>
              <a:t>leaf </a:t>
            </a:r>
            <a:r>
              <a:rPr sz="2400" spc="-10" dirty="0">
                <a:latin typeface="Calibri"/>
                <a:cs typeface="Calibri"/>
              </a:rPr>
              <a:t>temperatures below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optimum,  reducing </a:t>
            </a:r>
            <a:r>
              <a:rPr sz="2400" spc="-15" dirty="0">
                <a:latin typeface="Calibri"/>
                <a:cs typeface="Calibri"/>
              </a:rPr>
              <a:t>stomatal </a:t>
            </a:r>
            <a:r>
              <a:rPr sz="2400" spc="-10" dirty="0">
                <a:latin typeface="Calibri"/>
                <a:cs typeface="Calibri"/>
              </a:rPr>
              <a:t>conductance </a:t>
            </a:r>
            <a:r>
              <a:rPr sz="2400" spc="-15" dirty="0">
                <a:latin typeface="Calibri"/>
                <a:cs typeface="Calibri"/>
              </a:rPr>
              <a:t>to prevent excessive  water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  <a:p>
            <a:pPr marL="1155700" marR="619760" lvl="2" indent="-228600">
              <a:lnSpc>
                <a:spcPts val="2590"/>
              </a:lnSpc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causing </a:t>
            </a:r>
            <a:r>
              <a:rPr sz="2400" spc="-10" dirty="0">
                <a:latin typeface="Calibri"/>
                <a:cs typeface="Calibri"/>
              </a:rPr>
              <a:t>leaves </a:t>
            </a:r>
            <a:r>
              <a:rPr sz="2400" spc="-15" dirty="0">
                <a:latin typeface="Calibri"/>
                <a:cs typeface="Calibri"/>
              </a:rPr>
              <a:t>to roll </a:t>
            </a:r>
            <a:r>
              <a:rPr sz="2400" spc="-5" dirty="0">
                <a:latin typeface="Calibri"/>
                <a:cs typeface="Calibri"/>
              </a:rPr>
              <a:t>up or </a:t>
            </a:r>
            <a:r>
              <a:rPr sz="2400" dirty="0">
                <a:latin typeface="Calibri"/>
                <a:cs typeface="Calibri"/>
              </a:rPr>
              <a:t>curl </a:t>
            </a:r>
            <a:r>
              <a:rPr sz="2400" spc="-15" dirty="0">
                <a:latin typeface="Calibri"/>
                <a:cs typeface="Calibri"/>
              </a:rPr>
              <a:t>inwards, </a:t>
            </a:r>
            <a:r>
              <a:rPr sz="2400" dirty="0">
                <a:latin typeface="Calibri"/>
                <a:cs typeface="Calibri"/>
              </a:rPr>
              <a:t>which  </a:t>
            </a:r>
            <a:r>
              <a:rPr sz="2400" spc="-5" dirty="0">
                <a:latin typeface="Calibri"/>
                <a:cs typeface="Calibri"/>
              </a:rPr>
              <a:t>reduces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5" dirty="0">
                <a:latin typeface="Calibri"/>
                <a:cs typeface="Calibri"/>
              </a:rPr>
              <a:t>effective </a:t>
            </a:r>
            <a:r>
              <a:rPr sz="2400" dirty="0">
                <a:latin typeface="Calibri"/>
                <a:cs typeface="Calibri"/>
              </a:rPr>
              <a:t>leaf </a:t>
            </a:r>
            <a:r>
              <a:rPr sz="2400" spc="-10" dirty="0">
                <a:latin typeface="Calibri"/>
                <a:cs typeface="Calibri"/>
              </a:rPr>
              <a:t>area </a:t>
            </a:r>
            <a:r>
              <a:rPr sz="2400" spc="-30" dirty="0">
                <a:latin typeface="Calibri"/>
                <a:cs typeface="Calibri"/>
              </a:rPr>
              <a:t>(Telewski,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1995).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90000"/>
              </a:lnSpc>
              <a:spcBef>
                <a:spcPts val="54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The precise </a:t>
            </a:r>
            <a:r>
              <a:rPr sz="2400" spc="-20" dirty="0">
                <a:latin typeface="Calibri"/>
                <a:cs typeface="Calibri"/>
              </a:rPr>
              <a:t>effect </a:t>
            </a:r>
            <a:r>
              <a:rPr sz="2400" spc="-5" dirty="0">
                <a:latin typeface="Calibri"/>
                <a:cs typeface="Calibri"/>
              </a:rPr>
              <a:t>:depends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morphology 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leaves,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optimal </a:t>
            </a:r>
            <a:r>
              <a:rPr sz="2400" spc="-15" dirty="0">
                <a:latin typeface="Calibri"/>
                <a:cs typeface="Calibri"/>
              </a:rPr>
              <a:t>temperature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photosynthetic  </a:t>
            </a:r>
            <a:r>
              <a:rPr sz="2400" spc="-5" dirty="0">
                <a:latin typeface="Calibri"/>
                <a:cs typeface="Calibri"/>
              </a:rPr>
              <a:t>enzymes, </a:t>
            </a:r>
            <a:r>
              <a:rPr sz="2400" dirty="0">
                <a:latin typeface="Calibri"/>
                <a:cs typeface="Calibri"/>
              </a:rPr>
              <a:t>and the wind </a:t>
            </a:r>
            <a:r>
              <a:rPr sz="2400" spc="-5" dirty="0">
                <a:latin typeface="Calibri"/>
                <a:cs typeface="Calibri"/>
              </a:rPr>
              <a:t>speed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well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other  </a:t>
            </a:r>
            <a:r>
              <a:rPr sz="2400" spc="-15" dirty="0">
                <a:latin typeface="Calibri"/>
                <a:cs typeface="Calibri"/>
              </a:rPr>
              <a:t>environmental</a:t>
            </a:r>
            <a:r>
              <a:rPr sz="2400" spc="-20" dirty="0">
                <a:latin typeface="Calibri"/>
                <a:cs typeface="Calibri"/>
              </a:rPr>
              <a:t> factors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552" y="461899"/>
            <a:ext cx="4864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Wind </a:t>
            </a:r>
            <a:r>
              <a:rPr spc="-25" dirty="0"/>
              <a:t>stress </a:t>
            </a:r>
            <a:r>
              <a:rPr dirty="0"/>
              <a:t>in</a:t>
            </a:r>
            <a:r>
              <a:rPr spc="-40" dirty="0"/>
              <a:t> </a:t>
            </a:r>
            <a:r>
              <a:rPr spc="-20" dirty="0"/>
              <a:t>leaves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4394"/>
            <a:ext cx="7804784" cy="23876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324485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Higher </a:t>
            </a:r>
            <a:r>
              <a:rPr sz="3000" spc="-15" dirty="0">
                <a:latin typeface="Calibri"/>
                <a:cs typeface="Calibri"/>
              </a:rPr>
              <a:t>transpiration </a:t>
            </a:r>
            <a:r>
              <a:rPr sz="3000" spc="-5" dirty="0">
                <a:latin typeface="Calibri"/>
                <a:cs typeface="Calibri"/>
              </a:rPr>
              <a:t>reduces leaf </a:t>
            </a:r>
            <a:r>
              <a:rPr sz="3000" spc="-15" dirty="0">
                <a:latin typeface="Calibri"/>
                <a:cs typeface="Calibri"/>
              </a:rPr>
              <a:t>temperature 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30" dirty="0">
                <a:latin typeface="Calibri"/>
                <a:cs typeface="Calibri"/>
              </a:rPr>
              <a:t>dehydrate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plants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Leaves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15" dirty="0">
                <a:latin typeface="Calibri"/>
                <a:cs typeface="Calibri"/>
              </a:rPr>
              <a:t>large surface </a:t>
            </a:r>
            <a:r>
              <a:rPr sz="3000" spc="-10" dirty="0">
                <a:latin typeface="Calibri"/>
                <a:cs typeface="Calibri"/>
              </a:rPr>
              <a:t>area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volume </a:t>
            </a:r>
            <a:r>
              <a:rPr sz="3000" spc="-15" dirty="0">
                <a:latin typeface="Calibri"/>
                <a:cs typeface="Calibri"/>
              </a:rPr>
              <a:t>ratios </a:t>
            </a:r>
            <a:r>
              <a:rPr sz="3000" dirty="0">
                <a:latin typeface="Calibri"/>
                <a:cs typeface="Calibri"/>
              </a:rPr>
              <a:t>-  </a:t>
            </a:r>
            <a:r>
              <a:rPr sz="3000" spc="-15" dirty="0">
                <a:latin typeface="Calibri"/>
                <a:cs typeface="Calibri"/>
              </a:rPr>
              <a:t>maximizes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light capture </a:t>
            </a:r>
            <a:r>
              <a:rPr sz="3000" spc="-5" dirty="0">
                <a:latin typeface="Calibri"/>
                <a:cs typeface="Calibri"/>
              </a:rPr>
              <a:t>per </a:t>
            </a:r>
            <a:r>
              <a:rPr sz="3000" dirty="0">
                <a:latin typeface="Calibri"/>
                <a:cs typeface="Calibri"/>
              </a:rPr>
              <a:t>mass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invested</a:t>
            </a:r>
            <a:endParaRPr sz="3000">
              <a:latin typeface="Calibri"/>
              <a:cs typeface="Calibri"/>
            </a:endParaRPr>
          </a:p>
          <a:p>
            <a:pPr marL="756285" marR="754380" indent="-287020">
              <a:lnSpc>
                <a:spcPct val="80000"/>
              </a:lnSpc>
              <a:spcBef>
                <a:spcPts val="66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10" dirty="0">
                <a:latin typeface="Calibri"/>
                <a:cs typeface="Calibri"/>
              </a:rPr>
              <a:t>prone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mechanical </a:t>
            </a:r>
            <a:r>
              <a:rPr sz="2600" spc="-10" dirty="0">
                <a:latin typeface="Calibri"/>
                <a:cs typeface="Calibri"/>
              </a:rPr>
              <a:t>failure </a:t>
            </a:r>
            <a:r>
              <a:rPr sz="2600" spc="-5" dirty="0">
                <a:latin typeface="Calibri"/>
                <a:cs typeface="Calibri"/>
              </a:rPr>
              <a:t>under bending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5" dirty="0">
                <a:latin typeface="Calibri"/>
                <a:cs typeface="Calibri"/>
              </a:rPr>
              <a:t>tearing by </a:t>
            </a:r>
            <a:r>
              <a:rPr sz="2600" dirty="0">
                <a:latin typeface="Calibri"/>
                <a:cs typeface="Calibri"/>
              </a:rPr>
              <a:t>wind </a:t>
            </a:r>
            <a:r>
              <a:rPr sz="2600" spc="-20" dirty="0">
                <a:latin typeface="Calibri"/>
                <a:cs typeface="Calibri"/>
              </a:rPr>
              <a:t>forces </a:t>
            </a:r>
            <a:r>
              <a:rPr sz="2600" spc="-5" dirty="0">
                <a:latin typeface="Calibri"/>
                <a:cs typeface="Calibri"/>
              </a:rPr>
              <a:t>(Wilson,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1984)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114800"/>
            <a:ext cx="2974848" cy="1981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4038600"/>
            <a:ext cx="3429000" cy="213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509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Calibri</vt:lpstr>
      <vt:lpstr>Arial Black</vt:lpstr>
      <vt:lpstr>Arial</vt:lpstr>
      <vt:lpstr>Office Theme</vt:lpstr>
      <vt:lpstr>PowerPoint Presentation</vt:lpstr>
      <vt:lpstr>PowerPoint Presentation</vt:lpstr>
      <vt:lpstr>Wind : Effects</vt:lpstr>
      <vt:lpstr>DIRECT EFFECTS</vt:lpstr>
      <vt:lpstr>DIRECT EFFECTS</vt:lpstr>
      <vt:lpstr>DIRECT EFFECTS</vt:lpstr>
      <vt:lpstr>Wind stress in leaves</vt:lpstr>
      <vt:lpstr>Wind stress in leaves</vt:lpstr>
      <vt:lpstr>Wind stress in leaves</vt:lpstr>
      <vt:lpstr>Stress in stem</vt:lpstr>
      <vt:lpstr>Effect on roots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Dr. Taswer</cp:lastModifiedBy>
  <cp:revision>1</cp:revision>
  <dcterms:created xsi:type="dcterms:W3CDTF">2020-11-09T18:24:50Z</dcterms:created>
  <dcterms:modified xsi:type="dcterms:W3CDTF">2020-11-10T14:59:08Z</dcterms:modified>
</cp:coreProperties>
</file>