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7" r:id="rId3"/>
    <p:sldId id="268" r:id="rId4"/>
    <p:sldId id="269" r:id="rId5"/>
    <p:sldId id="270" r:id="rId6"/>
    <p:sldId id="257" r:id="rId7"/>
    <p:sldId id="258" r:id="rId8"/>
    <p:sldId id="266" r:id="rId9"/>
    <p:sldId id="259" r:id="rId10"/>
    <p:sldId id="261" r:id="rId11"/>
    <p:sldId id="262" r:id="rId12"/>
    <p:sldId id="263" r:id="rId13"/>
    <p:sldId id="271"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5" d="100"/>
          <a:sy n="85" d="100"/>
        </p:scale>
        <p:origin x="-714"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488D0DA-B923-4AEB-9FF7-174DE22EBD77}" type="datetimeFigureOut">
              <a:rPr lang="en-US" smtClean="0"/>
              <a:pPr/>
              <a:t>4/19/2020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A0C0A1C-4802-4832-AD3D-785D0CE2D7D9}"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488D0DA-B923-4AEB-9FF7-174DE22EBD77}" type="datetimeFigureOut">
              <a:rPr lang="en-US" smtClean="0"/>
              <a:pPr/>
              <a:t>4/19/2020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A0C0A1C-4802-4832-AD3D-785D0CE2D7D9}"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488D0DA-B923-4AEB-9FF7-174DE22EBD77}" type="datetimeFigureOut">
              <a:rPr lang="en-US" smtClean="0"/>
              <a:pPr/>
              <a:t>4/19/2020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A0C0A1C-4802-4832-AD3D-785D0CE2D7D9}"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488D0DA-B923-4AEB-9FF7-174DE22EBD77}" type="datetimeFigureOut">
              <a:rPr lang="en-US" smtClean="0"/>
              <a:pPr/>
              <a:t>4/19/2020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A0C0A1C-4802-4832-AD3D-785D0CE2D7D9}"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488D0DA-B923-4AEB-9FF7-174DE22EBD77}" type="datetimeFigureOut">
              <a:rPr lang="en-US" smtClean="0"/>
              <a:pPr/>
              <a:t>4/19/2020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A0C0A1C-4802-4832-AD3D-785D0CE2D7D9}"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488D0DA-B923-4AEB-9FF7-174DE22EBD77}" type="datetimeFigureOut">
              <a:rPr lang="en-US" smtClean="0"/>
              <a:pPr/>
              <a:t>4/19/2020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A0C0A1C-4802-4832-AD3D-785D0CE2D7D9}"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488D0DA-B923-4AEB-9FF7-174DE22EBD77}" type="datetimeFigureOut">
              <a:rPr lang="en-US" smtClean="0"/>
              <a:pPr/>
              <a:t>4/19/2020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A0C0A1C-4802-4832-AD3D-785D0CE2D7D9}"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488D0DA-B923-4AEB-9FF7-174DE22EBD77}" type="datetimeFigureOut">
              <a:rPr lang="en-US" smtClean="0"/>
              <a:pPr/>
              <a:t>4/19/2020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A0C0A1C-4802-4832-AD3D-785D0CE2D7D9}"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488D0DA-B923-4AEB-9FF7-174DE22EBD77}" type="datetimeFigureOut">
              <a:rPr lang="en-US" smtClean="0"/>
              <a:pPr/>
              <a:t>4/19/2020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A0C0A1C-4802-4832-AD3D-785D0CE2D7D9}"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488D0DA-B923-4AEB-9FF7-174DE22EBD77}" type="datetimeFigureOut">
              <a:rPr lang="en-US" smtClean="0"/>
              <a:pPr/>
              <a:t>4/19/2020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A0C0A1C-4802-4832-AD3D-785D0CE2D7D9}"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488D0DA-B923-4AEB-9FF7-174DE22EBD77}" type="datetimeFigureOut">
              <a:rPr lang="en-US" smtClean="0"/>
              <a:pPr/>
              <a:t>4/19/2020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A0C0A1C-4802-4832-AD3D-785D0CE2D7D9}"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488D0DA-B923-4AEB-9FF7-174DE22EBD77}" type="datetimeFigureOut">
              <a:rPr lang="en-US" smtClean="0"/>
              <a:pPr/>
              <a:t>4/19/2020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A0C0A1C-4802-4832-AD3D-785D0CE2D7D9}"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sz="6600" b="1" dirty="0" err="1" smtClean="0">
                <a:solidFill>
                  <a:srgbClr val="FF0000"/>
                </a:solidFill>
              </a:rPr>
              <a:t>Orthoses</a:t>
            </a:r>
            <a:r>
              <a:rPr lang="en-US" sz="6600" b="1" dirty="0" smtClean="0">
                <a:solidFill>
                  <a:srgbClr val="FF0000"/>
                </a:solidFill>
              </a:rPr>
              <a:t> </a:t>
            </a:r>
            <a:r>
              <a:rPr lang="en-US" sz="6600" b="1" smtClean="0">
                <a:solidFill>
                  <a:srgbClr val="FF0000"/>
                </a:solidFill>
              </a:rPr>
              <a:t>for Burns</a:t>
            </a:r>
            <a:r>
              <a:rPr lang="en-US" sz="6600" b="1" dirty="0" smtClean="0">
                <a:solidFill>
                  <a:srgbClr val="FF0000"/>
                </a:solidFill>
              </a:rPr>
              <a:t/>
            </a:r>
            <a:br>
              <a:rPr lang="en-US" sz="6600" b="1" dirty="0" smtClean="0">
                <a:solidFill>
                  <a:srgbClr val="FF0000"/>
                </a:solidFill>
              </a:rPr>
            </a:br>
            <a:r>
              <a:rPr lang="en-US" sz="6600" b="1" dirty="0" smtClean="0">
                <a:solidFill>
                  <a:srgbClr val="FF0000"/>
                </a:solidFill>
              </a:rPr>
              <a:t>and Other Soft Tissue Disorders</a:t>
            </a:r>
            <a:endParaRPr lang="en-US" sz="6600" b="1" dirty="0">
              <a:solidFill>
                <a:srgbClr val="FF0000"/>
              </a:solidFill>
            </a:endParaRPr>
          </a:p>
        </p:txBody>
      </p:sp>
      <p:sp>
        <p:nvSpPr>
          <p:cNvPr id="3" name="Subtitle 2"/>
          <p:cNvSpPr>
            <a:spLocks noGrp="1"/>
          </p:cNvSpPr>
          <p:nvPr>
            <p:ph type="subTitle" idx="1"/>
          </p:nvPr>
        </p:nvSpPr>
        <p:spPr>
          <a:xfrm>
            <a:off x="1143000" y="4495800"/>
            <a:ext cx="6172200" cy="1219200"/>
          </a:xfrm>
        </p:spPr>
        <p:txBody>
          <a:bodyPr>
            <a:normAutofit fontScale="92500"/>
          </a:bodyPr>
          <a:lstStyle/>
          <a:p>
            <a:r>
              <a:rPr lang="en-US" b="1" dirty="0" smtClean="0">
                <a:solidFill>
                  <a:srgbClr val="FF0000"/>
                </a:solidFill>
              </a:rPr>
              <a:t>                                            </a:t>
            </a:r>
          </a:p>
          <a:p>
            <a:r>
              <a:rPr lang="en-US" b="1" dirty="0" smtClean="0">
                <a:solidFill>
                  <a:srgbClr val="FF0000"/>
                </a:solidFill>
              </a:rPr>
              <a:t>                                              </a:t>
            </a:r>
            <a:r>
              <a:rPr lang="en-US" b="1" dirty="0" err="1" smtClean="0">
                <a:solidFill>
                  <a:srgbClr val="FF0000"/>
                </a:solidFill>
              </a:rPr>
              <a:t>Iqra</a:t>
            </a:r>
            <a:r>
              <a:rPr lang="en-US" b="1" dirty="0" smtClean="0">
                <a:solidFill>
                  <a:srgbClr val="FF0000"/>
                </a:solidFill>
              </a:rPr>
              <a:t> </a:t>
            </a:r>
            <a:r>
              <a:rPr lang="en-US" b="1" dirty="0" err="1" smtClean="0">
                <a:solidFill>
                  <a:srgbClr val="FF0000"/>
                </a:solidFill>
              </a:rPr>
              <a:t>Nadeem</a:t>
            </a:r>
            <a:r>
              <a:rPr lang="en-US" b="1" dirty="0" smtClean="0">
                <a:solidFill>
                  <a:srgbClr val="FF0000"/>
                </a:solidFill>
              </a:rPr>
              <a:t>   </a:t>
            </a:r>
            <a:endParaRPr lang="en-US" b="1" dirty="0">
              <a:solidFill>
                <a:srgbClr val="FF0000"/>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28600"/>
            <a:ext cx="8229600" cy="1143000"/>
          </a:xfrm>
        </p:spPr>
        <p:txBody>
          <a:bodyPr>
            <a:noAutofit/>
          </a:bodyPr>
          <a:lstStyle/>
          <a:p>
            <a:r>
              <a:rPr lang="en-US" sz="1600" dirty="0" smtClean="0">
                <a:latin typeface="+mn-lt"/>
              </a:rPr>
              <a:t>Fig</a:t>
            </a:r>
            <a:r>
              <a:rPr lang="en-US" sz="1600" dirty="0">
                <a:latin typeface="+mn-lt"/>
              </a:rPr>
              <a:t>. 16-3 Palmer hand burns require thorough evaluation to determine the type of </a:t>
            </a:r>
            <a:r>
              <a:rPr lang="en-US" sz="1600" dirty="0" smtClean="0">
                <a:latin typeface="+mn-lt"/>
              </a:rPr>
              <a:t>splinting required</a:t>
            </a:r>
            <a:r>
              <a:rPr lang="en-US" sz="1600" dirty="0">
                <a:latin typeface="+mn-lt"/>
              </a:rPr>
              <a:t>. In general, the </a:t>
            </a:r>
            <a:r>
              <a:rPr lang="en-US" sz="1600" dirty="0" err="1">
                <a:latin typeface="+mn-lt"/>
              </a:rPr>
              <a:t>palmar</a:t>
            </a:r>
            <a:r>
              <a:rPr lang="en-US" sz="1600" dirty="0">
                <a:latin typeface="+mn-lt"/>
              </a:rPr>
              <a:t> skin will require</a:t>
            </a:r>
            <a:br>
              <a:rPr lang="en-US" sz="1600" dirty="0">
                <a:latin typeface="+mn-lt"/>
              </a:rPr>
            </a:br>
            <a:r>
              <a:rPr lang="en-US" sz="1600" dirty="0">
                <a:latin typeface="+mn-lt"/>
              </a:rPr>
              <a:t>maximum stretching to prevent the contracting forces of the healing </a:t>
            </a:r>
            <a:r>
              <a:rPr lang="en-US" sz="1600" dirty="0" smtClean="0">
                <a:latin typeface="+mn-lt"/>
              </a:rPr>
              <a:t>burn.</a:t>
            </a:r>
            <a:br>
              <a:rPr lang="en-US" sz="1600" dirty="0" smtClean="0">
                <a:latin typeface="+mn-lt"/>
              </a:rPr>
            </a:br>
            <a:r>
              <a:rPr lang="en-US" sz="1600" dirty="0" smtClean="0">
                <a:latin typeface="+mn-lt"/>
              </a:rPr>
              <a:t> The </a:t>
            </a:r>
            <a:r>
              <a:rPr lang="en-US" sz="1600" dirty="0" err="1">
                <a:latin typeface="+mn-lt"/>
              </a:rPr>
              <a:t>antideformity</a:t>
            </a:r>
            <a:r>
              <a:rPr lang="en-US" sz="1600" dirty="0">
                <a:latin typeface="+mn-lt"/>
              </a:rPr>
              <a:t> position of the </a:t>
            </a:r>
            <a:r>
              <a:rPr lang="en-US" sz="1600" dirty="0" err="1">
                <a:latin typeface="+mn-lt"/>
              </a:rPr>
              <a:t>palmar</a:t>
            </a:r>
            <a:r>
              <a:rPr lang="en-US" sz="1600" dirty="0">
                <a:latin typeface="+mn-lt"/>
              </a:rPr>
              <a:t> burn consists of wrist extension,</a:t>
            </a:r>
            <a:br>
              <a:rPr lang="en-US" sz="1600" dirty="0">
                <a:latin typeface="+mn-lt"/>
              </a:rPr>
            </a:br>
            <a:r>
              <a:rPr lang="en-US" sz="1600" dirty="0">
                <a:latin typeface="+mn-lt"/>
              </a:rPr>
              <a:t>MP joint extension, IP joint extension, digital abduction, and thumb abduction and extension: the ‘‘open palm’’ or ‘‘pancake’’ position.</a:t>
            </a:r>
          </a:p>
        </p:txBody>
      </p:sp>
      <p:pic>
        <p:nvPicPr>
          <p:cNvPr id="2050" name="Picture 2"/>
          <p:cNvPicPr>
            <a:picLocks noGrp="1" noChangeAspect="1" noChangeArrowheads="1"/>
          </p:cNvPicPr>
          <p:nvPr>
            <p:ph idx="1"/>
          </p:nvPr>
        </p:nvPicPr>
        <p:blipFill>
          <a:blip r:embed="rId2"/>
          <a:srcRect/>
          <a:stretch>
            <a:fillRect/>
          </a:stretch>
        </p:blipFill>
        <p:spPr bwMode="auto">
          <a:xfrm>
            <a:off x="304800" y="1752600"/>
            <a:ext cx="4343400" cy="4889501"/>
          </a:xfrm>
          <a:prstGeom prst="rect">
            <a:avLst/>
          </a:prstGeom>
          <a:noFill/>
          <a:ln w="9525">
            <a:noFill/>
            <a:miter lim="800000"/>
            <a:headEnd/>
            <a:tailEnd/>
          </a:ln>
          <a:effectLst/>
        </p:spPr>
      </p:pic>
      <p:pic>
        <p:nvPicPr>
          <p:cNvPr id="2051" name="Picture 3"/>
          <p:cNvPicPr>
            <a:picLocks noChangeAspect="1" noChangeArrowheads="1"/>
          </p:cNvPicPr>
          <p:nvPr/>
        </p:nvPicPr>
        <p:blipFill>
          <a:blip r:embed="rId3"/>
          <a:srcRect/>
          <a:stretch>
            <a:fillRect/>
          </a:stretch>
        </p:blipFill>
        <p:spPr bwMode="auto">
          <a:xfrm>
            <a:off x="5029200" y="1608222"/>
            <a:ext cx="3733800" cy="5043904"/>
          </a:xfrm>
          <a:prstGeom prst="rect">
            <a:avLst/>
          </a:prstGeom>
          <a:noFill/>
          <a:ln w="9525">
            <a:noFill/>
            <a:miter lim="800000"/>
            <a:headEnd/>
            <a:tailEnd/>
          </a:ln>
          <a:effectLst/>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1800" dirty="0">
                <a:latin typeface="+mn-lt"/>
              </a:rPr>
              <a:t>When a patient is unable to actively close the fingers into the palm, a dynamic splint can be fashioned that utilizes rubber bands to</a:t>
            </a:r>
            <a:br>
              <a:rPr lang="en-US" sz="1800" dirty="0">
                <a:latin typeface="+mn-lt"/>
              </a:rPr>
            </a:br>
            <a:r>
              <a:rPr lang="en-US" sz="1800" dirty="0">
                <a:latin typeface="+mn-lt"/>
              </a:rPr>
              <a:t>passively encourage the digits to flex into the palm.</a:t>
            </a:r>
            <a:br>
              <a:rPr lang="en-US" sz="1800" dirty="0">
                <a:latin typeface="+mn-lt"/>
              </a:rPr>
            </a:br>
            <a:endParaRPr lang="en-US" sz="1800" dirty="0">
              <a:latin typeface="+mn-lt"/>
            </a:endParaRPr>
          </a:p>
        </p:txBody>
      </p:sp>
      <p:pic>
        <p:nvPicPr>
          <p:cNvPr id="3074" name="Picture 2"/>
          <p:cNvPicPr>
            <a:picLocks noGrp="1" noChangeAspect="1" noChangeArrowheads="1"/>
          </p:cNvPicPr>
          <p:nvPr>
            <p:ph idx="1"/>
          </p:nvPr>
        </p:nvPicPr>
        <p:blipFill>
          <a:blip r:embed="rId2"/>
          <a:srcRect/>
          <a:stretch>
            <a:fillRect/>
          </a:stretch>
        </p:blipFill>
        <p:spPr bwMode="auto">
          <a:xfrm>
            <a:off x="381000" y="1524000"/>
            <a:ext cx="4572000" cy="5181600"/>
          </a:xfrm>
          <a:prstGeom prst="rect">
            <a:avLst/>
          </a:prstGeom>
          <a:noFill/>
          <a:ln w="9525">
            <a:noFill/>
            <a:miter lim="800000"/>
            <a:headEnd/>
            <a:tailEnd/>
          </a:ln>
          <a:effectLst/>
        </p:spPr>
      </p:pic>
      <p:pic>
        <p:nvPicPr>
          <p:cNvPr id="3075" name="Picture 3"/>
          <p:cNvPicPr>
            <a:picLocks noChangeAspect="1" noChangeArrowheads="1"/>
          </p:cNvPicPr>
          <p:nvPr/>
        </p:nvPicPr>
        <p:blipFill>
          <a:blip r:embed="rId3"/>
          <a:srcRect/>
          <a:stretch>
            <a:fillRect/>
          </a:stretch>
        </p:blipFill>
        <p:spPr bwMode="auto">
          <a:xfrm>
            <a:off x="5105400" y="1600200"/>
            <a:ext cx="3886200" cy="5105400"/>
          </a:xfrm>
          <a:prstGeom prst="rect">
            <a:avLst/>
          </a:prstGeom>
          <a:noFill/>
          <a:ln w="9525">
            <a:noFill/>
            <a:miter lim="800000"/>
            <a:headEnd/>
            <a:tailEnd/>
          </a:ln>
          <a:effectLst/>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000" dirty="0" smtClean="0"/>
              <a:t>Dynamic splint to correct adduction contracture that occur in pt with </a:t>
            </a:r>
            <a:r>
              <a:rPr lang="en-US" sz="2000" smtClean="0"/>
              <a:t>web </a:t>
            </a:r>
            <a:br>
              <a:rPr lang="en-US" sz="2000" smtClean="0"/>
            </a:br>
            <a:r>
              <a:rPr lang="en-US" sz="2000" smtClean="0"/>
              <a:t>space burn</a:t>
            </a:r>
            <a:endParaRPr lang="en-US" sz="2000" dirty="0"/>
          </a:p>
        </p:txBody>
      </p:sp>
      <p:pic>
        <p:nvPicPr>
          <p:cNvPr id="4098" name="Picture 2"/>
          <p:cNvPicPr>
            <a:picLocks noGrp="1" noChangeAspect="1" noChangeArrowheads="1"/>
          </p:cNvPicPr>
          <p:nvPr>
            <p:ph idx="1"/>
          </p:nvPr>
        </p:nvPicPr>
        <p:blipFill>
          <a:blip r:embed="rId2"/>
          <a:srcRect/>
          <a:stretch>
            <a:fillRect/>
          </a:stretch>
        </p:blipFill>
        <p:spPr bwMode="auto">
          <a:xfrm>
            <a:off x="152401" y="1524000"/>
            <a:ext cx="4952999" cy="5105400"/>
          </a:xfrm>
          <a:prstGeom prst="rect">
            <a:avLst/>
          </a:prstGeom>
          <a:noFill/>
          <a:ln w="9525">
            <a:noFill/>
            <a:miter lim="800000"/>
            <a:headEnd/>
            <a:tailEnd/>
          </a:ln>
          <a:effectLst/>
        </p:spPr>
      </p:pic>
      <p:pic>
        <p:nvPicPr>
          <p:cNvPr id="7" name="Picture 2"/>
          <p:cNvPicPr>
            <a:picLocks noChangeAspect="1" noChangeArrowheads="1"/>
          </p:cNvPicPr>
          <p:nvPr/>
        </p:nvPicPr>
        <p:blipFill>
          <a:blip r:embed="rId3"/>
          <a:srcRect/>
          <a:stretch>
            <a:fillRect/>
          </a:stretch>
        </p:blipFill>
        <p:spPr bwMode="auto">
          <a:xfrm>
            <a:off x="5410200" y="1524000"/>
            <a:ext cx="3505200" cy="5181600"/>
          </a:xfrm>
          <a:prstGeom prst="rect">
            <a:avLst/>
          </a:prstGeom>
          <a:noFill/>
          <a:ln w="9525">
            <a:noFill/>
            <a:miter lim="800000"/>
            <a:headEnd/>
            <a:tailEnd/>
          </a:ln>
          <a:effectLst/>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dirty="0"/>
          </a:p>
        </p:txBody>
      </p:sp>
      <p:pic>
        <p:nvPicPr>
          <p:cNvPr id="2050" name="Picture 2" descr="C:\Users\Bajwa Traders\Desktop\image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200" y="304800"/>
            <a:ext cx="8153400" cy="5867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322765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Splinting can be viewed as an extension of the positioning program. There are certain ‘’</a:t>
            </a:r>
            <a:r>
              <a:rPr lang="en-US" dirty="0" err="1" smtClean="0"/>
              <a:t>antideformity</a:t>
            </a:r>
            <a:r>
              <a:rPr lang="en-US" dirty="0" smtClean="0"/>
              <a:t>’’ positions in which patient are generally splinted, the therapist need to examine the location of the burn and which movements are difficult for the patient to achieve </a:t>
            </a:r>
          </a:p>
          <a:p>
            <a:pPr>
              <a:buNone/>
            </a:pPr>
            <a:r>
              <a:rPr lang="en-US" dirty="0" smtClean="0"/>
              <a:t>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General indications</a:t>
            </a:r>
            <a:endParaRPr lang="en-US" dirty="0">
              <a:solidFill>
                <a:srgbClr val="FF0000"/>
              </a:solidFill>
            </a:endParaRPr>
          </a:p>
        </p:txBody>
      </p:sp>
      <p:sp>
        <p:nvSpPr>
          <p:cNvPr id="3" name="Content Placeholder 2"/>
          <p:cNvSpPr>
            <a:spLocks noGrp="1"/>
          </p:cNvSpPr>
          <p:nvPr>
            <p:ph idx="1"/>
          </p:nvPr>
        </p:nvSpPr>
        <p:spPr/>
        <p:txBody>
          <a:bodyPr>
            <a:normAutofit fontScale="77500" lnSpcReduction="20000"/>
          </a:bodyPr>
          <a:lstStyle/>
          <a:p>
            <a:pPr marL="514350" indent="-514350">
              <a:lnSpc>
                <a:spcPct val="200000"/>
              </a:lnSpc>
              <a:buFont typeface="+mj-lt"/>
              <a:buAutoNum type="alphaLcParenR"/>
            </a:pPr>
            <a:r>
              <a:rPr lang="en-US" dirty="0" smtClean="0"/>
              <a:t>Prevention of contractures</a:t>
            </a:r>
          </a:p>
          <a:p>
            <a:pPr marL="514350" indent="-514350">
              <a:lnSpc>
                <a:spcPct val="200000"/>
              </a:lnSpc>
              <a:buFont typeface="+mj-lt"/>
              <a:buAutoNum type="alphaLcParenR"/>
            </a:pPr>
            <a:r>
              <a:rPr lang="en-US" dirty="0" smtClean="0"/>
              <a:t>Maintenance of ROM achieved during an exercise session or surgical release</a:t>
            </a:r>
          </a:p>
          <a:p>
            <a:pPr marL="514350" indent="-514350">
              <a:lnSpc>
                <a:spcPct val="200000"/>
              </a:lnSpc>
              <a:buFont typeface="+mj-lt"/>
              <a:buAutoNum type="alphaLcParenR"/>
            </a:pPr>
            <a:r>
              <a:rPr lang="en-US" dirty="0" smtClean="0"/>
              <a:t>Correction of contracture</a:t>
            </a:r>
          </a:p>
          <a:p>
            <a:pPr marL="514350" indent="-514350">
              <a:lnSpc>
                <a:spcPct val="200000"/>
              </a:lnSpc>
              <a:buFont typeface="+mj-lt"/>
              <a:buAutoNum type="alphaLcParenR"/>
            </a:pPr>
            <a:r>
              <a:rPr lang="en-US" dirty="0" smtClean="0"/>
              <a:t>Protection of a joint or tendon</a:t>
            </a:r>
          </a:p>
          <a:p>
            <a:pPr marL="514350" indent="-514350">
              <a:lnSpc>
                <a:spcPct val="200000"/>
              </a:lnSpc>
              <a:buNone/>
            </a:pPr>
            <a:r>
              <a:rPr lang="en-US" dirty="0" smtClean="0"/>
              <a:t> </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lnSpcReduction="10000"/>
          </a:bodyPr>
          <a:lstStyle/>
          <a:p>
            <a:r>
              <a:rPr lang="en-US" dirty="0" smtClean="0"/>
              <a:t>Splint design should be kept simple so that a splint is easy to apply, remove, and clean.</a:t>
            </a:r>
          </a:p>
          <a:p>
            <a:r>
              <a:rPr lang="en-US" dirty="0" smtClean="0"/>
              <a:t>Usually worn at night, when pt is resting, or continuously for several days following skin grafting.</a:t>
            </a:r>
          </a:p>
          <a:p>
            <a:r>
              <a:rPr lang="en-US" dirty="0" smtClean="0"/>
              <a:t>Splints should conform to the body parts, and care must be taken to ensure that there are no pressure points that may cause a breakdown in healing or normal skin. </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Splints should be checked </a:t>
            </a:r>
            <a:r>
              <a:rPr lang="en-US" dirty="0" err="1" smtClean="0"/>
              <a:t>rotinely</a:t>
            </a:r>
            <a:r>
              <a:rPr lang="en-US" dirty="0" smtClean="0"/>
              <a:t> for proper fit and revised if necessary.</a:t>
            </a:r>
          </a:p>
          <a:p>
            <a:r>
              <a:rPr lang="en-US" dirty="0" smtClean="0"/>
              <a:t>Splints are intended to serve as adjuncts to therapy program </a:t>
            </a:r>
            <a:r>
              <a:rPr lang="en-US" dirty="0" err="1" smtClean="0"/>
              <a:t>untill</a:t>
            </a:r>
            <a:r>
              <a:rPr lang="en-US" dirty="0" smtClean="0"/>
              <a:t> full range motion can </a:t>
            </a:r>
            <a:r>
              <a:rPr lang="en-US" smtClean="0"/>
              <a:t>be achieved.</a:t>
            </a:r>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Orthosis</a:t>
            </a:r>
            <a:r>
              <a:rPr lang="en-US" dirty="0" smtClean="0"/>
              <a:t> for hands</a:t>
            </a:r>
            <a:endParaRPr lang="en-US" dirty="0"/>
          </a:p>
        </p:txBody>
      </p:sp>
      <p:sp>
        <p:nvSpPr>
          <p:cNvPr id="3" name="Content Placeholder 2"/>
          <p:cNvSpPr>
            <a:spLocks noGrp="1"/>
          </p:cNvSpPr>
          <p:nvPr>
            <p:ph idx="1"/>
          </p:nvPr>
        </p:nvSpPr>
        <p:spPr/>
        <p:txBody>
          <a:bodyPr>
            <a:normAutofit lnSpcReduction="10000"/>
          </a:bodyPr>
          <a:lstStyle/>
          <a:p>
            <a:r>
              <a:rPr lang="en-US" dirty="0" smtClean="0"/>
              <a:t> Importance of </a:t>
            </a:r>
            <a:r>
              <a:rPr lang="en-US" dirty="0"/>
              <a:t>the use of splints to prevent contractures. </a:t>
            </a:r>
            <a:endParaRPr lang="en-US" dirty="0" smtClean="0"/>
          </a:p>
          <a:p>
            <a:r>
              <a:rPr lang="en-US" dirty="0" smtClean="0"/>
              <a:t>Contemporary</a:t>
            </a:r>
            <a:r>
              <a:rPr lang="en-US" dirty="0"/>
              <a:t> </a:t>
            </a:r>
            <a:r>
              <a:rPr lang="en-US" dirty="0" smtClean="0"/>
              <a:t>approaches </a:t>
            </a:r>
            <a:r>
              <a:rPr lang="en-US" dirty="0"/>
              <a:t>to splinting the burned hand have evolved </a:t>
            </a:r>
            <a:r>
              <a:rPr lang="en-US" dirty="0" smtClean="0"/>
              <a:t>from these concepts to emphasis on correct positioning of the hand</a:t>
            </a:r>
          </a:p>
          <a:p>
            <a:pPr>
              <a:buNone/>
            </a:pPr>
            <a:r>
              <a:rPr lang="en-US" dirty="0" smtClean="0"/>
              <a:t>    and </a:t>
            </a:r>
            <a:r>
              <a:rPr lang="en-US" dirty="0"/>
              <a:t>wrist and establishing the use of not only static but </a:t>
            </a:r>
            <a:r>
              <a:rPr lang="en-US" dirty="0" smtClean="0"/>
              <a:t>also dynamic </a:t>
            </a:r>
            <a:r>
              <a:rPr lang="en-US" dirty="0"/>
              <a:t>splints to optimize early and late rehabilitation </a:t>
            </a:r>
            <a:r>
              <a:rPr lang="en-US" dirty="0" smtClean="0"/>
              <a:t>of these </a:t>
            </a:r>
            <a:r>
              <a:rPr lang="en-US" dirty="0"/>
              <a:t>injuries</a:t>
            </a:r>
            <a:r>
              <a:rPr lang="en-US" dirty="0" smtClean="0"/>
              <a:t>.</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Pathophysiology</a:t>
            </a:r>
            <a:endParaRPr lang="en-US" dirty="0"/>
          </a:p>
        </p:txBody>
      </p:sp>
      <p:sp>
        <p:nvSpPr>
          <p:cNvPr id="3" name="Content Placeholder 2"/>
          <p:cNvSpPr>
            <a:spLocks noGrp="1"/>
          </p:cNvSpPr>
          <p:nvPr>
            <p:ph idx="1"/>
          </p:nvPr>
        </p:nvSpPr>
        <p:spPr/>
        <p:txBody>
          <a:bodyPr>
            <a:normAutofit fontScale="85000" lnSpcReduction="10000"/>
          </a:bodyPr>
          <a:lstStyle/>
          <a:p>
            <a:r>
              <a:rPr lang="en-US" dirty="0"/>
              <a:t>The typical deformities seen in the burned hand are </a:t>
            </a:r>
            <a:r>
              <a:rPr lang="en-US" dirty="0" smtClean="0"/>
              <a:t>hyperextension deformity </a:t>
            </a:r>
            <a:r>
              <a:rPr lang="en-US" dirty="0"/>
              <a:t>of the </a:t>
            </a:r>
            <a:r>
              <a:rPr lang="en-US" dirty="0" err="1"/>
              <a:t>metacarpophalangeal</a:t>
            </a:r>
            <a:r>
              <a:rPr lang="en-US" dirty="0"/>
              <a:t> joints, </a:t>
            </a:r>
            <a:endParaRPr lang="en-US" dirty="0" smtClean="0"/>
          </a:p>
          <a:p>
            <a:r>
              <a:rPr lang="en-US" dirty="0" smtClean="0"/>
              <a:t>flexion deformity </a:t>
            </a:r>
            <a:r>
              <a:rPr lang="en-US" dirty="0"/>
              <a:t>of the </a:t>
            </a:r>
            <a:r>
              <a:rPr lang="en-US" dirty="0" err="1"/>
              <a:t>interphalangeal</a:t>
            </a:r>
            <a:r>
              <a:rPr lang="en-US" dirty="0"/>
              <a:t> (IP) joints</a:t>
            </a:r>
            <a:r>
              <a:rPr lang="en-US" dirty="0" smtClean="0"/>
              <a:t>,</a:t>
            </a:r>
          </a:p>
          <a:p>
            <a:r>
              <a:rPr lang="en-US" dirty="0" smtClean="0"/>
              <a:t> </a:t>
            </a:r>
            <a:r>
              <a:rPr lang="en-US" dirty="0"/>
              <a:t>loss of the </a:t>
            </a:r>
            <a:r>
              <a:rPr lang="en-US" dirty="0" smtClean="0"/>
              <a:t>transverse metacarpal </a:t>
            </a:r>
            <a:r>
              <a:rPr lang="en-US" dirty="0"/>
              <a:t>arch</a:t>
            </a:r>
            <a:r>
              <a:rPr lang="en-US" dirty="0" smtClean="0"/>
              <a:t>,</a:t>
            </a:r>
          </a:p>
          <a:p>
            <a:r>
              <a:rPr lang="en-US" dirty="0" smtClean="0"/>
              <a:t> </a:t>
            </a:r>
            <a:r>
              <a:rPr lang="en-US" dirty="0"/>
              <a:t>adduction contracture of the thumb,</a:t>
            </a:r>
          </a:p>
          <a:p>
            <a:r>
              <a:rPr lang="en-US" dirty="0" err="1"/>
              <a:t>volar</a:t>
            </a:r>
            <a:r>
              <a:rPr lang="en-US" dirty="0"/>
              <a:t> flexion contracture of the wrist, and shrinkage of </a:t>
            </a:r>
            <a:r>
              <a:rPr lang="en-US" dirty="0" smtClean="0"/>
              <a:t>the dorsal </a:t>
            </a:r>
            <a:r>
              <a:rPr lang="en-US" dirty="0"/>
              <a:t>skin. </a:t>
            </a:r>
            <a:endParaRPr lang="en-US" dirty="0" smtClean="0"/>
          </a:p>
          <a:p>
            <a:r>
              <a:rPr lang="en-US" dirty="0" smtClean="0"/>
              <a:t>The </a:t>
            </a:r>
            <a:r>
              <a:rPr lang="en-US" dirty="0" err="1"/>
              <a:t>metacarpophalangeal</a:t>
            </a:r>
            <a:r>
              <a:rPr lang="en-US" dirty="0"/>
              <a:t> joint assumes </a:t>
            </a:r>
            <a:r>
              <a:rPr lang="en-US" dirty="0" smtClean="0"/>
              <a:t>the </a:t>
            </a:r>
            <a:r>
              <a:rPr lang="en-US" dirty="0" err="1" smtClean="0"/>
              <a:t>hyperextended</a:t>
            </a:r>
            <a:r>
              <a:rPr lang="en-US" dirty="0" smtClean="0"/>
              <a:t> </a:t>
            </a:r>
            <a:r>
              <a:rPr lang="en-US" dirty="0"/>
              <a:t>position because of with joint edema.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1600" dirty="0"/>
              <a:t>The most common deformity after a dorsal burn injury of the hand is the ‘‘</a:t>
            </a:r>
            <a:r>
              <a:rPr lang="en-US" sz="1600" dirty="0" err="1"/>
              <a:t>clawhand</a:t>
            </a:r>
            <a:r>
              <a:rPr lang="en-US" sz="1600" dirty="0"/>
              <a:t>’’ deformity, which positions the hand with the wrist in</a:t>
            </a:r>
            <a:br>
              <a:rPr lang="en-US" sz="1600" dirty="0"/>
            </a:br>
            <a:r>
              <a:rPr lang="en-US" sz="1600" dirty="0"/>
              <a:t>15 to 30 degrees of extension, the MP joints in 70 to 80 degrees of flexion, IP joints straight, and the thumb abducted</a:t>
            </a:r>
            <a:r>
              <a:rPr lang="en-US" sz="1600" dirty="0" smtClean="0"/>
              <a:t>.</a:t>
            </a:r>
            <a:endParaRPr lang="en-US" sz="1600" dirty="0"/>
          </a:p>
        </p:txBody>
      </p:sp>
      <p:pic>
        <p:nvPicPr>
          <p:cNvPr id="1026" name="Picture 2"/>
          <p:cNvPicPr>
            <a:picLocks noGrp="1" noChangeAspect="1" noChangeArrowheads="1"/>
          </p:cNvPicPr>
          <p:nvPr>
            <p:ph idx="1"/>
          </p:nvPr>
        </p:nvPicPr>
        <p:blipFill>
          <a:blip r:embed="rId2"/>
          <a:srcRect/>
          <a:stretch>
            <a:fillRect/>
          </a:stretch>
        </p:blipFill>
        <p:spPr bwMode="auto">
          <a:xfrm>
            <a:off x="0" y="1524000"/>
            <a:ext cx="4572000" cy="5334000"/>
          </a:xfrm>
          <a:prstGeom prst="rect">
            <a:avLst/>
          </a:prstGeom>
          <a:noFill/>
          <a:ln w="9525">
            <a:noFill/>
            <a:miter lim="800000"/>
            <a:headEnd/>
            <a:tailEnd/>
          </a:ln>
          <a:effectLst/>
        </p:spPr>
      </p:pic>
      <p:pic>
        <p:nvPicPr>
          <p:cNvPr id="1027" name="Picture 3"/>
          <p:cNvPicPr>
            <a:picLocks noChangeAspect="1" noChangeArrowheads="1"/>
          </p:cNvPicPr>
          <p:nvPr/>
        </p:nvPicPr>
        <p:blipFill>
          <a:blip r:embed="rId3"/>
          <a:srcRect/>
          <a:stretch>
            <a:fillRect/>
          </a:stretch>
        </p:blipFill>
        <p:spPr bwMode="auto">
          <a:xfrm>
            <a:off x="4572000" y="1524000"/>
            <a:ext cx="4572000" cy="5334000"/>
          </a:xfrm>
          <a:prstGeom prst="rect">
            <a:avLst/>
          </a:prstGeom>
          <a:noFill/>
          <a:ln w="9525">
            <a:noFill/>
            <a:miter lim="800000"/>
            <a:headEnd/>
            <a:tailEnd/>
          </a:ln>
          <a:effectLst/>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Orthotic management</a:t>
            </a:r>
            <a:endParaRPr lang="en-US" dirty="0"/>
          </a:p>
        </p:txBody>
      </p:sp>
      <p:sp>
        <p:nvSpPr>
          <p:cNvPr id="3" name="Content Placeholder 2"/>
          <p:cNvSpPr>
            <a:spLocks noGrp="1"/>
          </p:cNvSpPr>
          <p:nvPr>
            <p:ph idx="1"/>
          </p:nvPr>
        </p:nvSpPr>
        <p:spPr/>
        <p:txBody>
          <a:bodyPr>
            <a:normAutofit/>
          </a:bodyPr>
          <a:lstStyle/>
          <a:p>
            <a:r>
              <a:rPr lang="en-US" dirty="0"/>
              <a:t>Although splinting plays an integral part in early burn treatment,</a:t>
            </a:r>
          </a:p>
          <a:p>
            <a:r>
              <a:rPr lang="en-US" dirty="0"/>
              <a:t>it should be used when the patient cannot exercise in </a:t>
            </a:r>
            <a:r>
              <a:rPr lang="en-US" dirty="0" smtClean="0"/>
              <a:t>a purposeful </a:t>
            </a:r>
            <a:r>
              <a:rPr lang="en-US" dirty="0"/>
              <a:t>and supervised fashion or when correcting </a:t>
            </a:r>
            <a:r>
              <a:rPr lang="en-US" dirty="0" smtClean="0"/>
              <a:t>specific deformities </a:t>
            </a:r>
            <a:r>
              <a:rPr lang="en-US" dirty="0"/>
              <a:t>but in a way that allows the patient motion </a:t>
            </a:r>
            <a:r>
              <a:rPr lang="en-US" dirty="0" smtClean="0"/>
              <a:t>of all </a:t>
            </a:r>
            <a:r>
              <a:rPr lang="en-US" dirty="0"/>
              <a:t>other structures of the hand.</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250</TotalTime>
  <Words>449</Words>
  <Application>Microsoft Office PowerPoint</Application>
  <PresentationFormat>On-screen Show (4:3)</PresentationFormat>
  <Paragraphs>34</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Office Theme</vt:lpstr>
      <vt:lpstr>Orthoses for Burns and Other Soft Tissue Disorders</vt:lpstr>
      <vt:lpstr>PowerPoint Presentation</vt:lpstr>
      <vt:lpstr>General indications</vt:lpstr>
      <vt:lpstr>PowerPoint Presentation</vt:lpstr>
      <vt:lpstr>PowerPoint Presentation</vt:lpstr>
      <vt:lpstr>Orthosis for hands</vt:lpstr>
      <vt:lpstr>Pathophysiology</vt:lpstr>
      <vt:lpstr>The most common deformity after a dorsal burn injury of the hand is the ‘‘clawhand’’ deformity, which positions the hand with the wrist in 15 to 30 degrees of extension, the MP joints in 70 to 80 degrees of flexion, IP joints straight, and the thumb abducted.</vt:lpstr>
      <vt:lpstr>Orthotic management</vt:lpstr>
      <vt:lpstr>Fig. 16-3 Palmer hand burns require thorough evaluation to determine the type of splinting required. In general, the palmar skin will require maximum stretching to prevent the contracting forces of the healing burn.  The antideformity position of the palmar burn consists of wrist extension, MP joint extension, IP joint extension, digital abduction, and thumb abduction and extension: the ‘‘open palm’’ or ‘‘pancake’’ position.</vt:lpstr>
      <vt:lpstr>When a patient is unable to actively close the fingers into the palm, a dynamic splint can be fashioned that utilizes rubber bands to passively encourage the digits to flex into the palm. </vt:lpstr>
      <vt:lpstr>Dynamic splint to correct adduction contracture that occur in pt with web  space burn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Iqra</dc:creator>
  <cp:lastModifiedBy>Bajwa Traders</cp:lastModifiedBy>
  <cp:revision>21</cp:revision>
  <dcterms:created xsi:type="dcterms:W3CDTF">2017-05-11T04:35:12Z</dcterms:created>
  <dcterms:modified xsi:type="dcterms:W3CDTF">2020-04-19T08:29:52Z</dcterms:modified>
</cp:coreProperties>
</file>