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EC28B29-EBE2-4BAA-AB88-2E4C662A6C9E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9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3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7449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2446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568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4087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83252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76969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475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402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5267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330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6398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01883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01613"/>
            <a:ext cx="10058400" cy="3565525"/>
          </a:xfrm>
        </p:spPr>
        <p:txBody>
          <a:bodyPr>
            <a:normAutofit/>
          </a:bodyPr>
          <a:lstStyle/>
          <a:p>
            <a:r>
              <a:rPr lang="en-US" dirty="0" smtClean="0"/>
              <a:t>  </a:t>
            </a:r>
            <a:r>
              <a:rPr lang="en-US" b="1" i="1" dirty="0" smtClean="0">
                <a:solidFill>
                  <a:schemeClr val="bg2">
                    <a:lumMod val="50000"/>
                  </a:schemeClr>
                </a:solidFill>
              </a:rPr>
              <a:t>Chapter No 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7 </a:t>
            </a:r>
            <a:r>
              <a:rPr lang="en-US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br>
              <a:rPr lang="en-US" b="1" i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b="1" dirty="0" smtClean="0"/>
              <a:t>  </a:t>
            </a:r>
            <a:r>
              <a:rPr lang="en-US" sz="6700" b="1" i="1" u="sng" dirty="0" smtClean="0"/>
              <a:t>EXPORT </a:t>
            </a:r>
            <a:r>
              <a:rPr lang="en-US" sz="6700" b="1" i="1" u="sng" dirty="0"/>
              <a:t>MARKETING AND PROMOTIONAL ORGANISATION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133600" y="4456113"/>
            <a:ext cx="10058400" cy="1143000"/>
          </a:xfrm>
        </p:spPr>
        <p:txBody>
          <a:bodyPr>
            <a:normAutofit/>
          </a:bodyPr>
          <a:lstStyle/>
          <a:p>
            <a:endParaRPr lang="en-US" sz="2800" b="1" i="1" dirty="0" smtClean="0">
              <a:solidFill>
                <a:srgbClr val="0070C0"/>
              </a:solidFill>
            </a:endParaRPr>
          </a:p>
          <a:p>
            <a:endParaRPr lang="en-US" sz="2800" b="1" i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52522" y="3244334"/>
            <a:ext cx="1286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xmlns="" val="265684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6760" y="222353"/>
            <a:ext cx="91126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NATIONAL COUNCIL FOR TRADE INFORMATION (NCTI</a:t>
            </a:r>
            <a:r>
              <a:rPr lang="en-US" dirty="0"/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709437" y="1259417"/>
            <a:ext cx="86843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INDIAN TRADE PROMOTION ORGANISATION (ITPO)</a:t>
            </a:r>
          </a:p>
        </p:txBody>
      </p:sp>
      <p:sp>
        <p:nvSpPr>
          <p:cNvPr id="4" name="Rectangle 3"/>
          <p:cNvSpPr/>
          <p:nvPr/>
        </p:nvSpPr>
        <p:spPr>
          <a:xfrm>
            <a:off x="1427448" y="2017700"/>
            <a:ext cx="7511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FUNCTION OF INDIAN TRADE PROMOTION ORGANISATION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969935" y="2978493"/>
            <a:ext cx="4008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Organizing </a:t>
            </a:r>
            <a:r>
              <a:rPr lang="en-US" dirty="0"/>
              <a:t>Trade Fairs and Exhibitions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2053707" y="3402910"/>
            <a:ext cx="1273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Publicity</a:t>
            </a:r>
          </a:p>
        </p:txBody>
      </p:sp>
      <p:sp>
        <p:nvSpPr>
          <p:cNvPr id="7" name="Rectangle 6"/>
          <p:cNvSpPr/>
          <p:nvPr/>
        </p:nvSpPr>
        <p:spPr>
          <a:xfrm>
            <a:off x="2053707" y="4205798"/>
            <a:ext cx="29110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Collections of Information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2094595" y="4594211"/>
            <a:ext cx="2511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Supply of Information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2094595" y="5056085"/>
            <a:ext cx="1576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Delegations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969935" y="5425417"/>
            <a:ext cx="3978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Booking of Space in Overseas Trade Fairs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039722" y="3804354"/>
            <a:ext cx="24297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Consultancy Services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02245" y="2609161"/>
            <a:ext cx="2833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Seminars and Workshops</a:t>
            </a:r>
          </a:p>
        </p:txBody>
      </p:sp>
    </p:spTree>
    <p:extLst>
      <p:ext uri="{BB962C8B-B14F-4D97-AF65-F5344CB8AC3E}">
        <p14:creationId xmlns:p14="http://schemas.microsoft.com/office/powerpoint/2010/main" xmlns="" val="1301074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7472" y="333866"/>
            <a:ext cx="60957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EXPORT INSPECTION COUNCIL (EIC)</a:t>
            </a:r>
          </a:p>
        </p:txBody>
      </p:sp>
      <p:sp>
        <p:nvSpPr>
          <p:cNvPr id="3" name="Rectangle 2"/>
          <p:cNvSpPr/>
          <p:nvPr/>
        </p:nvSpPr>
        <p:spPr>
          <a:xfrm>
            <a:off x="1278846" y="1353866"/>
            <a:ext cx="68745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FUNCTIONS OF EXPORT INSPECTION COUNCIL</a:t>
            </a:r>
          </a:p>
        </p:txBody>
      </p:sp>
      <p:sp>
        <p:nvSpPr>
          <p:cNvPr id="4" name="Rectangle 3"/>
          <p:cNvSpPr/>
          <p:nvPr/>
        </p:nvSpPr>
        <p:spPr>
          <a:xfrm>
            <a:off x="1636890" y="2094865"/>
            <a:ext cx="318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Monitoring of quality control</a:t>
            </a:r>
          </a:p>
        </p:txBody>
      </p:sp>
      <p:sp>
        <p:nvSpPr>
          <p:cNvPr id="5" name="Rectangle 4"/>
          <p:cNvSpPr/>
          <p:nvPr/>
        </p:nvSpPr>
        <p:spPr>
          <a:xfrm>
            <a:off x="1636890" y="2519282"/>
            <a:ext cx="2821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Collection of Information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1407148" y="5066885"/>
            <a:ext cx="1966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Pilot Test House</a:t>
            </a:r>
          </a:p>
        </p:txBody>
      </p:sp>
      <p:sp>
        <p:nvSpPr>
          <p:cNvPr id="7" name="Rectangle 6"/>
          <p:cNvSpPr/>
          <p:nvPr/>
        </p:nvSpPr>
        <p:spPr>
          <a:xfrm>
            <a:off x="1547442" y="4697553"/>
            <a:ext cx="37971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Organizes </a:t>
            </a:r>
            <a:r>
              <a:rPr lang="en-US" dirty="0"/>
              <a:t>Seminars and Workshops</a:t>
            </a:r>
          </a:p>
        </p:txBody>
      </p:sp>
      <p:sp>
        <p:nvSpPr>
          <p:cNvPr id="8" name="Rectangle 7"/>
          <p:cNvSpPr/>
          <p:nvPr/>
        </p:nvSpPr>
        <p:spPr>
          <a:xfrm>
            <a:off x="1594099" y="4315074"/>
            <a:ext cx="24297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Consultancy Services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636890" y="3912959"/>
            <a:ext cx="36218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Recommendation to Government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51689" y="3428329"/>
            <a:ext cx="2224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Delegation Abroad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51689" y="2943699"/>
            <a:ext cx="2046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GSP Certification</a:t>
            </a:r>
          </a:p>
        </p:txBody>
      </p:sp>
    </p:spTree>
    <p:extLst>
      <p:ext uri="{BB962C8B-B14F-4D97-AF65-F5344CB8AC3E}">
        <p14:creationId xmlns:p14="http://schemas.microsoft.com/office/powerpoint/2010/main" xmlns="" val="1682684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59271" y="744352"/>
            <a:ext cx="27553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sz="4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OBJECTIVES</a:t>
            </a:r>
          </a:p>
        </p:txBody>
      </p:sp>
      <p:sp>
        <p:nvSpPr>
          <p:cNvPr id="7" name="Rectangle 6"/>
          <p:cNvSpPr/>
          <p:nvPr/>
        </p:nvSpPr>
        <p:spPr>
          <a:xfrm>
            <a:off x="1486829" y="1390683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Know the meaning of export marketing </a:t>
            </a:r>
            <a:r>
              <a:rPr lang="en-US" sz="2000" dirty="0" smtClean="0"/>
              <a:t>organization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Understand </a:t>
            </a:r>
            <a:r>
              <a:rPr lang="en-US" sz="2000" dirty="0"/>
              <a:t>the various types of export marketing </a:t>
            </a:r>
            <a:r>
              <a:rPr lang="en-US" sz="2000" dirty="0" smtClean="0"/>
              <a:t>organization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/>
              <a:t>Elaborate export promotion </a:t>
            </a:r>
            <a:r>
              <a:rPr lang="en-US" sz="2000" dirty="0" smtClean="0"/>
              <a:t>organization.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/>
              <a:t>Understand the various functions and activities of export promotion council, commodity board, marine products export 93 development authority, agricultural &amp; processed food product export development authority, federation of Indian export organizations, Indian institute of foreign trade, national council for trade information, Indian trade promotion </a:t>
            </a:r>
            <a:r>
              <a:rPr lang="en-US" sz="2000" dirty="0" smtClean="0"/>
              <a:t>organization, </a:t>
            </a:r>
            <a:r>
              <a:rPr lang="en-US" sz="2000" dirty="0"/>
              <a:t>export inspection council.</a:t>
            </a:r>
          </a:p>
        </p:txBody>
      </p:sp>
    </p:spTree>
    <p:extLst>
      <p:ext uri="{BB962C8B-B14F-4D97-AF65-F5344CB8AC3E}">
        <p14:creationId xmlns:p14="http://schemas.microsoft.com/office/powerpoint/2010/main" xmlns="" val="2498693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3401" y="278109"/>
            <a:ext cx="72037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696464"/>
                </a:solidFill>
                <a:latin typeface="ff1"/>
              </a:rPr>
              <a:t>Types of Export </a:t>
            </a:r>
            <a:r>
              <a:rPr lang="en-US" sz="2800" b="1" i="1" dirty="0" smtClean="0">
                <a:solidFill>
                  <a:srgbClr val="696464"/>
                </a:solidFill>
                <a:latin typeface="ff1"/>
              </a:rPr>
              <a:t>Marketing Organizations</a:t>
            </a:r>
            <a:endParaRPr lang="en-US" sz="2800" b="1" i="1" dirty="0"/>
          </a:p>
        </p:txBody>
      </p:sp>
      <p:sp>
        <p:nvSpPr>
          <p:cNvPr id="4" name="Rectangle 3"/>
          <p:cNvSpPr/>
          <p:nvPr/>
        </p:nvSpPr>
        <p:spPr>
          <a:xfrm>
            <a:off x="717395" y="1066482"/>
            <a:ext cx="6096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rgbClr val="D34817"/>
                </a:solidFill>
                <a:latin typeface="ff0"/>
              </a:rPr>
              <a:t> </a:t>
            </a:r>
            <a:r>
              <a:rPr lang="en-US" sz="3200" dirty="0" smtClean="0">
                <a:solidFill>
                  <a:srgbClr val="000000"/>
                </a:solidFill>
                <a:latin typeface="ff1"/>
              </a:rPr>
              <a:t>Manufacturer </a:t>
            </a:r>
            <a:r>
              <a:rPr lang="en-US" sz="3200" dirty="0">
                <a:solidFill>
                  <a:srgbClr val="000000"/>
                </a:solidFill>
                <a:latin typeface="ff1"/>
              </a:rPr>
              <a:t>exporter</a:t>
            </a:r>
            <a:endParaRPr lang="en-US" sz="3200" dirty="0">
              <a:solidFill>
                <a:srgbClr val="000000"/>
              </a:solidFill>
              <a:latin typeface="Source Sans Pro"/>
            </a:endParaRPr>
          </a:p>
          <a:p>
            <a:r>
              <a:rPr lang="en-US" sz="3200" dirty="0" smtClean="0">
                <a:solidFill>
                  <a:srgbClr val="D34817"/>
                </a:solidFill>
                <a:latin typeface="ff0"/>
              </a:rPr>
              <a:t> </a:t>
            </a:r>
            <a:r>
              <a:rPr lang="en-US" sz="3200" dirty="0" smtClean="0">
                <a:solidFill>
                  <a:srgbClr val="000000"/>
                </a:solidFill>
                <a:latin typeface="ff1"/>
              </a:rPr>
              <a:t>Merchant </a:t>
            </a:r>
            <a:r>
              <a:rPr lang="en-US" sz="3200" dirty="0">
                <a:solidFill>
                  <a:srgbClr val="000000"/>
                </a:solidFill>
                <a:latin typeface="ff1"/>
              </a:rPr>
              <a:t>exporter</a:t>
            </a:r>
            <a:endParaRPr lang="en-US" sz="3200" dirty="0">
              <a:solidFill>
                <a:srgbClr val="000000"/>
              </a:solidFill>
              <a:latin typeface="Source Sans Pro"/>
            </a:endParaRPr>
          </a:p>
          <a:p>
            <a:r>
              <a:rPr lang="en-US" sz="3200" dirty="0" smtClean="0">
                <a:solidFill>
                  <a:srgbClr val="D34817"/>
                </a:solidFill>
                <a:latin typeface="ff0"/>
              </a:rPr>
              <a:t> </a:t>
            </a:r>
            <a:r>
              <a:rPr lang="en-US" sz="3200" dirty="0" smtClean="0">
                <a:solidFill>
                  <a:srgbClr val="000000"/>
                </a:solidFill>
                <a:latin typeface="ff1"/>
              </a:rPr>
              <a:t>State </a:t>
            </a:r>
            <a:r>
              <a:rPr lang="en-US" sz="3200" dirty="0">
                <a:solidFill>
                  <a:srgbClr val="000000"/>
                </a:solidFill>
                <a:latin typeface="ff1"/>
              </a:rPr>
              <a:t>Corporations</a:t>
            </a:r>
            <a:endParaRPr lang="en-US" sz="3200" dirty="0">
              <a:solidFill>
                <a:srgbClr val="000000"/>
              </a:solidFill>
              <a:latin typeface="Source Sans Pro"/>
            </a:endParaRPr>
          </a:p>
          <a:p>
            <a:r>
              <a:rPr lang="en-US" sz="3200" dirty="0" smtClean="0">
                <a:solidFill>
                  <a:srgbClr val="D34817"/>
                </a:solidFill>
                <a:latin typeface="ff0"/>
              </a:rPr>
              <a:t> </a:t>
            </a:r>
            <a:r>
              <a:rPr lang="en-US" sz="3200" dirty="0" smtClean="0">
                <a:solidFill>
                  <a:srgbClr val="000000"/>
                </a:solidFill>
                <a:latin typeface="ff1"/>
              </a:rPr>
              <a:t>Analyzing </a:t>
            </a:r>
            <a:r>
              <a:rPr lang="en-US" sz="3200" dirty="0">
                <a:solidFill>
                  <a:srgbClr val="000000"/>
                </a:solidFill>
                <a:latin typeface="ff1"/>
              </a:rPr>
              <a:t>agencies</a:t>
            </a:r>
            <a:endParaRPr lang="en-US" sz="3200" dirty="0">
              <a:solidFill>
                <a:srgbClr val="000000"/>
              </a:solidFill>
              <a:latin typeface="Source Sans Pro"/>
            </a:endParaRPr>
          </a:p>
          <a:p>
            <a:r>
              <a:rPr lang="en-US" sz="3200" dirty="0" smtClean="0">
                <a:solidFill>
                  <a:srgbClr val="D34817"/>
                </a:solidFill>
                <a:latin typeface="ff0"/>
              </a:rPr>
              <a:t> </a:t>
            </a:r>
            <a:r>
              <a:rPr lang="en-US" sz="3200" dirty="0" smtClean="0">
                <a:solidFill>
                  <a:srgbClr val="000000"/>
                </a:solidFill>
                <a:latin typeface="ff1"/>
              </a:rPr>
              <a:t>Export </a:t>
            </a:r>
            <a:r>
              <a:rPr lang="en-US" sz="3200" dirty="0">
                <a:solidFill>
                  <a:srgbClr val="000000"/>
                </a:solidFill>
                <a:latin typeface="ff1"/>
              </a:rPr>
              <a:t>Consortium</a:t>
            </a:r>
            <a:endParaRPr lang="en-US" sz="3200" dirty="0">
              <a:solidFill>
                <a:srgbClr val="000000"/>
              </a:solidFill>
              <a:latin typeface="Source Sans Pro"/>
            </a:endParaRPr>
          </a:p>
          <a:p>
            <a:r>
              <a:rPr lang="en-US" sz="3200" dirty="0" smtClean="0">
                <a:solidFill>
                  <a:srgbClr val="D34817"/>
                </a:solidFill>
                <a:latin typeface="ff0"/>
              </a:rPr>
              <a:t> </a:t>
            </a:r>
            <a:r>
              <a:rPr lang="en-US" sz="3200" dirty="0" smtClean="0">
                <a:solidFill>
                  <a:srgbClr val="000000"/>
                </a:solidFill>
                <a:latin typeface="ff1"/>
              </a:rPr>
              <a:t>Service </a:t>
            </a:r>
            <a:r>
              <a:rPr lang="en-US" sz="3200" dirty="0">
                <a:solidFill>
                  <a:srgbClr val="000000"/>
                </a:solidFill>
                <a:latin typeface="ff1"/>
              </a:rPr>
              <a:t>Export </a:t>
            </a:r>
            <a:r>
              <a:rPr lang="en-US" sz="3200" dirty="0" err="1">
                <a:solidFill>
                  <a:srgbClr val="000000"/>
                </a:solidFill>
                <a:latin typeface="ff1"/>
              </a:rPr>
              <a:t>Organisations</a:t>
            </a:r>
            <a:endParaRPr lang="en-US" sz="3200" dirty="0">
              <a:solidFill>
                <a:srgbClr val="000000"/>
              </a:solidFill>
              <a:latin typeface="Source Sans Pro"/>
            </a:endParaRPr>
          </a:p>
          <a:p>
            <a:r>
              <a:rPr lang="en-US" sz="3200" dirty="0" smtClean="0">
                <a:solidFill>
                  <a:srgbClr val="D34817"/>
                </a:solidFill>
                <a:latin typeface="ff0"/>
              </a:rPr>
              <a:t> </a:t>
            </a:r>
            <a:r>
              <a:rPr lang="en-US" sz="3200" dirty="0" smtClean="0">
                <a:solidFill>
                  <a:srgbClr val="000000"/>
                </a:solidFill>
                <a:latin typeface="ff1"/>
              </a:rPr>
              <a:t>Export </a:t>
            </a:r>
            <a:r>
              <a:rPr lang="en-US" sz="3200" dirty="0">
                <a:solidFill>
                  <a:srgbClr val="000000"/>
                </a:solidFill>
                <a:latin typeface="ff1"/>
              </a:rPr>
              <a:t>houses</a:t>
            </a:r>
            <a:endParaRPr lang="en-US" sz="3200" dirty="0">
              <a:solidFill>
                <a:srgbClr val="000000"/>
              </a:solidFill>
              <a:latin typeface="Source Sans Pro"/>
            </a:endParaRP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2569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5124" y="121992"/>
            <a:ext cx="66236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EXPORT PROMOTION ORGANISATIONS</a:t>
            </a:r>
          </a:p>
        </p:txBody>
      </p:sp>
      <p:sp>
        <p:nvSpPr>
          <p:cNvPr id="3" name="Rectangle 2"/>
          <p:cNvSpPr/>
          <p:nvPr/>
        </p:nvSpPr>
        <p:spPr>
          <a:xfrm>
            <a:off x="974863" y="706767"/>
            <a:ext cx="6652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FEATURES OF EXPORT PROMOTION ORGANISATION</a:t>
            </a:r>
            <a:r>
              <a:rPr lang="en-US" dirty="0"/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1315761" y="1168432"/>
            <a:ext cx="33813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Basically Service </a:t>
            </a:r>
            <a:r>
              <a:rPr lang="en-US" dirty="0" smtClean="0"/>
              <a:t>Organizations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15761" y="1537764"/>
            <a:ext cx="5344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Create </a:t>
            </a:r>
            <a:r>
              <a:rPr lang="en-US" dirty="0" smtClean="0"/>
              <a:t>Favorable </a:t>
            </a:r>
            <a:r>
              <a:rPr lang="en-US" dirty="0"/>
              <a:t>Image of India‘s Export Potentials</a:t>
            </a:r>
          </a:p>
        </p:txBody>
      </p:sp>
      <p:sp>
        <p:nvSpPr>
          <p:cNvPr id="6" name="Rectangle 5"/>
          <p:cNvSpPr/>
          <p:nvPr/>
        </p:nvSpPr>
        <p:spPr>
          <a:xfrm>
            <a:off x="1315761" y="1907096"/>
            <a:ext cx="4208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Easy Availability of Services to Exporters</a:t>
            </a:r>
          </a:p>
        </p:txBody>
      </p:sp>
      <p:sp>
        <p:nvSpPr>
          <p:cNvPr id="7" name="Rectangle 6"/>
          <p:cNvSpPr/>
          <p:nvPr/>
        </p:nvSpPr>
        <p:spPr>
          <a:xfrm>
            <a:off x="1315761" y="2276428"/>
            <a:ext cx="3778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Government Initiative in Formation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1353912" y="2659832"/>
            <a:ext cx="33431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Provide Non-Financial Services</a:t>
            </a:r>
          </a:p>
        </p:txBody>
      </p:sp>
    </p:spTree>
    <p:extLst>
      <p:ext uri="{BB962C8B-B14F-4D97-AF65-F5344CB8AC3E}">
        <p14:creationId xmlns:p14="http://schemas.microsoft.com/office/powerpoint/2010/main" xmlns="" val="921322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8048" y="166598"/>
            <a:ext cx="53573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/>
              <a:t>EXPORT PROMOTION COUNCIL</a:t>
            </a:r>
          </a:p>
        </p:txBody>
      </p:sp>
      <p:sp>
        <p:nvSpPr>
          <p:cNvPr id="3" name="Rectangle 2"/>
          <p:cNvSpPr/>
          <p:nvPr/>
        </p:nvSpPr>
        <p:spPr>
          <a:xfrm>
            <a:off x="846960" y="751373"/>
            <a:ext cx="69179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FUNCTIONS/ROLE OF EXPORT PROMOTION COUNCILS</a:t>
            </a:r>
          </a:p>
        </p:txBody>
      </p:sp>
      <p:sp>
        <p:nvSpPr>
          <p:cNvPr id="5" name="Rectangle 4"/>
          <p:cNvSpPr/>
          <p:nvPr/>
        </p:nvSpPr>
        <p:spPr>
          <a:xfrm>
            <a:off x="1327241" y="3169614"/>
            <a:ext cx="2821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Collection of Information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1405253" y="2768618"/>
            <a:ext cx="27956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Supplying of Information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1405253" y="2399286"/>
            <a:ext cx="2291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Organizing </a:t>
            </a:r>
            <a:r>
              <a:rPr lang="en-US" dirty="0"/>
              <a:t>Seminar</a:t>
            </a:r>
          </a:p>
        </p:txBody>
      </p:sp>
      <p:sp>
        <p:nvSpPr>
          <p:cNvPr id="8" name="Rectangle 7"/>
          <p:cNvSpPr/>
          <p:nvPr/>
        </p:nvSpPr>
        <p:spPr>
          <a:xfrm>
            <a:off x="1327241" y="2029954"/>
            <a:ext cx="29606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Trade Fairs and Exhibitions</a:t>
            </a:r>
          </a:p>
        </p:txBody>
      </p:sp>
      <p:sp>
        <p:nvSpPr>
          <p:cNvPr id="9" name="Rectangle 8"/>
          <p:cNvSpPr/>
          <p:nvPr/>
        </p:nvSpPr>
        <p:spPr>
          <a:xfrm>
            <a:off x="1327241" y="1582355"/>
            <a:ext cx="2951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Sending Trade Delegations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27241" y="1213038"/>
            <a:ext cx="3603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Developing Export Consciousness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90930" y="3570610"/>
            <a:ext cx="350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Exploration of Overseas Markets</a:t>
            </a:r>
          </a:p>
        </p:txBody>
      </p:sp>
    </p:spTree>
    <p:extLst>
      <p:ext uri="{BB962C8B-B14F-4D97-AF65-F5344CB8AC3E}">
        <p14:creationId xmlns:p14="http://schemas.microsoft.com/office/powerpoint/2010/main" xmlns="" val="660081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9337" y="83854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/>
              <a:t>MARINE PRODUCTS EXPORT DEVELOPMENT AUTHORITY (MPEDA) </a:t>
            </a:r>
          </a:p>
        </p:txBody>
      </p:sp>
      <p:sp>
        <p:nvSpPr>
          <p:cNvPr id="5" name="Rectangle 4"/>
          <p:cNvSpPr/>
          <p:nvPr/>
        </p:nvSpPr>
        <p:spPr>
          <a:xfrm>
            <a:off x="639337" y="1856899"/>
            <a:ext cx="6096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/>
              <a:t>AGRICULTURAL AND PROCESSED FOOD PRODUCTS EXPORT DEVELOPMENT AUTHORITY (APEDA) </a:t>
            </a:r>
          </a:p>
        </p:txBody>
      </p:sp>
    </p:spTree>
    <p:extLst>
      <p:ext uri="{BB962C8B-B14F-4D97-AF65-F5344CB8AC3E}">
        <p14:creationId xmlns:p14="http://schemas.microsoft.com/office/powerpoint/2010/main" xmlns="" val="2119422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3711" y="110842"/>
            <a:ext cx="37344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FUNCTION OF APFDA</a:t>
            </a:r>
          </a:p>
        </p:txBody>
      </p:sp>
      <p:sp>
        <p:nvSpPr>
          <p:cNvPr id="3" name="Rectangle 2"/>
          <p:cNvSpPr/>
          <p:nvPr/>
        </p:nvSpPr>
        <p:spPr>
          <a:xfrm>
            <a:off x="1209809" y="835671"/>
            <a:ext cx="6336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Development of the agricultural and processed food industries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209809" y="1785309"/>
            <a:ext cx="3575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Quality Control and Up gradation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209809" y="1345057"/>
            <a:ext cx="46129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Collection and Dissemination of Information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1209809" y="2318782"/>
            <a:ext cx="17456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Advisory Role</a:t>
            </a:r>
          </a:p>
        </p:txBody>
      </p:sp>
    </p:spTree>
    <p:extLst>
      <p:ext uri="{BB962C8B-B14F-4D97-AF65-F5344CB8AC3E}">
        <p14:creationId xmlns:p14="http://schemas.microsoft.com/office/powerpoint/2010/main" xmlns="" val="15138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5810" y="266959"/>
            <a:ext cx="95578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FEDERATION OF INDIAN EXPORT ORGANISATIONS (FIEO)</a:t>
            </a:r>
          </a:p>
        </p:txBody>
      </p:sp>
      <p:sp>
        <p:nvSpPr>
          <p:cNvPr id="3" name="Rectangle 2"/>
          <p:cNvSpPr/>
          <p:nvPr/>
        </p:nvSpPr>
        <p:spPr>
          <a:xfrm>
            <a:off x="1241502" y="953649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/>
              <a:t>FUNCTIONS OF FEDERATION OF INDIAN EXPORT ORGANISATION </a:t>
            </a:r>
          </a:p>
        </p:txBody>
      </p:sp>
      <p:sp>
        <p:nvSpPr>
          <p:cNvPr id="4" name="Rectangle 3"/>
          <p:cNvSpPr/>
          <p:nvPr/>
        </p:nvSpPr>
        <p:spPr>
          <a:xfrm>
            <a:off x="1677107" y="2875002"/>
            <a:ext cx="2401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International linkage</a:t>
            </a:r>
          </a:p>
        </p:txBody>
      </p:sp>
      <p:sp>
        <p:nvSpPr>
          <p:cNvPr id="5" name="Rectangle 4"/>
          <p:cNvSpPr/>
          <p:nvPr/>
        </p:nvSpPr>
        <p:spPr>
          <a:xfrm>
            <a:off x="1677107" y="4095181"/>
            <a:ext cx="32151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Dissemination of Information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1663466" y="3670093"/>
            <a:ext cx="2865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Liaising </a:t>
            </a:r>
            <a:r>
              <a:rPr lang="en-US" dirty="0"/>
              <a:t>with Government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1585339" y="3244334"/>
            <a:ext cx="4157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Market Development Assistance (MDA)</a:t>
            </a:r>
          </a:p>
        </p:txBody>
      </p:sp>
      <p:sp>
        <p:nvSpPr>
          <p:cNvPr id="8" name="Rectangle 7"/>
          <p:cNvSpPr/>
          <p:nvPr/>
        </p:nvSpPr>
        <p:spPr>
          <a:xfrm>
            <a:off x="1663466" y="2022047"/>
            <a:ext cx="50276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Market Research and Development Department </a:t>
            </a:r>
          </a:p>
        </p:txBody>
      </p:sp>
      <p:sp>
        <p:nvSpPr>
          <p:cNvPr id="9" name="Rectangle 8"/>
          <p:cNvSpPr/>
          <p:nvPr/>
        </p:nvSpPr>
        <p:spPr>
          <a:xfrm>
            <a:off x="1663466" y="2505670"/>
            <a:ext cx="2470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Publicity Department</a:t>
            </a:r>
          </a:p>
        </p:txBody>
      </p:sp>
    </p:spTree>
    <p:extLst>
      <p:ext uri="{BB962C8B-B14F-4D97-AF65-F5344CB8AC3E}">
        <p14:creationId xmlns:p14="http://schemas.microsoft.com/office/powerpoint/2010/main" xmlns="" val="1263998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5912" y="289260"/>
            <a:ext cx="75344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INDIAN INSTITUTE OF FOREIGN TRADE (IIFT)</a:t>
            </a:r>
          </a:p>
        </p:txBody>
      </p:sp>
      <p:sp>
        <p:nvSpPr>
          <p:cNvPr id="3" name="Rectangle 2"/>
          <p:cNvSpPr/>
          <p:nvPr/>
        </p:nvSpPr>
        <p:spPr>
          <a:xfrm>
            <a:off x="1074660" y="969485"/>
            <a:ext cx="80707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FUNCTIONS OF INDIAN INSTITUTE OF FOREIGN TRADE</a:t>
            </a:r>
          </a:p>
        </p:txBody>
      </p:sp>
      <p:sp>
        <p:nvSpPr>
          <p:cNvPr id="4" name="Rectangle 3"/>
          <p:cNvSpPr/>
          <p:nvPr/>
        </p:nvSpPr>
        <p:spPr>
          <a:xfrm>
            <a:off x="1332258" y="3004133"/>
            <a:ext cx="1215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Training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1218958" y="3842696"/>
            <a:ext cx="2369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Collects Information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1332258" y="3445942"/>
            <a:ext cx="2420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Supplies Information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1332258" y="2539351"/>
            <a:ext cx="5474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Organizes </a:t>
            </a:r>
            <a:r>
              <a:rPr lang="en-US" dirty="0"/>
              <a:t>Seminars and </a:t>
            </a:r>
            <a:r>
              <a:rPr lang="en-US" dirty="0" err="1"/>
              <a:t>WorkshopsTrade</a:t>
            </a:r>
            <a:r>
              <a:rPr lang="en-US" dirty="0"/>
              <a:t> Delegations</a:t>
            </a:r>
          </a:p>
        </p:txBody>
      </p:sp>
      <p:sp>
        <p:nvSpPr>
          <p:cNvPr id="8" name="Rectangle 7"/>
          <p:cNvSpPr/>
          <p:nvPr/>
        </p:nvSpPr>
        <p:spPr>
          <a:xfrm>
            <a:off x="1332258" y="2052937"/>
            <a:ext cx="4370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Management Development programmers</a:t>
            </a:r>
          </a:p>
        </p:txBody>
      </p:sp>
      <p:sp>
        <p:nvSpPr>
          <p:cNvPr id="9" name="Rectangle 8"/>
          <p:cNvSpPr/>
          <p:nvPr/>
        </p:nvSpPr>
        <p:spPr>
          <a:xfrm>
            <a:off x="1332258" y="1588155"/>
            <a:ext cx="2523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Publishes Information</a:t>
            </a:r>
          </a:p>
        </p:txBody>
      </p:sp>
    </p:spTree>
    <p:extLst>
      <p:ext uri="{BB962C8B-B14F-4D97-AF65-F5344CB8AC3E}">
        <p14:creationId xmlns:p14="http://schemas.microsoft.com/office/powerpoint/2010/main" xmlns="" val="46945853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70</TotalTime>
  <Words>362</Words>
  <Application>Microsoft Office PowerPoint</Application>
  <PresentationFormat>Custom</PresentationFormat>
  <Paragraphs>76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Retrospect</vt:lpstr>
      <vt:lpstr>  Chapter No 7     EXPORT MARKETING AND PROMOTIONAL ORGANISATION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No 7     EXPORT MARKETING AND PROMOTIONAL ORGANISATION</dc:title>
  <dc:creator>abdulazizgujjar32@gmail.com</dc:creator>
  <cp:lastModifiedBy>SOFTAGE</cp:lastModifiedBy>
  <cp:revision>9</cp:revision>
  <dcterms:created xsi:type="dcterms:W3CDTF">2018-05-03T12:31:39Z</dcterms:created>
  <dcterms:modified xsi:type="dcterms:W3CDTF">2020-05-03T11:44:55Z</dcterms:modified>
</cp:coreProperties>
</file>