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354" r:id="rId2"/>
    <p:sldId id="259" r:id="rId3"/>
    <p:sldId id="355" r:id="rId4"/>
    <p:sldId id="356" r:id="rId5"/>
    <p:sldId id="357" r:id="rId6"/>
    <p:sldId id="309" r:id="rId7"/>
    <p:sldId id="310" r:id="rId8"/>
    <p:sldId id="311" r:id="rId9"/>
    <p:sldId id="317" r:id="rId10"/>
    <p:sldId id="314" r:id="rId11"/>
    <p:sldId id="316" r:id="rId12"/>
    <p:sldId id="31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5374" autoAdjust="0"/>
  </p:normalViewPr>
  <p:slideViewPr>
    <p:cSldViewPr>
      <p:cViewPr>
        <p:scale>
          <a:sx n="66" d="100"/>
          <a:sy n="66" d="100"/>
        </p:scale>
        <p:origin x="-1428"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95D398A-054F-4B73-9FDA-0B48F8FA1861}" type="datetimeFigureOut">
              <a:rPr lang="en-US" smtClean="0"/>
              <a:t>5/3/2020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0BF6EA0-EC5E-43C8-B8ED-1F45D81114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95D398A-054F-4B73-9FDA-0B48F8FA1861}" type="datetimeFigureOut">
              <a:rPr lang="en-US" smtClean="0"/>
              <a:t>5/3/2020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95D398A-054F-4B73-9FDA-0B48F8FA1861}" type="datetimeFigureOut">
              <a:rPr lang="en-US" smtClean="0"/>
              <a:t>5/3/2020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0BF6EA0-EC5E-43C8-B8ED-1F45D81114F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95D398A-054F-4B73-9FDA-0B48F8FA1861}" type="datetimeFigureOut">
              <a:rPr lang="en-US" smtClean="0"/>
              <a:t>5/3/2020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BF6EA0-EC5E-43C8-B8ED-1F45D81114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46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199" y="3613275"/>
            <a:ext cx="7467599" cy="707886"/>
          </a:xfrm>
          <a:prstGeom prst="rect">
            <a:avLst/>
          </a:prstGeom>
        </p:spPr>
        <p:txBody>
          <a:bodyPr wrap="square">
            <a:spAutoFit/>
          </a:bodyPr>
          <a:lstStyle/>
          <a:p>
            <a:pPr algn="ctr"/>
            <a:r>
              <a:rPr lang="en-US" sz="4000" b="1" dirty="0">
                <a:effectLst>
                  <a:outerShdw blurRad="31750" dist="25400" dir="5400000" algn="tl" rotWithShape="0">
                    <a:srgbClr val="000000">
                      <a:alpha val="25000"/>
                    </a:srgbClr>
                  </a:outerShdw>
                </a:effectLst>
                <a:latin typeface="Times New Roman" pitchFamily="18" charset="0"/>
                <a:cs typeface="Times New Roman" pitchFamily="18" charset="0"/>
              </a:rPr>
              <a:t>THE ART OF CALLIGRAY </a:t>
            </a:r>
            <a:endParaRPr lang="en-US" sz="4000" dirty="0"/>
          </a:p>
        </p:txBody>
      </p:sp>
    </p:spTree>
    <p:extLst>
      <p:ext uri="{BB962C8B-B14F-4D97-AF65-F5344CB8AC3E}">
        <p14:creationId xmlns:p14="http://schemas.microsoft.com/office/powerpoint/2010/main" val="2579150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2819400" cy="350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b="1" dirty="0" smtClean="0">
                <a:solidFill>
                  <a:schemeClr val="tx1"/>
                </a:solidFill>
                <a:latin typeface="Times New Roman" pitchFamily="18" charset="0"/>
                <a:cs typeface="Times New Roman" pitchFamily="18" charset="0"/>
              </a:rPr>
              <a:t>Western or Roman</a:t>
            </a:r>
            <a:endParaRPr lang="en-US" sz="3600" b="1" dirty="0">
              <a:solidFill>
                <a:schemeClr val="tx1"/>
              </a:solidFill>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124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5800" y="4800600"/>
            <a:ext cx="8077200" cy="1200329"/>
          </a:xfrm>
          <a:prstGeom prst="rect">
            <a:avLst/>
          </a:prstGeom>
        </p:spPr>
        <p:txBody>
          <a:bodyPr wrap="square">
            <a:spAutoFit/>
          </a:bodyPr>
          <a:lstStyle/>
          <a:p>
            <a:r>
              <a:rPr lang="en-US" dirty="0">
                <a:latin typeface="Times New Roman" pitchFamily="18" charset="0"/>
                <a:cs typeface="Times New Roman" pitchFamily="18" charset="0"/>
              </a:rPr>
              <a:t>The Romans learned their writing skills from the Greeks. </a:t>
            </a:r>
            <a:r>
              <a:rPr lang="en-US" dirty="0" smtClean="0">
                <a:latin typeface="Times New Roman" pitchFamily="18" charset="0"/>
                <a:cs typeface="Times New Roman" pitchFamily="18" charset="0"/>
              </a:rPr>
              <a:t>By 850 </a:t>
            </a:r>
            <a:r>
              <a:rPr lang="en-US" dirty="0">
                <a:latin typeface="Times New Roman" pitchFamily="18" charset="0"/>
                <a:cs typeface="Times New Roman" pitchFamily="18" charset="0"/>
              </a:rPr>
              <a:t>BCE the Romans had adapted the letters and words </a:t>
            </a:r>
            <a:r>
              <a:rPr lang="en-US" dirty="0" smtClean="0">
                <a:latin typeface="Times New Roman" pitchFamily="18" charset="0"/>
                <a:cs typeface="Times New Roman" pitchFamily="18" charset="0"/>
              </a:rPr>
              <a:t>into the </a:t>
            </a:r>
            <a:r>
              <a:rPr lang="en-US" dirty="0">
                <a:latin typeface="Times New Roman" pitchFamily="18" charset="0"/>
                <a:cs typeface="Times New Roman" pitchFamily="18" charset="0"/>
              </a:rPr>
              <a:t>Latin language. In the centuries following the fall of </a:t>
            </a:r>
            <a:r>
              <a:rPr lang="en-US" dirty="0" smtClean="0">
                <a:latin typeface="Times New Roman" pitchFamily="18" charset="0"/>
                <a:cs typeface="Times New Roman" pitchFamily="18" charset="0"/>
              </a:rPr>
              <a:t>the Roman </a:t>
            </a:r>
            <a:r>
              <a:rPr lang="en-US" dirty="0">
                <a:latin typeface="Times New Roman" pitchFamily="18" charset="0"/>
                <a:cs typeface="Times New Roman" pitchFamily="18" charset="0"/>
              </a:rPr>
              <a:t>Empire, Latin continued to be the language of </a:t>
            </a:r>
            <a:r>
              <a:rPr lang="en-US" dirty="0" smtClean="0">
                <a:latin typeface="Times New Roman" pitchFamily="18" charset="0"/>
                <a:cs typeface="Times New Roman" pitchFamily="18" charset="0"/>
              </a:rPr>
              <a:t>the church </a:t>
            </a:r>
            <a:r>
              <a:rPr lang="en-US" dirty="0">
                <a:latin typeface="Times New Roman" pitchFamily="18" charset="0"/>
                <a:cs typeface="Times New Roman" pitchFamily="18" charset="0"/>
              </a:rPr>
              <a:t>and was used throughout Europe.</a:t>
            </a:r>
          </a:p>
        </p:txBody>
      </p:sp>
    </p:spTree>
    <p:extLst>
      <p:ext uri="{BB962C8B-B14F-4D97-AF65-F5344CB8AC3E}">
        <p14:creationId xmlns:p14="http://schemas.microsoft.com/office/powerpoint/2010/main" val="296273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159329"/>
            <a:ext cx="3399971" cy="42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Arabic Calligraphy</a:t>
            </a:r>
            <a:endParaRPr lang="en-US" sz="3600" b="1"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170" y="1143000"/>
            <a:ext cx="399142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6943" y="5344663"/>
            <a:ext cx="8033656" cy="646331"/>
          </a:xfrm>
          <a:prstGeom prst="rect">
            <a:avLst/>
          </a:prstGeom>
        </p:spPr>
        <p:txBody>
          <a:bodyPr wrap="square">
            <a:spAutoFit/>
          </a:bodyPr>
          <a:lstStyle/>
          <a:p>
            <a:r>
              <a:rPr lang="en-US" dirty="0" smtClean="0"/>
              <a:t> </a:t>
            </a:r>
            <a:r>
              <a:rPr lang="en-US" dirty="0" smtClean="0">
                <a:latin typeface="Times New Roman" pitchFamily="18" charset="0"/>
                <a:cs typeface="Times New Roman" pitchFamily="18" charset="0"/>
              </a:rPr>
              <a:t>Islamic </a:t>
            </a:r>
            <a:r>
              <a:rPr lang="en-US" dirty="0">
                <a:latin typeface="Times New Roman" pitchFamily="18" charset="0"/>
                <a:cs typeface="Times New Roman" pitchFamily="18" charset="0"/>
              </a:rPr>
              <a:t>calligraphy is the beautiful writing of the </a:t>
            </a:r>
            <a:r>
              <a:rPr lang="en-US" dirty="0" smtClean="0">
                <a:latin typeface="Times New Roman" pitchFamily="18" charset="0"/>
                <a:cs typeface="Times New Roman" pitchFamily="18" charset="0"/>
              </a:rPr>
              <a:t>Arabic script. It </a:t>
            </a:r>
            <a:r>
              <a:rPr lang="en-US" dirty="0">
                <a:latin typeface="Times New Roman" pitchFamily="18" charset="0"/>
                <a:cs typeface="Times New Roman" pitchFamily="18" charset="0"/>
              </a:rPr>
              <a:t>is has been </a:t>
            </a:r>
            <a:r>
              <a:rPr lang="en-US" dirty="0" smtClean="0">
                <a:latin typeface="Times New Roman" pitchFamily="18" charset="0"/>
                <a:cs typeface="Times New Roman" pitchFamily="18" charset="0"/>
              </a:rPr>
              <a:t>the </a:t>
            </a:r>
          </a:p>
          <a:p>
            <a:r>
              <a:rPr lang="en-US" dirty="0" smtClean="0">
                <a:latin typeface="Times New Roman" pitchFamily="18" charset="0"/>
                <a:cs typeface="Times New Roman" pitchFamily="18" charset="0"/>
              </a:rPr>
              <a:t>main </a:t>
            </a:r>
            <a:r>
              <a:rPr lang="en-US" dirty="0">
                <a:latin typeface="Times New Roman" pitchFamily="18" charset="0"/>
                <a:cs typeface="Times New Roman" pitchFamily="18" charset="0"/>
              </a:rPr>
              <a:t>Islamic art since the </a:t>
            </a:r>
            <a:r>
              <a:rPr lang="en-US" dirty="0" smtClean="0">
                <a:latin typeface="Times New Roman" pitchFamily="18" charset="0"/>
                <a:cs typeface="Times New Roman" pitchFamily="18" charset="0"/>
              </a:rPr>
              <a:t>Quran's revelation </a:t>
            </a:r>
            <a:r>
              <a:rPr lang="en-US" dirty="0">
                <a:latin typeface="Times New Roman" pitchFamily="18" charset="0"/>
                <a:cs typeface="Times New Roman" pitchFamily="18" charset="0"/>
              </a:rPr>
              <a:t>(610 AD).</a:t>
            </a:r>
          </a:p>
        </p:txBody>
      </p:sp>
    </p:spTree>
    <p:extLst>
      <p:ext uri="{BB962C8B-B14F-4D97-AF65-F5344CB8AC3E}">
        <p14:creationId xmlns:p14="http://schemas.microsoft.com/office/powerpoint/2010/main" val="148033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19526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b="1" dirty="0" smtClean="0">
                <a:solidFill>
                  <a:schemeClr val="tx1"/>
                </a:solidFill>
                <a:latin typeface="Times New Roman" pitchFamily="18" charset="0"/>
                <a:cs typeface="Times New Roman" pitchFamily="18" charset="0"/>
              </a:rPr>
              <a:t>Chinese or Oriental</a:t>
            </a:r>
            <a:endParaRPr lang="en-US" sz="3600" b="1" dirty="0">
              <a:solidFill>
                <a:schemeClr val="tx1"/>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25527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4953000"/>
            <a:ext cx="7924800" cy="923330"/>
          </a:xfrm>
          <a:prstGeom prst="rect">
            <a:avLst/>
          </a:prstGeom>
        </p:spPr>
        <p:txBody>
          <a:bodyPr wrap="square">
            <a:spAutoFit/>
          </a:bodyPr>
          <a:lstStyle/>
          <a:p>
            <a:r>
              <a:rPr lang="en-US" dirty="0">
                <a:latin typeface="Times New Roman" pitchFamily="18" charset="0"/>
                <a:cs typeface="Times New Roman" pitchFamily="18" charset="0"/>
              </a:rPr>
              <a:t>Chinese calligraphy history dated back to 4000 </a:t>
            </a:r>
            <a:r>
              <a:rPr lang="en-US" dirty="0" smtClean="0">
                <a:latin typeface="Times New Roman" pitchFamily="18" charset="0"/>
                <a:cs typeface="Times New Roman" pitchFamily="18" charset="0"/>
              </a:rPr>
              <a:t>years ago</a:t>
            </a:r>
            <a:r>
              <a:rPr lang="en-US" dirty="0">
                <a:latin typeface="Times New Roman" pitchFamily="18" charset="0"/>
                <a:cs typeface="Times New Roman" pitchFamily="18" charset="0"/>
              </a:rPr>
              <a:t>. No one can tell exactly when Chinese </a:t>
            </a:r>
            <a:r>
              <a:rPr lang="en-US" dirty="0" smtClean="0">
                <a:latin typeface="Times New Roman" pitchFamily="18" charset="0"/>
                <a:cs typeface="Times New Roman" pitchFamily="18" charset="0"/>
              </a:rPr>
              <a:t>written language </a:t>
            </a:r>
            <a:r>
              <a:rPr lang="en-US" dirty="0">
                <a:latin typeface="Times New Roman" pitchFamily="18" charset="0"/>
                <a:cs typeface="Times New Roman" pitchFamily="18" charset="0"/>
              </a:rPr>
              <a:t>appeared. The oldest language </a:t>
            </a:r>
            <a:r>
              <a:rPr lang="en-US" dirty="0" smtClean="0">
                <a:latin typeface="Times New Roman" pitchFamily="18" charset="0"/>
                <a:cs typeface="Times New Roman" pitchFamily="18" charset="0"/>
              </a:rPr>
              <a:t>discovered now </a:t>
            </a:r>
            <a:r>
              <a:rPr lang="en-US" dirty="0">
                <a:latin typeface="Times New Roman" pitchFamily="18" charset="0"/>
                <a:cs typeface="Times New Roman" pitchFamily="18" charset="0"/>
              </a:rPr>
              <a:t>is </a:t>
            </a:r>
            <a:r>
              <a:rPr lang="en-US" dirty="0" err="1">
                <a:latin typeface="Times New Roman" pitchFamily="18" charset="0"/>
                <a:cs typeface="Times New Roman" pitchFamily="18" charset="0"/>
              </a:rPr>
              <a:t>Jia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Gu</a:t>
            </a:r>
            <a:r>
              <a:rPr lang="en-US" dirty="0">
                <a:latin typeface="Times New Roman" pitchFamily="18" charset="0"/>
                <a:cs typeface="Times New Roman" pitchFamily="18" charset="0"/>
              </a:rPr>
              <a:t> Wen, written on the shells of turtles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1483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5745162"/>
          </a:xfrm>
        </p:spPr>
        <p:txBody>
          <a:bodyPr/>
          <a:lstStyle/>
          <a:p>
            <a:r>
              <a:rPr lang="en-US" sz="3600" b="1" dirty="0" smtClean="0">
                <a:solidFill>
                  <a:schemeClr val="tx1"/>
                </a:solidFill>
                <a:latin typeface="Times New Roman" pitchFamily="18" charset="0"/>
                <a:cs typeface="Times New Roman" pitchFamily="18" charset="0"/>
              </a:rPr>
              <a:t>THE MEANING OF THE WORD</a:t>
            </a:r>
            <a:r>
              <a:rPr lang="en-US" sz="3600" dirty="0" smtClean="0">
                <a:solidFill>
                  <a:schemeClr val="tx1"/>
                </a:solidFill>
                <a:latin typeface="Times New Roman" pitchFamily="18" charset="0"/>
                <a:cs typeface="Times New Roman" pitchFamily="18" charset="0"/>
              </a:rPr>
              <a:t/>
            </a:r>
            <a:br>
              <a:rPr lang="en-US" sz="3600" dirty="0" smtClean="0">
                <a:solidFill>
                  <a:schemeClr val="tx1"/>
                </a:solidFill>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2800" b="0" dirty="0" smtClean="0">
                <a:solidFill>
                  <a:schemeClr val="tx1">
                    <a:lumMod val="95000"/>
                    <a:lumOff val="5000"/>
                  </a:schemeClr>
                </a:solidFill>
                <a:latin typeface="Times New Roman" pitchFamily="18" charset="0"/>
                <a:cs typeface="Times New Roman" pitchFamily="18" charset="0"/>
              </a:rPr>
              <a:t>Calligraphy</a:t>
            </a:r>
            <a:r>
              <a:rPr lang="en-US" sz="2800" b="0" dirty="0">
                <a:solidFill>
                  <a:schemeClr val="tx1">
                    <a:lumMod val="95000"/>
                    <a:lumOff val="5000"/>
                  </a:schemeClr>
                </a:solidFill>
                <a:latin typeface="Times New Roman" pitchFamily="18" charset="0"/>
                <a:cs typeface="Times New Roman" pitchFamily="18" charset="0"/>
              </a:rPr>
              <a:t>, the art of beautiful </a:t>
            </a:r>
            <a:r>
              <a:rPr lang="en-US" sz="2800" b="0" dirty="0" smtClean="0">
                <a:solidFill>
                  <a:schemeClr val="tx1">
                    <a:lumMod val="95000"/>
                    <a:lumOff val="5000"/>
                  </a:schemeClr>
                </a:solidFill>
                <a:latin typeface="Times New Roman" pitchFamily="18" charset="0"/>
                <a:cs typeface="Times New Roman" pitchFamily="18" charset="0"/>
              </a:rPr>
              <a:t>handwriting or lettering with pen or brush.</a:t>
            </a:r>
            <a:endParaRPr lang="en-US" sz="2800" b="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6258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431346"/>
            <a:ext cx="3962400" cy="523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1346"/>
            <a:ext cx="432276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226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54088"/>
            <a:ext cx="762000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3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49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657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193" y="3505200"/>
            <a:ext cx="365680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21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0" indent="0" algn="ctr">
              <a:buNone/>
            </a:pPr>
            <a:endParaRPr lang="en-US" sz="3600" b="1" dirty="0" smtClean="0">
              <a:latin typeface="Times New Roman" pitchFamily="18" charset="0"/>
              <a:cs typeface="Times New Roman" pitchFamily="18" charset="0"/>
            </a:endParaRPr>
          </a:p>
          <a:p>
            <a:pPr marL="0" indent="0">
              <a:buNone/>
            </a:pPr>
            <a:r>
              <a:rPr lang="en-US" sz="3600" b="1" dirty="0" smtClean="0">
                <a:latin typeface="Times New Roman" pitchFamily="18" charset="0"/>
                <a:cs typeface="Times New Roman" pitchFamily="18" charset="0"/>
              </a:rPr>
              <a:t>WHAT IS CALLIGRAPHY</a:t>
            </a:r>
          </a:p>
          <a:p>
            <a:pPr marL="0" indent="0" algn="ctr">
              <a:buNone/>
            </a:pPr>
            <a:endParaRPr lang="en-US" sz="3600" b="1" dirty="0" smtClean="0">
              <a:latin typeface="Times New Roman" pitchFamily="18" charset="0"/>
              <a:cs typeface="Times New Roman" pitchFamily="18" charset="0"/>
            </a:endParaRPr>
          </a:p>
          <a:p>
            <a:pPr algn="ctr"/>
            <a:r>
              <a:rPr lang="en-US" sz="2800" dirty="0" smtClean="0"/>
              <a:t>Calligraphy is the art of fine writing or script.</a:t>
            </a:r>
          </a:p>
          <a:p>
            <a:pPr algn="ctr"/>
            <a:r>
              <a:rPr lang="en-US" sz="2800" dirty="0" smtClean="0"/>
              <a:t>  It is derived from the Greek words for “beauty” (</a:t>
            </a:r>
            <a:r>
              <a:rPr lang="en-US" sz="2800" dirty="0" err="1" smtClean="0"/>
              <a:t>kallos</a:t>
            </a:r>
            <a:r>
              <a:rPr lang="en-US" sz="2800" dirty="0" smtClean="0"/>
              <a:t>) and “to write” (</a:t>
            </a:r>
            <a:r>
              <a:rPr lang="en-US" sz="2800" dirty="0" err="1" smtClean="0"/>
              <a:t>graphein</a:t>
            </a:r>
            <a:r>
              <a:rPr lang="en-US" dirty="0" smtClean="0"/>
              <a:t>). </a:t>
            </a:r>
          </a:p>
          <a:p>
            <a:pPr algn="ctr"/>
            <a:endParaRPr lang="en-US" dirty="0" smtClean="0"/>
          </a:p>
          <a:p>
            <a:pPr marL="0" indent="0" algn="ctr">
              <a:buNone/>
            </a:pPr>
            <a:endParaRPr lang="en-US" dirty="0"/>
          </a:p>
        </p:txBody>
      </p:sp>
    </p:spTree>
    <p:extLst>
      <p:ext uri="{BB962C8B-B14F-4D97-AF65-F5344CB8AC3E}">
        <p14:creationId xmlns:p14="http://schemas.microsoft.com/office/powerpoint/2010/main" val="3525446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3600" b="1" dirty="0" smtClean="0">
                <a:latin typeface="Times New Roman" pitchFamily="18" charset="0"/>
                <a:cs typeface="Times New Roman" pitchFamily="18" charset="0"/>
              </a:rPr>
              <a:t>HISTORY OF CALLIGRAPHY</a:t>
            </a:r>
          </a:p>
          <a:p>
            <a:r>
              <a:rPr lang="en-US" sz="2800" dirty="0" smtClean="0">
                <a:latin typeface="Times New Roman" pitchFamily="18" charset="0"/>
                <a:cs typeface="Times New Roman" pitchFamily="18" charset="0"/>
              </a:rPr>
              <a:t>The word Calligraphy is derived from roman</a:t>
            </a:r>
          </a:p>
          <a:p>
            <a:pPr marL="0" indent="0">
              <a:buNone/>
            </a:pPr>
            <a:r>
              <a:rPr lang="en-US" sz="2800" smtClean="0">
                <a:latin typeface="Times New Roman" pitchFamily="18" charset="0"/>
                <a:cs typeface="Times New Roman" pitchFamily="18" charset="0"/>
              </a:rPr>
              <a:t>     language </a:t>
            </a:r>
            <a:r>
              <a:rPr lang="en-US" sz="2800" dirty="0" smtClean="0">
                <a:latin typeface="Times New Roman" pitchFamily="18" charset="0"/>
                <a:cs typeface="Times New Roman" pitchFamily="18" charset="0"/>
              </a:rPr>
              <a:t>which means writing beautifully.</a:t>
            </a:r>
          </a:p>
          <a:p>
            <a:r>
              <a:rPr lang="en-US" sz="2800" dirty="0" smtClean="0">
                <a:latin typeface="Times New Roman" pitchFamily="18" charset="0"/>
                <a:cs typeface="Times New Roman" pitchFamily="18" charset="0"/>
              </a:rPr>
              <a:t>Calligraphy continues to flourish in the forms of wedding invitations, font design and typography, original hand-lettered logo design, religious art, announcements, graphic design and commissioned calligraphic art, cut stone and memorial documents.</a:t>
            </a:r>
          </a:p>
          <a:p>
            <a:pPr algn="ctr"/>
            <a:endParaRPr lang="en-US" sz="2800" dirty="0" smtClean="0">
              <a:latin typeface="Times New Roman" pitchFamily="18" charset="0"/>
              <a:cs typeface="Times New Roman" pitchFamily="18" charset="0"/>
            </a:endParaRPr>
          </a:p>
          <a:p>
            <a:pPr algn="ctr"/>
            <a:endParaRPr lang="en-US" sz="3000" dirty="0" smtClean="0">
              <a:latin typeface="Times New Roman" pitchFamily="18" charset="0"/>
              <a:cs typeface="Times New Roman" pitchFamily="18" charset="0"/>
            </a:endParaRPr>
          </a:p>
          <a:p>
            <a:pPr marL="0" indent="0" algn="ctr">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34701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en-US" sz="2800" dirty="0" smtClean="0">
                <a:latin typeface="Times New Roman" pitchFamily="18" charset="0"/>
                <a:cs typeface="Times New Roman" pitchFamily="18" charset="0"/>
              </a:rPr>
              <a:t>Calligraphy started in the stone age because it finds its origins in cave paintings. it is used as an art form all over the world. there are even 20 styles of calligraphy. it started in the 1500</a:t>
            </a:r>
            <a:r>
              <a:rPr lang="en-US" dirty="0" smtClean="0"/>
              <a:t>.</a:t>
            </a:r>
          </a:p>
          <a:p>
            <a:r>
              <a:rPr lang="en-US" sz="2800" dirty="0" smtClean="0">
                <a:latin typeface="Times New Roman" pitchFamily="18" charset="0"/>
                <a:cs typeface="Times New Roman" pitchFamily="18" charset="0"/>
              </a:rPr>
              <a:t>Islamic calligraphy developed from two major styles: Kufic and </a:t>
            </a:r>
            <a:r>
              <a:rPr lang="en-US" sz="2800" dirty="0" err="1" smtClean="0">
                <a:latin typeface="Times New Roman" pitchFamily="18" charset="0"/>
                <a:cs typeface="Times New Roman" pitchFamily="18" charset="0"/>
              </a:rPr>
              <a:t>Naskh</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Kufic is the oldest calligraphic form of the various Arabic scripts.</a:t>
            </a:r>
          </a:p>
          <a:p>
            <a:r>
              <a:rPr lang="en-US" sz="2800" dirty="0" smtClean="0">
                <a:latin typeface="Times New Roman" pitchFamily="18" charset="0"/>
                <a:cs typeface="Times New Roman" pitchFamily="18" charset="0"/>
              </a:rPr>
              <a:t>Kufic developed around the end of the 7th century in </a:t>
            </a:r>
            <a:r>
              <a:rPr lang="en-US" sz="2800" dirty="0" err="1" smtClean="0">
                <a:latin typeface="Times New Roman" pitchFamily="18" charset="0"/>
                <a:cs typeface="Times New Roman" pitchFamily="18" charset="0"/>
              </a:rPr>
              <a:t>Kufa</a:t>
            </a:r>
            <a:r>
              <a:rPr lang="en-US" sz="2800" dirty="0" smtClean="0">
                <a:latin typeface="Times New Roman" pitchFamily="18" charset="0"/>
                <a:cs typeface="Times New Roman" pitchFamily="18" charset="0"/>
              </a:rPr>
              <a:t>, Iraq, from which it takes its name, and other </a:t>
            </a:r>
            <a:r>
              <a:rPr lang="en-US" sz="2800" dirty="0" err="1" smtClean="0">
                <a:latin typeface="Times New Roman" pitchFamily="18" charset="0"/>
                <a:cs typeface="Times New Roman" pitchFamily="18" charset="0"/>
              </a:rPr>
              <a:t>centres</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40577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Today, there are three main types or styles</a:t>
            </a:r>
          </a:p>
          <a:p>
            <a:r>
              <a:rPr lang="en-US" sz="2800" dirty="0" smtClean="0">
                <a:latin typeface="Times New Roman" pitchFamily="18" charset="0"/>
                <a:cs typeface="Times New Roman" pitchFamily="18" charset="0"/>
              </a:rPr>
              <a:t>of calligraphy:</a:t>
            </a:r>
          </a:p>
          <a:p>
            <a:pPr marL="0" indent="0">
              <a:buNone/>
            </a:pPr>
            <a:r>
              <a:rPr lang="en-US" sz="2800" dirty="0" smtClean="0">
                <a:latin typeface="Times New Roman" pitchFamily="18" charset="0"/>
                <a:cs typeface="Times New Roman" pitchFamily="18" charset="0"/>
              </a:rPr>
              <a:t>    (1) Western or Roman,</a:t>
            </a:r>
          </a:p>
          <a:p>
            <a:pPr marL="0" indent="0">
              <a:buNone/>
            </a:pPr>
            <a:r>
              <a:rPr lang="en-US" sz="2800" dirty="0" smtClean="0">
                <a:latin typeface="Times New Roman" pitchFamily="18" charset="0"/>
                <a:cs typeface="Times New Roman" pitchFamily="18" charset="0"/>
              </a:rPr>
              <a:t>    (2) Chinese or Oriental.</a:t>
            </a:r>
          </a:p>
          <a:p>
            <a:pPr marL="0" indent="0">
              <a:buNone/>
            </a:pPr>
            <a:r>
              <a:rPr lang="en-US" sz="2800" dirty="0" smtClean="0">
                <a:latin typeface="Times New Roman" pitchFamily="18" charset="0"/>
                <a:cs typeface="Times New Roman" pitchFamily="18" charset="0"/>
              </a:rPr>
              <a:t>    (3) Arabic, </a:t>
            </a:r>
          </a:p>
          <a:p>
            <a:pPr marL="0" indent="0" algn="ctr">
              <a:buNone/>
            </a:pPr>
            <a:endParaRPr lang="en-US" sz="2800" dirty="0">
              <a:latin typeface="Times New Roman" pitchFamily="18" charset="0"/>
              <a:cs typeface="Times New Roman" pitchFamily="18" charset="0"/>
            </a:endParaRPr>
          </a:p>
        </p:txBody>
      </p:sp>
      <p:sp>
        <p:nvSpPr>
          <p:cNvPr id="2" name="Title 1"/>
          <p:cNvSpPr>
            <a:spLocks noGrp="1"/>
          </p:cNvSpPr>
          <p:nvPr>
            <p:ph type="title"/>
          </p:nvPr>
        </p:nvSpPr>
        <p:spPr>
          <a:xfrm>
            <a:off x="457200" y="381000"/>
            <a:ext cx="8229600" cy="1143000"/>
          </a:xfrm>
        </p:spPr>
        <p:txBody>
          <a:bodyPr>
            <a:normAutofit/>
          </a:bodyPr>
          <a:lstStyle/>
          <a:p>
            <a:r>
              <a:rPr lang="en-US" sz="3600" b="1" dirty="0" smtClean="0">
                <a:solidFill>
                  <a:schemeClr val="tx1">
                    <a:lumMod val="95000"/>
                    <a:lumOff val="5000"/>
                  </a:schemeClr>
                </a:solidFill>
                <a:latin typeface="Times New Roman" pitchFamily="18" charset="0"/>
                <a:cs typeface="Times New Roman" pitchFamily="18" charset="0"/>
              </a:rPr>
              <a:t>TYPES OF CALLIGRAPHIES</a:t>
            </a:r>
            <a:endParaRPr lang="en-US" sz="36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4253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1693</TotalTime>
  <Words>354</Words>
  <Application>Microsoft Office PowerPoint</Application>
  <PresentationFormat>On-screen Show (4:3)</PresentationFormat>
  <Paragraphs>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PowerPoint Presentation</vt:lpstr>
      <vt:lpstr>THE MEANING OF THE WORD            Calligraphy, the art of beautiful handwriting or lettering with pen or brush.</vt:lpstr>
      <vt:lpstr>PowerPoint Presentation</vt:lpstr>
      <vt:lpstr>PowerPoint Presentation</vt:lpstr>
      <vt:lpstr>PowerPoint Presentation</vt:lpstr>
      <vt:lpstr>PowerPoint Presentation</vt:lpstr>
      <vt:lpstr>PowerPoint Presentation</vt:lpstr>
      <vt:lpstr>PowerPoint Presentation</vt:lpstr>
      <vt:lpstr>TYPES OF CALLIGRAPHIES</vt:lpstr>
      <vt:lpstr>Western or Roman</vt:lpstr>
      <vt:lpstr>Arabic Calligraphy</vt:lpstr>
      <vt:lpstr>Chinese or Oriental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ANEELA NOOR CLASS:                                     BS FINE ARTS ROLL NO:                                BFAF15M012 SMESTER:                                                8th  SUBJECT:                            ART PRESENTATION             UO</dc:title>
  <dc:creator>Windows User</dc:creator>
  <cp:lastModifiedBy>Windows User</cp:lastModifiedBy>
  <cp:revision>232</cp:revision>
  <dcterms:created xsi:type="dcterms:W3CDTF">2019-03-24T16:55:44Z</dcterms:created>
  <dcterms:modified xsi:type="dcterms:W3CDTF">2020-05-03T10:52:06Z</dcterms:modified>
</cp:coreProperties>
</file>