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83" r:id="rId19"/>
    <p:sldId id="284" r:id="rId20"/>
    <p:sldId id="286" r:id="rId21"/>
    <p:sldId id="287" r:id="rId22"/>
    <p:sldId id="288" r:id="rId23"/>
    <p:sldId id="322" r:id="rId24"/>
  </p:sldIdLst>
  <p:sldSz cx="9144000" cy="6858000" type="screen4x3"/>
  <p:notesSz cx="9144000" cy="6858000"/>
  <p:embeddedFontLst>
    <p:embeddedFont>
      <p:font typeface="Aharoni" panose="02010803020104030203" pitchFamily="2" charset="-79"/>
      <p:bold r:id="rId25"/>
    </p:embeddedFont>
    <p:embeddedFont>
      <p:font typeface="Calibri" panose="020F0502020204030204" pitchFamily="34" charset="0"/>
      <p:regular r:id="rId25"/>
      <p:bold r:id="rId25"/>
      <p:italic r:id="rId25"/>
      <p:boldItalic r:id="rId25"/>
    </p:embeddedFont>
    <p:embeddedFont>
      <p:font typeface="Wingdings" panose="05000000000000000000" pitchFamily="2" charset="2"/>
      <p:regular r:id="rId25"/>
    </p:embeddedFont>
    <p:embeddedFont>
      <p:font typeface="Constantia" panose="02030602050306030303" pitchFamily="18" charset="0"/>
      <p:regular r:id="rId25"/>
      <p:bold r:id="rId25"/>
      <p:italic r:id="rId25"/>
      <p:boldItalic r:id="rId25"/>
    </p:embeddedFont>
    <p:embeddedFont>
      <p:font typeface="Wingdings 2" panose="05020102010507070707" pitchFamily="18" charset="2"/>
      <p:regular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NUL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0604" y="556006"/>
            <a:ext cx="4713605" cy="788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39265"/>
            <a:ext cx="7112000" cy="231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155598" y="36321"/>
            <a:ext cx="61487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onstantia"/>
              <a:cs typeface="Constant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2031" y="4572000"/>
            <a:ext cx="701987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Dr. Naila Farooq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Plant Growth Under Stress Environment 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(SES-309)</a:t>
            </a:r>
          </a:p>
          <a:p>
            <a:endParaRPr lang="en-GB" sz="28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5920" y="969274"/>
            <a:ext cx="63384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Effect of stress (nutrient stress) and their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interactions </a:t>
            </a:r>
            <a:r>
              <a:rPr lang="en-US" sz="2800" b="1" dirty="0">
                <a:solidFill>
                  <a:srgbClr val="FFFF00"/>
                </a:solidFill>
              </a:rPr>
              <a:t>on plant growth.</a:t>
            </a:r>
            <a:endParaRPr lang="en-GB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505199"/>
              <a:ext cx="4469892" cy="335279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67200" y="0"/>
              <a:ext cx="4876799" cy="36576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35940" y="763879"/>
            <a:ext cx="7974330" cy="50012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86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10" dirty="0">
                <a:latin typeface="Calibri"/>
                <a:cs typeface="Calibri"/>
              </a:rPr>
              <a:t>Deficiency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442085" marR="5080" lvl="1" indent="-5156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442085" algn="l"/>
                <a:tab pos="1442720" algn="l"/>
                <a:tab pos="3126740" algn="l"/>
              </a:tabLst>
            </a:pPr>
            <a:r>
              <a:rPr sz="3200" spc="-10" dirty="0">
                <a:latin typeface="Calibri"/>
                <a:cs typeface="Calibri"/>
              </a:rPr>
              <a:t>Chlorosis	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spc="-5" dirty="0">
                <a:latin typeface="Calibri"/>
                <a:cs typeface="Calibri"/>
              </a:rPr>
              <a:t>cause </a:t>
            </a:r>
            <a:r>
              <a:rPr sz="3200" spc="-10" dirty="0">
                <a:latin typeface="Calibri"/>
                <a:cs typeface="Calibri"/>
              </a:rPr>
              <a:t>yellowing </a:t>
            </a:r>
            <a:r>
              <a:rPr sz="3200" spc="-5" dirty="0">
                <a:latin typeface="Calibri"/>
                <a:cs typeface="Calibri"/>
              </a:rPr>
              <a:t>of  </a:t>
            </a:r>
            <a:r>
              <a:rPr sz="3200" spc="-15" dirty="0">
                <a:latin typeface="Calibri"/>
                <a:cs typeface="Calibri"/>
              </a:rPr>
              <a:t>leaves </a:t>
            </a:r>
            <a:r>
              <a:rPr sz="3200" spc="-5" dirty="0">
                <a:latin typeface="Calibri"/>
                <a:cs typeface="Calibri"/>
              </a:rPr>
              <a:t>Lead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shedding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defoliation  </a:t>
            </a:r>
            <a:r>
              <a:rPr sz="3200" spc="-5" dirty="0">
                <a:latin typeface="Calibri"/>
                <a:cs typeface="Calibri"/>
              </a:rPr>
              <a:t>of 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leaves</a:t>
            </a:r>
            <a:endParaRPr sz="3200">
              <a:latin typeface="Calibri"/>
              <a:cs typeface="Calibri"/>
            </a:endParaRPr>
          </a:p>
          <a:p>
            <a:pPr marL="1442085" marR="337185" lvl="1" indent="-5156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442085" algn="l"/>
                <a:tab pos="1442720" algn="l"/>
                <a:tab pos="4288155" algn="l"/>
              </a:tabLst>
            </a:pPr>
            <a:r>
              <a:rPr sz="3200" spc="-15" dirty="0">
                <a:latin typeface="Calibri"/>
                <a:cs typeface="Calibri"/>
              </a:rPr>
              <a:t>Stunted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growth	</a:t>
            </a:r>
            <a:r>
              <a:rPr sz="3200" spc="-5" dirty="0">
                <a:latin typeface="Calibri"/>
                <a:cs typeface="Calibri"/>
              </a:rPr>
              <a:t>Lead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slow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growth  </a:t>
            </a:r>
            <a:r>
              <a:rPr sz="3200" spc="-5" dirty="0">
                <a:latin typeface="Calibri"/>
                <a:cs typeface="Calibri"/>
              </a:rPr>
              <a:t>or poor </a:t>
            </a:r>
            <a:r>
              <a:rPr sz="3200" spc="-10" dirty="0">
                <a:latin typeface="Calibri"/>
                <a:cs typeface="Calibri"/>
              </a:rPr>
              <a:t>developed </a:t>
            </a:r>
            <a:r>
              <a:rPr sz="3200" spc="-15" dirty="0">
                <a:latin typeface="Calibri"/>
                <a:cs typeface="Calibri"/>
              </a:rPr>
              <a:t>roots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stems</a:t>
            </a:r>
            <a:endParaRPr sz="3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Font typeface="Calibri"/>
              <a:buAutoNum type="arabicPeriod"/>
            </a:pPr>
            <a:endParaRPr sz="440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45" dirty="0">
                <a:latin typeface="Calibri"/>
                <a:cs typeface="Calibri"/>
              </a:rPr>
              <a:t>Toxicity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391920">
              <a:lnSpc>
                <a:spcPct val="100000"/>
              </a:lnSpc>
              <a:spcBef>
                <a:spcPts val="770"/>
              </a:spcBef>
            </a:pPr>
            <a:r>
              <a:rPr sz="3200" spc="-10" dirty="0">
                <a:latin typeface="Calibri"/>
                <a:cs typeface="Calibri"/>
              </a:rPr>
              <a:t>Leaf </a:t>
            </a:r>
            <a:r>
              <a:rPr sz="3200" dirty="0">
                <a:latin typeface="Calibri"/>
                <a:cs typeface="Calibri"/>
              </a:rPr>
              <a:t>tip and </a:t>
            </a:r>
            <a:r>
              <a:rPr sz="3200" spc="-10" dirty="0">
                <a:latin typeface="Calibri"/>
                <a:cs typeface="Calibri"/>
              </a:rPr>
              <a:t>marginal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necrosis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3886198"/>
            <a:ext cx="8458200" cy="29352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828" y="0"/>
              <a:ext cx="9145590" cy="102057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800599" cy="36957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00599" y="0"/>
              <a:ext cx="4343399" cy="398221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544" y="3729227"/>
              <a:ext cx="4172712" cy="31287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95799" y="3962399"/>
              <a:ext cx="4648200" cy="289559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56336" y="708406"/>
            <a:ext cx="7795259" cy="3768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22070" marR="5080" indent="-515620">
              <a:lnSpc>
                <a:spcPct val="100000"/>
              </a:lnSpc>
              <a:spcBef>
                <a:spcPts val="105"/>
              </a:spcBef>
              <a:tabLst>
                <a:tab pos="1321435" algn="l"/>
              </a:tabLst>
            </a:pPr>
            <a:r>
              <a:rPr sz="3200" b="1" spc="-10" dirty="0" smtClean="0">
                <a:latin typeface="Calibri"/>
                <a:cs typeface="Calibri"/>
              </a:rPr>
              <a:t>Deficiency</a:t>
            </a:r>
            <a:r>
              <a:rPr sz="3200" b="1" spc="-30" dirty="0" smtClean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 dirty="0">
              <a:latin typeface="Calibri"/>
              <a:cs typeface="Calibri"/>
            </a:endParaRPr>
          </a:p>
          <a:p>
            <a:pPr marL="1271270" marR="243204" lvl="1" indent="-464820">
              <a:lnSpc>
                <a:spcPct val="100000"/>
              </a:lnSpc>
              <a:spcBef>
                <a:spcPts val="765"/>
              </a:spcBef>
              <a:buClr>
                <a:srgbClr val="0AD0D9"/>
              </a:buClr>
              <a:buSzPct val="93750"/>
              <a:buFont typeface="Wingdings"/>
              <a:buChar char=""/>
              <a:tabLst>
                <a:tab pos="1271905" algn="l"/>
              </a:tabLst>
            </a:pPr>
            <a:r>
              <a:rPr sz="3200" spc="-50" dirty="0">
                <a:latin typeface="Calibri"/>
                <a:cs typeface="Calibri"/>
              </a:rPr>
              <a:t>Young </a:t>
            </a:r>
            <a:r>
              <a:rPr sz="3200" spc="-15" dirty="0">
                <a:latin typeface="Calibri"/>
                <a:cs typeface="Calibri"/>
              </a:rPr>
              <a:t>leaves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fruit </a:t>
            </a:r>
            <a:r>
              <a:rPr sz="3200" spc="-15" dirty="0">
                <a:latin typeface="Calibri"/>
                <a:cs typeface="Calibri"/>
              </a:rPr>
              <a:t>display </a:t>
            </a:r>
            <a:r>
              <a:rPr sz="3200" spc="-5" dirty="0">
                <a:latin typeface="Calibri"/>
                <a:cs typeface="Calibri"/>
              </a:rPr>
              <a:t>Calcium  deficiencies</a:t>
            </a:r>
            <a:r>
              <a:rPr sz="3200" spc="-20" dirty="0">
                <a:latin typeface="Calibri"/>
                <a:cs typeface="Calibri"/>
              </a:rPr>
              <a:t> first.</a:t>
            </a:r>
            <a:endParaRPr sz="3200" dirty="0">
              <a:latin typeface="Calibri"/>
              <a:cs typeface="Calibri"/>
            </a:endParaRPr>
          </a:p>
          <a:p>
            <a:pPr marL="1271270" marR="892175" lvl="1" indent="-4648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"/>
              <a:buChar char=""/>
              <a:tabLst>
                <a:tab pos="1271905" algn="l"/>
              </a:tabLst>
            </a:pPr>
            <a:r>
              <a:rPr sz="3200" spc="-5" dirty="0">
                <a:latin typeface="Calibri"/>
                <a:cs typeface="Calibri"/>
              </a:rPr>
              <a:t>Blossom </a:t>
            </a:r>
            <a:r>
              <a:rPr sz="3200" dirty="0">
                <a:latin typeface="Calibri"/>
                <a:cs typeface="Calibri"/>
              </a:rPr>
              <a:t>end </a:t>
            </a:r>
            <a:r>
              <a:rPr sz="3200" spc="-15" dirty="0">
                <a:latin typeface="Calibri"/>
                <a:cs typeface="Calibri"/>
              </a:rPr>
              <a:t>root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tomatoes </a:t>
            </a:r>
            <a:r>
              <a:rPr sz="3200" dirty="0">
                <a:latin typeface="Calibri"/>
                <a:cs typeface="Calibri"/>
              </a:rPr>
              <a:t>is a  </a:t>
            </a:r>
            <a:r>
              <a:rPr sz="3200" spc="-5" dirty="0">
                <a:latin typeface="Calibri"/>
                <a:cs typeface="Calibri"/>
              </a:rPr>
              <a:t>classic case of Calcium deficiency</a:t>
            </a:r>
            <a:endParaRPr sz="3200" dirty="0">
              <a:latin typeface="Calibri"/>
              <a:cs typeface="Calibri"/>
            </a:endParaRPr>
          </a:p>
          <a:p>
            <a:pPr marL="1271270" marR="532130" lvl="1" indent="-4648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"/>
              <a:buChar char=""/>
              <a:tabLst>
                <a:tab pos="1271905" algn="l"/>
              </a:tabLst>
            </a:pPr>
            <a:r>
              <a:rPr sz="3200" spc="-40" dirty="0">
                <a:latin typeface="Calibri"/>
                <a:cs typeface="Calibri"/>
              </a:rPr>
              <a:t>Yellow </a:t>
            </a:r>
            <a:r>
              <a:rPr sz="3200" spc="-15" dirty="0">
                <a:latin typeface="Calibri"/>
                <a:cs typeface="Calibri"/>
              </a:rPr>
              <a:t>brown </a:t>
            </a:r>
            <a:r>
              <a:rPr sz="3200" spc="-5" dirty="0">
                <a:latin typeface="Calibri"/>
                <a:cs typeface="Calibri"/>
              </a:rPr>
              <a:t>spots </a:t>
            </a:r>
            <a:r>
              <a:rPr sz="3200" spc="-10" dirty="0">
                <a:latin typeface="Calibri"/>
                <a:cs typeface="Calibri"/>
              </a:rPr>
              <a:t>surrounded by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5" dirty="0">
                <a:latin typeface="Calibri"/>
                <a:cs typeface="Calibri"/>
              </a:rPr>
              <a:t>sharp </a:t>
            </a:r>
            <a:r>
              <a:rPr sz="3200" spc="-15" dirty="0">
                <a:latin typeface="Calibri"/>
                <a:cs typeface="Calibri"/>
              </a:rPr>
              <a:t>brown </a:t>
            </a:r>
            <a:r>
              <a:rPr sz="3200" spc="-5" dirty="0">
                <a:latin typeface="Calibri"/>
                <a:cs typeface="Calibri"/>
              </a:rPr>
              <a:t>outline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edge.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35940" y="1433741"/>
            <a:ext cx="7730490" cy="275780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869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45" dirty="0">
                <a:latin typeface="Calibri"/>
                <a:cs typeface="Calibri"/>
              </a:rPr>
              <a:t>Toxicity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226820" lvl="1" indent="-2362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60937"/>
              <a:buFont typeface="Wingdings"/>
              <a:buChar char=""/>
              <a:tabLst>
                <a:tab pos="1227455" algn="l"/>
              </a:tabLst>
            </a:pPr>
            <a:r>
              <a:rPr sz="3200" spc="-5" dirty="0">
                <a:latin typeface="Calibri"/>
                <a:cs typeface="Calibri"/>
              </a:rPr>
              <a:t>Rarely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occurs</a:t>
            </a:r>
            <a:endParaRPr sz="3200">
              <a:latin typeface="Calibri"/>
              <a:cs typeface="Calibri"/>
            </a:endParaRPr>
          </a:p>
          <a:p>
            <a:pPr marL="1201420" marR="5080" lvl="1" indent="-2108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60937"/>
              <a:buFont typeface="Wingdings"/>
              <a:buChar char=""/>
              <a:tabLst>
                <a:tab pos="1227455" algn="l"/>
              </a:tabLst>
            </a:pPr>
            <a:r>
              <a:rPr sz="3200" spc="-5" dirty="0">
                <a:latin typeface="Calibri"/>
                <a:cs typeface="Calibri"/>
              </a:rPr>
              <a:t>High </a:t>
            </a:r>
            <a:r>
              <a:rPr sz="3200" spc="-10" dirty="0">
                <a:latin typeface="Calibri"/>
                <a:cs typeface="Calibri"/>
              </a:rPr>
              <a:t>level </a:t>
            </a:r>
            <a:r>
              <a:rPr sz="3200" spc="-5" dirty="0">
                <a:latin typeface="Calibri"/>
                <a:cs typeface="Calibri"/>
              </a:rPr>
              <a:t>of Calcium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spc="-15" dirty="0">
                <a:latin typeface="Calibri"/>
                <a:cs typeface="Calibri"/>
              </a:rPr>
              <a:t>compete </a:t>
            </a:r>
            <a:r>
              <a:rPr sz="3200" dirty="0">
                <a:latin typeface="Calibri"/>
                <a:cs typeface="Calibri"/>
              </a:rPr>
              <a:t>with  Magnesium and </a:t>
            </a:r>
            <a:r>
              <a:rPr sz="3200" spc="-15" dirty="0">
                <a:latin typeface="Calibri"/>
                <a:cs typeface="Calibri"/>
              </a:rPr>
              <a:t>Potassium </a:t>
            </a:r>
            <a:r>
              <a:rPr sz="3200" spc="-30" dirty="0">
                <a:latin typeface="Calibri"/>
                <a:cs typeface="Calibri"/>
              </a:rPr>
              <a:t>uptake  </a:t>
            </a:r>
            <a:r>
              <a:rPr sz="3200" spc="-5" dirty="0">
                <a:latin typeface="Calibri"/>
                <a:cs typeface="Calibri"/>
              </a:rPr>
              <a:t>causing their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deficiencies.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828" y="0"/>
              <a:ext cx="9145590" cy="102057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38198"/>
              <a:ext cx="4114800" cy="601979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76799" y="609598"/>
              <a:ext cx="4267199" cy="624839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35940" y="1145257"/>
            <a:ext cx="7806055" cy="50984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86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10" dirty="0">
                <a:latin typeface="Calibri"/>
                <a:cs typeface="Calibri"/>
              </a:rPr>
              <a:t>Deficiency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152525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Calibri"/>
                <a:cs typeface="Calibri"/>
              </a:rPr>
              <a:t>Deficiency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5" dirty="0">
                <a:latin typeface="Calibri"/>
                <a:cs typeface="Calibri"/>
              </a:rPr>
              <a:t>not </a:t>
            </a:r>
            <a:r>
              <a:rPr sz="3200" spc="-10" dirty="0">
                <a:latin typeface="Calibri"/>
                <a:cs typeface="Calibri"/>
              </a:rPr>
              <a:t>common</a:t>
            </a:r>
            <a:endParaRPr sz="3200">
              <a:latin typeface="Calibri"/>
              <a:cs typeface="Calibri"/>
            </a:endParaRPr>
          </a:p>
          <a:p>
            <a:pPr marL="1841500" marR="5080" lvl="1" indent="-44958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841500" algn="l"/>
                <a:tab pos="1842135" algn="l"/>
              </a:tabLst>
            </a:pPr>
            <a:r>
              <a:rPr sz="3200" spc="-30" dirty="0">
                <a:latin typeface="Calibri"/>
                <a:cs typeface="Calibri"/>
              </a:rPr>
              <a:t>Yellowing </a:t>
            </a:r>
            <a:r>
              <a:rPr sz="3200" spc="-10" dirty="0">
                <a:latin typeface="Calibri"/>
                <a:cs typeface="Calibri"/>
              </a:rPr>
              <a:t>between </a:t>
            </a:r>
            <a:r>
              <a:rPr sz="3200" spc="-5" dirty="0">
                <a:latin typeface="Calibri"/>
                <a:cs typeface="Calibri"/>
              </a:rPr>
              <a:t>leaf </a:t>
            </a:r>
            <a:r>
              <a:rPr sz="3200" spc="-10" dirty="0">
                <a:latin typeface="Calibri"/>
                <a:cs typeface="Calibri"/>
              </a:rPr>
              <a:t>veins,  </a:t>
            </a:r>
            <a:r>
              <a:rPr sz="3200" spc="-5" dirty="0">
                <a:latin typeface="Calibri"/>
                <a:cs typeface="Calibri"/>
              </a:rPr>
              <a:t>sometimes </a:t>
            </a:r>
            <a:r>
              <a:rPr sz="3200" dirty="0">
                <a:latin typeface="Calibri"/>
                <a:cs typeface="Calibri"/>
              </a:rPr>
              <a:t>with </a:t>
            </a:r>
            <a:r>
              <a:rPr sz="3200" spc="-5" dirty="0">
                <a:latin typeface="Calibri"/>
                <a:cs typeface="Calibri"/>
              </a:rPr>
              <a:t>reddish </a:t>
            </a:r>
            <a:r>
              <a:rPr sz="3200" spc="-15" dirty="0">
                <a:latin typeface="Calibri"/>
                <a:cs typeface="Calibri"/>
              </a:rPr>
              <a:t>brown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tints</a:t>
            </a:r>
            <a:endParaRPr sz="3200">
              <a:latin typeface="Calibri"/>
              <a:cs typeface="Calibri"/>
            </a:endParaRPr>
          </a:p>
          <a:p>
            <a:pPr marL="1841500" lvl="1" indent="-45021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841500" algn="l"/>
                <a:tab pos="1842135" algn="l"/>
              </a:tabLst>
            </a:pPr>
            <a:r>
              <a:rPr sz="3200" spc="-10" dirty="0">
                <a:latin typeface="Calibri"/>
                <a:cs typeface="Calibri"/>
              </a:rPr>
              <a:t>Early leaf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fall.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Calibri"/>
              <a:cs typeface="Calibri"/>
            </a:endParaRPr>
          </a:p>
          <a:p>
            <a:pPr marL="582930" indent="-40640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582295" algn="l"/>
                <a:tab pos="583565" algn="l"/>
              </a:tabLst>
            </a:pPr>
            <a:r>
              <a:rPr sz="3200" b="1" spc="-45" dirty="0">
                <a:latin typeface="Calibri"/>
                <a:cs typeface="Calibri"/>
              </a:rPr>
              <a:t>Toxicity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582930" marR="662940" indent="56959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Calibri"/>
                <a:cs typeface="Calibri"/>
              </a:rPr>
              <a:t>Magnesium </a:t>
            </a:r>
            <a:r>
              <a:rPr sz="3200" spc="-20" dirty="0">
                <a:latin typeface="Calibri"/>
                <a:cs typeface="Calibri"/>
              </a:rPr>
              <a:t>toxicity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25" dirty="0">
                <a:latin typeface="Calibri"/>
                <a:cs typeface="Calibri"/>
              </a:rPr>
              <a:t>rare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not  </a:t>
            </a:r>
            <a:r>
              <a:rPr sz="3200" spc="-10" dirty="0">
                <a:latin typeface="Calibri"/>
                <a:cs typeface="Calibri"/>
              </a:rPr>
              <a:t>generally </a:t>
            </a:r>
            <a:r>
              <a:rPr sz="3200" spc="-15" dirty="0">
                <a:latin typeface="Calibri"/>
                <a:cs typeface="Calibri"/>
              </a:rPr>
              <a:t>exhibited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visibly.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828" y="0"/>
              <a:ext cx="9145590" cy="102057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0"/>
              <a:ext cx="8686800" cy="68579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01700" y="632206"/>
            <a:ext cx="317246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Nitrogen </a:t>
            </a:r>
            <a:r>
              <a:rPr dirty="0"/>
              <a:t>-</a:t>
            </a:r>
            <a:r>
              <a:rPr spc="-130" dirty="0"/>
              <a:t> </a:t>
            </a:r>
            <a:r>
              <a:rPr dirty="0"/>
              <a:t>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3240" y="1607261"/>
            <a:ext cx="7923530" cy="16985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177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99720" algn="l"/>
              </a:tabLst>
            </a:pPr>
            <a:r>
              <a:rPr sz="3200" spc="-5" dirty="0">
                <a:latin typeface="Calibri"/>
                <a:cs typeface="Calibri"/>
              </a:rPr>
              <a:t>All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essential nutrients </a:t>
            </a:r>
            <a:r>
              <a:rPr sz="3200" spc="-10" dirty="0">
                <a:latin typeface="Calibri"/>
                <a:cs typeface="Calibri"/>
              </a:rPr>
              <a:t>Nitrogen is required  by </a:t>
            </a:r>
            <a:r>
              <a:rPr sz="3200" spc="-5" dirty="0">
                <a:latin typeface="Calibri"/>
                <a:cs typeface="Calibri"/>
              </a:rPr>
              <a:t>plants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5" dirty="0">
                <a:latin typeface="Calibri"/>
                <a:cs typeface="Calibri"/>
              </a:rPr>
              <a:t>large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amounts.</a:t>
            </a:r>
            <a:endParaRPr sz="3200" dirty="0">
              <a:latin typeface="Calibri"/>
              <a:cs typeface="Calibri"/>
            </a:endParaRPr>
          </a:p>
          <a:p>
            <a:pPr marL="299720" indent="-274320">
              <a:lnSpc>
                <a:spcPts val="14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99720" algn="l"/>
                <a:tab pos="4759325" algn="l"/>
              </a:tabLst>
            </a:pPr>
            <a:r>
              <a:rPr sz="3200" spc="-10" dirty="0">
                <a:latin typeface="Calibri"/>
                <a:cs typeface="Calibri"/>
              </a:rPr>
              <a:t>Forms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absorption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-</a:t>
            </a:r>
            <a:r>
              <a:rPr sz="3200" spc="5" dirty="0">
                <a:latin typeface="Calibri"/>
                <a:cs typeface="Calibri"/>
              </a:rPr>
              <a:t> NO</a:t>
            </a:r>
            <a:r>
              <a:rPr sz="3150" spc="7" baseline="-21164" dirty="0">
                <a:latin typeface="Calibri"/>
                <a:cs typeface="Calibri"/>
              </a:rPr>
              <a:t>3	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NH</a:t>
            </a:r>
            <a:r>
              <a:rPr sz="3150" baseline="-21164" dirty="0">
                <a:latin typeface="Calibri"/>
                <a:cs typeface="Calibri"/>
              </a:rPr>
              <a:t>4</a:t>
            </a:r>
          </a:p>
          <a:p>
            <a:pPr marL="4614545">
              <a:lnSpc>
                <a:spcPts val="1260"/>
              </a:lnSpc>
              <a:tabLst>
                <a:tab pos="5605145" algn="l"/>
              </a:tabLst>
            </a:pPr>
            <a:r>
              <a:rPr sz="2100" spc="10" dirty="0">
                <a:latin typeface="Calibri"/>
                <a:cs typeface="Calibri"/>
              </a:rPr>
              <a:t>-	</a:t>
            </a:r>
            <a:r>
              <a:rPr sz="2100" spc="15" dirty="0">
                <a:latin typeface="Calibri"/>
                <a:cs typeface="Calibri"/>
              </a:rPr>
              <a:t>+</a:t>
            </a:r>
            <a:endParaRPr sz="2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35940" y="672439"/>
            <a:ext cx="8020684" cy="50984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86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10" dirty="0">
                <a:latin typeface="Calibri"/>
                <a:cs typeface="Calibri"/>
              </a:rPr>
              <a:t>Deficiency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391920" marR="153035" lvl="1" indent="-52578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30" dirty="0">
                <a:latin typeface="Calibri"/>
                <a:cs typeface="Calibri"/>
              </a:rPr>
              <a:t>Yellowing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entire </a:t>
            </a:r>
            <a:r>
              <a:rPr sz="3200" spc="-10" dirty="0">
                <a:latin typeface="Calibri"/>
                <a:cs typeface="Calibri"/>
              </a:rPr>
              <a:t>leaf </a:t>
            </a:r>
            <a:r>
              <a:rPr sz="3200" spc="-5" dirty="0">
                <a:latin typeface="Calibri"/>
                <a:cs typeface="Calibri"/>
              </a:rPr>
              <a:t>including  </a:t>
            </a:r>
            <a:r>
              <a:rPr sz="3200" spc="-10" dirty="0">
                <a:latin typeface="Calibri"/>
                <a:cs typeface="Calibri"/>
              </a:rPr>
              <a:t>veins </a:t>
            </a:r>
            <a:r>
              <a:rPr sz="3200" dirty="0">
                <a:latin typeface="Calibri"/>
                <a:cs typeface="Calibri"/>
              </a:rPr>
              <a:t>,usually </a:t>
            </a:r>
            <a:r>
              <a:rPr sz="3200" spc="-15" dirty="0">
                <a:latin typeface="Calibri"/>
                <a:cs typeface="Calibri"/>
              </a:rPr>
              <a:t>starting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younger  </a:t>
            </a:r>
            <a:r>
              <a:rPr sz="3200" spc="-15" dirty="0">
                <a:latin typeface="Calibri"/>
                <a:cs typeface="Calibri"/>
              </a:rPr>
              <a:t>leaves</a:t>
            </a:r>
            <a:endParaRPr sz="3200">
              <a:latin typeface="Calibri"/>
              <a:cs typeface="Calibri"/>
            </a:endParaRPr>
          </a:p>
          <a:p>
            <a:pPr marL="1391920" lvl="1" indent="-52641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10" dirty="0">
                <a:latin typeface="Calibri"/>
                <a:cs typeface="Calibri"/>
              </a:rPr>
              <a:t>Leaf </a:t>
            </a:r>
            <a:r>
              <a:rPr sz="3200" spc="-5" dirty="0">
                <a:latin typeface="Calibri"/>
                <a:cs typeface="Calibri"/>
              </a:rPr>
              <a:t>tips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spc="-10" dirty="0">
                <a:latin typeface="Calibri"/>
                <a:cs typeface="Calibri"/>
              </a:rPr>
              <a:t>yellow </a:t>
            </a:r>
            <a:r>
              <a:rPr sz="3200" dirty="0">
                <a:latin typeface="Calibri"/>
                <a:cs typeface="Calibri"/>
              </a:rPr>
              <a:t>and curl </a:t>
            </a:r>
            <a:r>
              <a:rPr sz="3200" spc="-15" dirty="0">
                <a:latin typeface="Calibri"/>
                <a:cs typeface="Calibri"/>
              </a:rPr>
              <a:t>downward</a:t>
            </a:r>
            <a:endParaRPr sz="320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45" dirty="0">
                <a:latin typeface="Calibri"/>
                <a:cs typeface="Calibri"/>
              </a:rPr>
              <a:t>Toxicity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391920" lvl="1" indent="-46545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10" dirty="0">
                <a:latin typeface="Calibri"/>
                <a:cs typeface="Calibri"/>
              </a:rPr>
              <a:t>Leaf </a:t>
            </a:r>
            <a:r>
              <a:rPr sz="3200" spc="-25" dirty="0">
                <a:latin typeface="Calibri"/>
                <a:cs typeface="Calibri"/>
              </a:rPr>
              <a:t>size </a:t>
            </a:r>
            <a:r>
              <a:rPr sz="3200" dirty="0">
                <a:latin typeface="Calibri"/>
                <a:cs typeface="Calibri"/>
              </a:rPr>
              <a:t>will </a:t>
            </a:r>
            <a:r>
              <a:rPr sz="3200" spc="-5" dirty="0">
                <a:latin typeface="Calibri"/>
                <a:cs typeface="Calibri"/>
              </a:rPr>
              <a:t>be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reduce</a:t>
            </a:r>
            <a:endParaRPr sz="3200">
              <a:latin typeface="Calibri"/>
              <a:cs typeface="Calibri"/>
            </a:endParaRPr>
          </a:p>
          <a:p>
            <a:pPr marL="1391920" lvl="1" indent="-465455">
              <a:lnSpc>
                <a:spcPct val="100000"/>
              </a:lnSpc>
              <a:spcBef>
                <a:spcPts val="765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15" dirty="0">
                <a:latin typeface="Calibri"/>
                <a:cs typeface="Calibri"/>
              </a:rPr>
              <a:t>Overall </a:t>
            </a:r>
            <a:r>
              <a:rPr sz="3200" spc="-10" dirty="0">
                <a:latin typeface="Calibri"/>
                <a:cs typeface="Calibri"/>
              </a:rPr>
              <a:t>growth </a:t>
            </a:r>
            <a:r>
              <a:rPr sz="3200" spc="-5" dirty="0">
                <a:latin typeface="Calibri"/>
                <a:cs typeface="Calibri"/>
              </a:rPr>
              <a:t>will </a:t>
            </a:r>
            <a:r>
              <a:rPr sz="3200" dirty="0">
                <a:latin typeface="Calibri"/>
                <a:cs typeface="Calibri"/>
              </a:rPr>
              <a:t>be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stunted</a:t>
            </a:r>
            <a:endParaRPr sz="3200">
              <a:latin typeface="Calibri"/>
              <a:cs typeface="Calibri"/>
            </a:endParaRPr>
          </a:p>
          <a:p>
            <a:pPr marL="1391920" lvl="1" indent="-46545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15" dirty="0">
                <a:latin typeface="Calibri"/>
                <a:cs typeface="Calibri"/>
              </a:rPr>
              <a:t>Leaves </a:t>
            </a:r>
            <a:r>
              <a:rPr sz="3200" spc="-10" dirty="0">
                <a:latin typeface="Calibri"/>
                <a:cs typeface="Calibri"/>
              </a:rPr>
              <a:t>yellowing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scorched </a:t>
            </a:r>
            <a:r>
              <a:rPr sz="3200" spc="-15" dirty="0">
                <a:latin typeface="Calibri"/>
                <a:cs typeface="Calibri"/>
              </a:rPr>
              <a:t>at</a:t>
            </a:r>
            <a:r>
              <a:rPr sz="3200" spc="-5" dirty="0">
                <a:latin typeface="Calibri"/>
                <a:cs typeface="Calibri"/>
              </a:rPr>
              <a:t> edges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828" y="0"/>
              <a:ext cx="9145590" cy="102057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962400" cy="685799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1999" y="0"/>
              <a:ext cx="4571999" cy="685799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828" y="0"/>
              <a:ext cx="9145590" cy="102057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029200" cy="438607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962399"/>
              <a:ext cx="7086600" cy="28955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52999" y="0"/>
              <a:ext cx="4191000" cy="414070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1536" y="3204972"/>
            <a:ext cx="501396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56336" y="763879"/>
            <a:ext cx="7733665" cy="345543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4400" dirty="0">
              <a:latin typeface="Calibri"/>
              <a:cs typeface="Calibri"/>
            </a:endParaRPr>
          </a:p>
          <a:p>
            <a:pPr marL="462280" indent="-45021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462280" algn="l"/>
                <a:tab pos="462915" algn="l"/>
              </a:tabLst>
            </a:pPr>
            <a:r>
              <a:rPr sz="3200" b="1" spc="-5" dirty="0">
                <a:latin typeface="Calibri"/>
                <a:cs typeface="Calibri"/>
              </a:rPr>
              <a:t>Deficiency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 dirty="0">
              <a:latin typeface="Calibri"/>
              <a:cs typeface="Calibri"/>
            </a:endParaRPr>
          </a:p>
          <a:p>
            <a:pPr marL="1322070" marR="5080" lvl="1" indent="-5156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21435" algn="l"/>
                <a:tab pos="132207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chlorophyll </a:t>
            </a:r>
            <a:r>
              <a:rPr sz="3200" spc="-20" dirty="0">
                <a:latin typeface="Calibri"/>
                <a:cs typeface="Calibri"/>
              </a:rPr>
              <a:t>content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plant </a:t>
            </a:r>
            <a:r>
              <a:rPr sz="3200" spc="-15" dirty="0">
                <a:latin typeface="Calibri"/>
                <a:cs typeface="Calibri"/>
              </a:rPr>
              <a:t>leaves 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reduced.</a:t>
            </a:r>
            <a:endParaRPr sz="3200" dirty="0">
              <a:latin typeface="Calibri"/>
              <a:cs typeface="Calibri"/>
            </a:endParaRPr>
          </a:p>
          <a:p>
            <a:pPr marL="1322070" marR="158750" lvl="1" indent="-5156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21435" algn="l"/>
                <a:tab pos="1322070" algn="l"/>
              </a:tabLst>
            </a:pPr>
            <a:r>
              <a:rPr sz="3200" spc="-5" dirty="0">
                <a:latin typeface="Calibri"/>
                <a:cs typeface="Calibri"/>
              </a:rPr>
              <a:t>Flowering, </a:t>
            </a:r>
            <a:r>
              <a:rPr sz="3200" dirty="0">
                <a:latin typeface="Calibri"/>
                <a:cs typeface="Calibri"/>
              </a:rPr>
              <a:t>fruiting, </a:t>
            </a:r>
            <a:r>
              <a:rPr sz="3200" spc="-15" dirty="0">
                <a:latin typeface="Calibri"/>
                <a:cs typeface="Calibri"/>
              </a:rPr>
              <a:t>protein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25" dirty="0">
                <a:latin typeface="Calibri"/>
                <a:cs typeface="Calibri"/>
              </a:rPr>
              <a:t>starch  </a:t>
            </a:r>
            <a:r>
              <a:rPr sz="3200" spc="-15" dirty="0">
                <a:latin typeface="Calibri"/>
                <a:cs typeface="Calibri"/>
              </a:rPr>
              <a:t>contents are </a:t>
            </a:r>
            <a:r>
              <a:rPr sz="3200" spc="-5" dirty="0">
                <a:latin typeface="Calibri"/>
                <a:cs typeface="Calibri"/>
              </a:rPr>
              <a:t>reduced.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59740" y="763879"/>
            <a:ext cx="7927975" cy="519620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86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45" dirty="0">
                <a:latin typeface="Calibri"/>
                <a:cs typeface="Calibri"/>
              </a:rPr>
              <a:t>Toxicity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391920" lvl="1" indent="-46545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5" dirty="0">
                <a:latin typeface="Calibri"/>
                <a:cs typeface="Calibri"/>
              </a:rPr>
              <a:t>Dark </a:t>
            </a:r>
            <a:r>
              <a:rPr sz="3200" spc="-10" dirty="0">
                <a:latin typeface="Calibri"/>
                <a:cs typeface="Calibri"/>
              </a:rPr>
              <a:t>green </a:t>
            </a:r>
            <a:r>
              <a:rPr sz="3200" spc="-15" dirty="0">
                <a:latin typeface="Calibri"/>
                <a:cs typeface="Calibri"/>
              </a:rPr>
              <a:t>leaves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foliage.</a:t>
            </a:r>
            <a:endParaRPr sz="3200">
              <a:latin typeface="Calibri"/>
              <a:cs typeface="Calibri"/>
            </a:endParaRPr>
          </a:p>
          <a:p>
            <a:pPr marL="1391920" lvl="1" indent="-46545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10" dirty="0">
                <a:latin typeface="Calibri"/>
                <a:cs typeface="Calibri"/>
              </a:rPr>
              <a:t>Leaf </a:t>
            </a:r>
            <a:r>
              <a:rPr sz="3200" spc="-5" dirty="0">
                <a:latin typeface="Calibri"/>
                <a:cs typeface="Calibri"/>
              </a:rPr>
              <a:t>tips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dirty="0">
                <a:latin typeface="Calibri"/>
                <a:cs typeface="Calibri"/>
              </a:rPr>
              <a:t>turn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down</a:t>
            </a:r>
            <a:endParaRPr sz="3200">
              <a:latin typeface="Calibri"/>
              <a:cs typeface="Calibri"/>
            </a:endParaRPr>
          </a:p>
          <a:p>
            <a:pPr marL="1391920" lvl="1" indent="-46545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30" dirty="0">
                <a:latin typeface="Calibri"/>
                <a:cs typeface="Calibri"/>
              </a:rPr>
              <a:t>Yellowing </a:t>
            </a:r>
            <a:r>
              <a:rPr sz="3200" spc="-5" dirty="0">
                <a:latin typeface="Calibri"/>
                <a:cs typeface="Calibri"/>
              </a:rPr>
              <a:t>on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5" dirty="0">
                <a:latin typeface="Calibri"/>
                <a:cs typeface="Calibri"/>
              </a:rPr>
              <a:t>affected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leaves.</a:t>
            </a:r>
            <a:endParaRPr sz="3200">
              <a:latin typeface="Calibri"/>
              <a:cs typeface="Calibri"/>
            </a:endParaRPr>
          </a:p>
          <a:p>
            <a:pPr marL="1391920" marR="5080" lvl="1" indent="-464820">
              <a:lnSpc>
                <a:spcPct val="100000"/>
              </a:lnSpc>
              <a:spcBef>
                <a:spcPts val="765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10" dirty="0">
                <a:latin typeface="Calibri"/>
                <a:cs typeface="Calibri"/>
              </a:rPr>
              <a:t>Claw </a:t>
            </a:r>
            <a:r>
              <a:rPr sz="3200" spc="-15" dirty="0">
                <a:latin typeface="Calibri"/>
                <a:cs typeface="Calibri"/>
              </a:rPr>
              <a:t>leaves </a:t>
            </a:r>
            <a:r>
              <a:rPr sz="3200" spc="-5" dirty="0">
                <a:latin typeface="Calibri"/>
                <a:cs typeface="Calibri"/>
              </a:rPr>
              <a:t>will </a:t>
            </a:r>
            <a:r>
              <a:rPr sz="3200" spc="-10" dirty="0">
                <a:latin typeface="Calibri"/>
                <a:cs typeface="Calibri"/>
              </a:rPr>
              <a:t>eventually </a:t>
            </a:r>
            <a:r>
              <a:rPr sz="3200" spc="-20" dirty="0">
                <a:latin typeface="Calibri"/>
                <a:cs typeface="Calibri"/>
              </a:rPr>
              <a:t>start </a:t>
            </a:r>
            <a:r>
              <a:rPr sz="3200" spc="-5" dirty="0">
                <a:latin typeface="Calibri"/>
                <a:cs typeface="Calibri"/>
              </a:rPr>
              <a:t>turning  </a:t>
            </a:r>
            <a:r>
              <a:rPr sz="3200" spc="-50" dirty="0">
                <a:latin typeface="Calibri"/>
                <a:cs typeface="Calibri"/>
              </a:rPr>
              <a:t>yellow, </a:t>
            </a:r>
            <a:r>
              <a:rPr sz="3200" spc="-15" dirty="0">
                <a:latin typeface="Calibri"/>
                <a:cs typeface="Calibri"/>
              </a:rPr>
              <a:t>getting </a:t>
            </a:r>
            <a:r>
              <a:rPr sz="3200" spc="-5" dirty="0">
                <a:latin typeface="Calibri"/>
                <a:cs typeface="Calibri"/>
              </a:rPr>
              <a:t>spots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dying.</a:t>
            </a:r>
            <a:endParaRPr sz="3200">
              <a:latin typeface="Calibri"/>
              <a:cs typeface="Calibri"/>
            </a:endParaRPr>
          </a:p>
          <a:p>
            <a:pPr marL="523240" indent="-39116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523240" algn="l"/>
                <a:tab pos="523875" algn="l"/>
              </a:tabLst>
            </a:pPr>
            <a:r>
              <a:rPr sz="3200" b="1" spc="-5" dirty="0">
                <a:latin typeface="Calibri"/>
                <a:cs typeface="Calibri"/>
              </a:rPr>
              <a:t>Mobility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927100" marR="556260">
              <a:lnSpc>
                <a:spcPts val="4610"/>
              </a:lnSpc>
              <a:spcBef>
                <a:spcPts val="280"/>
              </a:spcBef>
            </a:pPr>
            <a:r>
              <a:rPr sz="3200" spc="-15" dirty="0">
                <a:latin typeface="Calibri"/>
                <a:cs typeface="Calibri"/>
              </a:rPr>
              <a:t>Nitrogen </a:t>
            </a:r>
            <a:r>
              <a:rPr sz="3200" spc="-10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mobility </a:t>
            </a:r>
            <a:r>
              <a:rPr sz="3200" spc="-5" dirty="0">
                <a:latin typeface="Calibri"/>
                <a:cs typeface="Calibri"/>
              </a:rPr>
              <a:t>nutrient  Deficiency </a:t>
            </a:r>
            <a:r>
              <a:rPr sz="3200" spc="-10" dirty="0">
                <a:latin typeface="Calibri"/>
                <a:cs typeface="Calibri"/>
              </a:rPr>
              <a:t>appears </a:t>
            </a:r>
            <a:r>
              <a:rPr sz="3200" spc="-5" dirty="0">
                <a:latin typeface="Calibri"/>
                <a:cs typeface="Calibri"/>
              </a:rPr>
              <a:t>on older </a:t>
            </a:r>
            <a:r>
              <a:rPr sz="3200" spc="-15" dirty="0">
                <a:latin typeface="Calibri"/>
                <a:cs typeface="Calibri"/>
              </a:rPr>
              <a:t>leaves</a:t>
            </a:r>
            <a:r>
              <a:rPr sz="3200" spc="-25" dirty="0">
                <a:latin typeface="Calibri"/>
                <a:cs typeface="Calibri"/>
              </a:rPr>
              <a:t> first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828" y="0"/>
              <a:ext cx="9145590" cy="33528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276597"/>
              <a:ext cx="9144000" cy="35813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828" y="0"/>
              <a:ext cx="9145590" cy="102057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8596"/>
              <a:ext cx="9144000" cy="66294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35940" y="769365"/>
            <a:ext cx="7598409" cy="4074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10" dirty="0">
                <a:latin typeface="Calibri"/>
                <a:cs typeface="Calibri"/>
              </a:rPr>
              <a:t>Deficiency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0AD0D9"/>
              </a:buClr>
              <a:buFont typeface="Wingdings 2"/>
              <a:buChar char=""/>
            </a:pPr>
            <a:endParaRPr sz="3300">
              <a:latin typeface="Calibri"/>
              <a:cs typeface="Calibri"/>
            </a:endParaRPr>
          </a:p>
          <a:p>
            <a:pPr marL="1391920" marR="421005" lvl="1" indent="-464820">
              <a:lnSpc>
                <a:spcPct val="100000"/>
              </a:lnSpc>
              <a:spcBef>
                <a:spcPts val="250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5" dirty="0">
                <a:latin typeface="Calibri"/>
                <a:cs typeface="Calibri"/>
              </a:rPr>
              <a:t>Plants </a:t>
            </a:r>
            <a:r>
              <a:rPr sz="3200" spc="-10" dirty="0">
                <a:latin typeface="Calibri"/>
                <a:cs typeface="Calibri"/>
              </a:rPr>
              <a:t>are </a:t>
            </a:r>
            <a:r>
              <a:rPr sz="3200" spc="-20" dirty="0">
                <a:latin typeface="Calibri"/>
                <a:cs typeface="Calibri"/>
              </a:rPr>
              <a:t>stunted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older </a:t>
            </a:r>
            <a:r>
              <a:rPr sz="3200" spc="-15" dirty="0">
                <a:latin typeface="Calibri"/>
                <a:cs typeface="Calibri"/>
              </a:rPr>
              <a:t>leaves  </a:t>
            </a:r>
            <a:r>
              <a:rPr sz="3200" spc="-10" dirty="0">
                <a:latin typeface="Calibri"/>
                <a:cs typeface="Calibri"/>
              </a:rPr>
              <a:t>often </a:t>
            </a:r>
            <a:r>
              <a:rPr sz="3200" spc="-5" dirty="0">
                <a:latin typeface="Calibri"/>
                <a:cs typeface="Calibri"/>
              </a:rPr>
              <a:t>dark dull </a:t>
            </a:r>
            <a:r>
              <a:rPr sz="3200" spc="-10" dirty="0">
                <a:latin typeface="Calibri"/>
                <a:cs typeface="Calibri"/>
              </a:rPr>
              <a:t>green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60" dirty="0">
                <a:latin typeface="Calibri"/>
                <a:cs typeface="Calibri"/>
              </a:rPr>
              <a:t>color.</a:t>
            </a:r>
            <a:endParaRPr sz="3200">
              <a:latin typeface="Calibri"/>
              <a:cs typeface="Calibri"/>
            </a:endParaRPr>
          </a:p>
          <a:p>
            <a:pPr marL="1391920" lvl="1" indent="-46545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10" dirty="0">
                <a:latin typeface="Calibri"/>
                <a:cs typeface="Calibri"/>
              </a:rPr>
              <a:t>Stems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20" dirty="0">
                <a:latin typeface="Calibri"/>
                <a:cs typeface="Calibri"/>
              </a:rPr>
              <a:t>leafstalks may </a:t>
            </a:r>
            <a:r>
              <a:rPr sz="3200" dirty="0">
                <a:latin typeface="Calibri"/>
                <a:cs typeface="Calibri"/>
              </a:rPr>
              <a:t>turn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purple.</a:t>
            </a:r>
            <a:endParaRPr sz="3200">
              <a:latin typeface="Calibri"/>
              <a:cs typeface="Calibri"/>
            </a:endParaRPr>
          </a:p>
          <a:p>
            <a:pPr marL="1391920" lvl="1" indent="-46545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5" dirty="0">
                <a:latin typeface="Calibri"/>
                <a:cs typeface="Calibri"/>
              </a:rPr>
              <a:t>Plant maturity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often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delayed.</a:t>
            </a:r>
            <a:endParaRPr sz="3200">
              <a:latin typeface="Calibri"/>
              <a:cs typeface="Calibri"/>
            </a:endParaRPr>
          </a:p>
          <a:p>
            <a:pPr marL="1391920" lvl="1" indent="-465455">
              <a:lnSpc>
                <a:spcPct val="100000"/>
              </a:lnSpc>
              <a:spcBef>
                <a:spcPts val="765"/>
              </a:spcBef>
              <a:buClr>
                <a:srgbClr val="0AD0D9"/>
              </a:buClr>
              <a:buSzPct val="93750"/>
              <a:buAutoNum type="arabicPeriod"/>
              <a:tabLst>
                <a:tab pos="1391920" algn="l"/>
                <a:tab pos="1392555" algn="l"/>
              </a:tabLst>
            </a:pPr>
            <a:r>
              <a:rPr sz="3200" spc="-5" dirty="0">
                <a:latin typeface="Calibri"/>
                <a:cs typeface="Calibri"/>
              </a:rPr>
              <a:t>Plant </a:t>
            </a:r>
            <a:r>
              <a:rPr sz="3200" dirty="0">
                <a:latin typeface="Calibri"/>
                <a:cs typeface="Calibri"/>
              </a:rPr>
              <a:t>will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20" dirty="0">
                <a:latin typeface="Calibri"/>
                <a:cs typeface="Calibri"/>
              </a:rPr>
              <a:t>dwarfed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stunted.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057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12140" y="687679"/>
            <a:ext cx="7505700" cy="56838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86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spc="-45" dirty="0">
                <a:latin typeface="Calibri"/>
                <a:cs typeface="Calibri"/>
              </a:rPr>
              <a:t>Toxicity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385570" lvl="1" indent="-41211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"/>
              <a:buChar char=""/>
              <a:tabLst>
                <a:tab pos="1386205" algn="l"/>
              </a:tabLst>
            </a:pPr>
            <a:r>
              <a:rPr sz="3200" spc="-40" dirty="0">
                <a:latin typeface="Calibri"/>
                <a:cs typeface="Calibri"/>
              </a:rPr>
              <a:t>Very </a:t>
            </a:r>
            <a:r>
              <a:rPr sz="3200" spc="-25" dirty="0">
                <a:latin typeface="Calibri"/>
                <a:cs typeface="Calibri"/>
              </a:rPr>
              <a:t>rare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usually </a:t>
            </a:r>
            <a:r>
              <a:rPr sz="3200" spc="-25" dirty="0">
                <a:latin typeface="Calibri"/>
                <a:cs typeface="Calibri"/>
              </a:rPr>
              <a:t>buffered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by</a:t>
            </a:r>
            <a:endParaRPr sz="3200">
              <a:latin typeface="Calibri"/>
              <a:cs typeface="Calibri"/>
            </a:endParaRPr>
          </a:p>
          <a:p>
            <a:pPr marL="1385570" lvl="1" indent="-41211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"/>
              <a:buChar char=""/>
              <a:tabLst>
                <a:tab pos="1386205" algn="l"/>
              </a:tabLst>
            </a:pPr>
            <a:r>
              <a:rPr sz="3200" spc="-5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H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limitations.</a:t>
            </a:r>
            <a:endParaRPr sz="3200">
              <a:latin typeface="Calibri"/>
              <a:cs typeface="Calibri"/>
            </a:endParaRPr>
          </a:p>
          <a:p>
            <a:pPr marL="1385570" marR="1076960" lvl="1" indent="-41148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"/>
              <a:buChar char=""/>
              <a:tabLst>
                <a:tab pos="1386205" algn="l"/>
              </a:tabLst>
            </a:pPr>
            <a:r>
              <a:rPr sz="3200" spc="-15" dirty="0">
                <a:latin typeface="Calibri"/>
                <a:cs typeface="Calibri"/>
              </a:rPr>
              <a:t>Excess </a:t>
            </a:r>
            <a:r>
              <a:rPr sz="3200" dirty="0">
                <a:latin typeface="Calibri"/>
                <a:cs typeface="Calibri"/>
              </a:rPr>
              <a:t>P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spc="-25" dirty="0">
                <a:latin typeface="Calibri"/>
                <a:cs typeface="Calibri"/>
              </a:rPr>
              <a:t>interfere </a:t>
            </a:r>
            <a:r>
              <a:rPr sz="3200" dirty="0">
                <a:latin typeface="Calibri"/>
                <a:cs typeface="Calibri"/>
              </a:rPr>
              <a:t>with the  </a:t>
            </a:r>
            <a:r>
              <a:rPr sz="3200" spc="-10" dirty="0">
                <a:latin typeface="Calibri"/>
                <a:cs typeface="Calibri"/>
              </a:rPr>
              <a:t>availability </a:t>
            </a:r>
            <a:r>
              <a:rPr sz="3200" spc="-5" dirty="0">
                <a:latin typeface="Calibri"/>
                <a:cs typeface="Calibri"/>
              </a:rPr>
              <a:t>of Copper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zinc.</a:t>
            </a:r>
            <a:endParaRPr sz="3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Font typeface="Wingdings"/>
              <a:buChar char=""/>
            </a:pPr>
            <a:endParaRPr sz="440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3200" b="1" dirty="0">
                <a:latin typeface="Calibri"/>
                <a:cs typeface="Calibri"/>
              </a:rPr>
              <a:t>Mobility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677035" lvl="1" indent="-34544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"/>
              <a:buChar char=""/>
              <a:tabLst>
                <a:tab pos="1677670" algn="l"/>
              </a:tabLst>
            </a:pPr>
            <a:r>
              <a:rPr sz="3200" b="1" dirty="0">
                <a:latin typeface="Calibri"/>
                <a:cs typeface="Calibri"/>
              </a:rPr>
              <a:t>P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5" dirty="0">
                <a:latin typeface="Calibri"/>
                <a:cs typeface="Calibri"/>
              </a:rPr>
              <a:t>highly </a:t>
            </a:r>
            <a:r>
              <a:rPr sz="3200" dirty="0">
                <a:latin typeface="Calibri"/>
                <a:cs typeface="Calibri"/>
              </a:rPr>
              <a:t>mobile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nutrients.</a:t>
            </a:r>
            <a:endParaRPr sz="3200">
              <a:latin typeface="Calibri"/>
              <a:cs typeface="Calibri"/>
            </a:endParaRPr>
          </a:p>
          <a:p>
            <a:pPr marL="1841500" marR="5080" lvl="1" indent="-50927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"/>
              <a:buChar char=""/>
              <a:tabLst>
                <a:tab pos="1677670" algn="l"/>
              </a:tabLst>
            </a:pPr>
            <a:r>
              <a:rPr sz="3200" spc="-5" dirty="0">
                <a:latin typeface="Calibri"/>
                <a:cs typeface="Calibri"/>
              </a:rPr>
              <a:t>Deficiency </a:t>
            </a:r>
            <a:r>
              <a:rPr sz="3200" spc="-20" dirty="0">
                <a:latin typeface="Calibri"/>
                <a:cs typeface="Calibri"/>
              </a:rPr>
              <a:t>symptoms </a:t>
            </a:r>
            <a:r>
              <a:rPr sz="3200" dirty="0">
                <a:latin typeface="Calibri"/>
                <a:cs typeface="Calibri"/>
              </a:rPr>
              <a:t>will appear in  </a:t>
            </a:r>
            <a:r>
              <a:rPr sz="3200" spc="-5" dirty="0">
                <a:latin typeface="Calibri"/>
                <a:cs typeface="Calibri"/>
              </a:rPr>
              <a:t>older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leaves.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828" y="0"/>
              <a:ext cx="9145590" cy="102057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405884" cy="454456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3399" y="0"/>
              <a:ext cx="4800599" cy="65913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4472939"/>
              <a:ext cx="4572000" cy="238505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317</Words>
  <Application>Microsoft Office PowerPoint</Application>
  <PresentationFormat>On-screen Show (4:3)</PresentationFormat>
  <Paragraphs>61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Aharoni</vt:lpstr>
      <vt:lpstr>Calibri</vt:lpstr>
      <vt:lpstr>Wingdings</vt:lpstr>
      <vt:lpstr>Constantia</vt:lpstr>
      <vt:lpstr>Wingdings 2</vt:lpstr>
      <vt:lpstr>Office Theme</vt:lpstr>
      <vt:lpstr>PowerPoint Presentation</vt:lpstr>
      <vt:lpstr>Nitrogen - 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naila</dc:creator>
  <cp:lastModifiedBy>Dr. Taswer</cp:lastModifiedBy>
  <cp:revision>4</cp:revision>
  <dcterms:created xsi:type="dcterms:W3CDTF">2020-09-28T08:22:51Z</dcterms:created>
  <dcterms:modified xsi:type="dcterms:W3CDTF">2020-11-15T04:26:51Z</dcterms:modified>
</cp:coreProperties>
</file>