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55" d="100"/>
          <a:sy n="55" d="100"/>
        </p:scale>
        <p:origin x="1296" y="4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6E9D80-DA05-48AB-8844-1355382A5C7B}" type="datetimeFigureOut">
              <a:rPr lang="en-US" smtClean="0"/>
              <a:t>23-Jun-20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7C499-7E1A-433F-BC35-AE3A14B6C61C}" type="slidenum">
              <a:rPr lang="en-US" smtClean="0"/>
              <a:t>‹#›</a:t>
            </a:fld>
            <a:endParaRPr lang="en-US"/>
          </a:p>
        </p:txBody>
      </p:sp>
    </p:spTree>
    <p:extLst>
      <p:ext uri="{BB962C8B-B14F-4D97-AF65-F5344CB8AC3E}">
        <p14:creationId xmlns:p14="http://schemas.microsoft.com/office/powerpoint/2010/main" val="159820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E9D80-DA05-48AB-8844-1355382A5C7B}" type="datetimeFigureOut">
              <a:rPr lang="en-US" smtClean="0"/>
              <a:t>23-Jun-20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7C499-7E1A-433F-BC35-AE3A14B6C61C}" type="slidenum">
              <a:rPr lang="en-US" smtClean="0"/>
              <a:t>‹#›</a:t>
            </a:fld>
            <a:endParaRPr lang="en-US"/>
          </a:p>
        </p:txBody>
      </p:sp>
    </p:spTree>
    <p:extLst>
      <p:ext uri="{BB962C8B-B14F-4D97-AF65-F5344CB8AC3E}">
        <p14:creationId xmlns:p14="http://schemas.microsoft.com/office/powerpoint/2010/main" val="160479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E9D80-DA05-48AB-8844-1355382A5C7B}" type="datetimeFigureOut">
              <a:rPr lang="en-US" smtClean="0"/>
              <a:t>23-Jun-20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7C499-7E1A-433F-BC35-AE3A14B6C61C}" type="slidenum">
              <a:rPr lang="en-US" smtClean="0"/>
              <a:t>‹#›</a:t>
            </a:fld>
            <a:endParaRPr lang="en-US"/>
          </a:p>
        </p:txBody>
      </p:sp>
    </p:spTree>
    <p:extLst>
      <p:ext uri="{BB962C8B-B14F-4D97-AF65-F5344CB8AC3E}">
        <p14:creationId xmlns:p14="http://schemas.microsoft.com/office/powerpoint/2010/main" val="1274884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6E9D80-DA05-48AB-8844-1355382A5C7B}" type="datetimeFigureOut">
              <a:rPr lang="en-US" smtClean="0"/>
              <a:t>23-Jun-20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7C499-7E1A-433F-BC35-AE3A14B6C61C}" type="slidenum">
              <a:rPr lang="en-US" smtClean="0"/>
              <a:t>‹#›</a:t>
            </a:fld>
            <a:endParaRPr lang="en-US"/>
          </a:p>
        </p:txBody>
      </p:sp>
    </p:spTree>
    <p:extLst>
      <p:ext uri="{BB962C8B-B14F-4D97-AF65-F5344CB8AC3E}">
        <p14:creationId xmlns:p14="http://schemas.microsoft.com/office/powerpoint/2010/main" val="225814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6E9D80-DA05-48AB-8844-1355382A5C7B}" type="datetimeFigureOut">
              <a:rPr lang="en-US" smtClean="0"/>
              <a:t>23-Jun-20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7C499-7E1A-433F-BC35-AE3A14B6C61C}" type="slidenum">
              <a:rPr lang="en-US" smtClean="0"/>
              <a:t>‹#›</a:t>
            </a:fld>
            <a:endParaRPr lang="en-US"/>
          </a:p>
        </p:txBody>
      </p:sp>
    </p:spTree>
    <p:extLst>
      <p:ext uri="{BB962C8B-B14F-4D97-AF65-F5344CB8AC3E}">
        <p14:creationId xmlns:p14="http://schemas.microsoft.com/office/powerpoint/2010/main" val="355291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6E9D80-DA05-48AB-8844-1355382A5C7B}" type="datetimeFigureOut">
              <a:rPr lang="en-US" smtClean="0"/>
              <a:t>23-Jun-20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7C499-7E1A-433F-BC35-AE3A14B6C61C}" type="slidenum">
              <a:rPr lang="en-US" smtClean="0"/>
              <a:t>‹#›</a:t>
            </a:fld>
            <a:endParaRPr lang="en-US"/>
          </a:p>
        </p:txBody>
      </p:sp>
    </p:spTree>
    <p:extLst>
      <p:ext uri="{BB962C8B-B14F-4D97-AF65-F5344CB8AC3E}">
        <p14:creationId xmlns:p14="http://schemas.microsoft.com/office/powerpoint/2010/main" val="23600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6E9D80-DA05-48AB-8844-1355382A5C7B}" type="datetimeFigureOut">
              <a:rPr lang="en-US" smtClean="0"/>
              <a:t>23-Jun-20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F7C499-7E1A-433F-BC35-AE3A14B6C61C}" type="slidenum">
              <a:rPr lang="en-US" smtClean="0"/>
              <a:t>‹#›</a:t>
            </a:fld>
            <a:endParaRPr lang="en-US"/>
          </a:p>
        </p:txBody>
      </p:sp>
    </p:spTree>
    <p:extLst>
      <p:ext uri="{BB962C8B-B14F-4D97-AF65-F5344CB8AC3E}">
        <p14:creationId xmlns:p14="http://schemas.microsoft.com/office/powerpoint/2010/main" val="719222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6E9D80-DA05-48AB-8844-1355382A5C7B}" type="datetimeFigureOut">
              <a:rPr lang="en-US" smtClean="0"/>
              <a:t>23-Jun-20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F7C499-7E1A-433F-BC35-AE3A14B6C61C}" type="slidenum">
              <a:rPr lang="en-US" smtClean="0"/>
              <a:t>‹#›</a:t>
            </a:fld>
            <a:endParaRPr lang="en-US"/>
          </a:p>
        </p:txBody>
      </p:sp>
    </p:spTree>
    <p:extLst>
      <p:ext uri="{BB962C8B-B14F-4D97-AF65-F5344CB8AC3E}">
        <p14:creationId xmlns:p14="http://schemas.microsoft.com/office/powerpoint/2010/main" val="81355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E9D80-DA05-48AB-8844-1355382A5C7B}" type="datetimeFigureOut">
              <a:rPr lang="en-US" smtClean="0"/>
              <a:t>23-Jun-20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7C499-7E1A-433F-BC35-AE3A14B6C61C}" type="slidenum">
              <a:rPr lang="en-US" smtClean="0"/>
              <a:t>‹#›</a:t>
            </a:fld>
            <a:endParaRPr lang="en-US"/>
          </a:p>
        </p:txBody>
      </p:sp>
    </p:spTree>
    <p:extLst>
      <p:ext uri="{BB962C8B-B14F-4D97-AF65-F5344CB8AC3E}">
        <p14:creationId xmlns:p14="http://schemas.microsoft.com/office/powerpoint/2010/main" val="130000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E9D80-DA05-48AB-8844-1355382A5C7B}" type="datetimeFigureOut">
              <a:rPr lang="en-US" smtClean="0"/>
              <a:t>23-Jun-20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7C499-7E1A-433F-BC35-AE3A14B6C61C}" type="slidenum">
              <a:rPr lang="en-US" smtClean="0"/>
              <a:t>‹#›</a:t>
            </a:fld>
            <a:endParaRPr lang="en-US"/>
          </a:p>
        </p:txBody>
      </p:sp>
    </p:spTree>
    <p:extLst>
      <p:ext uri="{BB962C8B-B14F-4D97-AF65-F5344CB8AC3E}">
        <p14:creationId xmlns:p14="http://schemas.microsoft.com/office/powerpoint/2010/main" val="161223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6E9D80-DA05-48AB-8844-1355382A5C7B}" type="datetimeFigureOut">
              <a:rPr lang="en-US" smtClean="0"/>
              <a:t>23-Jun-20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7C499-7E1A-433F-BC35-AE3A14B6C61C}" type="slidenum">
              <a:rPr lang="en-US" smtClean="0"/>
              <a:t>‹#›</a:t>
            </a:fld>
            <a:endParaRPr lang="en-US"/>
          </a:p>
        </p:txBody>
      </p:sp>
    </p:spTree>
    <p:extLst>
      <p:ext uri="{BB962C8B-B14F-4D97-AF65-F5344CB8AC3E}">
        <p14:creationId xmlns:p14="http://schemas.microsoft.com/office/powerpoint/2010/main" val="378170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E9D80-DA05-48AB-8844-1355382A5C7B}" type="datetimeFigureOut">
              <a:rPr lang="en-US" smtClean="0"/>
              <a:t>23-Jun-20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7C499-7E1A-433F-BC35-AE3A14B6C61C}" type="slidenum">
              <a:rPr lang="en-US" smtClean="0"/>
              <a:t>‹#›</a:t>
            </a:fld>
            <a:endParaRPr lang="en-US"/>
          </a:p>
        </p:txBody>
      </p:sp>
    </p:spTree>
    <p:extLst>
      <p:ext uri="{BB962C8B-B14F-4D97-AF65-F5344CB8AC3E}">
        <p14:creationId xmlns:p14="http://schemas.microsoft.com/office/powerpoint/2010/main" val="1613748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8902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A </a:t>
            </a:r>
            <a:r>
              <a:rPr lang="en-US" b="1" dirty="0"/>
              <a:t>comparator</a:t>
            </a:r>
            <a:r>
              <a:rPr lang="en-US" dirty="0"/>
              <a:t> is an electronic circuit, which compares the two inputs that are applied to it and produces an output. The output value of the comparator indicates which of the inputs is greater or lesser. Please note that comparator falls under non-linear applications of ICs.</a:t>
            </a:r>
          </a:p>
          <a:p>
            <a:r>
              <a:rPr lang="en-US" dirty="0"/>
              <a:t>An op-amp consists of two input terminals and hence an op-amp based comparator compares the two inputs that are applied to it and produces the result of comparison as the output. This chapter discusses about </a:t>
            </a:r>
            <a:r>
              <a:rPr lang="en-US" b="1" dirty="0"/>
              <a:t>op-amp based comparators</a:t>
            </a:r>
            <a:r>
              <a:rPr lang="en-US" dirty="0"/>
              <a:t>.</a:t>
            </a:r>
          </a:p>
          <a:p>
            <a:r>
              <a:rPr lang="en-US" dirty="0"/>
              <a:t>Types of Comparators</a:t>
            </a:r>
          </a:p>
          <a:p>
            <a:r>
              <a:rPr lang="en-US" dirty="0"/>
              <a:t>Comparators are of two types :</a:t>
            </a:r>
            <a:r>
              <a:rPr lang="en-US" b="1" dirty="0"/>
              <a:t> Inverting</a:t>
            </a:r>
            <a:r>
              <a:rPr lang="en-US" dirty="0"/>
              <a:t> and </a:t>
            </a:r>
            <a:r>
              <a:rPr lang="en-US" b="1" dirty="0"/>
              <a:t>Non-inverting</a:t>
            </a:r>
            <a:r>
              <a:rPr lang="en-US" dirty="0"/>
              <a:t>. This section discusses about these two types in detail.</a:t>
            </a:r>
          </a:p>
          <a:p>
            <a:r>
              <a:rPr lang="en-US" dirty="0"/>
              <a:t>Inverting Comparator</a:t>
            </a:r>
          </a:p>
          <a:p>
            <a:r>
              <a:rPr lang="en-US" dirty="0"/>
              <a:t>An </a:t>
            </a:r>
            <a:r>
              <a:rPr lang="en-US" b="1" dirty="0"/>
              <a:t>inverting comparator</a:t>
            </a:r>
            <a:r>
              <a:rPr lang="en-US" dirty="0"/>
              <a:t> is an op-amp based comparator for which a reference voltage is applied to its non-inverting terminal and the input voltage is applied to its inverting terminal. This comparator is called as </a:t>
            </a:r>
            <a:r>
              <a:rPr lang="en-US" b="1" dirty="0"/>
              <a:t>inverting</a:t>
            </a:r>
            <a:r>
              <a:rPr lang="en-US" dirty="0"/>
              <a:t> comparator because the input voltage, which has to be compared is applied to the inverting terminal of op-amp.</a:t>
            </a:r>
          </a:p>
          <a:p>
            <a:endParaRPr lang="en-US" dirty="0"/>
          </a:p>
        </p:txBody>
      </p:sp>
    </p:spTree>
    <p:extLst>
      <p:ext uri="{BB962C8B-B14F-4D97-AF65-F5344CB8AC3E}">
        <p14:creationId xmlns:p14="http://schemas.microsoft.com/office/powerpoint/2010/main" val="1029333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4749" t="26032" r="25560" b="8453"/>
          <a:stretch/>
        </p:blipFill>
        <p:spPr>
          <a:xfrm>
            <a:off x="1796619" y="242047"/>
            <a:ext cx="8598762" cy="6373906"/>
          </a:xfrm>
          <a:prstGeom prst="rect">
            <a:avLst/>
          </a:prstGeom>
        </p:spPr>
      </p:pic>
    </p:spTree>
    <p:extLst>
      <p:ext uri="{BB962C8B-B14F-4D97-AF65-F5344CB8AC3E}">
        <p14:creationId xmlns:p14="http://schemas.microsoft.com/office/powerpoint/2010/main" val="3818153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4460" t="9074" r="24214" b="45041"/>
          <a:stretch/>
        </p:blipFill>
        <p:spPr>
          <a:xfrm>
            <a:off x="443753" y="1196788"/>
            <a:ext cx="9535367" cy="5163671"/>
          </a:xfrm>
          <a:prstGeom prst="rect">
            <a:avLst/>
          </a:prstGeom>
        </p:spPr>
      </p:pic>
    </p:spTree>
    <p:extLst>
      <p:ext uri="{BB962C8B-B14F-4D97-AF65-F5344CB8AC3E}">
        <p14:creationId xmlns:p14="http://schemas.microsoft.com/office/powerpoint/2010/main" val="187423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5617" t="7799" r="24865" b="9998"/>
          <a:stretch/>
        </p:blipFill>
        <p:spPr>
          <a:xfrm>
            <a:off x="2519081" y="181083"/>
            <a:ext cx="7153837" cy="6676917"/>
          </a:xfrm>
          <a:prstGeom prst="rect">
            <a:avLst/>
          </a:prstGeom>
        </p:spPr>
      </p:pic>
    </p:spTree>
    <p:extLst>
      <p:ext uri="{BB962C8B-B14F-4D97-AF65-F5344CB8AC3E}">
        <p14:creationId xmlns:p14="http://schemas.microsoft.com/office/powerpoint/2010/main" val="4072951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5096" t="11199" r="27471" b="4127"/>
          <a:stretch/>
        </p:blipFill>
        <p:spPr>
          <a:xfrm>
            <a:off x="2433916" y="53789"/>
            <a:ext cx="6779380" cy="6804211"/>
          </a:xfrm>
          <a:prstGeom prst="rect">
            <a:avLst/>
          </a:prstGeom>
        </p:spPr>
      </p:pic>
    </p:spTree>
    <p:extLst>
      <p:ext uri="{BB962C8B-B14F-4D97-AF65-F5344CB8AC3E}">
        <p14:creationId xmlns:p14="http://schemas.microsoft.com/office/powerpoint/2010/main" val="581444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4054" t="9962" r="25560" b="6290"/>
          <a:stretch/>
        </p:blipFill>
        <p:spPr>
          <a:xfrm>
            <a:off x="2420470" y="94129"/>
            <a:ext cx="7068587" cy="6605471"/>
          </a:xfrm>
          <a:prstGeom prst="rect">
            <a:avLst/>
          </a:prstGeom>
        </p:spPr>
      </p:pic>
    </p:spTree>
    <p:extLst>
      <p:ext uri="{BB962C8B-B14F-4D97-AF65-F5344CB8AC3E}">
        <p14:creationId xmlns:p14="http://schemas.microsoft.com/office/powerpoint/2010/main" val="2344561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Words>
  <Application>Microsoft Office PowerPoint</Application>
  <PresentationFormat>Widescreen</PresentationFormat>
  <Paragraphs>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2020-06-23T09:42:31Z</dcterms:created>
  <dcterms:modified xsi:type="dcterms:W3CDTF">2020-06-23T10:01:10Z</dcterms:modified>
</cp:coreProperties>
</file>