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85" r:id="rId5"/>
    <p:sldId id="296" r:id="rId6"/>
    <p:sldId id="286" r:id="rId7"/>
    <p:sldId id="267" r:id="rId8"/>
    <p:sldId id="292" r:id="rId9"/>
    <p:sldId id="290" r:id="rId10"/>
    <p:sldId id="291" r:id="rId11"/>
    <p:sldId id="279" r:id="rId12"/>
    <p:sldId id="280" r:id="rId13"/>
    <p:sldId id="282" r:id="rId14"/>
    <p:sldId id="283" r:id="rId15"/>
    <p:sldId id="271" r:id="rId16"/>
    <p:sldId id="294" r:id="rId17"/>
    <p:sldId id="276" r:id="rId18"/>
    <p:sldId id="262" r:id="rId19"/>
    <p:sldId id="263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C5B2-1217-4C2C-A037-B92EAEC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105849-1E46-4643-A9D3-598E413FE13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0F8D14-70F8-40A1-A647-3CE91E803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4114800" cy="2301240"/>
          </a:xfrm>
        </p:spPr>
        <p:txBody>
          <a:bodyPr>
            <a:normAutofit fontScale="90000"/>
          </a:bodyPr>
          <a:lstStyle/>
          <a:p>
            <a:r>
              <a:rPr dirty="0" smtClean="0"/>
              <a:t>Spinal </a:t>
            </a:r>
            <a:r>
              <a:rPr dirty="0" smtClean="0"/>
              <a:t>Cord injury </a:t>
            </a:r>
            <a:r>
              <a:rPr dirty="0" smtClean="0"/>
              <a:t>Management </a:t>
            </a:r>
            <a:br>
              <a:rPr dirty="0" smtClean="0"/>
            </a:br>
            <a:endParaRPr lang="en-US" dirty="0"/>
          </a:p>
        </p:txBody>
      </p:sp>
      <p:pic>
        <p:nvPicPr>
          <p:cNvPr id="3" name="Picture 2051" descr="uFG14_01a"/>
          <p:cNvPicPr>
            <a:picLocks noChangeAspect="1" noChangeArrowheads="1"/>
          </p:cNvPicPr>
          <p:nvPr/>
        </p:nvPicPr>
        <p:blipFill>
          <a:blip r:embed="rId2" cstate="print"/>
          <a:srcRect l="37999" r="36501" b="3999"/>
          <a:stretch>
            <a:fillRect/>
          </a:stretch>
        </p:blipFill>
        <p:spPr bwMode="auto">
          <a:xfrm>
            <a:off x="1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Kissimmee car accident law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Spinotectal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Thermal, pain and tactile for </a:t>
            </a:r>
            <a:r>
              <a:rPr lang="en-US" dirty="0" err="1" smtClean="0"/>
              <a:t>spino</a:t>
            </a:r>
            <a:r>
              <a:rPr lang="en-US" dirty="0" smtClean="0"/>
              <a:t> visual reflexes</a:t>
            </a:r>
          </a:p>
          <a:p>
            <a:r>
              <a:rPr lang="en-US" dirty="0" err="1" smtClean="0"/>
              <a:t>Spino-livary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Afferent to cerebellum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738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rgbClr val="FFFF99"/>
                </a:solidFill>
                <a:latin typeface="Arial" charset="0"/>
              </a:rPr>
              <a:t>Major Sensory or Ascending Tracts </a:t>
            </a:r>
          </a:p>
        </p:txBody>
      </p:sp>
      <p:graphicFrame>
        <p:nvGraphicFramePr>
          <p:cNvPr id="9397" name="Group 181"/>
          <p:cNvGraphicFramePr>
            <a:graphicFrameLocks noGrp="1"/>
          </p:cNvGraphicFramePr>
          <p:nvPr>
            <p:ph type="tbl" idx="1"/>
          </p:nvPr>
        </p:nvGraphicFramePr>
        <p:xfrm>
          <a:off x="381001" y="762000"/>
          <a:ext cx="8381999" cy="5794821"/>
        </p:xfrm>
        <a:graphic>
          <a:graphicData uri="http://schemas.openxmlformats.org/drawingml/2006/table">
            <a:tbl>
              <a:tblPr/>
              <a:tblGrid>
                <a:gridCol w="2547470"/>
                <a:gridCol w="1890059"/>
                <a:gridCol w="394447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Fasciculus gracilis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Discriminative touch, proprioception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 discrimination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Fasciculus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Cuneatus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Same as FG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Spinothalamic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Pain and Thermal sensations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Spinothalamic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Itch, Tickle, Pressure, Crude touch sensations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Posterior and Anterior Spinocerebellar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Proprioceptors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99"/>
                </a:solidFill>
              </a:rPr>
              <a:t>Motor or Descending Tracts of the Spinal Cord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>
            <p:ph type="tbl" idx="1"/>
          </p:nvPr>
        </p:nvGraphicFramePr>
        <p:xfrm>
          <a:off x="762000" y="914400"/>
          <a:ext cx="7772400" cy="5675376"/>
        </p:xfrm>
        <a:graphic>
          <a:graphicData uri="http://schemas.openxmlformats.org/drawingml/2006/table">
            <a:tbl>
              <a:tblPr/>
              <a:tblGrid>
                <a:gridCol w="2286000"/>
                <a:gridCol w="1981200"/>
                <a:gridCol w="3505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Corticospinal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Muscles of the limbs, hands, and feet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Corticospinal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Muscles of the axial skeleton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Corticobulbar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Cerebral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Peduncle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Skeletal muscles of the head and neck via cranial 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Rubrospinal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Skeletal muscles of the limbs, hands, and feet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Tectospinal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Skeletal muscles of the head and eyes in response to visual stimuli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99"/>
                </a:solidFill>
              </a:rPr>
              <a:t>Motor or Descending Tracts of the Spinal Cord</a:t>
            </a:r>
          </a:p>
        </p:txBody>
      </p:sp>
      <p:graphicFrame>
        <p:nvGraphicFramePr>
          <p:cNvPr id="11393" name="Group 129"/>
          <p:cNvGraphicFramePr>
            <a:graphicFrameLocks noGrp="1"/>
          </p:cNvGraphicFramePr>
          <p:nvPr>
            <p:ph type="tbl" idx="1"/>
          </p:nvPr>
        </p:nvGraphicFramePr>
        <p:xfrm>
          <a:off x="762000" y="1143000"/>
          <a:ext cx="7772400" cy="3590544"/>
        </p:xfrm>
        <a:graphic>
          <a:graphicData uri="http://schemas.openxmlformats.org/drawingml/2006/table">
            <a:tbl>
              <a:tblPr/>
              <a:tblGrid>
                <a:gridCol w="2133600"/>
                <a:gridCol w="1676400"/>
                <a:gridCol w="3962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Vestibulospinal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 for maintaining balance in response to head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Lateral reticulospinal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Facilitates flexor reflexes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Inhibits extensor reflexes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Medial reticulospinal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Anterior column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Facilitates extensor reflexes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Inhibits Flexor reflexes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Anatomy of the Spine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zhar Hassan Khan\Desktop\spinal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181600" cy="699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1500" y="1128713"/>
            <a:ext cx="8001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sz="27800" b="1">
                <a:solidFill>
                  <a:srgbClr val="000000"/>
                </a:solidFill>
                <a:latin typeface="verdana" pitchFamily="34" charset="0"/>
              </a:rPr>
              <a:t> </a:t>
            </a:r>
            <a:endParaRPr lang="en-US" sz="9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339" name="Picture 3" descr="Figure 2. Sensory and motor segmentation of the spinal cord. These are the dermatomes and muscles recommended by the American Spinal Injury Associ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908180" cy="694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Anatomy</a:t>
            </a:r>
          </a:p>
        </p:txBody>
      </p:sp>
      <p:pic>
        <p:nvPicPr>
          <p:cNvPr id="11267" name="Picture 2" descr="C:\Users\Azhar Hassan Khan\Desktop\spinenerv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6626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Blood supply of Spinal cord</a:t>
            </a:r>
          </a:p>
        </p:txBody>
      </p:sp>
      <p:pic>
        <p:nvPicPr>
          <p:cNvPr id="12291" name="Picture 2" descr="C:\Users\Azhar Hassan Khan\Desktop\spinal-cor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996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Management of spinal cord injury by Lisa Harvey</a:t>
            </a:r>
          </a:p>
          <a:p>
            <a:pPr lvl="0"/>
            <a:r>
              <a:rPr lang="en-US" dirty="0" smtClean="0"/>
              <a:t>Tetraplegia and paraplegia by Ida </a:t>
            </a:r>
            <a:r>
              <a:rPr lang="en-US" dirty="0" err="1" smtClean="0"/>
              <a:t>Bromly</a:t>
            </a:r>
            <a:endParaRPr lang="en-US" dirty="0" smtClean="0"/>
          </a:p>
          <a:p>
            <a:pPr lvl="0"/>
            <a:r>
              <a:rPr lang="en-US" dirty="0" smtClean="0"/>
              <a:t>Neurological rehabilitation by Darcy A </a:t>
            </a:r>
            <a:r>
              <a:rPr lang="en-US" dirty="0" err="1" smtClean="0"/>
              <a:t>Umphered</a:t>
            </a:r>
            <a:r>
              <a:rPr lang="en-US" dirty="0" smtClean="0"/>
              <a:t> (567-657)</a:t>
            </a:r>
          </a:p>
          <a:p>
            <a:pPr lvl="0"/>
            <a:r>
              <a:rPr lang="en-US" dirty="0" smtClean="0"/>
              <a:t>Physical rehabilitation O Sullivan (938-996)</a:t>
            </a:r>
          </a:p>
          <a:p>
            <a:pPr lvl="0"/>
            <a:r>
              <a:rPr lang="en-US" dirty="0" smtClean="0"/>
              <a:t>www.Physiotherapyexercises.com</a:t>
            </a:r>
          </a:p>
          <a:p>
            <a:pPr lvl="0"/>
            <a:r>
              <a:rPr lang="en-US" dirty="0" smtClean="0"/>
              <a:t>Related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osevillechamber.com/wp-content/uploads/2013/12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5" descr="FG14_01a-d"/>
          <p:cNvPicPr>
            <a:picLocks noChangeAspect="1" noChangeArrowheads="1"/>
          </p:cNvPicPr>
          <p:nvPr/>
        </p:nvPicPr>
        <p:blipFill>
          <a:blip r:embed="rId2" cstate="print"/>
          <a:srcRect l="12500" r="13333" b="50000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of spinal cord </a:t>
            </a:r>
          </a:p>
          <a:p>
            <a:r>
              <a:rPr lang="en-US" dirty="0" smtClean="0"/>
              <a:t>Development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Central pattern generators </a:t>
            </a:r>
          </a:p>
          <a:p>
            <a:r>
              <a:rPr lang="en-US" dirty="0" smtClean="0"/>
              <a:t>Sensory, motor and reflexes </a:t>
            </a:r>
            <a:endParaRPr lang="en-US" dirty="0"/>
          </a:p>
        </p:txBody>
      </p:sp>
      <p:pic>
        <p:nvPicPr>
          <p:cNvPr id="4" name="Picture 3" descr="Spinal Cord 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114800" cy="4114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2014 Feb -June Courses\2014 MS Feb-June\2014-Spinal cord Injury\Polio_spinal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spinal 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 matter</a:t>
            </a:r>
          </a:p>
          <a:p>
            <a:pPr lvl="1"/>
            <a:r>
              <a:rPr lang="en-US" dirty="0" smtClean="0"/>
              <a:t>Epidural space</a:t>
            </a:r>
          </a:p>
          <a:p>
            <a:pPr lvl="2"/>
            <a:r>
              <a:rPr lang="en-US" dirty="0" smtClean="0"/>
              <a:t>Adipose tissue …blood vessels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The arachnoids </a:t>
            </a:r>
          </a:p>
          <a:p>
            <a:pPr lvl="1"/>
            <a:r>
              <a:rPr lang="en-US" dirty="0" smtClean="0"/>
              <a:t>Sub arachoinid space</a:t>
            </a:r>
          </a:p>
          <a:p>
            <a:pPr lvl="2"/>
            <a:r>
              <a:rPr lang="en-US" dirty="0" smtClean="0"/>
              <a:t>CSF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err="1" smtClean="0"/>
              <a:t>Pia</a:t>
            </a:r>
            <a:r>
              <a:rPr lang="en-US" dirty="0" smtClean="0"/>
              <a:t> matter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uFG14_02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00" r="17000"/>
          <a:stretch>
            <a:fillRect/>
          </a:stretch>
        </p:blipFill>
        <p:spPr>
          <a:xfrm>
            <a:off x="3108325" y="0"/>
            <a:ext cx="6035675" cy="6858000"/>
          </a:xfrm>
          <a:noFill/>
        </p:spPr>
      </p:pic>
      <p:sp>
        <p:nvSpPr>
          <p:cNvPr id="5123" name="Rectangle 15"/>
          <p:cNvSpPr>
            <a:spLocks noChangeArrowheads="1"/>
          </p:cNvSpPr>
          <p:nvPr/>
        </p:nvSpPr>
        <p:spPr bwMode="auto">
          <a:xfrm>
            <a:off x="7086600" y="1600200"/>
            <a:ext cx="185420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0"/>
              <a:t>3) Pia mater</a:t>
            </a:r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2971800" y="2514600"/>
            <a:ext cx="192405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0" dirty="0"/>
              <a:t>2) </a:t>
            </a:r>
            <a:r>
              <a:rPr lang="en-US" sz="2400" b="0" dirty="0" err="1"/>
              <a:t>Arachnoid</a:t>
            </a:r>
            <a:endParaRPr lang="en-US" sz="2400" b="0" dirty="0"/>
          </a:p>
        </p:txBody>
      </p:sp>
      <p:sp>
        <p:nvSpPr>
          <p:cNvPr id="5125" name="Rectangle 17"/>
          <p:cNvSpPr>
            <a:spLocks noChangeArrowheads="1"/>
          </p:cNvSpPr>
          <p:nvPr/>
        </p:nvSpPr>
        <p:spPr bwMode="auto">
          <a:xfrm>
            <a:off x="6705600" y="4343400"/>
            <a:ext cx="2074863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2400" b="0"/>
              <a:t>1) Dura mater</a:t>
            </a:r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 flipH="1">
            <a:off x="6705600" y="1828800"/>
            <a:ext cx="4572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 flipV="1">
            <a:off x="4876800" y="2514600"/>
            <a:ext cx="10668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 flipH="1" flipV="1">
            <a:off x="6248400" y="4191000"/>
            <a:ext cx="45720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4 Feb -June Courses\2014 MS Feb-June\2014-Spinal cord Injury\wm13350531399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Ascending 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Lateral spinothalamic </a:t>
            </a:r>
          </a:p>
          <a:p>
            <a:pPr lvl="1"/>
            <a:r>
              <a:rPr lang="en-US" dirty="0" smtClean="0"/>
              <a:t>Pain and temperature</a:t>
            </a:r>
          </a:p>
          <a:p>
            <a:r>
              <a:rPr lang="en-US" dirty="0" smtClean="0"/>
              <a:t>Anterior spinothalamic</a:t>
            </a:r>
          </a:p>
          <a:p>
            <a:pPr lvl="1"/>
            <a:r>
              <a:rPr lang="en-US" dirty="0" smtClean="0"/>
              <a:t>Crude touch and pressure </a:t>
            </a:r>
          </a:p>
          <a:p>
            <a:r>
              <a:rPr lang="en-US" dirty="0" smtClean="0"/>
              <a:t>Posterior column</a:t>
            </a:r>
          </a:p>
          <a:p>
            <a:pPr lvl="1"/>
            <a:r>
              <a:rPr lang="en-US" dirty="0" smtClean="0"/>
              <a:t>Vibration and discrimination, position and movement</a:t>
            </a:r>
          </a:p>
          <a:p>
            <a:r>
              <a:rPr lang="en-US" dirty="0" smtClean="0"/>
              <a:t>Anterior and posterior spinocerebellar</a:t>
            </a:r>
          </a:p>
          <a:p>
            <a:pPr lvl="1"/>
            <a:r>
              <a:rPr lang="en-US" dirty="0" smtClean="0"/>
              <a:t>Unconscious  sensation from joints and muscles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346</TotalTime>
  <Words>310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Spinal Cord injury Management  </vt:lpstr>
      <vt:lpstr>Books </vt:lpstr>
      <vt:lpstr>Slide 3</vt:lpstr>
      <vt:lpstr>Slide 4</vt:lpstr>
      <vt:lpstr>Slide 5</vt:lpstr>
      <vt:lpstr>Layers of spinal cord </vt:lpstr>
      <vt:lpstr>Slide 7</vt:lpstr>
      <vt:lpstr>Slide 8</vt:lpstr>
      <vt:lpstr>Ascending tract </vt:lpstr>
      <vt:lpstr>Slide 10</vt:lpstr>
      <vt:lpstr>Slide 11</vt:lpstr>
      <vt:lpstr>Major Sensory or Ascending Tracts </vt:lpstr>
      <vt:lpstr>Motor or Descending Tracts of the Spinal Cord</vt:lpstr>
      <vt:lpstr>Motor or Descending Tracts of the Spinal Cord</vt:lpstr>
      <vt:lpstr>Anatomy of the Spine</vt:lpstr>
      <vt:lpstr>Slide 16</vt:lpstr>
      <vt:lpstr>Slide 17</vt:lpstr>
      <vt:lpstr>Anatomy</vt:lpstr>
      <vt:lpstr>Blood supply of Spinal cord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arshad.nawaz</dc:creator>
  <cp:lastModifiedBy>Windows User</cp:lastModifiedBy>
  <cp:revision>48</cp:revision>
  <dcterms:created xsi:type="dcterms:W3CDTF">2014-02-13T14:03:18Z</dcterms:created>
  <dcterms:modified xsi:type="dcterms:W3CDTF">2018-05-11T05:36:48Z</dcterms:modified>
</cp:coreProperties>
</file>