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531" autoAdjust="0"/>
  </p:normalViewPr>
  <p:slideViewPr>
    <p:cSldViewPr snapToGrid="0" snapToObjects="1">
      <p:cViewPr varScale="1">
        <p:scale>
          <a:sx n="94" d="100"/>
          <a:sy n="94" d="100"/>
        </p:scale>
        <p:origin x="-10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222EFF-D474-CF46-B777-8989ACFE7CE0}" type="datetimeFigureOut">
              <a:rPr lang="en-US" smtClean="0"/>
              <a:t>4/10/20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4B22A89-84C2-3C49-8C46-460364CBDEF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533400"/>
            <a:ext cx="85344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66038" y="473405"/>
            <a:ext cx="451739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dirty="0">
                <a:solidFill>
                  <a:srgbClr val="000000"/>
                </a:solidFill>
                <a:latin typeface="Calibri"/>
                <a:cs typeface="Calibri"/>
              </a:rPr>
              <a:t>Li</a:t>
            </a:r>
            <a:r>
              <a:rPr sz="9600" b="1" spc="-125" dirty="0">
                <a:solidFill>
                  <a:srgbClr val="000000"/>
                </a:solidFill>
                <a:latin typeface="Calibri"/>
                <a:cs typeface="Calibri"/>
              </a:rPr>
              <a:t>st</a:t>
            </a:r>
            <a:r>
              <a:rPr sz="9600" b="1" spc="-5" dirty="0">
                <a:solidFill>
                  <a:srgbClr val="000000"/>
                </a:solidFill>
                <a:latin typeface="Calibri"/>
                <a:cs typeface="Calibri"/>
              </a:rPr>
              <a:t>ening</a:t>
            </a:r>
            <a:endParaRPr sz="9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8458" y="1883664"/>
            <a:ext cx="4491355" cy="0"/>
          </a:xfrm>
          <a:custGeom>
            <a:avLst/>
            <a:gdLst/>
            <a:ahLst/>
            <a:cxnLst/>
            <a:rect l="l" t="t" r="r" b="b"/>
            <a:pathLst>
              <a:path w="4491355">
                <a:moveTo>
                  <a:pt x="0" y="0"/>
                </a:moveTo>
                <a:lnTo>
                  <a:pt x="4491228" y="0"/>
                </a:lnTo>
              </a:path>
            </a:pathLst>
          </a:custGeom>
          <a:ln w="792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66038" y="2976498"/>
            <a:ext cx="6816478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2707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sz="3600" b="1" spc="-10" dirty="0">
                <a:solidFill>
                  <a:srgbClr val="3366FF"/>
                </a:solidFill>
                <a:latin typeface="Calibri"/>
                <a:cs typeface="Calibri"/>
              </a:rPr>
              <a:t>process </a:t>
            </a:r>
            <a:r>
              <a:rPr sz="3600" b="1" dirty="0">
                <a:solidFill>
                  <a:srgbClr val="3366FF"/>
                </a:solidFill>
                <a:latin typeface="Calibri"/>
                <a:cs typeface="Calibri"/>
              </a:rPr>
              <a:t>of </a:t>
            </a:r>
            <a:r>
              <a:rPr sz="3600" b="1" spc="-5" dirty="0">
                <a:solidFill>
                  <a:srgbClr val="3366FF"/>
                </a:solidFill>
                <a:latin typeface="Calibri"/>
                <a:cs typeface="Calibri"/>
              </a:rPr>
              <a:t>receiving,  constructing meaning </a:t>
            </a:r>
            <a:r>
              <a:rPr sz="3600" b="1" spc="-15" dirty="0">
                <a:solidFill>
                  <a:srgbClr val="3366FF"/>
                </a:solidFill>
                <a:latin typeface="Calibri"/>
                <a:cs typeface="Calibri"/>
              </a:rPr>
              <a:t>from </a:t>
            </a:r>
            <a:r>
              <a:rPr sz="3600" b="1" dirty="0">
                <a:solidFill>
                  <a:srgbClr val="3366FF"/>
                </a:solidFill>
                <a:latin typeface="Calibri"/>
                <a:cs typeface="Calibri"/>
              </a:rPr>
              <a:t>and  </a:t>
            </a:r>
            <a:r>
              <a:rPr sz="3600" b="1" spc="-10" dirty="0">
                <a:solidFill>
                  <a:srgbClr val="3366FF"/>
                </a:solidFill>
                <a:latin typeface="Calibri"/>
                <a:cs typeface="Calibri"/>
              </a:rPr>
              <a:t>responding </a:t>
            </a:r>
            <a:r>
              <a:rPr sz="3600" b="1" spc="-15" dirty="0">
                <a:solidFill>
                  <a:srgbClr val="3366FF"/>
                </a:solidFill>
                <a:latin typeface="Calibri"/>
                <a:cs typeface="Calibri"/>
              </a:rPr>
              <a:t>to </a:t>
            </a:r>
            <a:r>
              <a:rPr sz="3600" b="1" dirty="0">
                <a:solidFill>
                  <a:srgbClr val="3366FF"/>
                </a:solidFill>
                <a:latin typeface="Calibri"/>
                <a:cs typeface="Calibri"/>
              </a:rPr>
              <a:t>a </a:t>
            </a:r>
            <a:r>
              <a:rPr sz="3600" b="1" spc="-20" dirty="0">
                <a:solidFill>
                  <a:srgbClr val="3366FF"/>
                </a:solidFill>
                <a:latin typeface="Calibri"/>
                <a:cs typeface="Calibri"/>
              </a:rPr>
              <a:t>spoken </a:t>
            </a:r>
            <a:r>
              <a:rPr sz="3600" b="1" dirty="0">
                <a:solidFill>
                  <a:srgbClr val="3366FF"/>
                </a:solidFill>
                <a:latin typeface="Calibri"/>
                <a:cs typeface="Calibri"/>
              </a:rPr>
              <a:t>and/ or  </a:t>
            </a:r>
            <a:r>
              <a:rPr sz="3600" b="1" spc="-10" dirty="0">
                <a:solidFill>
                  <a:srgbClr val="3366FF"/>
                </a:solidFill>
                <a:latin typeface="Calibri"/>
                <a:cs typeface="Calibri"/>
              </a:rPr>
              <a:t>non-verbal </a:t>
            </a:r>
            <a:r>
              <a:rPr sz="3600" b="1" spc="-10" dirty="0" smtClean="0">
                <a:solidFill>
                  <a:srgbClr val="3366FF"/>
                </a:solidFill>
                <a:latin typeface="Calibri"/>
                <a:cs typeface="Calibri"/>
              </a:rPr>
              <a:t>message</a:t>
            </a:r>
            <a:endParaRPr sz="3600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38800" y="685800"/>
            <a:ext cx="3095244" cy="3285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2858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19" y="819150"/>
            <a:ext cx="7472834" cy="8369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 dirty="0"/>
          </a:p>
        </p:txBody>
      </p:sp>
      <p:sp>
        <p:nvSpPr>
          <p:cNvPr id="4" name="object 4"/>
          <p:cNvSpPr txBox="1"/>
          <p:nvPr/>
        </p:nvSpPr>
        <p:spPr>
          <a:xfrm>
            <a:off x="612140" y="1940666"/>
            <a:ext cx="6601459" cy="41408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524510" indent="-512445">
              <a:lnSpc>
                <a:spcPct val="100000"/>
              </a:lnSpc>
              <a:spcBef>
                <a:spcPts val="2255"/>
              </a:spcBef>
              <a:buFont typeface="Wingdings"/>
              <a:buChar char=""/>
              <a:tabLst>
                <a:tab pos="525145" algn="l"/>
              </a:tabLst>
            </a:pPr>
            <a:r>
              <a:rPr sz="3600" b="1" spc="-155" dirty="0">
                <a:solidFill>
                  <a:srgbClr val="9900FF"/>
                </a:solidFill>
                <a:latin typeface="Calibri"/>
                <a:cs typeface="Calibri"/>
              </a:rPr>
              <a:t>To</a:t>
            </a:r>
            <a:r>
              <a:rPr sz="3600" b="1" spc="-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900FF"/>
                </a:solidFill>
                <a:latin typeface="Calibri"/>
                <a:cs typeface="Calibri"/>
              </a:rPr>
              <a:t>learn</a:t>
            </a:r>
            <a:endParaRPr sz="3600" dirty="0">
              <a:latin typeface="Calibri"/>
              <a:cs typeface="Calibri"/>
            </a:endParaRPr>
          </a:p>
          <a:p>
            <a:pPr marL="524510" indent="-51244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525145" algn="l"/>
              </a:tabLst>
            </a:pPr>
            <a:r>
              <a:rPr sz="3600" b="1" spc="-155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increase </a:t>
            </a:r>
            <a:r>
              <a:rPr sz="3600" b="1" spc="-45" dirty="0">
                <a:solidFill>
                  <a:srgbClr val="008000"/>
                </a:solidFill>
                <a:latin typeface="Calibri"/>
                <a:cs typeface="Calibri"/>
              </a:rPr>
              <a:t>one’s</a:t>
            </a:r>
            <a:r>
              <a:rPr sz="3600" b="1" spc="8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8000"/>
                </a:solidFill>
                <a:latin typeface="Calibri"/>
                <a:cs typeface="Calibri"/>
              </a:rPr>
              <a:t>understanding</a:t>
            </a:r>
            <a:endParaRPr sz="3600" dirty="0">
              <a:latin typeface="Calibri"/>
              <a:cs typeface="Calibri"/>
            </a:endParaRPr>
          </a:p>
          <a:p>
            <a:pPr marL="524510" indent="-512445">
              <a:lnSpc>
                <a:spcPct val="100000"/>
              </a:lnSpc>
              <a:spcBef>
                <a:spcPts val="2160"/>
              </a:spcBef>
              <a:buFont typeface="Wingdings"/>
              <a:buChar char=""/>
              <a:tabLst>
                <a:tab pos="525145" algn="l"/>
              </a:tabLst>
            </a:pPr>
            <a:r>
              <a:rPr sz="3600" b="1" spc="-155" dirty="0">
                <a:solidFill>
                  <a:srgbClr val="9900FF"/>
                </a:solidFill>
                <a:latin typeface="Calibri"/>
                <a:cs typeface="Calibri"/>
              </a:rPr>
              <a:t>To </a:t>
            </a:r>
            <a:r>
              <a:rPr sz="3600" b="1" dirty="0">
                <a:solidFill>
                  <a:srgbClr val="9900FF"/>
                </a:solidFill>
                <a:latin typeface="Calibri"/>
                <a:cs typeface="Calibri"/>
              </a:rPr>
              <a:t>advise </a:t>
            </a:r>
            <a:r>
              <a:rPr sz="3600" b="1" spc="-5" dirty="0">
                <a:solidFill>
                  <a:srgbClr val="9900FF"/>
                </a:solidFill>
                <a:latin typeface="Calibri"/>
                <a:cs typeface="Calibri"/>
              </a:rPr>
              <a:t>or</a:t>
            </a:r>
            <a:r>
              <a:rPr sz="3600" b="1" spc="135" dirty="0">
                <a:solidFill>
                  <a:srgbClr val="9900FF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900FF"/>
                </a:solidFill>
                <a:latin typeface="Calibri"/>
                <a:cs typeface="Calibri"/>
              </a:rPr>
              <a:t>counsel</a:t>
            </a:r>
            <a:endParaRPr sz="3600" dirty="0">
              <a:latin typeface="Calibri"/>
              <a:cs typeface="Calibri"/>
            </a:endParaRPr>
          </a:p>
          <a:p>
            <a:pPr marL="425450" marR="1304290" indent="-413384">
              <a:lnSpc>
                <a:spcPts val="6480"/>
              </a:lnSpc>
              <a:spcBef>
                <a:spcPts val="580"/>
              </a:spcBef>
              <a:buFont typeface="Wingdings"/>
              <a:buChar char=""/>
              <a:tabLst>
                <a:tab pos="525145" algn="l"/>
              </a:tabLst>
            </a:pPr>
            <a:r>
              <a:rPr sz="3600" b="1" spc="-155" dirty="0">
                <a:solidFill>
                  <a:srgbClr val="008000"/>
                </a:solidFill>
                <a:latin typeface="Calibri"/>
                <a:cs typeface="Calibri"/>
              </a:rPr>
              <a:t>To </a:t>
            </a:r>
            <a:r>
              <a:rPr sz="3600" b="1" spc="-15" dirty="0">
                <a:solidFill>
                  <a:srgbClr val="008000"/>
                </a:solidFill>
                <a:latin typeface="Calibri"/>
                <a:cs typeface="Calibri"/>
              </a:rPr>
              <a:t>relieve </a:t>
            </a:r>
            <a:r>
              <a:rPr sz="3600" b="1" spc="-45" dirty="0">
                <a:solidFill>
                  <a:srgbClr val="008000"/>
                </a:solidFill>
                <a:latin typeface="Calibri"/>
                <a:cs typeface="Calibri"/>
              </a:rPr>
              <a:t>one’s </a:t>
            </a:r>
            <a:r>
              <a:rPr sz="3600" b="1" spc="-10" dirty="0">
                <a:solidFill>
                  <a:srgbClr val="008000"/>
                </a:solidFill>
                <a:latin typeface="Calibri"/>
                <a:cs typeface="Calibri"/>
              </a:rPr>
              <a:t>boredom </a:t>
            </a:r>
            <a:r>
              <a:rPr sz="3600" b="1" spc="-10" dirty="0">
                <a:latin typeface="Calibri"/>
                <a:cs typeface="Calibri"/>
              </a:rPr>
              <a:t> </a:t>
            </a:r>
            <a:r>
              <a:rPr sz="3600" b="1" spc="-15" dirty="0">
                <a:latin typeface="Calibri"/>
                <a:cs typeface="Calibri"/>
              </a:rPr>
              <a:t>(listening </a:t>
            </a:r>
            <a:r>
              <a:rPr sz="3600" b="1" spc="-20" dirty="0">
                <a:latin typeface="Calibri"/>
                <a:cs typeface="Calibri"/>
              </a:rPr>
              <a:t>to</a:t>
            </a:r>
            <a:r>
              <a:rPr sz="3600" b="1" spc="25" dirty="0">
                <a:latin typeface="Calibri"/>
                <a:cs typeface="Calibri"/>
              </a:rPr>
              <a:t> </a:t>
            </a:r>
            <a:r>
              <a:rPr sz="3600" b="1" spc="-5" dirty="0">
                <a:latin typeface="Calibri"/>
                <a:cs typeface="Calibri"/>
              </a:rPr>
              <a:t>music)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6600" y="4191000"/>
            <a:ext cx="1828800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14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3776" y="1091183"/>
            <a:ext cx="7362282" cy="427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493776" y="941757"/>
            <a:ext cx="7362282" cy="477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261480" y="1964562"/>
            <a:ext cx="8740886" cy="4137671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306705" indent="-294640">
              <a:lnSpc>
                <a:spcPct val="100000"/>
              </a:lnSpc>
              <a:spcBef>
                <a:spcPts val="1540"/>
              </a:spcBef>
              <a:buClr>
                <a:srgbClr val="000000"/>
              </a:buClr>
              <a:buFont typeface="Calibri"/>
              <a:buChar char="•"/>
              <a:tabLst>
                <a:tab pos="306705" algn="l"/>
                <a:tab pos="307340" algn="l"/>
              </a:tabLst>
            </a:pP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Communication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not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complete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without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effective</a:t>
            </a:r>
            <a:r>
              <a:rPr sz="2600" b="1" spc="-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listening</a:t>
            </a:r>
            <a:endParaRPr sz="2600" dirty="0">
              <a:latin typeface="Times New Roman"/>
              <a:cs typeface="Times New Roman"/>
            </a:endParaRPr>
          </a:p>
          <a:p>
            <a:pPr marL="238125" marR="765175" indent="-226060">
              <a:lnSpc>
                <a:spcPct val="100000"/>
              </a:lnSpc>
              <a:spcBef>
                <a:spcPts val="1440"/>
              </a:spcBef>
              <a:buFont typeface="Calibri"/>
              <a:buChar char="•"/>
              <a:tabLst>
                <a:tab pos="306705" algn="l"/>
                <a:tab pos="307340" algn="l"/>
              </a:tabLst>
            </a:pP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An </a:t>
            </a:r>
            <a:r>
              <a:rPr sz="26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attentive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stimulates better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speaking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by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the 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speaker</a:t>
            </a:r>
            <a:endParaRPr sz="2600" dirty="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Calibri"/>
              <a:buChar char="•"/>
              <a:tabLst>
                <a:tab pos="306705" algn="l"/>
                <a:tab pos="307340" algn="l"/>
              </a:tabLst>
            </a:pP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good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learns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more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than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an </a:t>
            </a:r>
            <a:r>
              <a:rPr sz="26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indifferent</a:t>
            </a:r>
            <a:r>
              <a:rPr sz="2600" b="1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listener</a:t>
            </a:r>
            <a:endParaRPr sz="2600" dirty="0">
              <a:latin typeface="Times New Roman"/>
              <a:cs typeface="Times New Roman"/>
            </a:endParaRPr>
          </a:p>
          <a:p>
            <a:pPr marL="238125" marR="31115" indent="-226060">
              <a:lnSpc>
                <a:spcPct val="100000"/>
              </a:lnSpc>
              <a:spcBef>
                <a:spcPts val="1440"/>
              </a:spcBef>
              <a:buFont typeface="Calibri"/>
              <a:buChar char="•"/>
              <a:tabLst>
                <a:tab pos="306705" algn="l"/>
                <a:tab pos="307340" algn="l"/>
              </a:tabLst>
            </a:pP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good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can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restructure vague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speaking in a </a:t>
            </a:r>
            <a:r>
              <a:rPr sz="2600" b="1" spc="-25" dirty="0">
                <a:solidFill>
                  <a:srgbClr val="0000FF"/>
                </a:solidFill>
                <a:latin typeface="Times New Roman"/>
                <a:cs typeface="Times New Roman"/>
              </a:rPr>
              <a:t>way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that 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produces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clearer</a:t>
            </a:r>
            <a:r>
              <a:rPr sz="26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meaning</a:t>
            </a:r>
            <a:endParaRPr sz="2600" dirty="0">
              <a:latin typeface="Times New Roman"/>
              <a:cs typeface="Times New Roman"/>
            </a:endParaRPr>
          </a:p>
          <a:p>
            <a:pPr marL="306705" indent="-294640">
              <a:lnSpc>
                <a:spcPct val="100000"/>
              </a:lnSpc>
              <a:spcBef>
                <a:spcPts val="1440"/>
              </a:spcBef>
              <a:buClr>
                <a:srgbClr val="000000"/>
              </a:buClr>
              <a:buFont typeface="Calibri"/>
              <a:buChar char="•"/>
              <a:tabLst>
                <a:tab pos="306705" algn="l"/>
                <a:tab pos="307340" algn="l"/>
              </a:tabLst>
            </a:pP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good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learns </a:t>
            </a:r>
            <a:r>
              <a:rPr sz="26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detect </a:t>
            </a:r>
            <a:r>
              <a:rPr sz="26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prejudices, assumptions</a:t>
            </a:r>
            <a:r>
              <a:rPr sz="2600" b="1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solidFill>
                  <a:srgbClr val="0000FF"/>
                </a:solidFill>
                <a:latin typeface="Times New Roman"/>
                <a:cs typeface="Times New Roman"/>
              </a:rPr>
              <a:t>and</a:t>
            </a:r>
            <a:endParaRPr sz="2600" dirty="0">
              <a:latin typeface="Times New Roman"/>
              <a:cs typeface="Times New Roman"/>
            </a:endParaRPr>
          </a:p>
          <a:p>
            <a:pPr marL="238125">
              <a:lnSpc>
                <a:spcPct val="100000"/>
              </a:lnSpc>
              <a:spcBef>
                <a:spcPts val="5"/>
              </a:spcBef>
            </a:pPr>
            <a:r>
              <a:rPr sz="26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attitudes</a:t>
            </a:r>
            <a:endParaRPr sz="2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9418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5623" y="983177"/>
            <a:ext cx="74580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Real </a:t>
            </a:r>
            <a:r>
              <a:rPr sz="3600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 </a:t>
            </a:r>
            <a:r>
              <a:rPr sz="3600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has </a:t>
            </a:r>
            <a:r>
              <a:rPr sz="3600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three </a:t>
            </a:r>
            <a:r>
              <a:rPr sz="3600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basic</a:t>
            </a:r>
            <a:r>
              <a:rPr sz="3600" spc="1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3600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steps: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7" name="object 4"/>
          <p:cNvSpPr txBox="1">
            <a:spLocks/>
          </p:cNvSpPr>
          <p:nvPr/>
        </p:nvSpPr>
        <p:spPr>
          <a:xfrm>
            <a:off x="918463" y="59290"/>
            <a:ext cx="7458075" cy="843180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b="1" spc="-25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Real </a:t>
            </a:r>
            <a:r>
              <a:rPr lang="en-US" b="1" spc="-15" dirty="0" smtClean="0">
                <a:solidFill>
                  <a:schemeClr val="tx1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373541" y="1743295"/>
            <a:ext cx="8678629" cy="435263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buSzPct val="88888"/>
              <a:tabLst>
                <a:tab pos="307340" algn="l"/>
              </a:tabLst>
            </a:pPr>
            <a:r>
              <a:rPr lang="en-US" sz="2800" b="1" u="heavy" dirty="0">
                <a:solidFill>
                  <a:srgbClr val="008000"/>
                </a:solidFill>
                <a:uFill>
                  <a:solidFill>
                    <a:srgbClr val="008000"/>
                  </a:solidFill>
                </a:uFill>
                <a:latin typeface="Times New Roman"/>
                <a:cs typeface="Times New Roman"/>
              </a:rPr>
              <a:t>Hearing</a:t>
            </a:r>
            <a:endParaRPr lang="en-US"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40"/>
              </a:spcBef>
            </a:pPr>
            <a:r>
              <a:rPr lang="en-US" sz="28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Hearing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just </a:t>
            </a:r>
            <a:r>
              <a:rPr lang="en-US" sz="28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means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listening </a:t>
            </a:r>
            <a:r>
              <a:rPr lang="en-US" sz="2800" b="1" spc="-10" dirty="0">
                <a:solidFill>
                  <a:srgbClr val="9900FF"/>
                </a:solidFill>
                <a:latin typeface="Times New Roman"/>
                <a:cs typeface="Times New Roman"/>
              </a:rPr>
              <a:t>enough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to </a:t>
            </a:r>
            <a:r>
              <a:rPr lang="en-US" sz="2800" b="1" spc="-20" dirty="0">
                <a:solidFill>
                  <a:srgbClr val="9900FF"/>
                </a:solidFill>
                <a:latin typeface="Times New Roman"/>
                <a:cs typeface="Times New Roman"/>
              </a:rPr>
              <a:t>catch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what </a:t>
            </a:r>
            <a:r>
              <a:rPr lang="en-US" sz="28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the 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speaker </a:t>
            </a:r>
            <a:r>
              <a:rPr lang="en-US" sz="2800" b="1" spc="-5" dirty="0">
                <a:solidFill>
                  <a:srgbClr val="9900FF"/>
                </a:solidFill>
                <a:latin typeface="Times New Roman"/>
                <a:cs typeface="Times New Roman"/>
              </a:rPr>
              <a:t>is</a:t>
            </a:r>
            <a:r>
              <a:rPr lang="en-US" sz="2800" b="1" spc="30" dirty="0">
                <a:solidFill>
                  <a:srgbClr val="9900FF"/>
                </a:solidFill>
                <a:latin typeface="Times New Roman"/>
                <a:cs typeface="Times New Roman"/>
              </a:rPr>
              <a:t> </a:t>
            </a:r>
            <a:r>
              <a:rPr lang="en-US" sz="2800" b="1" spc="-15" dirty="0">
                <a:solidFill>
                  <a:srgbClr val="9900FF"/>
                </a:solidFill>
                <a:latin typeface="Times New Roman"/>
                <a:cs typeface="Times New Roman"/>
              </a:rPr>
              <a:t>saying</a:t>
            </a:r>
            <a:r>
              <a:rPr lang="en-US" sz="2800" b="1" spc="-15" dirty="0" smtClean="0">
                <a:solidFill>
                  <a:srgbClr val="9900FF"/>
                </a:solidFill>
                <a:latin typeface="Times New Roman"/>
                <a:cs typeface="Times New Roman"/>
              </a:rPr>
              <a:t>.</a:t>
            </a:r>
            <a:endParaRPr lang="en-GB" sz="2800" b="1" u="heavy" spc="-10" dirty="0" smtClean="0">
              <a:solidFill>
                <a:srgbClr val="990033"/>
              </a:solidFill>
              <a:uFill>
                <a:solidFill>
                  <a:srgbClr val="990033"/>
                </a:solidFill>
              </a:uFill>
              <a:latin typeface="Times New Roman"/>
              <a:cs typeface="Times New Roman"/>
            </a:endParaRPr>
          </a:p>
          <a:p>
            <a:pPr marL="12700" marR="74295">
              <a:lnSpc>
                <a:spcPct val="100200"/>
              </a:lnSpc>
              <a:spcBef>
                <a:spcPts val="90"/>
              </a:spcBef>
              <a:buClr>
                <a:srgbClr val="000000"/>
              </a:buClr>
              <a:buSzPct val="40909"/>
              <a:tabLst>
                <a:tab pos="179070" algn="l"/>
              </a:tabLst>
            </a:pPr>
            <a:r>
              <a:rPr sz="2800" b="1" u="heavy" spc="-10" dirty="0" smtClean="0">
                <a:solidFill>
                  <a:srgbClr val="990033"/>
                </a:solidFill>
                <a:uFill>
                  <a:solidFill>
                    <a:srgbClr val="990033"/>
                  </a:solidFill>
                </a:uFill>
                <a:latin typeface="Times New Roman"/>
                <a:cs typeface="Times New Roman"/>
              </a:rPr>
              <a:t>Understanding</a:t>
            </a:r>
            <a:r>
              <a:rPr sz="2800" b="1" spc="-10" dirty="0" smtClean="0">
                <a:solidFill>
                  <a:srgbClr val="990033"/>
                </a:solidFill>
                <a:latin typeface="Times New Roman"/>
                <a:cs typeface="Times New Roman"/>
              </a:rPr>
              <a:t> </a:t>
            </a:r>
            <a:endParaRPr lang="en-GB" sz="2800" b="1" spc="-10" dirty="0" smtClean="0">
              <a:solidFill>
                <a:srgbClr val="990033"/>
              </a:solidFill>
              <a:latin typeface="Times New Roman"/>
              <a:cs typeface="Times New Roman"/>
            </a:endParaRPr>
          </a:p>
          <a:p>
            <a:pPr marL="12700" marR="74295">
              <a:lnSpc>
                <a:spcPct val="100200"/>
              </a:lnSpc>
              <a:spcBef>
                <a:spcPts val="90"/>
              </a:spcBef>
              <a:buClr>
                <a:srgbClr val="000000"/>
              </a:buClr>
              <a:buSzPct val="40909"/>
              <a:tabLst>
                <a:tab pos="179070" algn="l"/>
              </a:tabLst>
            </a:pPr>
            <a:r>
              <a:rPr sz="2800" b="1" spc="-10" dirty="0" smtClean="0">
                <a:solidFill>
                  <a:srgbClr val="CC00FF"/>
                </a:solidFill>
                <a:latin typeface="Times New Roman"/>
                <a:cs typeface="Times New Roman"/>
              </a:rPr>
              <a:t>The </a:t>
            </a:r>
            <a:r>
              <a:rPr sz="2800" b="1" spc="-15" dirty="0">
                <a:solidFill>
                  <a:srgbClr val="CC00FF"/>
                </a:solidFill>
                <a:latin typeface="Times New Roman"/>
                <a:cs typeface="Times New Roman"/>
              </a:rPr>
              <a:t>next </a:t>
            </a:r>
            <a:r>
              <a:rPr sz="2800" b="1" spc="-10" dirty="0">
                <a:solidFill>
                  <a:srgbClr val="CC00FF"/>
                </a:solidFill>
                <a:latin typeface="Times New Roman"/>
                <a:cs typeface="Times New Roman"/>
              </a:rPr>
              <a:t>part </a:t>
            </a:r>
            <a:r>
              <a:rPr sz="2800" b="1" spc="-5" dirty="0">
                <a:solidFill>
                  <a:srgbClr val="CC00FF"/>
                </a:solidFill>
                <a:latin typeface="Times New Roman"/>
                <a:cs typeface="Times New Roman"/>
              </a:rPr>
              <a:t>of  </a:t>
            </a:r>
            <a:r>
              <a:rPr sz="2800" b="1" spc="-15" dirty="0">
                <a:solidFill>
                  <a:srgbClr val="CC00FF"/>
                </a:solidFill>
                <a:latin typeface="Times New Roman"/>
                <a:cs typeface="Times New Roman"/>
              </a:rPr>
              <a:t>listening </a:t>
            </a:r>
            <a:r>
              <a:rPr sz="2800" b="1" spc="-5" dirty="0">
                <a:solidFill>
                  <a:srgbClr val="CC00FF"/>
                </a:solidFill>
                <a:latin typeface="Times New Roman"/>
                <a:cs typeface="Times New Roman"/>
              </a:rPr>
              <a:t>happens </a:t>
            </a:r>
            <a:r>
              <a:rPr sz="2800" b="1" spc="-10" dirty="0">
                <a:solidFill>
                  <a:srgbClr val="CC00FF"/>
                </a:solidFill>
                <a:latin typeface="Times New Roman"/>
                <a:cs typeface="Times New Roman"/>
              </a:rPr>
              <a:t>when </a:t>
            </a:r>
            <a:r>
              <a:rPr sz="2800" b="1" spc="-20" dirty="0">
                <a:solidFill>
                  <a:srgbClr val="CC00FF"/>
                </a:solidFill>
                <a:latin typeface="Times New Roman"/>
                <a:cs typeface="Times New Roman"/>
              </a:rPr>
              <a:t>you </a:t>
            </a:r>
            <a:r>
              <a:rPr sz="2800" b="1" spc="-40" dirty="0">
                <a:solidFill>
                  <a:srgbClr val="CC00FF"/>
                </a:solidFill>
                <a:latin typeface="Times New Roman"/>
                <a:cs typeface="Times New Roman"/>
              </a:rPr>
              <a:t>take </a:t>
            </a:r>
            <a:r>
              <a:rPr sz="2800" b="1" spc="-20" dirty="0">
                <a:solidFill>
                  <a:srgbClr val="CC00FF"/>
                </a:solidFill>
                <a:latin typeface="Times New Roman"/>
                <a:cs typeface="Times New Roman"/>
              </a:rPr>
              <a:t>what  you </a:t>
            </a:r>
            <a:r>
              <a:rPr sz="2800" b="1" spc="-25" dirty="0">
                <a:solidFill>
                  <a:srgbClr val="CC00FF"/>
                </a:solidFill>
                <a:latin typeface="Times New Roman"/>
                <a:cs typeface="Times New Roman"/>
              </a:rPr>
              <a:t>have </a:t>
            </a:r>
            <a:r>
              <a:rPr sz="2800" b="1" spc="-15" dirty="0">
                <a:solidFill>
                  <a:srgbClr val="CC00FF"/>
                </a:solidFill>
                <a:latin typeface="Times New Roman"/>
                <a:cs typeface="Times New Roman"/>
              </a:rPr>
              <a:t>heard </a:t>
            </a:r>
            <a:r>
              <a:rPr sz="2800" b="1" spc="-5" dirty="0">
                <a:solidFill>
                  <a:srgbClr val="CC00FF"/>
                </a:solidFill>
                <a:latin typeface="Times New Roman"/>
                <a:cs typeface="Times New Roman"/>
              </a:rPr>
              <a:t>and </a:t>
            </a:r>
            <a:r>
              <a:rPr sz="2800" b="1" spc="-15" dirty="0">
                <a:solidFill>
                  <a:srgbClr val="CC00FF"/>
                </a:solidFill>
                <a:latin typeface="Times New Roman"/>
                <a:cs typeface="Times New Roman"/>
              </a:rPr>
              <a:t>understand </a:t>
            </a:r>
            <a:r>
              <a:rPr sz="2800" b="1" spc="-5" dirty="0">
                <a:solidFill>
                  <a:srgbClr val="CC00FF"/>
                </a:solidFill>
                <a:latin typeface="Times New Roman"/>
                <a:cs typeface="Times New Roman"/>
              </a:rPr>
              <a:t>it in  </a:t>
            </a:r>
            <a:r>
              <a:rPr sz="2800" b="1" spc="-15" dirty="0">
                <a:solidFill>
                  <a:srgbClr val="CC00FF"/>
                </a:solidFill>
                <a:latin typeface="Times New Roman"/>
                <a:cs typeface="Times New Roman"/>
              </a:rPr>
              <a:t>your </a:t>
            </a:r>
            <a:r>
              <a:rPr sz="2800" b="1" spc="-10" dirty="0">
                <a:solidFill>
                  <a:srgbClr val="CC00FF"/>
                </a:solidFill>
                <a:latin typeface="Times New Roman"/>
                <a:cs typeface="Times New Roman"/>
              </a:rPr>
              <a:t>own</a:t>
            </a:r>
            <a:r>
              <a:rPr sz="2800" b="1" spc="2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2800" b="1" spc="-100" dirty="0">
                <a:solidFill>
                  <a:srgbClr val="CC00FF"/>
                </a:solidFill>
                <a:latin typeface="Times New Roman"/>
                <a:cs typeface="Times New Roman"/>
              </a:rPr>
              <a:t>way</a:t>
            </a:r>
            <a:r>
              <a:rPr sz="2800" b="1" spc="-100" dirty="0" smtClean="0">
                <a:solidFill>
                  <a:srgbClr val="CC00FF"/>
                </a:solidFill>
                <a:latin typeface="Times New Roman"/>
                <a:cs typeface="Times New Roman"/>
              </a:rPr>
              <a:t>.</a:t>
            </a: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buClr>
                <a:srgbClr val="000000"/>
              </a:buClr>
              <a:buSzPct val="90909"/>
              <a:tabLst>
                <a:tab pos="380365" algn="l"/>
              </a:tabLst>
            </a:pPr>
            <a:r>
              <a:rPr sz="2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Judging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endParaRPr lang="en-GB" sz="2800" b="1" spc="-5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buClr>
                <a:srgbClr val="000000"/>
              </a:buClr>
              <a:buSzPct val="90909"/>
              <a:tabLst>
                <a:tab pos="380365" algn="l"/>
              </a:tabLst>
            </a:pPr>
            <a:r>
              <a:rPr sz="2800" b="1" spc="-15" dirty="0" smtClean="0">
                <a:solidFill>
                  <a:srgbClr val="008000"/>
                </a:solidFill>
                <a:latin typeface="Times New Roman"/>
                <a:cs typeface="Times New Roman"/>
              </a:rPr>
              <a:t>After </a:t>
            </a:r>
            <a:r>
              <a:rPr sz="28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you are </a:t>
            </a:r>
            <a:r>
              <a:rPr sz="2800" b="1" spc="-15" dirty="0">
                <a:solidFill>
                  <a:srgbClr val="008000"/>
                </a:solidFill>
                <a:latin typeface="Times New Roman"/>
                <a:cs typeface="Times New Roman"/>
              </a:rPr>
              <a:t>sure that </a:t>
            </a:r>
            <a:r>
              <a:rPr sz="28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you  </a:t>
            </a:r>
            <a:r>
              <a:rPr sz="2800" b="1" spc="-30" dirty="0">
                <a:solidFill>
                  <a:srgbClr val="008000"/>
                </a:solidFill>
                <a:latin typeface="Times New Roman"/>
                <a:cs typeface="Times New Roman"/>
              </a:rPr>
              <a:t>have </a:t>
            </a:r>
            <a:r>
              <a:rPr sz="28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understood what </a:t>
            </a:r>
            <a:r>
              <a:rPr sz="2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the </a:t>
            </a:r>
            <a:r>
              <a:rPr sz="28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speaker </a:t>
            </a:r>
            <a:r>
              <a:rPr sz="2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has  said, think about whether it </a:t>
            </a:r>
            <a:r>
              <a:rPr sz="2800" b="1" spc="-30" dirty="0">
                <a:solidFill>
                  <a:srgbClr val="008000"/>
                </a:solidFill>
                <a:latin typeface="Times New Roman"/>
                <a:cs typeface="Times New Roman"/>
              </a:rPr>
              <a:t>makes  </a:t>
            </a:r>
            <a:r>
              <a:rPr sz="28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sense. Do </a:t>
            </a:r>
            <a:r>
              <a:rPr sz="28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you </a:t>
            </a:r>
            <a:r>
              <a:rPr sz="2800" b="1" spc="-10" dirty="0">
                <a:solidFill>
                  <a:srgbClr val="008000"/>
                </a:solidFill>
                <a:latin typeface="Times New Roman"/>
                <a:cs typeface="Times New Roman"/>
              </a:rPr>
              <a:t>believe </a:t>
            </a:r>
            <a:r>
              <a:rPr sz="2800" b="1" spc="-20" dirty="0">
                <a:solidFill>
                  <a:srgbClr val="008000"/>
                </a:solidFill>
                <a:latin typeface="Times New Roman"/>
                <a:cs typeface="Times New Roman"/>
              </a:rPr>
              <a:t>what you </a:t>
            </a:r>
            <a:r>
              <a:rPr sz="2800" b="1" spc="-25" dirty="0">
                <a:solidFill>
                  <a:srgbClr val="008000"/>
                </a:solidFill>
                <a:latin typeface="Times New Roman"/>
                <a:cs typeface="Times New Roman"/>
              </a:rPr>
              <a:t>have  </a:t>
            </a:r>
            <a:r>
              <a:rPr sz="2800" b="1" spc="-15" dirty="0">
                <a:solidFill>
                  <a:srgbClr val="008000"/>
                </a:solidFill>
                <a:latin typeface="Times New Roman"/>
                <a:cs typeface="Times New Roman"/>
              </a:rPr>
              <a:t>heard?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77772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533400" y="838200"/>
            <a:ext cx="7124214" cy="805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5385" y="2003419"/>
            <a:ext cx="12719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</a:t>
            </a:r>
            <a:r>
              <a:rPr sz="36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TEPS: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3945" y="2809495"/>
            <a:ext cx="3108960" cy="3684270"/>
          </a:xfrm>
          <a:prstGeom prst="rect">
            <a:avLst/>
          </a:prstGeom>
        </p:spPr>
        <p:txBody>
          <a:bodyPr vert="horz" wrap="square" lIns="0" tIns="257175" rIns="0" bIns="0" rtlCol="0">
            <a:spAutoFit/>
          </a:bodyPr>
          <a:lstStyle/>
          <a:p>
            <a:pPr marL="400050" indent="-387985">
              <a:lnSpc>
                <a:spcPct val="100000"/>
              </a:lnSpc>
              <a:spcBef>
                <a:spcPts val="2025"/>
              </a:spcBef>
              <a:buFont typeface="Calibri"/>
              <a:buChar char="•"/>
              <a:tabLst>
                <a:tab pos="399415" algn="l"/>
                <a:tab pos="400685" algn="l"/>
              </a:tabLst>
            </a:pP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Hearing</a:t>
            </a:r>
            <a:endParaRPr sz="3200" dirty="0">
              <a:latin typeface="Calibri"/>
              <a:cs typeface="Calibri"/>
            </a:endParaRPr>
          </a:p>
          <a:p>
            <a:pPr marL="400050" indent="-387985">
              <a:lnSpc>
                <a:spcPct val="100000"/>
              </a:lnSpc>
              <a:spcBef>
                <a:spcPts val="1920"/>
              </a:spcBef>
              <a:buFont typeface="Calibri"/>
              <a:buChar char="•"/>
              <a:tabLst>
                <a:tab pos="399415" algn="l"/>
                <a:tab pos="400685" algn="l"/>
              </a:tabLst>
            </a:pPr>
            <a:r>
              <a:rPr sz="3200" b="1" spc="-5" dirty="0">
                <a:latin typeface="Calibri"/>
                <a:cs typeface="Calibri"/>
              </a:rPr>
              <a:t>Filtering</a:t>
            </a:r>
            <a:endParaRPr sz="3200" dirty="0">
              <a:latin typeface="Calibri"/>
              <a:cs typeface="Calibri"/>
            </a:endParaRPr>
          </a:p>
          <a:p>
            <a:pPr marL="400050" indent="-387985">
              <a:lnSpc>
                <a:spcPct val="100000"/>
              </a:lnSpc>
              <a:spcBef>
                <a:spcPts val="1920"/>
              </a:spcBef>
              <a:buFont typeface="Calibri"/>
              <a:buChar char="•"/>
              <a:tabLst>
                <a:tab pos="399415" algn="l"/>
                <a:tab pos="400685" algn="l"/>
              </a:tabLst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Comprehending</a:t>
            </a:r>
            <a:endParaRPr sz="3200" dirty="0">
              <a:latin typeface="Calibri"/>
              <a:cs typeface="Calibri"/>
            </a:endParaRPr>
          </a:p>
          <a:p>
            <a:pPr marL="400050" indent="-387985">
              <a:lnSpc>
                <a:spcPct val="100000"/>
              </a:lnSpc>
              <a:spcBef>
                <a:spcPts val="1925"/>
              </a:spcBef>
              <a:buFont typeface="Calibri"/>
              <a:buChar char="•"/>
              <a:tabLst>
                <a:tab pos="399415" algn="l"/>
                <a:tab pos="400685" algn="l"/>
              </a:tabLst>
            </a:pPr>
            <a:r>
              <a:rPr sz="3200" b="1" spc="-10" dirty="0">
                <a:latin typeface="Calibri"/>
                <a:cs typeface="Calibri"/>
              </a:rPr>
              <a:t>Remembering</a:t>
            </a:r>
            <a:endParaRPr sz="3200" dirty="0">
              <a:latin typeface="Calibri"/>
              <a:cs typeface="Calibri"/>
            </a:endParaRPr>
          </a:p>
          <a:p>
            <a:pPr marL="400050" indent="-387985">
              <a:lnSpc>
                <a:spcPct val="100000"/>
              </a:lnSpc>
              <a:spcBef>
                <a:spcPts val="1920"/>
              </a:spcBef>
              <a:buFont typeface="Calibri"/>
              <a:buChar char="•"/>
              <a:tabLst>
                <a:tab pos="399415" algn="l"/>
                <a:tab pos="400685" algn="l"/>
              </a:tabLst>
            </a:pPr>
            <a:r>
              <a:rPr sz="3200" b="1" spc="-10" dirty="0">
                <a:solidFill>
                  <a:srgbClr val="0000FF"/>
                </a:solidFill>
                <a:latin typeface="Calibri"/>
                <a:cs typeface="Calibri"/>
              </a:rPr>
              <a:t>Responding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14028" y="3050766"/>
            <a:ext cx="2367972" cy="24490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7958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65" y="286218"/>
            <a:ext cx="8828046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H</a:t>
            </a:r>
            <a:r>
              <a:rPr b="1" u="heavy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</a:t>
            </a:r>
            <a:r>
              <a:rPr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ARING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759661"/>
            <a:ext cx="7802880" cy="3979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Hearing is the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first </a:t>
            </a:r>
            <a:r>
              <a:rPr sz="3200" b="1" spc="-5" dirty="0">
                <a:solidFill>
                  <a:srgbClr val="990033"/>
                </a:solidFill>
                <a:latin typeface="Calibri"/>
                <a:cs typeface="Calibri"/>
              </a:rPr>
              <a:t>essential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step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in the  </a:t>
            </a:r>
            <a:r>
              <a:rPr sz="3200" b="1" spc="-10" dirty="0">
                <a:solidFill>
                  <a:srgbClr val="990033"/>
                </a:solidFill>
                <a:latin typeface="Calibri"/>
                <a:cs typeface="Calibri"/>
              </a:rPr>
              <a:t>listening </a:t>
            </a:r>
            <a:r>
              <a:rPr sz="3200" b="1" spc="-5" dirty="0">
                <a:solidFill>
                  <a:srgbClr val="990033"/>
                </a:solidFill>
                <a:latin typeface="Calibri"/>
                <a:cs typeface="Calibri"/>
              </a:rPr>
              <a:t>process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and </a:t>
            </a:r>
            <a:r>
              <a:rPr sz="3200" b="1" spc="-20" dirty="0">
                <a:solidFill>
                  <a:srgbClr val="990033"/>
                </a:solidFill>
                <a:latin typeface="Calibri"/>
                <a:cs typeface="Calibri"/>
              </a:rPr>
              <a:t>relates to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the </a:t>
            </a:r>
            <a:r>
              <a:rPr sz="3200" b="1" spc="5" dirty="0">
                <a:solidFill>
                  <a:srgbClr val="990033"/>
                </a:solidFill>
                <a:latin typeface="Calibri"/>
                <a:cs typeface="Calibri"/>
              </a:rPr>
              <a:t>sensory  </a:t>
            </a:r>
            <a:r>
              <a:rPr sz="3200" b="1" spc="-10" dirty="0">
                <a:solidFill>
                  <a:srgbClr val="990033"/>
                </a:solidFill>
                <a:latin typeface="Calibri"/>
                <a:cs typeface="Calibri"/>
              </a:rPr>
              <a:t>perception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of sound. </a:t>
            </a:r>
            <a:endParaRPr lang="en-GB" sz="3200" b="1" dirty="0" smtClean="0">
              <a:solidFill>
                <a:srgbClr val="990033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990033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990033"/>
                </a:solidFill>
                <a:latin typeface="Calibri"/>
                <a:cs typeface="Calibri"/>
              </a:rPr>
              <a:t>listener </a:t>
            </a:r>
            <a:r>
              <a:rPr sz="3200" b="1" spc="-5" dirty="0">
                <a:solidFill>
                  <a:srgbClr val="990033"/>
                </a:solidFill>
                <a:latin typeface="Calibri"/>
                <a:cs typeface="Calibri"/>
              </a:rPr>
              <a:t>further  processes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990033"/>
                </a:solidFill>
                <a:latin typeface="Calibri"/>
                <a:cs typeface="Calibri"/>
              </a:rPr>
              <a:t>perceived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sound. </a:t>
            </a:r>
            <a:endParaRPr lang="en-GB" sz="3200" b="1" dirty="0" smtClean="0">
              <a:solidFill>
                <a:srgbClr val="990033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10" dirty="0" smtClean="0">
                <a:solidFill>
                  <a:srgbClr val="990033"/>
                </a:solidFill>
                <a:latin typeface="Calibri"/>
                <a:cs typeface="Calibri"/>
              </a:rPr>
              <a:t>For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learning 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be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effective,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hearing needs </a:t>
            </a:r>
            <a:r>
              <a:rPr sz="3200" b="1" spc="-20" dirty="0">
                <a:solidFill>
                  <a:srgbClr val="990033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be </a:t>
            </a:r>
            <a:r>
              <a:rPr sz="3200" b="1" spc="-5" dirty="0">
                <a:solidFill>
                  <a:srgbClr val="990033"/>
                </a:solidFill>
                <a:latin typeface="Calibri"/>
                <a:cs typeface="Calibri"/>
              </a:rPr>
              <a:t>done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with 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attentiveness </a:t>
            </a:r>
            <a:r>
              <a:rPr sz="3200" b="1" dirty="0">
                <a:solidFill>
                  <a:srgbClr val="990033"/>
                </a:solidFill>
                <a:latin typeface="Calibri"/>
                <a:cs typeface="Calibri"/>
              </a:rPr>
              <a:t>and</a:t>
            </a:r>
            <a:r>
              <a:rPr sz="3200" b="1" spc="-5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3200" b="1" spc="-15" dirty="0">
                <a:solidFill>
                  <a:srgbClr val="990033"/>
                </a:solidFill>
                <a:latin typeface="Calibri"/>
                <a:cs typeface="Calibri"/>
              </a:rPr>
              <a:t>concentration.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4895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6440" y="723622"/>
            <a:ext cx="767842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800" b="1" u="heavy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FILTERING</a:t>
            </a:r>
            <a:endParaRPr sz="4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698701"/>
            <a:ext cx="7792720" cy="44723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next step involves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sensing and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filtering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 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heard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sounds. </a:t>
            </a:r>
            <a:endParaRPr lang="en-GB" sz="3200" b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heard message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categorized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as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wanted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or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unwanted. </a:t>
            </a:r>
            <a:endParaRPr lang="en-GB" sz="3200" b="1" spc="-1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The 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unwanted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message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discarded. </a:t>
            </a:r>
            <a:endParaRPr lang="en-GB" sz="3200" b="1" spc="-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105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sense of 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judgement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of </a:t>
            </a:r>
            <a:r>
              <a:rPr sz="3200" b="1" spc="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individual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comes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into </a:t>
            </a:r>
            <a:r>
              <a:rPr sz="3200" b="1" spc="-55" dirty="0">
                <a:solidFill>
                  <a:srgbClr val="FF0000"/>
                </a:solidFill>
                <a:latin typeface="Calibri"/>
                <a:cs typeface="Calibri"/>
              </a:rPr>
              <a:t>play, 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that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is, the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filtering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process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subjective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3200" b="1" spc="-1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a 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person </a:t>
            </a: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chooses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retain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what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makes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sense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to 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him.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462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3955" y="411673"/>
            <a:ext cx="7952417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COMPREHENDING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2062098"/>
            <a:ext cx="7676515" cy="4254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4200" marR="5080" indent="-571500">
              <a:lnSpc>
                <a:spcPct val="120000"/>
              </a:lnSpc>
              <a:spcBef>
                <a:spcPts val="100"/>
              </a:spcBef>
              <a:buFont typeface="Wingdings" charset="2"/>
              <a:buChar char="²"/>
            </a:pPr>
            <a:r>
              <a:rPr sz="3200" b="1" spc="-5" dirty="0">
                <a:solidFill>
                  <a:srgbClr val="CC00FF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CC00FF"/>
                </a:solidFill>
                <a:latin typeface="Calibri"/>
                <a:cs typeface="Calibri"/>
              </a:rPr>
              <a:t>listener </a:t>
            </a:r>
            <a:r>
              <a:rPr sz="3200" b="1" spc="-10" dirty="0">
                <a:solidFill>
                  <a:srgbClr val="CC00FF"/>
                </a:solidFill>
                <a:latin typeface="Calibri"/>
                <a:cs typeface="Calibri"/>
              </a:rPr>
              <a:t>understands </a:t>
            </a:r>
            <a:r>
              <a:rPr sz="3200" b="1" spc="-15" dirty="0">
                <a:solidFill>
                  <a:srgbClr val="CC00FF"/>
                </a:solidFill>
                <a:latin typeface="Calibri"/>
                <a:cs typeface="Calibri"/>
              </a:rPr>
              <a:t>what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the  </a:t>
            </a:r>
            <a:r>
              <a:rPr sz="3200" b="1" spc="-15" dirty="0">
                <a:solidFill>
                  <a:srgbClr val="CC00FF"/>
                </a:solidFill>
                <a:latin typeface="Calibri"/>
                <a:cs typeface="Calibri"/>
              </a:rPr>
              <a:t>speaker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has tried </a:t>
            </a:r>
            <a:r>
              <a:rPr sz="3200" b="1" spc="-20" dirty="0">
                <a:solidFill>
                  <a:srgbClr val="CC00FF"/>
                </a:solidFill>
                <a:latin typeface="Calibri"/>
                <a:cs typeface="Calibri"/>
              </a:rPr>
              <a:t>to </a:t>
            </a:r>
            <a:r>
              <a:rPr sz="3200" b="1" spc="-55" dirty="0">
                <a:solidFill>
                  <a:srgbClr val="CC00FF"/>
                </a:solidFill>
                <a:latin typeface="Calibri"/>
                <a:cs typeface="Calibri"/>
              </a:rPr>
              <a:t>convey. </a:t>
            </a:r>
            <a:endParaRPr lang="en-GB" sz="3200" b="1" spc="-55" dirty="0" smtClean="0">
              <a:solidFill>
                <a:srgbClr val="CC00FF"/>
              </a:solidFill>
              <a:latin typeface="Calibri"/>
              <a:cs typeface="Calibri"/>
            </a:endParaRPr>
          </a:p>
          <a:p>
            <a:pPr marL="584200" marR="5080" indent="-571500">
              <a:lnSpc>
                <a:spcPct val="120000"/>
              </a:lnSpc>
              <a:spcBef>
                <a:spcPts val="100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CC00FF"/>
                </a:solidFill>
                <a:latin typeface="Calibri"/>
                <a:cs typeface="Calibri"/>
              </a:rPr>
              <a:t>This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activity  </a:t>
            </a:r>
            <a:r>
              <a:rPr sz="3200" b="1" spc="-10" dirty="0">
                <a:solidFill>
                  <a:srgbClr val="CC00FF"/>
                </a:solidFill>
                <a:latin typeface="Calibri"/>
                <a:cs typeface="Calibri"/>
              </a:rPr>
              <a:t>can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be described as absorbing, </a:t>
            </a:r>
            <a:r>
              <a:rPr sz="3200" b="1" spc="-10" dirty="0">
                <a:solidFill>
                  <a:srgbClr val="CC00FF"/>
                </a:solidFill>
                <a:latin typeface="Calibri"/>
                <a:cs typeface="Calibri"/>
              </a:rPr>
              <a:t>grasping 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or </a:t>
            </a:r>
            <a:r>
              <a:rPr sz="3200" b="1" spc="-5" dirty="0">
                <a:solidFill>
                  <a:srgbClr val="CC00FF"/>
                </a:solidFill>
                <a:latin typeface="Calibri"/>
                <a:cs typeface="Calibri"/>
              </a:rPr>
              <a:t>assimilating. </a:t>
            </a:r>
            <a:endParaRPr lang="en-GB" sz="3200" b="1" spc="-5" dirty="0" smtClean="0">
              <a:solidFill>
                <a:srgbClr val="CC00FF"/>
              </a:solidFill>
              <a:latin typeface="Calibri"/>
              <a:cs typeface="Calibri"/>
            </a:endParaRPr>
          </a:p>
          <a:p>
            <a:pPr marL="584200" marR="5080" indent="-571500">
              <a:lnSpc>
                <a:spcPct val="120000"/>
              </a:lnSpc>
              <a:spcBef>
                <a:spcPts val="100"/>
              </a:spcBef>
              <a:buFont typeface="Wingdings" charset="2"/>
              <a:buChar char="²"/>
            </a:pPr>
            <a:r>
              <a:rPr sz="3200" b="1" spc="-5" dirty="0" smtClean="0">
                <a:solidFill>
                  <a:srgbClr val="CC00FF"/>
                </a:solidFill>
                <a:latin typeface="Calibri"/>
                <a:cs typeface="Calibri"/>
              </a:rPr>
              <a:t>The </a:t>
            </a:r>
            <a:r>
              <a:rPr sz="3200" b="1" spc="-15" dirty="0">
                <a:solidFill>
                  <a:srgbClr val="CC00FF"/>
                </a:solidFill>
                <a:latin typeface="Calibri"/>
                <a:cs typeface="Calibri"/>
              </a:rPr>
              <a:t>listener 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uses his  </a:t>
            </a:r>
            <a:r>
              <a:rPr sz="3200" b="1" spc="-10" dirty="0">
                <a:solidFill>
                  <a:srgbClr val="CC00FF"/>
                </a:solidFill>
                <a:latin typeface="Calibri"/>
                <a:cs typeface="Calibri"/>
              </a:rPr>
              <a:t>knowledge, experience, perception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 and</a:t>
            </a:r>
            <a:endParaRPr sz="3200" dirty="0">
              <a:latin typeface="Calibri"/>
              <a:cs typeface="Calibri"/>
            </a:endParaRPr>
          </a:p>
          <a:p>
            <a:pPr marL="584200" indent="-571500">
              <a:lnSpc>
                <a:spcPct val="120000"/>
              </a:lnSpc>
              <a:spcBef>
                <a:spcPts val="745"/>
              </a:spcBef>
              <a:buFont typeface="Wingdings" charset="2"/>
              <a:buChar char="²"/>
            </a:pPr>
            <a:r>
              <a:rPr sz="3200" b="1" spc="-10" dirty="0">
                <a:solidFill>
                  <a:srgbClr val="CC00FF"/>
                </a:solidFill>
                <a:latin typeface="Calibri"/>
                <a:cs typeface="Calibri"/>
              </a:rPr>
              <a:t>cognitive</a:t>
            </a:r>
            <a:r>
              <a:rPr sz="3200" b="1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3200" b="1" spc="-60" dirty="0">
                <a:solidFill>
                  <a:srgbClr val="CC00FF"/>
                </a:solidFill>
                <a:latin typeface="Calibri"/>
                <a:cs typeface="Calibri"/>
              </a:rPr>
              <a:t>power.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145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1511" y="258388"/>
            <a:ext cx="775711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REMEMBERING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48404"/>
            <a:ext cx="7640955" cy="43736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0000"/>
                </a:solidFill>
                <a:latin typeface="Calibri"/>
                <a:cs typeface="Calibri"/>
              </a:rPr>
              <a:t>The assimilated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message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is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stored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in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memory  </a:t>
            </a:r>
            <a:r>
              <a:rPr sz="3200" b="1" spc="-20" dirty="0">
                <a:solidFill>
                  <a:srgbClr val="FF0000"/>
                </a:solidFill>
                <a:latin typeface="Calibri"/>
                <a:cs typeface="Calibri"/>
              </a:rPr>
              <a:t>to </a:t>
            </a:r>
            <a:r>
              <a:rPr sz="3200" b="1" spc="-15" dirty="0">
                <a:solidFill>
                  <a:srgbClr val="FF0000"/>
                </a:solidFill>
                <a:latin typeface="Calibri"/>
                <a:cs typeface="Calibri"/>
              </a:rPr>
              <a:t>facilitate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future recall.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50" dirty="0">
              <a:latin typeface="Times New Roman"/>
              <a:cs typeface="Times New Roman"/>
            </a:endParaRPr>
          </a:p>
          <a:p>
            <a:pPr marL="12700" algn="ctr">
              <a:lnSpc>
                <a:spcPct val="100000"/>
              </a:lnSpc>
            </a:pPr>
            <a:r>
              <a:rPr sz="3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RESPONDING</a:t>
            </a:r>
            <a:endParaRPr sz="3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50" dirty="0">
              <a:latin typeface="Times New Roman"/>
              <a:cs typeface="Times New Roman"/>
            </a:endParaRPr>
          </a:p>
          <a:p>
            <a:pPr marL="12700" marR="318770">
              <a:lnSpc>
                <a:spcPct val="100000"/>
              </a:lnSpc>
            </a:pP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Responding </a:t>
            </a:r>
            <a:r>
              <a:rPr sz="3200" b="1" spc="-20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message </a:t>
            </a:r>
            <a:r>
              <a:rPr sz="3200" b="1" spc="-25" dirty="0">
                <a:solidFill>
                  <a:srgbClr val="00AF50"/>
                </a:solidFill>
                <a:latin typeface="Calibri"/>
                <a:cs typeface="Calibri"/>
              </a:rPr>
              <a:t>takes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place </a:t>
            </a: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at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the 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end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of the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communication,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immediately  </a:t>
            </a: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after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or </a:t>
            </a:r>
            <a:r>
              <a:rPr sz="3200" b="1" spc="-50" dirty="0">
                <a:solidFill>
                  <a:srgbClr val="00AF50"/>
                </a:solidFill>
                <a:latin typeface="Calibri"/>
                <a:cs typeface="Calibri"/>
              </a:rPr>
              <a:t>later, </a:t>
            </a:r>
            <a:r>
              <a:rPr sz="3200" b="1" spc="-15" dirty="0">
                <a:solidFill>
                  <a:srgbClr val="00AF50"/>
                </a:solidFill>
                <a:latin typeface="Calibri"/>
                <a:cs typeface="Calibri"/>
              </a:rPr>
              <a:t>to </a:t>
            </a:r>
            <a:r>
              <a:rPr sz="3200" b="1" spc="-5" dirty="0">
                <a:solidFill>
                  <a:srgbClr val="00AF50"/>
                </a:solidFill>
                <a:latin typeface="Calibri"/>
                <a:cs typeface="Calibri"/>
              </a:rPr>
              <a:t>show that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message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is  being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received </a:t>
            </a:r>
            <a:r>
              <a:rPr sz="32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3200" b="1" spc="-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AF50"/>
                </a:solidFill>
                <a:latin typeface="Calibri"/>
                <a:cs typeface="Calibri"/>
              </a:rPr>
              <a:t>comprehended.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38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79" y="858774"/>
            <a:ext cx="836734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 smtClean="0">
                <a:solidFill>
                  <a:srgbClr val="3333FF"/>
                </a:solidFill>
                <a:latin typeface="Calibri"/>
                <a:cs typeface="Calibri"/>
              </a:rPr>
              <a:t>4</a:t>
            </a:r>
            <a:r>
              <a:rPr lang="en-GB" sz="4400" b="1" dirty="0" smtClean="0">
                <a:solidFill>
                  <a:srgbClr val="3333FF"/>
                </a:solidFill>
                <a:latin typeface="Calibri"/>
                <a:cs typeface="Calibri"/>
              </a:rPr>
              <a:t>-</a:t>
            </a:r>
            <a:r>
              <a:rPr sz="4400" b="1" spc="-10" dirty="0" smtClean="0">
                <a:solidFill>
                  <a:srgbClr val="3333FF"/>
                </a:solidFill>
                <a:latin typeface="Calibri"/>
                <a:cs typeface="Calibri"/>
              </a:rPr>
              <a:t>Levels </a:t>
            </a:r>
            <a:r>
              <a:rPr sz="4400" b="1" dirty="0">
                <a:solidFill>
                  <a:srgbClr val="3333FF"/>
                </a:solidFill>
                <a:latin typeface="Calibri"/>
                <a:cs typeface="Calibri"/>
              </a:rPr>
              <a:t>of</a:t>
            </a:r>
            <a:r>
              <a:rPr sz="4400" b="1" spc="-11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3333FF"/>
                </a:solidFill>
                <a:latin typeface="Calibri"/>
                <a:cs typeface="Calibri"/>
              </a:rPr>
              <a:t>Listening</a:t>
            </a:r>
            <a:endParaRPr sz="44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75" y="2272987"/>
            <a:ext cx="5695315" cy="324421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4400" b="1" spc="-10" dirty="0">
                <a:solidFill>
                  <a:srgbClr val="00AF50"/>
                </a:solidFill>
                <a:latin typeface="Calibri"/>
                <a:cs typeface="Calibri"/>
              </a:rPr>
              <a:t>Non-Listener</a:t>
            </a:r>
            <a:endParaRPr sz="4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The </a:t>
            </a:r>
            <a:r>
              <a:rPr sz="4400" b="1" spc="-10" dirty="0">
                <a:solidFill>
                  <a:srgbClr val="FF0000"/>
                </a:solidFill>
                <a:latin typeface="Calibri"/>
                <a:cs typeface="Calibri"/>
              </a:rPr>
              <a:t>Marginal</a:t>
            </a:r>
            <a:r>
              <a:rPr sz="44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Listener</a:t>
            </a:r>
            <a:endParaRPr sz="4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60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solidFill>
                  <a:srgbClr val="00AF50"/>
                </a:solidFill>
                <a:latin typeface="Calibri"/>
                <a:cs typeface="Calibri"/>
              </a:rPr>
              <a:t>The </a:t>
            </a:r>
            <a:r>
              <a:rPr sz="4400" b="1" spc="-25" dirty="0">
                <a:solidFill>
                  <a:srgbClr val="00AF50"/>
                </a:solidFill>
                <a:latin typeface="Calibri"/>
                <a:cs typeface="Calibri"/>
              </a:rPr>
              <a:t>Evaluative</a:t>
            </a:r>
            <a:r>
              <a:rPr sz="4400" b="1" spc="-5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00AF50"/>
                </a:solidFill>
                <a:latin typeface="Calibri"/>
                <a:cs typeface="Calibri"/>
              </a:rPr>
              <a:t>Listener</a:t>
            </a:r>
            <a:endParaRPr sz="44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355600" algn="l"/>
              </a:tabLst>
            </a:pPr>
            <a:r>
              <a:rPr sz="4400" b="1" spc="-5" dirty="0">
                <a:solidFill>
                  <a:srgbClr val="FF0000"/>
                </a:solidFill>
                <a:latin typeface="Calibri"/>
                <a:cs typeface="Calibri"/>
              </a:rPr>
              <a:t>The Active</a:t>
            </a:r>
            <a:r>
              <a:rPr sz="4400" b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400" b="1" spc="-15" dirty="0">
                <a:solidFill>
                  <a:srgbClr val="FF0000"/>
                </a:solidFill>
                <a:latin typeface="Calibri"/>
                <a:cs typeface="Calibri"/>
              </a:rPr>
              <a:t>Listener</a:t>
            </a:r>
            <a:endParaRPr sz="4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9265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6280" y="845819"/>
            <a:ext cx="8016240" cy="1092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1925447" y="1222883"/>
            <a:ext cx="138430" cy="284480"/>
          </a:xfrm>
          <a:custGeom>
            <a:avLst/>
            <a:gdLst/>
            <a:ahLst/>
            <a:cxnLst/>
            <a:rect l="l" t="t" r="r" b="b"/>
            <a:pathLst>
              <a:path w="138430" h="284480">
                <a:moveTo>
                  <a:pt x="70992" y="0"/>
                </a:moveTo>
                <a:lnTo>
                  <a:pt x="31059" y="19234"/>
                </a:lnTo>
                <a:lnTo>
                  <a:pt x="11412" y="53951"/>
                </a:lnTo>
                <a:lnTo>
                  <a:pt x="1264" y="109386"/>
                </a:lnTo>
                <a:lnTo>
                  <a:pt x="0" y="145033"/>
                </a:lnTo>
                <a:lnTo>
                  <a:pt x="1287" y="178085"/>
                </a:lnTo>
                <a:lnTo>
                  <a:pt x="11626" y="230473"/>
                </a:lnTo>
                <a:lnTo>
                  <a:pt x="31698" y="264737"/>
                </a:lnTo>
                <a:lnTo>
                  <a:pt x="73025" y="283971"/>
                </a:lnTo>
                <a:lnTo>
                  <a:pt x="86286" y="281924"/>
                </a:lnTo>
                <a:lnTo>
                  <a:pt x="119379" y="251205"/>
                </a:lnTo>
                <a:lnTo>
                  <a:pt x="133445" y="207025"/>
                </a:lnTo>
                <a:lnTo>
                  <a:pt x="138175" y="140080"/>
                </a:lnTo>
                <a:lnTo>
                  <a:pt x="136941" y="106310"/>
                </a:lnTo>
                <a:lnTo>
                  <a:pt x="127138" y="53248"/>
                </a:lnTo>
                <a:lnTo>
                  <a:pt x="108354" y="19073"/>
                </a:lnTo>
                <a:lnTo>
                  <a:pt x="70992" y="0"/>
                </a:lnTo>
                <a:close/>
              </a:path>
            </a:pathLst>
          </a:custGeom>
          <a:ln w="1219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8350" y="1220724"/>
            <a:ext cx="139700" cy="263525"/>
          </a:xfrm>
          <a:custGeom>
            <a:avLst/>
            <a:gdLst/>
            <a:ahLst/>
            <a:cxnLst/>
            <a:rect l="l" t="t" r="r" b="b"/>
            <a:pathLst>
              <a:path w="139700" h="263525">
                <a:moveTo>
                  <a:pt x="66675" y="0"/>
                </a:moveTo>
                <a:lnTo>
                  <a:pt x="27973" y="17787"/>
                </a:lnTo>
                <a:lnTo>
                  <a:pt x="4508" y="73659"/>
                </a:lnTo>
                <a:lnTo>
                  <a:pt x="0" y="136651"/>
                </a:lnTo>
                <a:lnTo>
                  <a:pt x="1190" y="166752"/>
                </a:lnTo>
                <a:lnTo>
                  <a:pt x="10715" y="214429"/>
                </a:lnTo>
                <a:lnTo>
                  <a:pt x="41259" y="255396"/>
                </a:lnTo>
                <a:lnTo>
                  <a:pt x="69469" y="263143"/>
                </a:lnTo>
                <a:lnTo>
                  <a:pt x="83657" y="261141"/>
                </a:lnTo>
                <a:lnTo>
                  <a:pt x="119125" y="231012"/>
                </a:lnTo>
                <a:lnTo>
                  <a:pt x="134207" y="190563"/>
                </a:lnTo>
                <a:lnTo>
                  <a:pt x="139192" y="133730"/>
                </a:lnTo>
                <a:lnTo>
                  <a:pt x="137882" y="103175"/>
                </a:lnTo>
                <a:lnTo>
                  <a:pt x="127404" y="53542"/>
                </a:lnTo>
                <a:lnTo>
                  <a:pt x="107090" y="19341"/>
                </a:lnTo>
                <a:lnTo>
                  <a:pt x="66675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3727069" y="1212214"/>
            <a:ext cx="157480" cy="311150"/>
          </a:xfrm>
          <a:custGeom>
            <a:avLst/>
            <a:gdLst/>
            <a:ahLst/>
            <a:cxnLst/>
            <a:rect l="l" t="t" r="r" b="b"/>
            <a:pathLst>
              <a:path w="157479" h="311150">
                <a:moveTo>
                  <a:pt x="80009" y="0"/>
                </a:moveTo>
                <a:lnTo>
                  <a:pt x="34754" y="21645"/>
                </a:lnTo>
                <a:lnTo>
                  <a:pt x="12805" y="60128"/>
                </a:lnTo>
                <a:lnTo>
                  <a:pt x="1426" y="118473"/>
                </a:lnTo>
                <a:lnTo>
                  <a:pt x="0" y="155194"/>
                </a:lnTo>
                <a:lnTo>
                  <a:pt x="1404" y="192339"/>
                </a:lnTo>
                <a:lnTo>
                  <a:pt x="12644" y="251152"/>
                </a:lnTo>
                <a:lnTo>
                  <a:pt x="34432" y="289464"/>
                </a:lnTo>
                <a:lnTo>
                  <a:pt x="78866" y="310896"/>
                </a:lnTo>
                <a:lnTo>
                  <a:pt x="95250" y="308540"/>
                </a:lnTo>
                <a:lnTo>
                  <a:pt x="135254" y="273304"/>
                </a:lnTo>
                <a:lnTo>
                  <a:pt x="151828" y="224440"/>
                </a:lnTo>
                <a:lnTo>
                  <a:pt x="157352" y="152908"/>
                </a:lnTo>
                <a:lnTo>
                  <a:pt x="155950" y="116784"/>
                </a:lnTo>
                <a:lnTo>
                  <a:pt x="144762" y="59253"/>
                </a:lnTo>
                <a:lnTo>
                  <a:pt x="123265" y="21324"/>
                </a:lnTo>
                <a:lnTo>
                  <a:pt x="80009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21831" y="1184402"/>
            <a:ext cx="168656" cy="135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33573" y="1184402"/>
            <a:ext cx="168655" cy="1353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56169" y="1068958"/>
            <a:ext cx="158750" cy="594995"/>
          </a:xfrm>
          <a:custGeom>
            <a:avLst/>
            <a:gdLst/>
            <a:ahLst/>
            <a:cxnLst/>
            <a:rect l="l" t="t" r="r" b="b"/>
            <a:pathLst>
              <a:path w="158750" h="594994">
                <a:moveTo>
                  <a:pt x="0" y="0"/>
                </a:moveTo>
                <a:lnTo>
                  <a:pt x="39699" y="0"/>
                </a:lnTo>
                <a:lnTo>
                  <a:pt x="79375" y="0"/>
                </a:lnTo>
                <a:lnTo>
                  <a:pt x="119050" y="0"/>
                </a:lnTo>
                <a:lnTo>
                  <a:pt x="158750" y="0"/>
                </a:lnTo>
                <a:lnTo>
                  <a:pt x="158750" y="49561"/>
                </a:lnTo>
                <a:lnTo>
                  <a:pt x="158750" y="594740"/>
                </a:lnTo>
                <a:lnTo>
                  <a:pt x="119050" y="594740"/>
                </a:lnTo>
                <a:lnTo>
                  <a:pt x="79374" y="594740"/>
                </a:lnTo>
                <a:lnTo>
                  <a:pt x="39699" y="594740"/>
                </a:lnTo>
                <a:lnTo>
                  <a:pt x="0" y="594740"/>
                </a:lnTo>
                <a:lnTo>
                  <a:pt x="0" y="545179"/>
                </a:lnTo>
                <a:lnTo>
                  <a:pt x="0" y="4956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82565" y="1068958"/>
            <a:ext cx="159385" cy="594995"/>
          </a:xfrm>
          <a:custGeom>
            <a:avLst/>
            <a:gdLst/>
            <a:ahLst/>
            <a:cxnLst/>
            <a:rect l="l" t="t" r="r" b="b"/>
            <a:pathLst>
              <a:path w="159385" h="594994">
                <a:moveTo>
                  <a:pt x="0" y="0"/>
                </a:moveTo>
                <a:lnTo>
                  <a:pt x="39719" y="0"/>
                </a:lnTo>
                <a:lnTo>
                  <a:pt x="79438" y="0"/>
                </a:lnTo>
                <a:lnTo>
                  <a:pt x="119157" y="0"/>
                </a:lnTo>
                <a:lnTo>
                  <a:pt x="158876" y="0"/>
                </a:lnTo>
                <a:lnTo>
                  <a:pt x="158876" y="49561"/>
                </a:lnTo>
                <a:lnTo>
                  <a:pt x="158876" y="594740"/>
                </a:lnTo>
                <a:lnTo>
                  <a:pt x="119157" y="594740"/>
                </a:lnTo>
                <a:lnTo>
                  <a:pt x="79438" y="594740"/>
                </a:lnTo>
                <a:lnTo>
                  <a:pt x="39719" y="594740"/>
                </a:lnTo>
                <a:lnTo>
                  <a:pt x="0" y="594740"/>
                </a:lnTo>
                <a:lnTo>
                  <a:pt x="0" y="545179"/>
                </a:lnTo>
                <a:lnTo>
                  <a:pt x="0" y="4956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32369" y="1068958"/>
            <a:ext cx="488950" cy="836294"/>
          </a:xfrm>
          <a:custGeom>
            <a:avLst/>
            <a:gdLst/>
            <a:ahLst/>
            <a:cxnLst/>
            <a:rect l="l" t="t" r="r" b="b"/>
            <a:pathLst>
              <a:path w="488950" h="836294">
                <a:moveTo>
                  <a:pt x="0" y="0"/>
                </a:moveTo>
                <a:lnTo>
                  <a:pt x="41912" y="0"/>
                </a:lnTo>
                <a:lnTo>
                  <a:pt x="83789" y="0"/>
                </a:lnTo>
                <a:lnTo>
                  <a:pt x="125660" y="0"/>
                </a:lnTo>
                <a:lnTo>
                  <a:pt x="167551" y="0"/>
                </a:lnTo>
                <a:lnTo>
                  <a:pt x="178224" y="49482"/>
                </a:lnTo>
                <a:lnTo>
                  <a:pt x="188906" y="98964"/>
                </a:lnTo>
                <a:lnTo>
                  <a:pt x="199595" y="148447"/>
                </a:lnTo>
                <a:lnTo>
                  <a:pt x="210286" y="197929"/>
                </a:lnTo>
                <a:lnTo>
                  <a:pt x="220977" y="247411"/>
                </a:lnTo>
                <a:lnTo>
                  <a:pt x="231666" y="296894"/>
                </a:lnTo>
                <a:lnTo>
                  <a:pt x="242348" y="346376"/>
                </a:lnTo>
                <a:lnTo>
                  <a:pt x="253022" y="395858"/>
                </a:lnTo>
                <a:lnTo>
                  <a:pt x="262933" y="346376"/>
                </a:lnTo>
                <a:lnTo>
                  <a:pt x="272853" y="296894"/>
                </a:lnTo>
                <a:lnTo>
                  <a:pt x="282780" y="247411"/>
                </a:lnTo>
                <a:lnTo>
                  <a:pt x="292709" y="197929"/>
                </a:lnTo>
                <a:lnTo>
                  <a:pt x="302638" y="148447"/>
                </a:lnTo>
                <a:lnTo>
                  <a:pt x="312565" y="98964"/>
                </a:lnTo>
                <a:lnTo>
                  <a:pt x="322485" y="49482"/>
                </a:lnTo>
                <a:lnTo>
                  <a:pt x="332397" y="0"/>
                </a:lnTo>
                <a:lnTo>
                  <a:pt x="371542" y="0"/>
                </a:lnTo>
                <a:lnTo>
                  <a:pt x="410676" y="0"/>
                </a:lnTo>
                <a:lnTo>
                  <a:pt x="449786" y="0"/>
                </a:lnTo>
                <a:lnTo>
                  <a:pt x="488861" y="0"/>
                </a:lnTo>
                <a:lnTo>
                  <a:pt x="476227" y="48883"/>
                </a:lnTo>
                <a:lnTo>
                  <a:pt x="463589" y="97762"/>
                </a:lnTo>
                <a:lnTo>
                  <a:pt x="450949" y="146638"/>
                </a:lnTo>
                <a:lnTo>
                  <a:pt x="438305" y="195512"/>
                </a:lnTo>
                <a:lnTo>
                  <a:pt x="425661" y="244384"/>
                </a:lnTo>
                <a:lnTo>
                  <a:pt x="413015" y="293255"/>
                </a:lnTo>
                <a:lnTo>
                  <a:pt x="400368" y="342125"/>
                </a:lnTo>
                <a:lnTo>
                  <a:pt x="387723" y="390996"/>
                </a:lnTo>
                <a:lnTo>
                  <a:pt x="375078" y="439868"/>
                </a:lnTo>
                <a:lnTo>
                  <a:pt x="362435" y="488742"/>
                </a:lnTo>
                <a:lnTo>
                  <a:pt x="349794" y="537618"/>
                </a:lnTo>
                <a:lnTo>
                  <a:pt x="337156" y="586497"/>
                </a:lnTo>
                <a:lnTo>
                  <a:pt x="324523" y="635380"/>
                </a:lnTo>
                <a:lnTo>
                  <a:pt x="310374" y="685341"/>
                </a:lnTo>
                <a:lnTo>
                  <a:pt x="296106" y="726455"/>
                </a:lnTo>
                <a:lnTo>
                  <a:pt x="267119" y="782192"/>
                </a:lnTo>
                <a:lnTo>
                  <a:pt x="214985" y="822594"/>
                </a:lnTo>
                <a:lnTo>
                  <a:pt x="141135" y="836040"/>
                </a:lnTo>
                <a:lnTo>
                  <a:pt x="121654" y="835205"/>
                </a:lnTo>
                <a:lnTo>
                  <a:pt x="97496" y="832691"/>
                </a:lnTo>
                <a:lnTo>
                  <a:pt x="68649" y="828486"/>
                </a:lnTo>
                <a:lnTo>
                  <a:pt x="35102" y="822578"/>
                </a:lnTo>
                <a:lnTo>
                  <a:pt x="31986" y="782839"/>
                </a:lnTo>
                <a:lnTo>
                  <a:pt x="28867" y="743076"/>
                </a:lnTo>
                <a:lnTo>
                  <a:pt x="25748" y="703314"/>
                </a:lnTo>
                <a:lnTo>
                  <a:pt x="22631" y="663575"/>
                </a:lnTo>
                <a:lnTo>
                  <a:pt x="40281" y="670409"/>
                </a:lnTo>
                <a:lnTo>
                  <a:pt x="58916" y="675290"/>
                </a:lnTo>
                <a:lnTo>
                  <a:pt x="78525" y="678219"/>
                </a:lnTo>
                <a:lnTo>
                  <a:pt x="99098" y="679195"/>
                </a:lnTo>
                <a:lnTo>
                  <a:pt x="112433" y="678051"/>
                </a:lnTo>
                <a:lnTo>
                  <a:pt x="152773" y="649710"/>
                </a:lnTo>
                <a:lnTo>
                  <a:pt x="173901" y="594613"/>
                </a:lnTo>
                <a:lnTo>
                  <a:pt x="159420" y="545052"/>
                </a:lnTo>
                <a:lnTo>
                  <a:pt x="144935" y="495491"/>
                </a:lnTo>
                <a:lnTo>
                  <a:pt x="130446" y="445930"/>
                </a:lnTo>
                <a:lnTo>
                  <a:pt x="115954" y="396371"/>
                </a:lnTo>
                <a:lnTo>
                  <a:pt x="101460" y="346814"/>
                </a:lnTo>
                <a:lnTo>
                  <a:pt x="86964" y="297259"/>
                </a:lnTo>
                <a:lnTo>
                  <a:pt x="72468" y="247706"/>
                </a:lnTo>
                <a:lnTo>
                  <a:pt x="57971" y="198157"/>
                </a:lnTo>
                <a:lnTo>
                  <a:pt x="43475" y="148611"/>
                </a:lnTo>
                <a:lnTo>
                  <a:pt x="28981" y="99069"/>
                </a:lnTo>
                <a:lnTo>
                  <a:pt x="14489" y="4953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29854" y="1055497"/>
            <a:ext cx="457200" cy="849630"/>
          </a:xfrm>
          <a:custGeom>
            <a:avLst/>
            <a:gdLst/>
            <a:ahLst/>
            <a:cxnLst/>
            <a:rect l="l" t="t" r="r" b="b"/>
            <a:pathLst>
              <a:path w="457200" h="849630">
                <a:moveTo>
                  <a:pt x="169418" y="0"/>
                </a:moveTo>
                <a:lnTo>
                  <a:pt x="213534" y="5889"/>
                </a:lnTo>
                <a:lnTo>
                  <a:pt x="249174" y="23494"/>
                </a:lnTo>
                <a:lnTo>
                  <a:pt x="279558" y="54705"/>
                </a:lnTo>
                <a:lnTo>
                  <a:pt x="307848" y="101345"/>
                </a:lnTo>
                <a:lnTo>
                  <a:pt x="307848" y="79345"/>
                </a:lnTo>
                <a:lnTo>
                  <a:pt x="307848" y="57356"/>
                </a:lnTo>
                <a:lnTo>
                  <a:pt x="307848" y="35391"/>
                </a:lnTo>
                <a:lnTo>
                  <a:pt x="307848" y="13462"/>
                </a:lnTo>
                <a:lnTo>
                  <a:pt x="345068" y="13462"/>
                </a:lnTo>
                <a:lnTo>
                  <a:pt x="382254" y="13462"/>
                </a:lnTo>
                <a:lnTo>
                  <a:pt x="419415" y="13462"/>
                </a:lnTo>
                <a:lnTo>
                  <a:pt x="456565" y="13462"/>
                </a:lnTo>
                <a:lnTo>
                  <a:pt x="456565" y="64515"/>
                </a:lnTo>
                <a:lnTo>
                  <a:pt x="456565" y="575055"/>
                </a:lnTo>
                <a:lnTo>
                  <a:pt x="456660" y="581648"/>
                </a:lnTo>
                <a:lnTo>
                  <a:pt x="456755" y="588263"/>
                </a:lnTo>
                <a:lnTo>
                  <a:pt x="456850" y="594879"/>
                </a:lnTo>
                <a:lnTo>
                  <a:pt x="456946" y="601472"/>
                </a:lnTo>
                <a:lnTo>
                  <a:pt x="452770" y="656145"/>
                </a:lnTo>
                <a:lnTo>
                  <a:pt x="440309" y="708151"/>
                </a:lnTo>
                <a:lnTo>
                  <a:pt x="421036" y="753983"/>
                </a:lnTo>
                <a:lnTo>
                  <a:pt x="396240" y="790193"/>
                </a:lnTo>
                <a:lnTo>
                  <a:pt x="365077" y="817149"/>
                </a:lnTo>
                <a:lnTo>
                  <a:pt x="326390" y="835532"/>
                </a:lnTo>
                <a:lnTo>
                  <a:pt x="281035" y="845994"/>
                </a:lnTo>
                <a:lnTo>
                  <a:pt x="229489" y="849502"/>
                </a:lnTo>
                <a:lnTo>
                  <a:pt x="171910" y="846145"/>
                </a:lnTo>
                <a:lnTo>
                  <a:pt x="124142" y="836072"/>
                </a:lnTo>
                <a:lnTo>
                  <a:pt x="86185" y="819284"/>
                </a:lnTo>
                <a:lnTo>
                  <a:pt x="37609" y="766581"/>
                </a:lnTo>
                <a:lnTo>
                  <a:pt x="14229" y="694608"/>
                </a:lnTo>
                <a:lnTo>
                  <a:pt x="11302" y="651763"/>
                </a:lnTo>
                <a:lnTo>
                  <a:pt x="11352" y="645719"/>
                </a:lnTo>
                <a:lnTo>
                  <a:pt x="50692" y="627844"/>
                </a:lnTo>
                <a:lnTo>
                  <a:pt x="89217" y="634174"/>
                </a:lnTo>
                <a:lnTo>
                  <a:pt x="127742" y="640504"/>
                </a:lnTo>
                <a:lnTo>
                  <a:pt x="166243" y="646811"/>
                </a:lnTo>
                <a:lnTo>
                  <a:pt x="169576" y="660977"/>
                </a:lnTo>
                <a:lnTo>
                  <a:pt x="173672" y="672798"/>
                </a:lnTo>
                <a:lnTo>
                  <a:pt x="204009" y="702389"/>
                </a:lnTo>
                <a:lnTo>
                  <a:pt x="228346" y="706754"/>
                </a:lnTo>
                <a:lnTo>
                  <a:pt x="244417" y="705092"/>
                </a:lnTo>
                <a:lnTo>
                  <a:pt x="279653" y="680338"/>
                </a:lnTo>
                <a:lnTo>
                  <a:pt x="292338" y="644239"/>
                </a:lnTo>
                <a:lnTo>
                  <a:pt x="296545" y="588517"/>
                </a:lnTo>
                <a:lnTo>
                  <a:pt x="296545" y="566017"/>
                </a:lnTo>
                <a:lnTo>
                  <a:pt x="296545" y="543480"/>
                </a:lnTo>
                <a:lnTo>
                  <a:pt x="296545" y="520920"/>
                </a:lnTo>
                <a:lnTo>
                  <a:pt x="296545" y="498348"/>
                </a:lnTo>
                <a:lnTo>
                  <a:pt x="284831" y="516876"/>
                </a:lnTo>
                <a:lnTo>
                  <a:pt x="249809" y="556005"/>
                </a:lnTo>
                <a:lnTo>
                  <a:pt x="211613" y="577040"/>
                </a:lnTo>
                <a:lnTo>
                  <a:pt x="170561" y="584073"/>
                </a:lnTo>
                <a:lnTo>
                  <a:pt x="131012" y="577570"/>
                </a:lnTo>
                <a:lnTo>
                  <a:pt x="95440" y="558053"/>
                </a:lnTo>
                <a:lnTo>
                  <a:pt x="63869" y="525512"/>
                </a:lnTo>
                <a:lnTo>
                  <a:pt x="36322" y="479932"/>
                </a:lnTo>
                <a:lnTo>
                  <a:pt x="20466" y="439999"/>
                </a:lnTo>
                <a:lnTo>
                  <a:pt x="9112" y="394112"/>
                </a:lnTo>
                <a:lnTo>
                  <a:pt x="2282" y="342272"/>
                </a:lnTo>
                <a:lnTo>
                  <a:pt x="0" y="284479"/>
                </a:lnTo>
                <a:lnTo>
                  <a:pt x="2928" y="219164"/>
                </a:lnTo>
                <a:lnTo>
                  <a:pt x="11715" y="162099"/>
                </a:lnTo>
                <a:lnTo>
                  <a:pt x="26360" y="113297"/>
                </a:lnTo>
                <a:lnTo>
                  <a:pt x="46863" y="72770"/>
                </a:lnTo>
                <a:lnTo>
                  <a:pt x="72084" y="40933"/>
                </a:lnTo>
                <a:lnTo>
                  <a:pt x="133338" y="4548"/>
                </a:lnTo>
                <a:lnTo>
                  <a:pt x="169418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7717155" y="1055497"/>
            <a:ext cx="438784" cy="608330"/>
          </a:xfrm>
          <a:custGeom>
            <a:avLst/>
            <a:gdLst/>
            <a:ahLst/>
            <a:cxnLst/>
            <a:rect l="l" t="t" r="r" b="b"/>
            <a:pathLst>
              <a:path w="438784" h="608330">
                <a:moveTo>
                  <a:pt x="297815" y="0"/>
                </a:moveTo>
                <a:lnTo>
                  <a:pt x="356568" y="14081"/>
                </a:lnTo>
                <a:lnTo>
                  <a:pt x="400939" y="56261"/>
                </a:lnTo>
                <a:lnTo>
                  <a:pt x="428942" y="127857"/>
                </a:lnTo>
                <a:lnTo>
                  <a:pt x="435943" y="175168"/>
                </a:lnTo>
                <a:lnTo>
                  <a:pt x="438276" y="230124"/>
                </a:lnTo>
                <a:lnTo>
                  <a:pt x="438276" y="284117"/>
                </a:lnTo>
                <a:lnTo>
                  <a:pt x="438276" y="338113"/>
                </a:lnTo>
                <a:lnTo>
                  <a:pt x="438276" y="608202"/>
                </a:lnTo>
                <a:lnTo>
                  <a:pt x="398367" y="608202"/>
                </a:lnTo>
                <a:lnTo>
                  <a:pt x="358457" y="608202"/>
                </a:lnTo>
                <a:lnTo>
                  <a:pt x="318547" y="608202"/>
                </a:lnTo>
                <a:lnTo>
                  <a:pt x="278638" y="608202"/>
                </a:lnTo>
                <a:lnTo>
                  <a:pt x="278638" y="553665"/>
                </a:lnTo>
                <a:lnTo>
                  <a:pt x="278638" y="281050"/>
                </a:lnTo>
                <a:lnTo>
                  <a:pt x="277733" y="255095"/>
                </a:lnTo>
                <a:lnTo>
                  <a:pt x="270494" y="215471"/>
                </a:lnTo>
                <a:lnTo>
                  <a:pt x="246856" y="184372"/>
                </a:lnTo>
                <a:lnTo>
                  <a:pt x="223647" y="178562"/>
                </a:lnTo>
                <a:lnTo>
                  <a:pt x="209859" y="180534"/>
                </a:lnTo>
                <a:lnTo>
                  <a:pt x="176784" y="209930"/>
                </a:lnTo>
                <a:lnTo>
                  <a:pt x="163353" y="253777"/>
                </a:lnTo>
                <a:lnTo>
                  <a:pt x="158876" y="322579"/>
                </a:lnTo>
                <a:lnTo>
                  <a:pt x="158876" y="370151"/>
                </a:lnTo>
                <a:lnTo>
                  <a:pt x="158876" y="417740"/>
                </a:lnTo>
                <a:lnTo>
                  <a:pt x="158876" y="465343"/>
                </a:lnTo>
                <a:lnTo>
                  <a:pt x="158876" y="512957"/>
                </a:lnTo>
                <a:lnTo>
                  <a:pt x="158876" y="560578"/>
                </a:lnTo>
                <a:lnTo>
                  <a:pt x="158876" y="608202"/>
                </a:lnTo>
                <a:lnTo>
                  <a:pt x="119157" y="608202"/>
                </a:lnTo>
                <a:lnTo>
                  <a:pt x="79438" y="608202"/>
                </a:lnTo>
                <a:lnTo>
                  <a:pt x="39719" y="608202"/>
                </a:lnTo>
                <a:lnTo>
                  <a:pt x="0" y="608202"/>
                </a:lnTo>
                <a:lnTo>
                  <a:pt x="0" y="558641"/>
                </a:lnTo>
                <a:lnTo>
                  <a:pt x="0" y="13462"/>
                </a:lnTo>
                <a:lnTo>
                  <a:pt x="36976" y="13462"/>
                </a:lnTo>
                <a:lnTo>
                  <a:pt x="73977" y="13462"/>
                </a:lnTo>
                <a:lnTo>
                  <a:pt x="110978" y="13462"/>
                </a:lnTo>
                <a:lnTo>
                  <a:pt x="147954" y="13462"/>
                </a:lnTo>
                <a:lnTo>
                  <a:pt x="147954" y="37655"/>
                </a:lnTo>
                <a:lnTo>
                  <a:pt x="147954" y="61848"/>
                </a:lnTo>
                <a:lnTo>
                  <a:pt x="147954" y="86042"/>
                </a:lnTo>
                <a:lnTo>
                  <a:pt x="147954" y="110236"/>
                </a:lnTo>
                <a:lnTo>
                  <a:pt x="164576" y="82710"/>
                </a:lnTo>
                <a:lnTo>
                  <a:pt x="198104" y="40280"/>
                </a:lnTo>
                <a:lnTo>
                  <a:pt x="232896" y="14305"/>
                </a:lnTo>
                <a:lnTo>
                  <a:pt x="274286" y="1593"/>
                </a:lnTo>
                <a:lnTo>
                  <a:pt x="297815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6918070" y="1055497"/>
            <a:ext cx="438150" cy="608330"/>
          </a:xfrm>
          <a:custGeom>
            <a:avLst/>
            <a:gdLst/>
            <a:ahLst/>
            <a:cxnLst/>
            <a:rect l="l" t="t" r="r" b="b"/>
            <a:pathLst>
              <a:path w="438150" h="608330">
                <a:moveTo>
                  <a:pt x="297687" y="0"/>
                </a:moveTo>
                <a:lnTo>
                  <a:pt x="356504" y="14081"/>
                </a:lnTo>
                <a:lnTo>
                  <a:pt x="400938" y="56261"/>
                </a:lnTo>
                <a:lnTo>
                  <a:pt x="428878" y="127857"/>
                </a:lnTo>
                <a:lnTo>
                  <a:pt x="435836" y="175168"/>
                </a:lnTo>
                <a:lnTo>
                  <a:pt x="438150" y="230124"/>
                </a:lnTo>
                <a:lnTo>
                  <a:pt x="438150" y="284117"/>
                </a:lnTo>
                <a:lnTo>
                  <a:pt x="438150" y="338113"/>
                </a:lnTo>
                <a:lnTo>
                  <a:pt x="438150" y="608202"/>
                </a:lnTo>
                <a:lnTo>
                  <a:pt x="398313" y="608202"/>
                </a:lnTo>
                <a:lnTo>
                  <a:pt x="358441" y="608202"/>
                </a:lnTo>
                <a:lnTo>
                  <a:pt x="318545" y="608202"/>
                </a:lnTo>
                <a:lnTo>
                  <a:pt x="278637" y="608202"/>
                </a:lnTo>
                <a:lnTo>
                  <a:pt x="278637" y="553665"/>
                </a:lnTo>
                <a:lnTo>
                  <a:pt x="278637" y="281050"/>
                </a:lnTo>
                <a:lnTo>
                  <a:pt x="277733" y="255095"/>
                </a:lnTo>
                <a:lnTo>
                  <a:pt x="270494" y="215471"/>
                </a:lnTo>
                <a:lnTo>
                  <a:pt x="246808" y="184372"/>
                </a:lnTo>
                <a:lnTo>
                  <a:pt x="223647" y="178562"/>
                </a:lnTo>
                <a:lnTo>
                  <a:pt x="209859" y="180534"/>
                </a:lnTo>
                <a:lnTo>
                  <a:pt x="176783" y="209930"/>
                </a:lnTo>
                <a:lnTo>
                  <a:pt x="163353" y="253777"/>
                </a:lnTo>
                <a:lnTo>
                  <a:pt x="158876" y="322579"/>
                </a:lnTo>
                <a:lnTo>
                  <a:pt x="158876" y="370151"/>
                </a:lnTo>
                <a:lnTo>
                  <a:pt x="158876" y="417740"/>
                </a:lnTo>
                <a:lnTo>
                  <a:pt x="158876" y="465343"/>
                </a:lnTo>
                <a:lnTo>
                  <a:pt x="158876" y="512957"/>
                </a:lnTo>
                <a:lnTo>
                  <a:pt x="158876" y="560578"/>
                </a:lnTo>
                <a:lnTo>
                  <a:pt x="158876" y="608202"/>
                </a:lnTo>
                <a:lnTo>
                  <a:pt x="119157" y="608202"/>
                </a:lnTo>
                <a:lnTo>
                  <a:pt x="79438" y="608202"/>
                </a:lnTo>
                <a:lnTo>
                  <a:pt x="39719" y="608202"/>
                </a:lnTo>
                <a:lnTo>
                  <a:pt x="0" y="608202"/>
                </a:lnTo>
                <a:lnTo>
                  <a:pt x="0" y="558641"/>
                </a:lnTo>
                <a:lnTo>
                  <a:pt x="0" y="13462"/>
                </a:lnTo>
                <a:lnTo>
                  <a:pt x="36958" y="13462"/>
                </a:lnTo>
                <a:lnTo>
                  <a:pt x="73929" y="13462"/>
                </a:lnTo>
                <a:lnTo>
                  <a:pt x="110924" y="13462"/>
                </a:lnTo>
                <a:lnTo>
                  <a:pt x="147954" y="13462"/>
                </a:lnTo>
                <a:lnTo>
                  <a:pt x="147954" y="37655"/>
                </a:lnTo>
                <a:lnTo>
                  <a:pt x="147954" y="61848"/>
                </a:lnTo>
                <a:lnTo>
                  <a:pt x="147954" y="86042"/>
                </a:lnTo>
                <a:lnTo>
                  <a:pt x="147954" y="110236"/>
                </a:lnTo>
                <a:lnTo>
                  <a:pt x="164576" y="82710"/>
                </a:lnTo>
                <a:lnTo>
                  <a:pt x="198104" y="40280"/>
                </a:lnTo>
                <a:lnTo>
                  <a:pt x="232894" y="14305"/>
                </a:lnTo>
                <a:lnTo>
                  <a:pt x="274232" y="1593"/>
                </a:lnTo>
                <a:lnTo>
                  <a:pt x="297687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6002" y="1055497"/>
            <a:ext cx="480059" cy="621665"/>
          </a:xfrm>
          <a:custGeom>
            <a:avLst/>
            <a:gdLst/>
            <a:ahLst/>
            <a:cxnLst/>
            <a:rect l="l" t="t" r="r" b="b"/>
            <a:pathLst>
              <a:path w="480059" h="621664">
                <a:moveTo>
                  <a:pt x="234061" y="0"/>
                </a:moveTo>
                <a:lnTo>
                  <a:pt x="276207" y="2407"/>
                </a:lnTo>
                <a:lnTo>
                  <a:pt x="313674" y="9636"/>
                </a:lnTo>
                <a:lnTo>
                  <a:pt x="374523" y="38607"/>
                </a:lnTo>
                <a:lnTo>
                  <a:pt x="419957" y="85947"/>
                </a:lnTo>
                <a:lnTo>
                  <a:pt x="453008" y="150622"/>
                </a:lnTo>
                <a:lnTo>
                  <a:pt x="464770" y="190057"/>
                </a:lnTo>
                <a:lnTo>
                  <a:pt x="473186" y="235029"/>
                </a:lnTo>
                <a:lnTo>
                  <a:pt x="478244" y="285549"/>
                </a:lnTo>
                <a:lnTo>
                  <a:pt x="479932" y="341629"/>
                </a:lnTo>
                <a:lnTo>
                  <a:pt x="479932" y="348031"/>
                </a:lnTo>
                <a:lnTo>
                  <a:pt x="479932" y="354457"/>
                </a:lnTo>
                <a:lnTo>
                  <a:pt x="479932" y="360882"/>
                </a:lnTo>
                <a:lnTo>
                  <a:pt x="479932" y="367283"/>
                </a:lnTo>
                <a:lnTo>
                  <a:pt x="426856" y="367283"/>
                </a:lnTo>
                <a:lnTo>
                  <a:pt x="161544" y="367283"/>
                </a:lnTo>
                <a:lnTo>
                  <a:pt x="164421" y="393029"/>
                </a:lnTo>
                <a:lnTo>
                  <a:pt x="174795" y="433899"/>
                </a:lnTo>
                <a:lnTo>
                  <a:pt x="208756" y="478043"/>
                </a:lnTo>
                <a:lnTo>
                  <a:pt x="242316" y="487679"/>
                </a:lnTo>
                <a:lnTo>
                  <a:pt x="253869" y="486632"/>
                </a:lnTo>
                <a:lnTo>
                  <a:pt x="293342" y="464579"/>
                </a:lnTo>
                <a:lnTo>
                  <a:pt x="314451" y="433450"/>
                </a:lnTo>
                <a:lnTo>
                  <a:pt x="353597" y="438614"/>
                </a:lnTo>
                <a:lnTo>
                  <a:pt x="392731" y="443801"/>
                </a:lnTo>
                <a:lnTo>
                  <a:pt x="431841" y="448988"/>
                </a:lnTo>
                <a:lnTo>
                  <a:pt x="470916" y="454151"/>
                </a:lnTo>
                <a:lnTo>
                  <a:pt x="452060" y="495772"/>
                </a:lnTo>
                <a:lnTo>
                  <a:pt x="431323" y="531082"/>
                </a:lnTo>
                <a:lnTo>
                  <a:pt x="384301" y="582676"/>
                </a:lnTo>
                <a:lnTo>
                  <a:pt x="322579" y="611822"/>
                </a:lnTo>
                <a:lnTo>
                  <a:pt x="283432" y="619109"/>
                </a:lnTo>
                <a:lnTo>
                  <a:pt x="238759" y="621538"/>
                </a:lnTo>
                <a:lnTo>
                  <a:pt x="199802" y="619464"/>
                </a:lnTo>
                <a:lnTo>
                  <a:pt x="135032" y="602839"/>
                </a:lnTo>
                <a:lnTo>
                  <a:pt x="86619" y="569144"/>
                </a:lnTo>
                <a:lnTo>
                  <a:pt x="47515" y="516237"/>
                </a:lnTo>
                <a:lnTo>
                  <a:pt x="17412" y="444589"/>
                </a:lnTo>
                <a:lnTo>
                  <a:pt x="7731" y="403526"/>
                </a:lnTo>
                <a:lnTo>
                  <a:pt x="1930" y="359296"/>
                </a:lnTo>
                <a:lnTo>
                  <a:pt x="0" y="311912"/>
                </a:lnTo>
                <a:lnTo>
                  <a:pt x="2485" y="258266"/>
                </a:lnTo>
                <a:lnTo>
                  <a:pt x="9944" y="208881"/>
                </a:lnTo>
                <a:lnTo>
                  <a:pt x="22384" y="163751"/>
                </a:lnTo>
                <a:lnTo>
                  <a:pt x="39810" y="122870"/>
                </a:lnTo>
                <a:lnTo>
                  <a:pt x="62230" y="86232"/>
                </a:lnTo>
                <a:lnTo>
                  <a:pt x="96329" y="48488"/>
                </a:lnTo>
                <a:lnTo>
                  <a:pt x="136334" y="21542"/>
                </a:lnTo>
                <a:lnTo>
                  <a:pt x="182245" y="5383"/>
                </a:lnTo>
                <a:lnTo>
                  <a:pt x="234061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5483" y="1055497"/>
            <a:ext cx="440690" cy="621665"/>
          </a:xfrm>
          <a:custGeom>
            <a:avLst/>
            <a:gdLst/>
            <a:ahLst/>
            <a:cxnLst/>
            <a:rect l="l" t="t" r="r" b="b"/>
            <a:pathLst>
              <a:path w="440689" h="621664">
                <a:moveTo>
                  <a:pt x="218947" y="0"/>
                </a:moveTo>
                <a:lnTo>
                  <a:pt x="283352" y="4032"/>
                </a:lnTo>
                <a:lnTo>
                  <a:pt x="328421" y="16255"/>
                </a:lnTo>
                <a:lnTo>
                  <a:pt x="360791" y="36941"/>
                </a:lnTo>
                <a:lnTo>
                  <a:pt x="387350" y="66675"/>
                </a:lnTo>
                <a:lnTo>
                  <a:pt x="408971" y="106791"/>
                </a:lnTo>
                <a:lnTo>
                  <a:pt x="426592" y="159003"/>
                </a:lnTo>
                <a:lnTo>
                  <a:pt x="388895" y="164337"/>
                </a:lnTo>
                <a:lnTo>
                  <a:pt x="351234" y="169672"/>
                </a:lnTo>
                <a:lnTo>
                  <a:pt x="313596" y="175006"/>
                </a:lnTo>
                <a:lnTo>
                  <a:pt x="275970" y="180339"/>
                </a:lnTo>
                <a:lnTo>
                  <a:pt x="272540" y="167003"/>
                </a:lnTo>
                <a:lnTo>
                  <a:pt x="246580" y="130468"/>
                </a:lnTo>
                <a:lnTo>
                  <a:pt x="211200" y="120395"/>
                </a:lnTo>
                <a:lnTo>
                  <a:pt x="198604" y="121253"/>
                </a:lnTo>
                <a:lnTo>
                  <a:pt x="162702" y="149272"/>
                </a:lnTo>
                <a:lnTo>
                  <a:pt x="159638" y="167386"/>
                </a:lnTo>
                <a:lnTo>
                  <a:pt x="160615" y="177597"/>
                </a:lnTo>
                <a:lnTo>
                  <a:pt x="200040" y="210947"/>
                </a:lnTo>
                <a:lnTo>
                  <a:pt x="243204" y="220472"/>
                </a:lnTo>
                <a:lnTo>
                  <a:pt x="280227" y="227550"/>
                </a:lnTo>
                <a:lnTo>
                  <a:pt x="312213" y="235854"/>
                </a:lnTo>
                <a:lnTo>
                  <a:pt x="360933" y="256286"/>
                </a:lnTo>
                <a:lnTo>
                  <a:pt x="395049" y="284083"/>
                </a:lnTo>
                <a:lnTo>
                  <a:pt x="420115" y="321690"/>
                </a:lnTo>
                <a:lnTo>
                  <a:pt x="435435" y="366331"/>
                </a:lnTo>
                <a:lnTo>
                  <a:pt x="440563" y="415163"/>
                </a:lnTo>
                <a:lnTo>
                  <a:pt x="439207" y="440711"/>
                </a:lnTo>
                <a:lnTo>
                  <a:pt x="428400" y="490761"/>
                </a:lnTo>
                <a:lnTo>
                  <a:pt x="406564" y="538362"/>
                </a:lnTo>
                <a:lnTo>
                  <a:pt x="372413" y="577086"/>
                </a:lnTo>
                <a:lnTo>
                  <a:pt x="325213" y="605357"/>
                </a:lnTo>
                <a:lnTo>
                  <a:pt x="261725" y="619748"/>
                </a:lnTo>
                <a:lnTo>
                  <a:pt x="223646" y="621538"/>
                </a:lnTo>
                <a:lnTo>
                  <a:pt x="170951" y="618632"/>
                </a:lnTo>
                <a:lnTo>
                  <a:pt x="126412" y="609917"/>
                </a:lnTo>
                <a:lnTo>
                  <a:pt x="90041" y="595391"/>
                </a:lnTo>
                <a:lnTo>
                  <a:pt x="39915" y="549364"/>
                </a:lnTo>
                <a:lnTo>
                  <a:pt x="9003" y="483312"/>
                </a:lnTo>
                <a:lnTo>
                  <a:pt x="0" y="442975"/>
                </a:lnTo>
                <a:lnTo>
                  <a:pt x="39433" y="437641"/>
                </a:lnTo>
                <a:lnTo>
                  <a:pt x="78866" y="432307"/>
                </a:lnTo>
                <a:lnTo>
                  <a:pt x="118300" y="426973"/>
                </a:lnTo>
                <a:lnTo>
                  <a:pt x="157733" y="421639"/>
                </a:lnTo>
                <a:lnTo>
                  <a:pt x="163089" y="440382"/>
                </a:lnTo>
                <a:lnTo>
                  <a:pt x="169433" y="456231"/>
                </a:lnTo>
                <a:lnTo>
                  <a:pt x="194538" y="486892"/>
                </a:lnTo>
                <a:lnTo>
                  <a:pt x="231775" y="496697"/>
                </a:lnTo>
                <a:lnTo>
                  <a:pt x="246874" y="495480"/>
                </a:lnTo>
                <a:lnTo>
                  <a:pt x="281431" y="477138"/>
                </a:lnTo>
                <a:lnTo>
                  <a:pt x="295020" y="440816"/>
                </a:lnTo>
                <a:lnTo>
                  <a:pt x="293901" y="429220"/>
                </a:lnTo>
                <a:lnTo>
                  <a:pt x="267991" y="397688"/>
                </a:lnTo>
                <a:lnTo>
                  <a:pt x="208787" y="379222"/>
                </a:lnTo>
                <a:lnTo>
                  <a:pt x="170594" y="369105"/>
                </a:lnTo>
                <a:lnTo>
                  <a:pt x="138699" y="359346"/>
                </a:lnTo>
                <a:lnTo>
                  <a:pt x="93852" y="340994"/>
                </a:lnTo>
                <a:lnTo>
                  <a:pt x="51294" y="300864"/>
                </a:lnTo>
                <a:lnTo>
                  <a:pt x="30029" y="259665"/>
                </a:lnTo>
                <a:lnTo>
                  <a:pt x="19032" y="211798"/>
                </a:lnTo>
                <a:lnTo>
                  <a:pt x="17652" y="185674"/>
                </a:lnTo>
                <a:lnTo>
                  <a:pt x="19131" y="157339"/>
                </a:lnTo>
                <a:lnTo>
                  <a:pt x="30993" y="106717"/>
                </a:lnTo>
                <a:lnTo>
                  <a:pt x="54427" y="64549"/>
                </a:lnTo>
                <a:lnTo>
                  <a:pt x="87193" y="32787"/>
                </a:lnTo>
                <a:lnTo>
                  <a:pt x="129579" y="11787"/>
                </a:lnTo>
                <a:lnTo>
                  <a:pt x="185586" y="1309"/>
                </a:lnTo>
                <a:lnTo>
                  <a:pt x="218947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67938" y="1055497"/>
            <a:ext cx="476250" cy="621665"/>
          </a:xfrm>
          <a:custGeom>
            <a:avLst/>
            <a:gdLst/>
            <a:ahLst/>
            <a:cxnLst/>
            <a:rect l="l" t="t" r="r" b="b"/>
            <a:pathLst>
              <a:path w="476250" h="621664">
                <a:moveTo>
                  <a:pt x="236854" y="0"/>
                </a:moveTo>
                <a:lnTo>
                  <a:pt x="284189" y="4145"/>
                </a:lnTo>
                <a:lnTo>
                  <a:pt x="326671" y="16581"/>
                </a:lnTo>
                <a:lnTo>
                  <a:pt x="364294" y="37307"/>
                </a:lnTo>
                <a:lnTo>
                  <a:pt x="397053" y="66324"/>
                </a:lnTo>
                <a:lnTo>
                  <a:pt x="424941" y="103631"/>
                </a:lnTo>
                <a:lnTo>
                  <a:pt x="447278" y="147758"/>
                </a:lnTo>
                <a:lnTo>
                  <a:pt x="463232" y="196707"/>
                </a:lnTo>
                <a:lnTo>
                  <a:pt x="472805" y="250489"/>
                </a:lnTo>
                <a:lnTo>
                  <a:pt x="475996" y="309117"/>
                </a:lnTo>
                <a:lnTo>
                  <a:pt x="473465" y="362000"/>
                </a:lnTo>
                <a:lnTo>
                  <a:pt x="465868" y="410921"/>
                </a:lnTo>
                <a:lnTo>
                  <a:pt x="453200" y="455879"/>
                </a:lnTo>
                <a:lnTo>
                  <a:pt x="435453" y="496874"/>
                </a:lnTo>
                <a:lnTo>
                  <a:pt x="412623" y="533907"/>
                </a:lnTo>
                <a:lnTo>
                  <a:pt x="377878" y="572246"/>
                </a:lnTo>
                <a:lnTo>
                  <a:pt x="337073" y="599630"/>
                </a:lnTo>
                <a:lnTo>
                  <a:pt x="290196" y="616061"/>
                </a:lnTo>
                <a:lnTo>
                  <a:pt x="237236" y="621538"/>
                </a:lnTo>
                <a:lnTo>
                  <a:pt x="189706" y="616989"/>
                </a:lnTo>
                <a:lnTo>
                  <a:pt x="146938" y="603345"/>
                </a:lnTo>
                <a:lnTo>
                  <a:pt x="108934" y="580604"/>
                </a:lnTo>
                <a:lnTo>
                  <a:pt x="75691" y="548766"/>
                </a:lnTo>
                <a:lnTo>
                  <a:pt x="48459" y="510483"/>
                </a:lnTo>
                <a:lnTo>
                  <a:pt x="27267" y="467712"/>
                </a:lnTo>
                <a:lnTo>
                  <a:pt x="12122" y="420449"/>
                </a:lnTo>
                <a:lnTo>
                  <a:pt x="3031" y="368687"/>
                </a:lnTo>
                <a:lnTo>
                  <a:pt x="0" y="312419"/>
                </a:lnTo>
                <a:lnTo>
                  <a:pt x="2560" y="259919"/>
                </a:lnTo>
                <a:lnTo>
                  <a:pt x="10241" y="211234"/>
                </a:lnTo>
                <a:lnTo>
                  <a:pt x="23042" y="166372"/>
                </a:lnTo>
                <a:lnTo>
                  <a:pt x="40965" y="125337"/>
                </a:lnTo>
                <a:lnTo>
                  <a:pt x="64008" y="88137"/>
                </a:lnTo>
                <a:lnTo>
                  <a:pt x="98802" y="49559"/>
                </a:lnTo>
                <a:lnTo>
                  <a:pt x="139192" y="22018"/>
                </a:lnTo>
                <a:lnTo>
                  <a:pt x="185201" y="5502"/>
                </a:lnTo>
                <a:lnTo>
                  <a:pt x="236854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01747" y="1055497"/>
            <a:ext cx="440690" cy="621665"/>
          </a:xfrm>
          <a:custGeom>
            <a:avLst/>
            <a:gdLst/>
            <a:ahLst/>
            <a:cxnLst/>
            <a:rect l="l" t="t" r="r" b="b"/>
            <a:pathLst>
              <a:path w="440689" h="621664">
                <a:moveTo>
                  <a:pt x="218947" y="0"/>
                </a:moveTo>
                <a:lnTo>
                  <a:pt x="283352" y="4032"/>
                </a:lnTo>
                <a:lnTo>
                  <a:pt x="328421" y="16255"/>
                </a:lnTo>
                <a:lnTo>
                  <a:pt x="360791" y="36941"/>
                </a:lnTo>
                <a:lnTo>
                  <a:pt x="387350" y="66675"/>
                </a:lnTo>
                <a:lnTo>
                  <a:pt x="408908" y="106791"/>
                </a:lnTo>
                <a:lnTo>
                  <a:pt x="426465" y="159003"/>
                </a:lnTo>
                <a:lnTo>
                  <a:pt x="388840" y="164337"/>
                </a:lnTo>
                <a:lnTo>
                  <a:pt x="351202" y="169672"/>
                </a:lnTo>
                <a:lnTo>
                  <a:pt x="313541" y="175006"/>
                </a:lnTo>
                <a:lnTo>
                  <a:pt x="275844" y="180339"/>
                </a:lnTo>
                <a:lnTo>
                  <a:pt x="272486" y="167003"/>
                </a:lnTo>
                <a:lnTo>
                  <a:pt x="268128" y="155559"/>
                </a:lnTo>
                <a:lnTo>
                  <a:pt x="235743" y="124872"/>
                </a:lnTo>
                <a:lnTo>
                  <a:pt x="211073" y="120395"/>
                </a:lnTo>
                <a:lnTo>
                  <a:pt x="198550" y="121253"/>
                </a:lnTo>
                <a:lnTo>
                  <a:pt x="162702" y="149272"/>
                </a:lnTo>
                <a:lnTo>
                  <a:pt x="159638" y="167386"/>
                </a:lnTo>
                <a:lnTo>
                  <a:pt x="160615" y="177597"/>
                </a:lnTo>
                <a:lnTo>
                  <a:pt x="200024" y="210947"/>
                </a:lnTo>
                <a:lnTo>
                  <a:pt x="243077" y="220472"/>
                </a:lnTo>
                <a:lnTo>
                  <a:pt x="280156" y="227550"/>
                </a:lnTo>
                <a:lnTo>
                  <a:pt x="312150" y="235854"/>
                </a:lnTo>
                <a:lnTo>
                  <a:pt x="360933" y="256286"/>
                </a:lnTo>
                <a:lnTo>
                  <a:pt x="395049" y="284083"/>
                </a:lnTo>
                <a:lnTo>
                  <a:pt x="420115" y="321690"/>
                </a:lnTo>
                <a:lnTo>
                  <a:pt x="435435" y="366331"/>
                </a:lnTo>
                <a:lnTo>
                  <a:pt x="440563" y="415163"/>
                </a:lnTo>
                <a:lnTo>
                  <a:pt x="439205" y="440711"/>
                </a:lnTo>
                <a:lnTo>
                  <a:pt x="428347" y="490761"/>
                </a:lnTo>
                <a:lnTo>
                  <a:pt x="406511" y="538362"/>
                </a:lnTo>
                <a:lnTo>
                  <a:pt x="372411" y="577086"/>
                </a:lnTo>
                <a:lnTo>
                  <a:pt x="325213" y="605357"/>
                </a:lnTo>
                <a:lnTo>
                  <a:pt x="261725" y="619748"/>
                </a:lnTo>
                <a:lnTo>
                  <a:pt x="223646" y="621538"/>
                </a:lnTo>
                <a:lnTo>
                  <a:pt x="170951" y="618632"/>
                </a:lnTo>
                <a:lnTo>
                  <a:pt x="126412" y="609917"/>
                </a:lnTo>
                <a:lnTo>
                  <a:pt x="90041" y="595391"/>
                </a:lnTo>
                <a:lnTo>
                  <a:pt x="39915" y="549364"/>
                </a:lnTo>
                <a:lnTo>
                  <a:pt x="9003" y="483312"/>
                </a:lnTo>
                <a:lnTo>
                  <a:pt x="0" y="442975"/>
                </a:lnTo>
                <a:lnTo>
                  <a:pt x="39433" y="437641"/>
                </a:lnTo>
                <a:lnTo>
                  <a:pt x="78866" y="432307"/>
                </a:lnTo>
                <a:lnTo>
                  <a:pt x="118300" y="426973"/>
                </a:lnTo>
                <a:lnTo>
                  <a:pt x="157733" y="421639"/>
                </a:lnTo>
                <a:lnTo>
                  <a:pt x="163071" y="440382"/>
                </a:lnTo>
                <a:lnTo>
                  <a:pt x="169386" y="456231"/>
                </a:lnTo>
                <a:lnTo>
                  <a:pt x="194538" y="486892"/>
                </a:lnTo>
                <a:lnTo>
                  <a:pt x="231775" y="496697"/>
                </a:lnTo>
                <a:lnTo>
                  <a:pt x="246872" y="495480"/>
                </a:lnTo>
                <a:lnTo>
                  <a:pt x="281304" y="477138"/>
                </a:lnTo>
                <a:lnTo>
                  <a:pt x="295020" y="440816"/>
                </a:lnTo>
                <a:lnTo>
                  <a:pt x="293901" y="429220"/>
                </a:lnTo>
                <a:lnTo>
                  <a:pt x="267991" y="397688"/>
                </a:lnTo>
                <a:lnTo>
                  <a:pt x="208787" y="379222"/>
                </a:lnTo>
                <a:lnTo>
                  <a:pt x="170594" y="369105"/>
                </a:lnTo>
                <a:lnTo>
                  <a:pt x="138699" y="359346"/>
                </a:lnTo>
                <a:lnTo>
                  <a:pt x="93852" y="340994"/>
                </a:lnTo>
                <a:lnTo>
                  <a:pt x="51294" y="300864"/>
                </a:lnTo>
                <a:lnTo>
                  <a:pt x="29975" y="259665"/>
                </a:lnTo>
                <a:lnTo>
                  <a:pt x="19014" y="211798"/>
                </a:lnTo>
                <a:lnTo>
                  <a:pt x="17652" y="185674"/>
                </a:lnTo>
                <a:lnTo>
                  <a:pt x="19131" y="157339"/>
                </a:lnTo>
                <a:lnTo>
                  <a:pt x="30993" y="106717"/>
                </a:lnTo>
                <a:lnTo>
                  <a:pt x="54427" y="64549"/>
                </a:lnTo>
                <a:lnTo>
                  <a:pt x="87193" y="32787"/>
                </a:lnTo>
                <a:lnTo>
                  <a:pt x="129579" y="11787"/>
                </a:lnTo>
                <a:lnTo>
                  <a:pt x="185586" y="1309"/>
                </a:lnTo>
                <a:lnTo>
                  <a:pt x="218947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77745" y="1055497"/>
            <a:ext cx="480059" cy="621665"/>
          </a:xfrm>
          <a:custGeom>
            <a:avLst/>
            <a:gdLst/>
            <a:ahLst/>
            <a:cxnLst/>
            <a:rect l="l" t="t" r="r" b="b"/>
            <a:pathLst>
              <a:path w="480060" h="621664">
                <a:moveTo>
                  <a:pt x="234187" y="0"/>
                </a:moveTo>
                <a:lnTo>
                  <a:pt x="276316" y="2407"/>
                </a:lnTo>
                <a:lnTo>
                  <a:pt x="313753" y="9636"/>
                </a:lnTo>
                <a:lnTo>
                  <a:pt x="374650" y="38607"/>
                </a:lnTo>
                <a:lnTo>
                  <a:pt x="419973" y="85947"/>
                </a:lnTo>
                <a:lnTo>
                  <a:pt x="453009" y="150622"/>
                </a:lnTo>
                <a:lnTo>
                  <a:pt x="464823" y="190057"/>
                </a:lnTo>
                <a:lnTo>
                  <a:pt x="473233" y="235029"/>
                </a:lnTo>
                <a:lnTo>
                  <a:pt x="478262" y="285549"/>
                </a:lnTo>
                <a:lnTo>
                  <a:pt x="479932" y="341629"/>
                </a:lnTo>
                <a:lnTo>
                  <a:pt x="479932" y="348031"/>
                </a:lnTo>
                <a:lnTo>
                  <a:pt x="479932" y="354457"/>
                </a:lnTo>
                <a:lnTo>
                  <a:pt x="479932" y="360882"/>
                </a:lnTo>
                <a:lnTo>
                  <a:pt x="479932" y="367283"/>
                </a:lnTo>
                <a:lnTo>
                  <a:pt x="426900" y="367283"/>
                </a:lnTo>
                <a:lnTo>
                  <a:pt x="161544" y="367283"/>
                </a:lnTo>
                <a:lnTo>
                  <a:pt x="164474" y="393029"/>
                </a:lnTo>
                <a:lnTo>
                  <a:pt x="174813" y="433899"/>
                </a:lnTo>
                <a:lnTo>
                  <a:pt x="208803" y="478043"/>
                </a:lnTo>
                <a:lnTo>
                  <a:pt x="242316" y="487679"/>
                </a:lnTo>
                <a:lnTo>
                  <a:pt x="253886" y="486632"/>
                </a:lnTo>
                <a:lnTo>
                  <a:pt x="293362" y="464579"/>
                </a:lnTo>
                <a:lnTo>
                  <a:pt x="314579" y="433450"/>
                </a:lnTo>
                <a:lnTo>
                  <a:pt x="353653" y="438614"/>
                </a:lnTo>
                <a:lnTo>
                  <a:pt x="392763" y="443801"/>
                </a:lnTo>
                <a:lnTo>
                  <a:pt x="431897" y="448988"/>
                </a:lnTo>
                <a:lnTo>
                  <a:pt x="471043" y="454151"/>
                </a:lnTo>
                <a:lnTo>
                  <a:pt x="452133" y="495772"/>
                </a:lnTo>
                <a:lnTo>
                  <a:pt x="431403" y="531082"/>
                </a:lnTo>
                <a:lnTo>
                  <a:pt x="384429" y="582676"/>
                </a:lnTo>
                <a:lnTo>
                  <a:pt x="322611" y="611822"/>
                </a:lnTo>
                <a:lnTo>
                  <a:pt x="283487" y="619109"/>
                </a:lnTo>
                <a:lnTo>
                  <a:pt x="238887" y="621538"/>
                </a:lnTo>
                <a:lnTo>
                  <a:pt x="199858" y="619464"/>
                </a:lnTo>
                <a:lnTo>
                  <a:pt x="135088" y="602839"/>
                </a:lnTo>
                <a:lnTo>
                  <a:pt x="86729" y="569144"/>
                </a:lnTo>
                <a:lnTo>
                  <a:pt x="47589" y="516237"/>
                </a:lnTo>
                <a:lnTo>
                  <a:pt x="17520" y="444589"/>
                </a:lnTo>
                <a:lnTo>
                  <a:pt x="7794" y="403526"/>
                </a:lnTo>
                <a:lnTo>
                  <a:pt x="1950" y="359296"/>
                </a:lnTo>
                <a:lnTo>
                  <a:pt x="0" y="311912"/>
                </a:lnTo>
                <a:lnTo>
                  <a:pt x="2497" y="258266"/>
                </a:lnTo>
                <a:lnTo>
                  <a:pt x="9981" y="208881"/>
                </a:lnTo>
                <a:lnTo>
                  <a:pt x="22439" y="163751"/>
                </a:lnTo>
                <a:lnTo>
                  <a:pt x="39859" y="122870"/>
                </a:lnTo>
                <a:lnTo>
                  <a:pt x="62230" y="86232"/>
                </a:lnTo>
                <a:lnTo>
                  <a:pt x="96331" y="48488"/>
                </a:lnTo>
                <a:lnTo>
                  <a:pt x="136350" y="21542"/>
                </a:lnTo>
                <a:lnTo>
                  <a:pt x="182298" y="5383"/>
                </a:lnTo>
                <a:lnTo>
                  <a:pt x="234187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766316" y="1055497"/>
            <a:ext cx="456565" cy="834390"/>
          </a:xfrm>
          <a:custGeom>
            <a:avLst/>
            <a:gdLst/>
            <a:ahLst/>
            <a:cxnLst/>
            <a:rect l="l" t="t" r="r" b="b"/>
            <a:pathLst>
              <a:path w="456564" h="834389">
                <a:moveTo>
                  <a:pt x="282066" y="0"/>
                </a:moveTo>
                <a:lnTo>
                  <a:pt x="321258" y="5695"/>
                </a:lnTo>
                <a:lnTo>
                  <a:pt x="355758" y="22796"/>
                </a:lnTo>
                <a:lnTo>
                  <a:pt x="385544" y="51327"/>
                </a:lnTo>
                <a:lnTo>
                  <a:pt x="410590" y="91312"/>
                </a:lnTo>
                <a:lnTo>
                  <a:pt x="426975" y="129535"/>
                </a:lnTo>
                <a:lnTo>
                  <a:pt x="439707" y="171209"/>
                </a:lnTo>
                <a:lnTo>
                  <a:pt x="448794" y="216338"/>
                </a:lnTo>
                <a:lnTo>
                  <a:pt x="454242" y="264931"/>
                </a:lnTo>
                <a:lnTo>
                  <a:pt x="456056" y="316991"/>
                </a:lnTo>
                <a:lnTo>
                  <a:pt x="454075" y="373533"/>
                </a:lnTo>
                <a:lnTo>
                  <a:pt x="448132" y="424442"/>
                </a:lnTo>
                <a:lnTo>
                  <a:pt x="438226" y="469724"/>
                </a:lnTo>
                <a:lnTo>
                  <a:pt x="424357" y="509385"/>
                </a:lnTo>
                <a:lnTo>
                  <a:pt x="406526" y="543432"/>
                </a:lnTo>
                <a:lnTo>
                  <a:pt x="380120" y="577603"/>
                </a:lnTo>
                <a:lnTo>
                  <a:pt x="350440" y="602011"/>
                </a:lnTo>
                <a:lnTo>
                  <a:pt x="281304" y="621538"/>
                </a:lnTo>
                <a:lnTo>
                  <a:pt x="263346" y="620418"/>
                </a:lnTo>
                <a:lnTo>
                  <a:pt x="214375" y="603630"/>
                </a:lnTo>
                <a:lnTo>
                  <a:pt x="172585" y="567019"/>
                </a:lnTo>
                <a:lnTo>
                  <a:pt x="160273" y="550417"/>
                </a:lnTo>
                <a:lnTo>
                  <a:pt x="160273" y="597779"/>
                </a:lnTo>
                <a:lnTo>
                  <a:pt x="160273" y="834389"/>
                </a:lnTo>
                <a:lnTo>
                  <a:pt x="120175" y="834389"/>
                </a:lnTo>
                <a:lnTo>
                  <a:pt x="80089" y="834389"/>
                </a:lnTo>
                <a:lnTo>
                  <a:pt x="40026" y="834389"/>
                </a:lnTo>
                <a:lnTo>
                  <a:pt x="0" y="834389"/>
                </a:lnTo>
                <a:lnTo>
                  <a:pt x="0" y="783074"/>
                </a:lnTo>
                <a:lnTo>
                  <a:pt x="0" y="13462"/>
                </a:lnTo>
                <a:lnTo>
                  <a:pt x="37147" y="13462"/>
                </a:lnTo>
                <a:lnTo>
                  <a:pt x="74294" y="13462"/>
                </a:lnTo>
                <a:lnTo>
                  <a:pt x="111442" y="13462"/>
                </a:lnTo>
                <a:lnTo>
                  <a:pt x="148589" y="13462"/>
                </a:lnTo>
                <a:lnTo>
                  <a:pt x="148589" y="35391"/>
                </a:lnTo>
                <a:lnTo>
                  <a:pt x="148589" y="57356"/>
                </a:lnTo>
                <a:lnTo>
                  <a:pt x="148589" y="79345"/>
                </a:lnTo>
                <a:lnTo>
                  <a:pt x="148589" y="101345"/>
                </a:lnTo>
                <a:lnTo>
                  <a:pt x="163691" y="75866"/>
                </a:lnTo>
                <a:lnTo>
                  <a:pt x="191988" y="38338"/>
                </a:lnTo>
                <a:lnTo>
                  <a:pt x="223041" y="14787"/>
                </a:lnTo>
                <a:lnTo>
                  <a:pt x="261471" y="1643"/>
                </a:lnTo>
                <a:lnTo>
                  <a:pt x="282066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56169" y="842644"/>
            <a:ext cx="158750" cy="155575"/>
          </a:xfrm>
          <a:custGeom>
            <a:avLst/>
            <a:gdLst/>
            <a:ahLst/>
            <a:cxnLst/>
            <a:rect l="l" t="t" r="r" b="b"/>
            <a:pathLst>
              <a:path w="158750" h="155575">
                <a:moveTo>
                  <a:pt x="0" y="0"/>
                </a:moveTo>
                <a:lnTo>
                  <a:pt x="39699" y="0"/>
                </a:lnTo>
                <a:lnTo>
                  <a:pt x="79375" y="0"/>
                </a:lnTo>
                <a:lnTo>
                  <a:pt x="119050" y="0"/>
                </a:lnTo>
                <a:lnTo>
                  <a:pt x="158750" y="0"/>
                </a:lnTo>
                <a:lnTo>
                  <a:pt x="158750" y="38786"/>
                </a:lnTo>
                <a:lnTo>
                  <a:pt x="158750" y="77596"/>
                </a:lnTo>
                <a:lnTo>
                  <a:pt x="158750" y="116407"/>
                </a:lnTo>
                <a:lnTo>
                  <a:pt x="158750" y="155193"/>
                </a:lnTo>
                <a:lnTo>
                  <a:pt x="119050" y="155193"/>
                </a:lnTo>
                <a:lnTo>
                  <a:pt x="79374" y="155193"/>
                </a:lnTo>
                <a:lnTo>
                  <a:pt x="39699" y="155193"/>
                </a:lnTo>
                <a:lnTo>
                  <a:pt x="0" y="155193"/>
                </a:lnTo>
                <a:lnTo>
                  <a:pt x="0" y="116407"/>
                </a:lnTo>
                <a:lnTo>
                  <a:pt x="0" y="77597"/>
                </a:lnTo>
                <a:lnTo>
                  <a:pt x="0" y="3878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04940" y="842644"/>
            <a:ext cx="311150" cy="834390"/>
          </a:xfrm>
          <a:custGeom>
            <a:avLst/>
            <a:gdLst/>
            <a:ahLst/>
            <a:cxnLst/>
            <a:rect l="l" t="t" r="r" b="b"/>
            <a:pathLst>
              <a:path w="311150" h="834389">
                <a:moveTo>
                  <a:pt x="217678" y="0"/>
                </a:moveTo>
                <a:lnTo>
                  <a:pt x="217678" y="56578"/>
                </a:lnTo>
                <a:lnTo>
                  <a:pt x="217678" y="113156"/>
                </a:lnTo>
                <a:lnTo>
                  <a:pt x="217678" y="169735"/>
                </a:lnTo>
                <a:lnTo>
                  <a:pt x="217678" y="226313"/>
                </a:lnTo>
                <a:lnTo>
                  <a:pt x="239565" y="226313"/>
                </a:lnTo>
                <a:lnTo>
                  <a:pt x="261429" y="226313"/>
                </a:lnTo>
                <a:lnTo>
                  <a:pt x="283293" y="226313"/>
                </a:lnTo>
                <a:lnTo>
                  <a:pt x="305181" y="226313"/>
                </a:lnTo>
                <a:lnTo>
                  <a:pt x="305181" y="268033"/>
                </a:lnTo>
                <a:lnTo>
                  <a:pt x="305181" y="309752"/>
                </a:lnTo>
                <a:lnTo>
                  <a:pt x="305181" y="351472"/>
                </a:lnTo>
                <a:lnTo>
                  <a:pt x="305181" y="393191"/>
                </a:lnTo>
                <a:lnTo>
                  <a:pt x="283293" y="393191"/>
                </a:lnTo>
                <a:lnTo>
                  <a:pt x="261429" y="393191"/>
                </a:lnTo>
                <a:lnTo>
                  <a:pt x="239565" y="393191"/>
                </a:lnTo>
                <a:lnTo>
                  <a:pt x="217678" y="393191"/>
                </a:lnTo>
                <a:lnTo>
                  <a:pt x="217678" y="445865"/>
                </a:lnTo>
                <a:lnTo>
                  <a:pt x="217678" y="498538"/>
                </a:lnTo>
                <a:lnTo>
                  <a:pt x="217678" y="551211"/>
                </a:lnTo>
                <a:lnTo>
                  <a:pt x="217678" y="603884"/>
                </a:lnTo>
                <a:lnTo>
                  <a:pt x="218007" y="621244"/>
                </a:lnTo>
                <a:lnTo>
                  <a:pt x="227399" y="662491"/>
                </a:lnTo>
                <a:lnTo>
                  <a:pt x="250062" y="673100"/>
                </a:lnTo>
                <a:lnTo>
                  <a:pt x="259780" y="672195"/>
                </a:lnTo>
                <a:lnTo>
                  <a:pt x="271224" y="669480"/>
                </a:lnTo>
                <a:lnTo>
                  <a:pt x="284406" y="664956"/>
                </a:lnTo>
                <a:lnTo>
                  <a:pt x="299338" y="658621"/>
                </a:lnTo>
                <a:lnTo>
                  <a:pt x="302218" y="697960"/>
                </a:lnTo>
                <a:lnTo>
                  <a:pt x="305133" y="737298"/>
                </a:lnTo>
                <a:lnTo>
                  <a:pt x="308072" y="776636"/>
                </a:lnTo>
                <a:lnTo>
                  <a:pt x="311023" y="815975"/>
                </a:lnTo>
                <a:lnTo>
                  <a:pt x="282013" y="824049"/>
                </a:lnTo>
                <a:lnTo>
                  <a:pt x="254015" y="829802"/>
                </a:lnTo>
                <a:lnTo>
                  <a:pt x="226994" y="833245"/>
                </a:lnTo>
                <a:lnTo>
                  <a:pt x="200913" y="834389"/>
                </a:lnTo>
                <a:lnTo>
                  <a:pt x="173241" y="833032"/>
                </a:lnTo>
                <a:lnTo>
                  <a:pt x="129565" y="822174"/>
                </a:lnTo>
                <a:lnTo>
                  <a:pt x="89153" y="785145"/>
                </a:lnTo>
                <a:lnTo>
                  <a:pt x="72009" y="746378"/>
                </a:lnTo>
                <a:lnTo>
                  <a:pt x="61896" y="688085"/>
                </a:lnTo>
                <a:lnTo>
                  <a:pt x="59382" y="648652"/>
                </a:lnTo>
                <a:lnTo>
                  <a:pt x="58547" y="602360"/>
                </a:lnTo>
                <a:lnTo>
                  <a:pt x="58547" y="550068"/>
                </a:lnTo>
                <a:lnTo>
                  <a:pt x="58547" y="497776"/>
                </a:lnTo>
                <a:lnTo>
                  <a:pt x="58547" y="445484"/>
                </a:lnTo>
                <a:lnTo>
                  <a:pt x="58547" y="393191"/>
                </a:lnTo>
                <a:lnTo>
                  <a:pt x="43898" y="393191"/>
                </a:lnTo>
                <a:lnTo>
                  <a:pt x="29273" y="393191"/>
                </a:lnTo>
                <a:lnTo>
                  <a:pt x="14648" y="393191"/>
                </a:lnTo>
                <a:lnTo>
                  <a:pt x="0" y="393191"/>
                </a:lnTo>
                <a:lnTo>
                  <a:pt x="0" y="351472"/>
                </a:lnTo>
                <a:lnTo>
                  <a:pt x="0" y="309752"/>
                </a:lnTo>
                <a:lnTo>
                  <a:pt x="0" y="268033"/>
                </a:lnTo>
                <a:lnTo>
                  <a:pt x="0" y="226313"/>
                </a:lnTo>
                <a:lnTo>
                  <a:pt x="14648" y="226313"/>
                </a:lnTo>
                <a:lnTo>
                  <a:pt x="29273" y="226313"/>
                </a:lnTo>
                <a:lnTo>
                  <a:pt x="43898" y="226313"/>
                </a:lnTo>
                <a:lnTo>
                  <a:pt x="58547" y="226313"/>
                </a:lnTo>
                <a:lnTo>
                  <a:pt x="58547" y="198979"/>
                </a:lnTo>
                <a:lnTo>
                  <a:pt x="58547" y="171656"/>
                </a:lnTo>
                <a:lnTo>
                  <a:pt x="58547" y="144357"/>
                </a:lnTo>
                <a:lnTo>
                  <a:pt x="58547" y="117093"/>
                </a:lnTo>
                <a:lnTo>
                  <a:pt x="98359" y="87832"/>
                </a:lnTo>
                <a:lnTo>
                  <a:pt x="138160" y="58547"/>
                </a:lnTo>
                <a:lnTo>
                  <a:pt x="177936" y="29261"/>
                </a:lnTo>
                <a:lnTo>
                  <a:pt x="217678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2565" y="842644"/>
            <a:ext cx="159385" cy="155575"/>
          </a:xfrm>
          <a:custGeom>
            <a:avLst/>
            <a:gdLst/>
            <a:ahLst/>
            <a:cxnLst/>
            <a:rect l="l" t="t" r="r" b="b"/>
            <a:pathLst>
              <a:path w="159385" h="155575">
                <a:moveTo>
                  <a:pt x="0" y="0"/>
                </a:moveTo>
                <a:lnTo>
                  <a:pt x="39719" y="0"/>
                </a:lnTo>
                <a:lnTo>
                  <a:pt x="79438" y="0"/>
                </a:lnTo>
                <a:lnTo>
                  <a:pt x="119157" y="0"/>
                </a:lnTo>
                <a:lnTo>
                  <a:pt x="158876" y="0"/>
                </a:lnTo>
                <a:lnTo>
                  <a:pt x="158876" y="38786"/>
                </a:lnTo>
                <a:lnTo>
                  <a:pt x="158876" y="77596"/>
                </a:lnTo>
                <a:lnTo>
                  <a:pt x="158876" y="116407"/>
                </a:lnTo>
                <a:lnTo>
                  <a:pt x="158876" y="155193"/>
                </a:lnTo>
                <a:lnTo>
                  <a:pt x="119157" y="155193"/>
                </a:lnTo>
                <a:lnTo>
                  <a:pt x="79438" y="155193"/>
                </a:lnTo>
                <a:lnTo>
                  <a:pt x="39719" y="155193"/>
                </a:lnTo>
                <a:lnTo>
                  <a:pt x="0" y="155193"/>
                </a:lnTo>
                <a:lnTo>
                  <a:pt x="0" y="116407"/>
                </a:lnTo>
                <a:lnTo>
                  <a:pt x="0" y="77597"/>
                </a:lnTo>
                <a:lnTo>
                  <a:pt x="0" y="3878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55007" y="842644"/>
            <a:ext cx="452755" cy="821055"/>
          </a:xfrm>
          <a:custGeom>
            <a:avLst/>
            <a:gdLst/>
            <a:ahLst/>
            <a:cxnLst/>
            <a:rect l="l" t="t" r="r" b="b"/>
            <a:pathLst>
              <a:path w="452754" h="821055">
                <a:moveTo>
                  <a:pt x="0" y="0"/>
                </a:moveTo>
                <a:lnTo>
                  <a:pt x="44195" y="0"/>
                </a:lnTo>
                <a:lnTo>
                  <a:pt x="88391" y="0"/>
                </a:lnTo>
                <a:lnTo>
                  <a:pt x="132587" y="0"/>
                </a:lnTo>
                <a:lnTo>
                  <a:pt x="176783" y="0"/>
                </a:lnTo>
                <a:lnTo>
                  <a:pt x="176783" y="51564"/>
                </a:lnTo>
                <a:lnTo>
                  <a:pt x="176783" y="618870"/>
                </a:lnTo>
                <a:lnTo>
                  <a:pt x="231952" y="618870"/>
                </a:lnTo>
                <a:lnTo>
                  <a:pt x="287121" y="618870"/>
                </a:lnTo>
                <a:lnTo>
                  <a:pt x="342290" y="618870"/>
                </a:lnTo>
                <a:lnTo>
                  <a:pt x="397459" y="618870"/>
                </a:lnTo>
                <a:lnTo>
                  <a:pt x="452627" y="618870"/>
                </a:lnTo>
                <a:lnTo>
                  <a:pt x="452627" y="669375"/>
                </a:lnTo>
                <a:lnTo>
                  <a:pt x="452627" y="719915"/>
                </a:lnTo>
                <a:lnTo>
                  <a:pt x="452627" y="770479"/>
                </a:lnTo>
                <a:lnTo>
                  <a:pt x="452627" y="821054"/>
                </a:lnTo>
                <a:lnTo>
                  <a:pt x="402336" y="821054"/>
                </a:lnTo>
                <a:lnTo>
                  <a:pt x="0" y="821054"/>
                </a:lnTo>
                <a:lnTo>
                  <a:pt x="0" y="769739"/>
                </a:lnTo>
                <a:lnTo>
                  <a:pt x="0" y="51315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85800" y="842644"/>
            <a:ext cx="537845" cy="821055"/>
          </a:xfrm>
          <a:custGeom>
            <a:avLst/>
            <a:gdLst/>
            <a:ahLst/>
            <a:cxnLst/>
            <a:rect l="l" t="t" r="r" b="b"/>
            <a:pathLst>
              <a:path w="537844" h="821055">
                <a:moveTo>
                  <a:pt x="0" y="0"/>
                </a:moveTo>
                <a:lnTo>
                  <a:pt x="0" y="0"/>
                </a:lnTo>
                <a:lnTo>
                  <a:pt x="537286" y="0"/>
                </a:lnTo>
                <a:lnTo>
                  <a:pt x="537286" y="50673"/>
                </a:lnTo>
                <a:lnTo>
                  <a:pt x="537286" y="101346"/>
                </a:lnTo>
                <a:lnTo>
                  <a:pt x="537286" y="152019"/>
                </a:lnTo>
                <a:lnTo>
                  <a:pt x="537286" y="202691"/>
                </a:lnTo>
                <a:lnTo>
                  <a:pt x="492221" y="202691"/>
                </a:lnTo>
                <a:lnTo>
                  <a:pt x="447154" y="202691"/>
                </a:lnTo>
                <a:lnTo>
                  <a:pt x="402087" y="202691"/>
                </a:lnTo>
                <a:lnTo>
                  <a:pt x="357022" y="202691"/>
                </a:lnTo>
                <a:lnTo>
                  <a:pt x="357022" y="254222"/>
                </a:lnTo>
                <a:lnTo>
                  <a:pt x="357022" y="821054"/>
                </a:lnTo>
                <a:lnTo>
                  <a:pt x="312833" y="821054"/>
                </a:lnTo>
                <a:lnTo>
                  <a:pt x="268643" y="821054"/>
                </a:lnTo>
                <a:lnTo>
                  <a:pt x="224452" y="821054"/>
                </a:lnTo>
                <a:lnTo>
                  <a:pt x="180263" y="821054"/>
                </a:lnTo>
                <a:lnTo>
                  <a:pt x="180263" y="769524"/>
                </a:lnTo>
                <a:lnTo>
                  <a:pt x="180263" y="202691"/>
                </a:lnTo>
                <a:lnTo>
                  <a:pt x="135199" y="202691"/>
                </a:lnTo>
                <a:lnTo>
                  <a:pt x="90131" y="202691"/>
                </a:lnTo>
                <a:lnTo>
                  <a:pt x="45064" y="202691"/>
                </a:lnTo>
                <a:lnTo>
                  <a:pt x="0" y="202691"/>
                </a:lnTo>
                <a:lnTo>
                  <a:pt x="0" y="152018"/>
                </a:lnTo>
                <a:lnTo>
                  <a:pt x="0" y="101345"/>
                </a:lnTo>
                <a:lnTo>
                  <a:pt x="0" y="50672"/>
                </a:lnTo>
                <a:lnTo>
                  <a:pt x="0" y="0"/>
                </a:lnTo>
                <a:close/>
              </a:path>
            </a:pathLst>
          </a:custGeom>
          <a:ln w="1219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77842" y="828675"/>
            <a:ext cx="328295" cy="835025"/>
          </a:xfrm>
          <a:custGeom>
            <a:avLst/>
            <a:gdLst/>
            <a:ahLst/>
            <a:cxnLst/>
            <a:rect l="l" t="t" r="r" b="b"/>
            <a:pathLst>
              <a:path w="328295" h="835025">
                <a:moveTo>
                  <a:pt x="206883" y="0"/>
                </a:moveTo>
                <a:lnTo>
                  <a:pt x="230102" y="879"/>
                </a:lnTo>
                <a:lnTo>
                  <a:pt x="258048" y="3508"/>
                </a:lnTo>
                <a:lnTo>
                  <a:pt x="290732" y="7875"/>
                </a:lnTo>
                <a:lnTo>
                  <a:pt x="328168" y="13970"/>
                </a:lnTo>
                <a:lnTo>
                  <a:pt x="323786" y="48430"/>
                </a:lnTo>
                <a:lnTo>
                  <a:pt x="319405" y="82867"/>
                </a:lnTo>
                <a:lnTo>
                  <a:pt x="315023" y="117304"/>
                </a:lnTo>
                <a:lnTo>
                  <a:pt x="310642" y="151764"/>
                </a:lnTo>
                <a:lnTo>
                  <a:pt x="297062" y="148838"/>
                </a:lnTo>
                <a:lnTo>
                  <a:pt x="284876" y="146732"/>
                </a:lnTo>
                <a:lnTo>
                  <a:pt x="274048" y="145460"/>
                </a:lnTo>
                <a:lnTo>
                  <a:pt x="264541" y="145034"/>
                </a:lnTo>
                <a:lnTo>
                  <a:pt x="254613" y="145678"/>
                </a:lnTo>
                <a:lnTo>
                  <a:pt x="222787" y="177736"/>
                </a:lnTo>
                <a:lnTo>
                  <a:pt x="218686" y="222093"/>
                </a:lnTo>
                <a:lnTo>
                  <a:pt x="218567" y="240284"/>
                </a:lnTo>
                <a:lnTo>
                  <a:pt x="237501" y="240284"/>
                </a:lnTo>
                <a:lnTo>
                  <a:pt x="256412" y="240284"/>
                </a:lnTo>
                <a:lnTo>
                  <a:pt x="275324" y="240284"/>
                </a:lnTo>
                <a:lnTo>
                  <a:pt x="294259" y="240284"/>
                </a:lnTo>
                <a:lnTo>
                  <a:pt x="294259" y="282003"/>
                </a:lnTo>
                <a:lnTo>
                  <a:pt x="294259" y="323723"/>
                </a:lnTo>
                <a:lnTo>
                  <a:pt x="294259" y="365442"/>
                </a:lnTo>
                <a:lnTo>
                  <a:pt x="294259" y="407162"/>
                </a:lnTo>
                <a:lnTo>
                  <a:pt x="275324" y="407162"/>
                </a:lnTo>
                <a:lnTo>
                  <a:pt x="256413" y="407162"/>
                </a:lnTo>
                <a:lnTo>
                  <a:pt x="237501" y="407162"/>
                </a:lnTo>
                <a:lnTo>
                  <a:pt x="218567" y="407162"/>
                </a:lnTo>
                <a:lnTo>
                  <a:pt x="218567" y="460644"/>
                </a:lnTo>
                <a:lnTo>
                  <a:pt x="218567" y="835025"/>
                </a:lnTo>
                <a:lnTo>
                  <a:pt x="178752" y="835025"/>
                </a:lnTo>
                <a:lnTo>
                  <a:pt x="138938" y="835025"/>
                </a:lnTo>
                <a:lnTo>
                  <a:pt x="99123" y="835025"/>
                </a:lnTo>
                <a:lnTo>
                  <a:pt x="59309" y="835025"/>
                </a:lnTo>
                <a:lnTo>
                  <a:pt x="59309" y="781542"/>
                </a:lnTo>
                <a:lnTo>
                  <a:pt x="59309" y="407162"/>
                </a:lnTo>
                <a:lnTo>
                  <a:pt x="44523" y="407162"/>
                </a:lnTo>
                <a:lnTo>
                  <a:pt x="29702" y="407162"/>
                </a:lnTo>
                <a:lnTo>
                  <a:pt x="14857" y="407162"/>
                </a:lnTo>
                <a:lnTo>
                  <a:pt x="0" y="407162"/>
                </a:lnTo>
                <a:lnTo>
                  <a:pt x="0" y="365442"/>
                </a:lnTo>
                <a:lnTo>
                  <a:pt x="0" y="323723"/>
                </a:lnTo>
                <a:lnTo>
                  <a:pt x="0" y="282003"/>
                </a:lnTo>
                <a:lnTo>
                  <a:pt x="0" y="240284"/>
                </a:lnTo>
                <a:lnTo>
                  <a:pt x="14857" y="240284"/>
                </a:lnTo>
                <a:lnTo>
                  <a:pt x="29702" y="240284"/>
                </a:lnTo>
                <a:lnTo>
                  <a:pt x="44523" y="240284"/>
                </a:lnTo>
                <a:lnTo>
                  <a:pt x="59309" y="240284"/>
                </a:lnTo>
                <a:lnTo>
                  <a:pt x="59309" y="233541"/>
                </a:lnTo>
                <a:lnTo>
                  <a:pt x="59309" y="226822"/>
                </a:lnTo>
                <a:lnTo>
                  <a:pt x="59309" y="220102"/>
                </a:lnTo>
                <a:lnTo>
                  <a:pt x="59309" y="213360"/>
                </a:lnTo>
                <a:lnTo>
                  <a:pt x="59662" y="194712"/>
                </a:lnTo>
                <a:lnTo>
                  <a:pt x="62416" y="154656"/>
                </a:lnTo>
                <a:lnTo>
                  <a:pt x="68127" y="112408"/>
                </a:lnTo>
                <a:lnTo>
                  <a:pt x="85344" y="61849"/>
                </a:lnTo>
                <a:lnTo>
                  <a:pt x="114597" y="26255"/>
                </a:lnTo>
                <a:lnTo>
                  <a:pt x="160845" y="4270"/>
                </a:lnTo>
                <a:lnTo>
                  <a:pt x="182280" y="1069"/>
                </a:lnTo>
                <a:lnTo>
                  <a:pt x="206883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35940" y="2824098"/>
            <a:ext cx="7852410" cy="2552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6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DISCRIMINATIVE </a:t>
            </a:r>
            <a:r>
              <a:rPr sz="3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r>
              <a:rPr sz="36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latin typeface="Calibri"/>
                <a:cs typeface="Calibri"/>
              </a:rPr>
              <a:t> </a:t>
            </a:r>
            <a:endParaRPr lang="en-GB" sz="3200" b="1" dirty="0" smtClean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3200" b="1" dirty="0" smtClean="0">
                <a:latin typeface="Calibri"/>
                <a:cs typeface="Calibri"/>
              </a:rPr>
              <a:t>It</a:t>
            </a:r>
            <a:r>
              <a:rPr sz="3200" b="1" spc="-215" dirty="0" smtClean="0">
                <a:latin typeface="Calibri"/>
                <a:cs typeface="Calibri"/>
              </a:rPr>
              <a:t> </a:t>
            </a:r>
            <a:r>
              <a:rPr sz="3200" b="1" spc="-15" dirty="0" smtClean="0">
                <a:latin typeface="Calibri"/>
                <a:cs typeface="Calibri"/>
              </a:rPr>
              <a:t>involves</a:t>
            </a:r>
            <a:r>
              <a:rPr lang="en-GB" sz="3200" dirty="0">
                <a:latin typeface="Calibri"/>
                <a:cs typeface="Calibri"/>
              </a:rPr>
              <a:t> </a:t>
            </a:r>
            <a:r>
              <a:rPr sz="3200" b="1" spc="-5" dirty="0" smtClean="0">
                <a:latin typeface="Calibri"/>
                <a:cs typeface="Calibri"/>
              </a:rPr>
              <a:t>identifying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difference </a:t>
            </a:r>
            <a:r>
              <a:rPr sz="3200" b="1" spc="-10" dirty="0">
                <a:latin typeface="Calibri"/>
                <a:cs typeface="Calibri"/>
              </a:rPr>
              <a:t>between </a:t>
            </a:r>
            <a:r>
              <a:rPr sz="3200" b="1" spc="-10" dirty="0" smtClean="0">
                <a:latin typeface="Calibri"/>
                <a:cs typeface="Calibri"/>
              </a:rPr>
              <a:t>various</a:t>
            </a:r>
            <a:r>
              <a:rPr lang="en-GB" sz="3200" b="1" spc="-10" dirty="0" smtClean="0">
                <a:latin typeface="Calibri"/>
                <a:cs typeface="Calibri"/>
              </a:rPr>
              <a:t> </a:t>
            </a:r>
            <a:r>
              <a:rPr sz="3200" b="1" dirty="0" smtClean="0">
                <a:latin typeface="Calibri"/>
                <a:cs typeface="Calibri"/>
              </a:rPr>
              <a:t>sounds</a:t>
            </a:r>
            <a:r>
              <a:rPr sz="3200" b="1" dirty="0">
                <a:latin typeface="Calibri"/>
                <a:cs typeface="Calibri"/>
              </a:rPr>
              <a:t>. It also </a:t>
            </a:r>
            <a:r>
              <a:rPr sz="3200" b="1" spc="-5" dirty="0">
                <a:latin typeface="Calibri"/>
                <a:cs typeface="Calibri"/>
              </a:rPr>
              <a:t>enables </a:t>
            </a:r>
            <a:r>
              <a:rPr sz="3200" b="1" dirty="0">
                <a:latin typeface="Calibri"/>
                <a:cs typeface="Calibri"/>
              </a:rPr>
              <a:t>one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15" dirty="0" smtClean="0">
                <a:latin typeface="Calibri"/>
                <a:cs typeface="Calibri"/>
              </a:rPr>
              <a:t>differentiate </a:t>
            </a:r>
            <a:r>
              <a:rPr sz="3200" b="1" spc="-10" dirty="0">
                <a:latin typeface="Calibri"/>
                <a:cs typeface="Calibri"/>
              </a:rPr>
              <a:t>between </a:t>
            </a:r>
            <a:r>
              <a:rPr sz="3200" b="1" spc="-5" dirty="0">
                <a:latin typeface="Calibri"/>
                <a:cs typeface="Calibri"/>
              </a:rPr>
              <a:t>familiar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10" dirty="0">
                <a:latin typeface="Calibri"/>
                <a:cs typeface="Calibri"/>
              </a:rPr>
              <a:t>unfamiliar</a:t>
            </a:r>
            <a:r>
              <a:rPr sz="3200" b="1" spc="-1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language.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175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646176"/>
            <a:ext cx="6937248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609600"/>
            <a:ext cx="6934200" cy="1228725"/>
          </a:xfrm>
          <a:custGeom>
            <a:avLst/>
            <a:gdLst/>
            <a:ahLst/>
            <a:cxnLst/>
            <a:rect l="l" t="t" r="r" b="b"/>
            <a:pathLst>
              <a:path w="6934200" h="1228725">
                <a:moveTo>
                  <a:pt x="6342253" y="965073"/>
                </a:moveTo>
                <a:lnTo>
                  <a:pt x="6341772" y="975550"/>
                </a:lnTo>
                <a:lnTo>
                  <a:pt x="6341459" y="984885"/>
                </a:lnTo>
                <a:lnTo>
                  <a:pt x="6341324" y="991330"/>
                </a:lnTo>
                <a:lnTo>
                  <a:pt x="6341236" y="1000125"/>
                </a:lnTo>
                <a:lnTo>
                  <a:pt x="6345098" y="1049605"/>
                </a:lnTo>
                <a:lnTo>
                  <a:pt x="6356699" y="1093835"/>
                </a:lnTo>
                <a:lnTo>
                  <a:pt x="6376062" y="1132802"/>
                </a:lnTo>
                <a:lnTo>
                  <a:pt x="6403213" y="1166495"/>
                </a:lnTo>
                <a:lnTo>
                  <a:pt x="6469537" y="1206340"/>
                </a:lnTo>
                <a:lnTo>
                  <a:pt x="6515181" y="1218780"/>
                </a:lnTo>
                <a:lnTo>
                  <a:pt x="6569146" y="1226239"/>
                </a:lnTo>
                <a:lnTo>
                  <a:pt x="6631432" y="1228725"/>
                </a:lnTo>
                <a:lnTo>
                  <a:pt x="6666791" y="1227703"/>
                </a:lnTo>
                <a:lnTo>
                  <a:pt x="6731319" y="1219563"/>
                </a:lnTo>
                <a:lnTo>
                  <a:pt x="6787419" y="1203130"/>
                </a:lnTo>
                <a:lnTo>
                  <a:pt x="6833901" y="1176928"/>
                </a:lnTo>
                <a:lnTo>
                  <a:pt x="6870811" y="1140515"/>
                </a:lnTo>
                <a:lnTo>
                  <a:pt x="6900148" y="1093081"/>
                </a:lnTo>
                <a:lnTo>
                  <a:pt x="6912639" y="1063498"/>
                </a:lnTo>
                <a:lnTo>
                  <a:pt x="6629908" y="1063498"/>
                </a:lnTo>
                <a:lnTo>
                  <a:pt x="6613024" y="1062255"/>
                </a:lnTo>
                <a:lnTo>
                  <a:pt x="6571233" y="1043432"/>
                </a:lnTo>
                <a:lnTo>
                  <a:pt x="6547358" y="994283"/>
                </a:lnTo>
                <a:lnTo>
                  <a:pt x="6342253" y="965073"/>
                </a:lnTo>
                <a:close/>
              </a:path>
              <a:path w="6934200" h="1228725">
                <a:moveTo>
                  <a:pt x="6933692" y="822578"/>
                </a:moveTo>
                <a:lnTo>
                  <a:pt x="6720713" y="822578"/>
                </a:lnTo>
                <a:lnTo>
                  <a:pt x="6720713" y="926846"/>
                </a:lnTo>
                <a:lnTo>
                  <a:pt x="6719308" y="961921"/>
                </a:lnTo>
                <a:lnTo>
                  <a:pt x="6708068" y="1015071"/>
                </a:lnTo>
                <a:lnTo>
                  <a:pt x="6685468" y="1046460"/>
                </a:lnTo>
                <a:lnTo>
                  <a:pt x="6629908" y="1063498"/>
                </a:lnTo>
                <a:lnTo>
                  <a:pt x="6912639" y="1063498"/>
                </a:lnTo>
                <a:lnTo>
                  <a:pt x="6921769" y="1035450"/>
                </a:lnTo>
                <a:lnTo>
                  <a:pt x="6928675" y="1005014"/>
                </a:lnTo>
                <a:lnTo>
                  <a:pt x="6932818" y="973816"/>
                </a:lnTo>
                <a:lnTo>
                  <a:pt x="6934200" y="941832"/>
                </a:lnTo>
                <a:lnTo>
                  <a:pt x="6933730" y="913669"/>
                </a:lnTo>
                <a:lnTo>
                  <a:pt x="6933692" y="822578"/>
                </a:lnTo>
                <a:close/>
              </a:path>
              <a:path w="6934200" h="1228725">
                <a:moveTo>
                  <a:pt x="6551549" y="246125"/>
                </a:moveTo>
                <a:lnTo>
                  <a:pt x="6503566" y="251388"/>
                </a:lnTo>
                <a:lnTo>
                  <a:pt x="6460394" y="267176"/>
                </a:lnTo>
                <a:lnTo>
                  <a:pt x="6422032" y="293489"/>
                </a:lnTo>
                <a:lnTo>
                  <a:pt x="6388481" y="330326"/>
                </a:lnTo>
                <a:lnTo>
                  <a:pt x="6365999" y="367069"/>
                </a:lnTo>
                <a:lnTo>
                  <a:pt x="6348535" y="409932"/>
                </a:lnTo>
                <a:lnTo>
                  <a:pt x="6336076" y="458909"/>
                </a:lnTo>
                <a:lnTo>
                  <a:pt x="6328610" y="513995"/>
                </a:lnTo>
                <a:lnTo>
                  <a:pt x="6326124" y="575183"/>
                </a:lnTo>
                <a:lnTo>
                  <a:pt x="6328058" y="629209"/>
                </a:lnTo>
                <a:lnTo>
                  <a:pt x="6333857" y="678823"/>
                </a:lnTo>
                <a:lnTo>
                  <a:pt x="6343515" y="724029"/>
                </a:lnTo>
                <a:lnTo>
                  <a:pt x="6357026" y="764833"/>
                </a:lnTo>
                <a:lnTo>
                  <a:pt x="6374383" y="801242"/>
                </a:lnTo>
                <a:lnTo>
                  <a:pt x="6403294" y="844598"/>
                </a:lnTo>
                <a:lnTo>
                  <a:pt x="6435618" y="878341"/>
                </a:lnTo>
                <a:lnTo>
                  <a:pt x="6471356" y="902457"/>
                </a:lnTo>
                <a:lnTo>
                  <a:pt x="6510507" y="916936"/>
                </a:lnTo>
                <a:lnTo>
                  <a:pt x="6553073" y="921765"/>
                </a:lnTo>
                <a:lnTo>
                  <a:pt x="6580884" y="919741"/>
                </a:lnTo>
                <a:lnTo>
                  <a:pt x="6633600" y="903549"/>
                </a:lnTo>
                <a:lnTo>
                  <a:pt x="6674028" y="877425"/>
                </a:lnTo>
                <a:lnTo>
                  <a:pt x="6705167" y="844036"/>
                </a:lnTo>
                <a:lnTo>
                  <a:pt x="6720713" y="822578"/>
                </a:lnTo>
                <a:lnTo>
                  <a:pt x="6933692" y="822578"/>
                </a:lnTo>
                <a:lnTo>
                  <a:pt x="6933692" y="741679"/>
                </a:lnTo>
                <a:lnTo>
                  <a:pt x="6629400" y="741679"/>
                </a:lnTo>
                <a:lnTo>
                  <a:pt x="6609635" y="739421"/>
                </a:lnTo>
                <a:lnTo>
                  <a:pt x="6562344" y="705738"/>
                </a:lnTo>
                <a:lnTo>
                  <a:pt x="6543309" y="660114"/>
                </a:lnTo>
                <a:lnTo>
                  <a:pt x="6536944" y="595249"/>
                </a:lnTo>
                <a:lnTo>
                  <a:pt x="6538446" y="555865"/>
                </a:lnTo>
                <a:lnTo>
                  <a:pt x="6550499" y="495147"/>
                </a:lnTo>
                <a:lnTo>
                  <a:pt x="6574192" y="457835"/>
                </a:lnTo>
                <a:lnTo>
                  <a:pt x="6625717" y="437261"/>
                </a:lnTo>
                <a:lnTo>
                  <a:pt x="6933692" y="437261"/>
                </a:lnTo>
                <a:lnTo>
                  <a:pt x="6933692" y="363347"/>
                </a:lnTo>
                <a:lnTo>
                  <a:pt x="6735826" y="363347"/>
                </a:lnTo>
                <a:lnTo>
                  <a:pt x="6717299" y="334150"/>
                </a:lnTo>
                <a:lnTo>
                  <a:pt x="6698107" y="309419"/>
                </a:lnTo>
                <a:lnTo>
                  <a:pt x="6657721" y="273303"/>
                </a:lnTo>
                <a:lnTo>
                  <a:pt x="6610254" y="252904"/>
                </a:lnTo>
                <a:lnTo>
                  <a:pt x="6582318" y="247818"/>
                </a:lnTo>
                <a:lnTo>
                  <a:pt x="6551549" y="246125"/>
                </a:lnTo>
                <a:close/>
              </a:path>
              <a:path w="6934200" h="1228725">
                <a:moveTo>
                  <a:pt x="6933692" y="437261"/>
                </a:moveTo>
                <a:lnTo>
                  <a:pt x="6625717" y="437261"/>
                </a:lnTo>
                <a:lnTo>
                  <a:pt x="6645219" y="439739"/>
                </a:lnTo>
                <a:lnTo>
                  <a:pt x="6663150" y="447182"/>
                </a:lnTo>
                <a:lnTo>
                  <a:pt x="6694297" y="477012"/>
                </a:lnTo>
                <a:lnTo>
                  <a:pt x="6715331" y="525684"/>
                </a:lnTo>
                <a:lnTo>
                  <a:pt x="6722364" y="592074"/>
                </a:lnTo>
                <a:lnTo>
                  <a:pt x="6720695" y="627243"/>
                </a:lnTo>
                <a:lnTo>
                  <a:pt x="6707308" y="683388"/>
                </a:lnTo>
                <a:lnTo>
                  <a:pt x="6681424" y="720677"/>
                </a:lnTo>
                <a:lnTo>
                  <a:pt x="6629400" y="741679"/>
                </a:lnTo>
                <a:lnTo>
                  <a:pt x="6933692" y="741679"/>
                </a:lnTo>
                <a:lnTo>
                  <a:pt x="6933692" y="437261"/>
                </a:lnTo>
                <a:close/>
              </a:path>
              <a:path w="6934200" h="1228725">
                <a:moveTo>
                  <a:pt x="6933692" y="261620"/>
                </a:moveTo>
                <a:lnTo>
                  <a:pt x="6735826" y="261620"/>
                </a:lnTo>
                <a:lnTo>
                  <a:pt x="6735826" y="363347"/>
                </a:lnTo>
                <a:lnTo>
                  <a:pt x="6933692" y="363347"/>
                </a:lnTo>
                <a:lnTo>
                  <a:pt x="6933692" y="261620"/>
                </a:lnTo>
                <a:close/>
              </a:path>
              <a:path w="6934200" h="1228725">
                <a:moveTo>
                  <a:pt x="3306317" y="246125"/>
                </a:moveTo>
                <a:lnTo>
                  <a:pt x="3250465" y="250117"/>
                </a:lnTo>
                <a:lnTo>
                  <a:pt x="3199654" y="262089"/>
                </a:lnTo>
                <a:lnTo>
                  <a:pt x="3153896" y="282034"/>
                </a:lnTo>
                <a:lnTo>
                  <a:pt x="3113204" y="309947"/>
                </a:lnTo>
                <a:lnTo>
                  <a:pt x="3077591" y="345821"/>
                </a:lnTo>
                <a:lnTo>
                  <a:pt x="3052265" y="380799"/>
                </a:lnTo>
                <a:lnTo>
                  <a:pt x="3031537" y="419189"/>
                </a:lnTo>
                <a:lnTo>
                  <a:pt x="3015408" y="460994"/>
                </a:lnTo>
                <a:lnTo>
                  <a:pt x="3003883" y="506217"/>
                </a:lnTo>
                <a:lnTo>
                  <a:pt x="2996966" y="554862"/>
                </a:lnTo>
                <a:lnTo>
                  <a:pt x="2994660" y="606933"/>
                </a:lnTo>
                <a:lnTo>
                  <a:pt x="2997253" y="661771"/>
                </a:lnTo>
                <a:lnTo>
                  <a:pt x="3005026" y="712930"/>
                </a:lnTo>
                <a:lnTo>
                  <a:pt x="3017966" y="760398"/>
                </a:lnTo>
                <a:lnTo>
                  <a:pt x="3036062" y="804163"/>
                </a:lnTo>
                <a:lnTo>
                  <a:pt x="3058011" y="843242"/>
                </a:lnTo>
                <a:lnTo>
                  <a:pt x="3082686" y="876665"/>
                </a:lnTo>
                <a:lnTo>
                  <a:pt x="3110053" y="904444"/>
                </a:lnTo>
                <a:lnTo>
                  <a:pt x="3174434" y="943427"/>
                </a:lnTo>
                <a:lnTo>
                  <a:pt x="3214639" y="955452"/>
                </a:lnTo>
                <a:lnTo>
                  <a:pt x="3260679" y="962667"/>
                </a:lnTo>
                <a:lnTo>
                  <a:pt x="3312541" y="965073"/>
                </a:lnTo>
                <a:lnTo>
                  <a:pt x="3371949" y="962263"/>
                </a:lnTo>
                <a:lnTo>
                  <a:pt x="3424046" y="953833"/>
                </a:lnTo>
                <a:lnTo>
                  <a:pt x="3468810" y="939784"/>
                </a:lnTo>
                <a:lnTo>
                  <a:pt x="3506216" y="920114"/>
                </a:lnTo>
                <a:lnTo>
                  <a:pt x="3538718" y="893895"/>
                </a:lnTo>
                <a:lnTo>
                  <a:pt x="3568779" y="860377"/>
                </a:lnTo>
                <a:lnTo>
                  <a:pt x="3596387" y="819548"/>
                </a:lnTo>
                <a:lnTo>
                  <a:pt x="3601238" y="810260"/>
                </a:lnTo>
                <a:lnTo>
                  <a:pt x="3317240" y="810260"/>
                </a:lnTo>
                <a:lnTo>
                  <a:pt x="3293737" y="807471"/>
                </a:lnTo>
                <a:lnTo>
                  <a:pt x="3253732" y="785131"/>
                </a:lnTo>
                <a:lnTo>
                  <a:pt x="3227298" y="748006"/>
                </a:lnTo>
                <a:lnTo>
                  <a:pt x="3213530" y="700762"/>
                </a:lnTo>
                <a:lnTo>
                  <a:pt x="3209671" y="671067"/>
                </a:lnTo>
                <a:lnTo>
                  <a:pt x="3633470" y="671067"/>
                </a:lnTo>
                <a:lnTo>
                  <a:pt x="3633470" y="641223"/>
                </a:lnTo>
                <a:lnTo>
                  <a:pt x="3631231" y="576407"/>
                </a:lnTo>
                <a:lnTo>
                  <a:pt x="3627587" y="544702"/>
                </a:lnTo>
                <a:lnTo>
                  <a:pt x="3210179" y="544702"/>
                </a:lnTo>
                <a:lnTo>
                  <a:pt x="3213705" y="515842"/>
                </a:lnTo>
                <a:lnTo>
                  <a:pt x="3225948" y="469550"/>
                </a:lnTo>
                <a:lnTo>
                  <a:pt x="3251001" y="430283"/>
                </a:lnTo>
                <a:lnTo>
                  <a:pt x="3291197" y="405328"/>
                </a:lnTo>
                <a:lnTo>
                  <a:pt x="3315080" y="402209"/>
                </a:lnTo>
                <a:lnTo>
                  <a:pt x="3588570" y="402209"/>
                </a:lnTo>
                <a:lnTo>
                  <a:pt x="3577701" y="380484"/>
                </a:lnTo>
                <a:lnTo>
                  <a:pt x="3553650" y="345598"/>
                </a:lnTo>
                <a:lnTo>
                  <a:pt x="3525504" y="315714"/>
                </a:lnTo>
                <a:lnTo>
                  <a:pt x="3493262" y="290829"/>
                </a:lnTo>
                <a:lnTo>
                  <a:pt x="3455854" y="271254"/>
                </a:lnTo>
                <a:lnTo>
                  <a:pt x="3412220" y="257286"/>
                </a:lnTo>
                <a:lnTo>
                  <a:pt x="3362370" y="248914"/>
                </a:lnTo>
                <a:lnTo>
                  <a:pt x="3306317" y="246125"/>
                </a:lnTo>
                <a:close/>
              </a:path>
              <a:path w="6934200" h="1228725">
                <a:moveTo>
                  <a:pt x="3413252" y="747522"/>
                </a:moveTo>
                <a:lnTo>
                  <a:pt x="3385159" y="783544"/>
                </a:lnTo>
                <a:lnTo>
                  <a:pt x="3347593" y="805402"/>
                </a:lnTo>
                <a:lnTo>
                  <a:pt x="3317240" y="810260"/>
                </a:lnTo>
                <a:lnTo>
                  <a:pt x="3601238" y="810260"/>
                </a:lnTo>
                <a:lnTo>
                  <a:pt x="3621532" y="771398"/>
                </a:lnTo>
                <a:lnTo>
                  <a:pt x="3413252" y="747522"/>
                </a:lnTo>
                <a:close/>
              </a:path>
              <a:path w="6934200" h="1228725">
                <a:moveTo>
                  <a:pt x="3588570" y="402209"/>
                </a:moveTo>
                <a:lnTo>
                  <a:pt x="3315080" y="402209"/>
                </a:lnTo>
                <a:lnTo>
                  <a:pt x="3335843" y="404278"/>
                </a:lnTo>
                <a:lnTo>
                  <a:pt x="3354498" y="410479"/>
                </a:lnTo>
                <a:lnTo>
                  <a:pt x="3385439" y="435228"/>
                </a:lnTo>
                <a:lnTo>
                  <a:pt x="3407092" y="479155"/>
                </a:lnTo>
                <a:lnTo>
                  <a:pt x="3418459" y="544702"/>
                </a:lnTo>
                <a:lnTo>
                  <a:pt x="3627587" y="544702"/>
                </a:lnTo>
                <a:lnTo>
                  <a:pt x="3624516" y="517985"/>
                </a:lnTo>
                <a:lnTo>
                  <a:pt x="3613324" y="465968"/>
                </a:lnTo>
                <a:lnTo>
                  <a:pt x="3597655" y="420370"/>
                </a:lnTo>
                <a:lnTo>
                  <a:pt x="3588570" y="402209"/>
                </a:lnTo>
                <a:close/>
              </a:path>
              <a:path w="6934200" h="1228725">
                <a:moveTo>
                  <a:pt x="5082285" y="261620"/>
                </a:moveTo>
                <a:lnTo>
                  <a:pt x="4870958" y="261620"/>
                </a:lnTo>
                <a:lnTo>
                  <a:pt x="4870958" y="949578"/>
                </a:lnTo>
                <a:lnTo>
                  <a:pt x="5082285" y="949578"/>
                </a:lnTo>
                <a:lnTo>
                  <a:pt x="5082285" y="261620"/>
                </a:lnTo>
                <a:close/>
              </a:path>
              <a:path w="6934200" h="1228725">
                <a:moveTo>
                  <a:pt x="1126108" y="261620"/>
                </a:moveTo>
                <a:lnTo>
                  <a:pt x="914781" y="261620"/>
                </a:lnTo>
                <a:lnTo>
                  <a:pt x="914781" y="949578"/>
                </a:lnTo>
                <a:lnTo>
                  <a:pt x="1126108" y="949578"/>
                </a:lnTo>
                <a:lnTo>
                  <a:pt x="1126108" y="261620"/>
                </a:lnTo>
                <a:close/>
              </a:path>
              <a:path w="6934200" h="1228725">
                <a:moveTo>
                  <a:pt x="5627878" y="261620"/>
                </a:moveTo>
                <a:lnTo>
                  <a:pt x="5431028" y="261620"/>
                </a:lnTo>
                <a:lnTo>
                  <a:pt x="5431028" y="949578"/>
                </a:lnTo>
                <a:lnTo>
                  <a:pt x="5642483" y="949578"/>
                </a:lnTo>
                <a:lnTo>
                  <a:pt x="5642483" y="619251"/>
                </a:lnTo>
                <a:lnTo>
                  <a:pt x="5643963" y="575891"/>
                </a:lnTo>
                <a:lnTo>
                  <a:pt x="5655877" y="510792"/>
                </a:lnTo>
                <a:lnTo>
                  <a:pt x="5679189" y="473168"/>
                </a:lnTo>
                <a:lnTo>
                  <a:pt x="5728589" y="452754"/>
                </a:lnTo>
                <a:lnTo>
                  <a:pt x="6011311" y="452754"/>
                </a:lnTo>
                <a:lnTo>
                  <a:pt x="6011116" y="448740"/>
                </a:lnTo>
                <a:lnTo>
                  <a:pt x="6001829" y="394033"/>
                </a:lnTo>
                <a:lnTo>
                  <a:pt x="5994982" y="373761"/>
                </a:lnTo>
                <a:lnTo>
                  <a:pt x="5627878" y="373761"/>
                </a:lnTo>
                <a:lnTo>
                  <a:pt x="5627878" y="261620"/>
                </a:lnTo>
                <a:close/>
              </a:path>
              <a:path w="6934200" h="1228725">
                <a:moveTo>
                  <a:pt x="6011311" y="452754"/>
                </a:moveTo>
                <a:lnTo>
                  <a:pt x="5728589" y="452754"/>
                </a:lnTo>
                <a:lnTo>
                  <a:pt x="5745043" y="454443"/>
                </a:lnTo>
                <a:lnTo>
                  <a:pt x="5759545" y="459501"/>
                </a:lnTo>
                <a:lnTo>
                  <a:pt x="5791098" y="495468"/>
                </a:lnTo>
                <a:lnTo>
                  <a:pt x="5800675" y="541240"/>
                </a:lnTo>
                <a:lnTo>
                  <a:pt x="5801868" y="571246"/>
                </a:lnTo>
                <a:lnTo>
                  <a:pt x="5801868" y="949578"/>
                </a:lnTo>
                <a:lnTo>
                  <a:pt x="6014211" y="949578"/>
                </a:lnTo>
                <a:lnTo>
                  <a:pt x="6014137" y="510792"/>
                </a:lnTo>
                <a:lnTo>
                  <a:pt x="6011311" y="452754"/>
                </a:lnTo>
                <a:close/>
              </a:path>
              <a:path w="6934200" h="1228725">
                <a:moveTo>
                  <a:pt x="5827268" y="246125"/>
                </a:moveTo>
                <a:lnTo>
                  <a:pt x="5767355" y="253476"/>
                </a:lnTo>
                <a:lnTo>
                  <a:pt x="5717158" y="275589"/>
                </a:lnTo>
                <a:lnTo>
                  <a:pt x="5672280" y="314864"/>
                </a:lnTo>
                <a:lnTo>
                  <a:pt x="5627878" y="373761"/>
                </a:lnTo>
                <a:lnTo>
                  <a:pt x="5994982" y="373761"/>
                </a:lnTo>
                <a:lnTo>
                  <a:pt x="5964682" y="311276"/>
                </a:lnTo>
                <a:lnTo>
                  <a:pt x="5937460" y="282773"/>
                </a:lnTo>
                <a:lnTo>
                  <a:pt x="5868777" y="250197"/>
                </a:lnTo>
                <a:lnTo>
                  <a:pt x="5827268" y="246125"/>
                </a:lnTo>
                <a:close/>
              </a:path>
              <a:path w="6934200" h="1228725">
                <a:moveTo>
                  <a:pt x="4139057" y="261620"/>
                </a:moveTo>
                <a:lnTo>
                  <a:pt x="3942207" y="261620"/>
                </a:lnTo>
                <a:lnTo>
                  <a:pt x="3942207" y="949578"/>
                </a:lnTo>
                <a:lnTo>
                  <a:pt x="4153535" y="949578"/>
                </a:lnTo>
                <a:lnTo>
                  <a:pt x="4153535" y="619251"/>
                </a:lnTo>
                <a:lnTo>
                  <a:pt x="4155033" y="575891"/>
                </a:lnTo>
                <a:lnTo>
                  <a:pt x="4166983" y="510792"/>
                </a:lnTo>
                <a:lnTo>
                  <a:pt x="4190297" y="473168"/>
                </a:lnTo>
                <a:lnTo>
                  <a:pt x="4239768" y="452754"/>
                </a:lnTo>
                <a:lnTo>
                  <a:pt x="4522488" y="452754"/>
                </a:lnTo>
                <a:lnTo>
                  <a:pt x="4522293" y="448740"/>
                </a:lnTo>
                <a:lnTo>
                  <a:pt x="4512992" y="394033"/>
                </a:lnTo>
                <a:lnTo>
                  <a:pt x="4506128" y="373761"/>
                </a:lnTo>
                <a:lnTo>
                  <a:pt x="4139057" y="373761"/>
                </a:lnTo>
                <a:lnTo>
                  <a:pt x="4139057" y="261620"/>
                </a:lnTo>
                <a:close/>
              </a:path>
              <a:path w="6934200" h="1228725">
                <a:moveTo>
                  <a:pt x="4522488" y="452754"/>
                </a:moveTo>
                <a:lnTo>
                  <a:pt x="4239768" y="452754"/>
                </a:lnTo>
                <a:lnTo>
                  <a:pt x="4256149" y="454443"/>
                </a:lnTo>
                <a:lnTo>
                  <a:pt x="4270613" y="459501"/>
                </a:lnTo>
                <a:lnTo>
                  <a:pt x="4302150" y="495468"/>
                </a:lnTo>
                <a:lnTo>
                  <a:pt x="4311727" y="541240"/>
                </a:lnTo>
                <a:lnTo>
                  <a:pt x="4312920" y="571246"/>
                </a:lnTo>
                <a:lnTo>
                  <a:pt x="4312920" y="949578"/>
                </a:lnTo>
                <a:lnTo>
                  <a:pt x="4525391" y="949578"/>
                </a:lnTo>
                <a:lnTo>
                  <a:pt x="4525316" y="510792"/>
                </a:lnTo>
                <a:lnTo>
                  <a:pt x="4522488" y="452754"/>
                </a:lnTo>
                <a:close/>
              </a:path>
              <a:path w="6934200" h="1228725">
                <a:moveTo>
                  <a:pt x="4338447" y="246125"/>
                </a:moveTo>
                <a:lnTo>
                  <a:pt x="4278439" y="253476"/>
                </a:lnTo>
                <a:lnTo>
                  <a:pt x="4228338" y="275589"/>
                </a:lnTo>
                <a:lnTo>
                  <a:pt x="4183411" y="314864"/>
                </a:lnTo>
                <a:lnTo>
                  <a:pt x="4139057" y="373761"/>
                </a:lnTo>
                <a:lnTo>
                  <a:pt x="4506128" y="373761"/>
                </a:lnTo>
                <a:lnTo>
                  <a:pt x="4475734" y="311276"/>
                </a:lnTo>
                <a:lnTo>
                  <a:pt x="4448567" y="282773"/>
                </a:lnTo>
                <a:lnTo>
                  <a:pt x="4379900" y="250197"/>
                </a:lnTo>
                <a:lnTo>
                  <a:pt x="4338447" y="246125"/>
                </a:lnTo>
                <a:close/>
              </a:path>
              <a:path w="6934200" h="1228725">
                <a:moveTo>
                  <a:pt x="1647317" y="733805"/>
                </a:moveTo>
                <a:lnTo>
                  <a:pt x="1437513" y="758444"/>
                </a:lnTo>
                <a:lnTo>
                  <a:pt x="1449443" y="805160"/>
                </a:lnTo>
                <a:lnTo>
                  <a:pt x="1467135" y="846232"/>
                </a:lnTo>
                <a:lnTo>
                  <a:pt x="1490591" y="881637"/>
                </a:lnTo>
                <a:lnTo>
                  <a:pt x="1519808" y="911351"/>
                </a:lnTo>
                <a:lnTo>
                  <a:pt x="1585030" y="945733"/>
                </a:lnTo>
                <a:lnTo>
                  <a:pt x="1628064" y="956477"/>
                </a:lnTo>
                <a:lnTo>
                  <a:pt x="1678073" y="962924"/>
                </a:lnTo>
                <a:lnTo>
                  <a:pt x="1735074" y="965073"/>
                </a:lnTo>
                <a:lnTo>
                  <a:pt x="1785721" y="962999"/>
                </a:lnTo>
                <a:lnTo>
                  <a:pt x="1830784" y="956770"/>
                </a:lnTo>
                <a:lnTo>
                  <a:pt x="1870251" y="946374"/>
                </a:lnTo>
                <a:lnTo>
                  <a:pt x="1933015" y="913699"/>
                </a:lnTo>
                <a:lnTo>
                  <a:pt x="1978441" y="868880"/>
                </a:lnTo>
                <a:lnTo>
                  <a:pt x="2004463" y="820674"/>
                </a:lnTo>
                <a:lnTo>
                  <a:pt x="1745996" y="820674"/>
                </a:lnTo>
                <a:lnTo>
                  <a:pt x="1727465" y="819413"/>
                </a:lnTo>
                <a:lnTo>
                  <a:pt x="1683639" y="800608"/>
                </a:lnTo>
                <a:lnTo>
                  <a:pt x="1654438" y="755477"/>
                </a:lnTo>
                <a:lnTo>
                  <a:pt x="1647317" y="733805"/>
                </a:lnTo>
                <a:close/>
              </a:path>
              <a:path w="6934200" h="1228725">
                <a:moveTo>
                  <a:pt x="1728851" y="246125"/>
                </a:moveTo>
                <a:lnTo>
                  <a:pt x="1684462" y="247648"/>
                </a:lnTo>
                <a:lnTo>
                  <a:pt x="1644824" y="252206"/>
                </a:lnTo>
                <a:lnTo>
                  <a:pt x="1579752" y="270383"/>
                </a:lnTo>
                <a:lnTo>
                  <a:pt x="1530175" y="300847"/>
                </a:lnTo>
                <a:lnTo>
                  <a:pt x="1492504" y="343788"/>
                </a:lnTo>
                <a:lnTo>
                  <a:pt x="1468786" y="397732"/>
                </a:lnTo>
                <a:lnTo>
                  <a:pt x="1460881" y="461010"/>
                </a:lnTo>
                <a:lnTo>
                  <a:pt x="1462714" y="491206"/>
                </a:lnTo>
                <a:lnTo>
                  <a:pt x="1477383" y="546502"/>
                </a:lnTo>
                <a:lnTo>
                  <a:pt x="1505721" y="594151"/>
                </a:lnTo>
                <a:lnTo>
                  <a:pt x="1541778" y="628580"/>
                </a:lnTo>
                <a:lnTo>
                  <a:pt x="1587978" y="650886"/>
                </a:lnTo>
                <a:lnTo>
                  <a:pt x="1664420" y="673072"/>
                </a:lnTo>
                <a:lnTo>
                  <a:pt x="1748597" y="692566"/>
                </a:lnTo>
                <a:lnTo>
                  <a:pt x="1774872" y="699706"/>
                </a:lnTo>
                <a:lnTo>
                  <a:pt x="1816621" y="720562"/>
                </a:lnTo>
                <a:lnTo>
                  <a:pt x="1830070" y="756030"/>
                </a:lnTo>
                <a:lnTo>
                  <a:pt x="1828928" y="768082"/>
                </a:lnTo>
                <a:lnTo>
                  <a:pt x="1799002" y="807922"/>
                </a:lnTo>
                <a:lnTo>
                  <a:pt x="1745996" y="820674"/>
                </a:lnTo>
                <a:lnTo>
                  <a:pt x="2004463" y="820674"/>
                </a:lnTo>
                <a:lnTo>
                  <a:pt x="2021915" y="756030"/>
                </a:lnTo>
                <a:lnTo>
                  <a:pt x="2023745" y="726313"/>
                </a:lnTo>
                <a:lnTo>
                  <a:pt x="2022050" y="697478"/>
                </a:lnTo>
                <a:lnTo>
                  <a:pt x="2008421" y="643427"/>
                </a:lnTo>
                <a:lnTo>
                  <a:pt x="1981317" y="595068"/>
                </a:lnTo>
                <a:lnTo>
                  <a:pt x="1942022" y="557210"/>
                </a:lnTo>
                <a:lnTo>
                  <a:pt x="1888747" y="530020"/>
                </a:lnTo>
                <a:lnTo>
                  <a:pt x="1810349" y="509307"/>
                </a:lnTo>
                <a:lnTo>
                  <a:pt x="1729263" y="495831"/>
                </a:lnTo>
                <a:lnTo>
                  <a:pt x="1703641" y="490188"/>
                </a:lnTo>
                <a:lnTo>
                  <a:pt x="1661590" y="470660"/>
                </a:lnTo>
                <a:lnTo>
                  <a:pt x="1649857" y="439674"/>
                </a:lnTo>
                <a:lnTo>
                  <a:pt x="1650880" y="428839"/>
                </a:lnTo>
                <a:lnTo>
                  <a:pt x="1675645" y="394285"/>
                </a:lnTo>
                <a:lnTo>
                  <a:pt x="1718437" y="385445"/>
                </a:lnTo>
                <a:lnTo>
                  <a:pt x="1988495" y="385445"/>
                </a:lnTo>
                <a:lnTo>
                  <a:pt x="1981603" y="369605"/>
                </a:lnTo>
                <a:lnTo>
                  <a:pt x="1952878" y="323214"/>
                </a:lnTo>
                <a:lnTo>
                  <a:pt x="1917557" y="288925"/>
                </a:lnTo>
                <a:lnTo>
                  <a:pt x="1874520" y="264922"/>
                </a:lnTo>
                <a:lnTo>
                  <a:pt x="1814591" y="250809"/>
                </a:lnTo>
                <a:lnTo>
                  <a:pt x="1774953" y="247294"/>
                </a:lnTo>
                <a:lnTo>
                  <a:pt x="1728851" y="246125"/>
                </a:lnTo>
                <a:close/>
              </a:path>
              <a:path w="6934200" h="1228725">
                <a:moveTo>
                  <a:pt x="1988495" y="385445"/>
                </a:moveTo>
                <a:lnTo>
                  <a:pt x="1718437" y="385445"/>
                </a:lnTo>
                <a:lnTo>
                  <a:pt x="1735415" y="386732"/>
                </a:lnTo>
                <a:lnTo>
                  <a:pt x="1751107" y="390604"/>
                </a:lnTo>
                <a:lnTo>
                  <a:pt x="1787114" y="414976"/>
                </a:lnTo>
                <a:lnTo>
                  <a:pt x="1804670" y="454660"/>
                </a:lnTo>
                <a:lnTo>
                  <a:pt x="2005076" y="430149"/>
                </a:lnTo>
                <a:lnTo>
                  <a:pt x="1994027" y="398170"/>
                </a:lnTo>
                <a:lnTo>
                  <a:pt x="1988495" y="385445"/>
                </a:lnTo>
                <a:close/>
              </a:path>
              <a:path w="6934200" h="1228725">
                <a:moveTo>
                  <a:pt x="5082285" y="0"/>
                </a:moveTo>
                <a:lnTo>
                  <a:pt x="4870958" y="0"/>
                </a:lnTo>
                <a:lnTo>
                  <a:pt x="4870958" y="179450"/>
                </a:lnTo>
                <a:lnTo>
                  <a:pt x="5082285" y="179450"/>
                </a:lnTo>
                <a:lnTo>
                  <a:pt x="5082285" y="0"/>
                </a:lnTo>
                <a:close/>
              </a:path>
              <a:path w="6934200" h="1228725">
                <a:moveTo>
                  <a:pt x="2591308" y="454660"/>
                </a:moveTo>
                <a:lnTo>
                  <a:pt x="2379472" y="454660"/>
                </a:lnTo>
                <a:lnTo>
                  <a:pt x="2379509" y="698373"/>
                </a:lnTo>
                <a:lnTo>
                  <a:pt x="2380591" y="750222"/>
                </a:lnTo>
                <a:lnTo>
                  <a:pt x="2383948" y="795861"/>
                </a:lnTo>
                <a:lnTo>
                  <a:pt x="2397379" y="863219"/>
                </a:lnTo>
                <a:lnTo>
                  <a:pt x="2420143" y="908097"/>
                </a:lnTo>
                <a:lnTo>
                  <a:pt x="2452624" y="939926"/>
                </a:lnTo>
                <a:lnTo>
                  <a:pt x="2500407" y="958786"/>
                </a:lnTo>
                <a:lnTo>
                  <a:pt x="2568955" y="965073"/>
                </a:lnTo>
                <a:lnTo>
                  <a:pt x="2603605" y="963739"/>
                </a:lnTo>
                <a:lnTo>
                  <a:pt x="2639552" y="959738"/>
                </a:lnTo>
                <a:lnTo>
                  <a:pt x="2676808" y="953071"/>
                </a:lnTo>
                <a:lnTo>
                  <a:pt x="2715387" y="943737"/>
                </a:lnTo>
                <a:lnTo>
                  <a:pt x="2701204" y="778510"/>
                </a:lnTo>
                <a:lnTo>
                  <a:pt x="2634361" y="778510"/>
                </a:lnTo>
                <a:lnTo>
                  <a:pt x="2622363" y="777148"/>
                </a:lnTo>
                <a:lnTo>
                  <a:pt x="2595058" y="747611"/>
                </a:lnTo>
                <a:lnTo>
                  <a:pt x="2591308" y="698373"/>
                </a:lnTo>
                <a:lnTo>
                  <a:pt x="2591308" y="454660"/>
                </a:lnTo>
                <a:close/>
              </a:path>
              <a:path w="6934200" h="1228725">
                <a:moveTo>
                  <a:pt x="2699766" y="761746"/>
                </a:moveTo>
                <a:lnTo>
                  <a:pt x="2679955" y="769080"/>
                </a:lnTo>
                <a:lnTo>
                  <a:pt x="2662443" y="774319"/>
                </a:lnTo>
                <a:lnTo>
                  <a:pt x="2647241" y="777462"/>
                </a:lnTo>
                <a:lnTo>
                  <a:pt x="2634361" y="778510"/>
                </a:lnTo>
                <a:lnTo>
                  <a:pt x="2701204" y="778510"/>
                </a:lnTo>
                <a:lnTo>
                  <a:pt x="2699766" y="761746"/>
                </a:lnTo>
                <a:close/>
              </a:path>
              <a:path w="6934200" h="1228725">
                <a:moveTo>
                  <a:pt x="2707640" y="261620"/>
                </a:moveTo>
                <a:lnTo>
                  <a:pt x="2301494" y="261620"/>
                </a:lnTo>
                <a:lnTo>
                  <a:pt x="2301494" y="454660"/>
                </a:lnTo>
                <a:lnTo>
                  <a:pt x="2707640" y="454660"/>
                </a:lnTo>
                <a:lnTo>
                  <a:pt x="2707640" y="261620"/>
                </a:lnTo>
                <a:close/>
              </a:path>
              <a:path w="6934200" h="1228725">
                <a:moveTo>
                  <a:pt x="2591308" y="0"/>
                </a:moveTo>
                <a:lnTo>
                  <a:pt x="2379472" y="135382"/>
                </a:lnTo>
                <a:lnTo>
                  <a:pt x="2379472" y="261620"/>
                </a:lnTo>
                <a:lnTo>
                  <a:pt x="2591308" y="261620"/>
                </a:lnTo>
                <a:lnTo>
                  <a:pt x="2591308" y="0"/>
                </a:lnTo>
                <a:close/>
              </a:path>
              <a:path w="6934200" h="1228725">
                <a:moveTo>
                  <a:pt x="1126108" y="0"/>
                </a:moveTo>
                <a:lnTo>
                  <a:pt x="914781" y="0"/>
                </a:lnTo>
                <a:lnTo>
                  <a:pt x="914781" y="179450"/>
                </a:lnTo>
                <a:lnTo>
                  <a:pt x="1126108" y="179450"/>
                </a:lnTo>
                <a:lnTo>
                  <a:pt x="1126108" y="0"/>
                </a:lnTo>
                <a:close/>
              </a:path>
              <a:path w="6934200" h="1228725">
                <a:moveTo>
                  <a:pt x="235204" y="0"/>
                </a:moveTo>
                <a:lnTo>
                  <a:pt x="0" y="0"/>
                </a:lnTo>
                <a:lnTo>
                  <a:pt x="0" y="949578"/>
                </a:lnTo>
                <a:lnTo>
                  <a:pt x="602361" y="949578"/>
                </a:lnTo>
                <a:lnTo>
                  <a:pt x="602361" y="715772"/>
                </a:lnTo>
                <a:lnTo>
                  <a:pt x="235204" y="715772"/>
                </a:lnTo>
                <a:lnTo>
                  <a:pt x="23520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3200" y="2209800"/>
            <a:ext cx="2142744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1555" y="2147442"/>
            <a:ext cx="55384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3365" marR="1243330" indent="-2413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10" dirty="0">
                <a:latin typeface="Calibri"/>
                <a:cs typeface="Calibri"/>
              </a:rPr>
              <a:t>Listening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the most </a:t>
            </a:r>
            <a:r>
              <a:rPr sz="2400" b="1" spc="-10" dirty="0">
                <a:latin typeface="Calibri"/>
                <a:cs typeface="Calibri"/>
              </a:rPr>
              <a:t>important  communication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skill</a:t>
            </a:r>
            <a:endParaRPr sz="2400">
              <a:latin typeface="Calibri"/>
              <a:cs typeface="Calibri"/>
            </a:endParaRPr>
          </a:p>
          <a:p>
            <a:pPr marL="253365" marR="5080" indent="-24130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45" dirty="0">
                <a:latin typeface="Calibri"/>
                <a:cs typeface="Calibri"/>
              </a:rPr>
              <a:t>We </a:t>
            </a:r>
            <a:r>
              <a:rPr sz="2400" b="1" spc="-5" dirty="0">
                <a:latin typeface="Calibri"/>
                <a:cs typeface="Calibri"/>
              </a:rPr>
              <a:t>probably </a:t>
            </a:r>
            <a:r>
              <a:rPr sz="2400" b="1" dirty="0">
                <a:latin typeface="Calibri"/>
                <a:cs typeface="Calibri"/>
              </a:rPr>
              <a:t>spend </a:t>
            </a:r>
            <a:r>
              <a:rPr sz="2400" b="1" spc="-10" dirty="0">
                <a:latin typeface="Calibri"/>
                <a:cs typeface="Calibri"/>
              </a:rPr>
              <a:t>more </a:t>
            </a:r>
            <a:r>
              <a:rPr sz="2400" b="1" spc="-5" dirty="0">
                <a:latin typeface="Calibri"/>
                <a:cs typeface="Calibri"/>
              </a:rPr>
              <a:t>time </a:t>
            </a:r>
            <a:r>
              <a:rPr sz="2400" b="1" dirty="0">
                <a:latin typeface="Calibri"/>
                <a:cs typeface="Calibri"/>
              </a:rPr>
              <a:t>using our  </a:t>
            </a:r>
            <a:r>
              <a:rPr sz="2400" b="1" spc="-10" dirty="0">
                <a:latin typeface="Calibri"/>
                <a:cs typeface="Calibri"/>
              </a:rPr>
              <a:t>Listening </a:t>
            </a:r>
            <a:r>
              <a:rPr sz="2400" b="1" spc="-5" dirty="0">
                <a:latin typeface="Calibri"/>
                <a:cs typeface="Calibri"/>
              </a:rPr>
              <a:t>Skills than </a:t>
            </a:r>
            <a:r>
              <a:rPr sz="2400" b="1" spc="-20" dirty="0">
                <a:latin typeface="Calibri"/>
                <a:cs typeface="Calibri"/>
              </a:rPr>
              <a:t>any </a:t>
            </a:r>
            <a:r>
              <a:rPr sz="2400" b="1" spc="-5" dirty="0">
                <a:latin typeface="Calibri"/>
                <a:cs typeface="Calibri"/>
              </a:rPr>
              <a:t>other kind </a:t>
            </a:r>
            <a:r>
              <a:rPr sz="2400" b="1" dirty="0">
                <a:latin typeface="Calibri"/>
                <a:cs typeface="Calibri"/>
              </a:rPr>
              <a:t>of skill</a:t>
            </a:r>
            <a:endParaRPr sz="24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15" dirty="0">
                <a:latin typeface="Calibri"/>
                <a:cs typeface="Calibri"/>
              </a:rPr>
              <a:t>Like </a:t>
            </a:r>
            <a:r>
              <a:rPr sz="2400" b="1" dirty="0">
                <a:latin typeface="Calibri"/>
                <a:cs typeface="Calibri"/>
              </a:rPr>
              <a:t>other skills, </a:t>
            </a:r>
            <a:r>
              <a:rPr sz="2400" b="1" spc="-10" dirty="0">
                <a:latin typeface="Calibri"/>
                <a:cs typeface="Calibri"/>
              </a:rPr>
              <a:t>Listening </a:t>
            </a:r>
            <a:r>
              <a:rPr sz="2400" b="1" spc="-20" dirty="0">
                <a:latin typeface="Calibri"/>
                <a:cs typeface="Calibri"/>
              </a:rPr>
              <a:t>takes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practice</a:t>
            </a:r>
            <a:endParaRPr sz="24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10" dirty="0">
                <a:latin typeface="Calibri"/>
                <a:cs typeface="Calibri"/>
              </a:rPr>
              <a:t>Real Listening </a:t>
            </a:r>
            <a:r>
              <a:rPr sz="2400" b="1" dirty="0">
                <a:latin typeface="Calibri"/>
                <a:cs typeface="Calibri"/>
              </a:rPr>
              <a:t>is an </a:t>
            </a:r>
            <a:r>
              <a:rPr sz="2400" b="1" spc="-5" dirty="0">
                <a:latin typeface="Calibri"/>
                <a:cs typeface="Calibri"/>
              </a:rPr>
              <a:t>active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  <a:p>
            <a:pPr marL="352425" indent="-340360">
              <a:lnSpc>
                <a:spcPct val="100000"/>
              </a:lnSpc>
              <a:spcBef>
                <a:spcPts val="1440"/>
              </a:spcBef>
              <a:buFont typeface="Wingdings"/>
              <a:buChar char=""/>
              <a:tabLst>
                <a:tab pos="353060" algn="l"/>
              </a:tabLst>
            </a:pPr>
            <a:r>
              <a:rPr sz="2400" b="1" spc="-10" dirty="0">
                <a:latin typeface="Calibri"/>
                <a:cs typeface="Calibri"/>
              </a:rPr>
              <a:t>Listening requires</a:t>
            </a:r>
            <a:r>
              <a:rPr sz="2400" b="1" spc="-15" dirty="0">
                <a:latin typeface="Calibri"/>
                <a:cs typeface="Calibri"/>
              </a:rPr>
              <a:t> attention</a:t>
            </a:r>
            <a:endParaRPr sz="24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8527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2905" y="130513"/>
            <a:ext cx="76619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COMPREHENSION LISTENING</a:t>
            </a:r>
            <a:r>
              <a:rPr sz="36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830886"/>
            <a:ext cx="8038465" cy="5056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31445">
              <a:lnSpc>
                <a:spcPct val="100000"/>
              </a:lnSpc>
              <a:spcBef>
                <a:spcPts val="105"/>
              </a:spcBef>
            </a:pPr>
            <a:r>
              <a:rPr lang="en-US" sz="3200" b="1" dirty="0">
                <a:solidFill>
                  <a:srgbClr val="000000"/>
                </a:solidFill>
                <a:latin typeface="Calibri"/>
                <a:cs typeface="Calibri"/>
              </a:rPr>
              <a:t>It</a:t>
            </a:r>
            <a:r>
              <a:rPr lang="en-US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3200" b="1" spc="-15" dirty="0" smtClean="0">
                <a:solidFill>
                  <a:srgbClr val="000000"/>
                </a:solidFill>
                <a:latin typeface="Calibri"/>
                <a:cs typeface="Calibri"/>
              </a:rPr>
              <a:t>involves </a:t>
            </a:r>
            <a:r>
              <a:rPr sz="3200" b="1" spc="-15" dirty="0" smtClean="0">
                <a:latin typeface="Calibri"/>
                <a:cs typeface="Calibri"/>
              </a:rPr>
              <a:t>attaching </a:t>
            </a:r>
            <a:r>
              <a:rPr sz="3200" b="1" spc="-5" dirty="0">
                <a:latin typeface="Calibri"/>
                <a:cs typeface="Calibri"/>
              </a:rPr>
              <a:t>meaning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dirty="0">
                <a:latin typeface="Calibri"/>
                <a:cs typeface="Calibri"/>
              </a:rPr>
              <a:t>is being </a:t>
            </a:r>
            <a:r>
              <a:rPr sz="3200" b="1" spc="-10" dirty="0" smtClean="0">
                <a:latin typeface="Calibri"/>
                <a:cs typeface="Calibri"/>
              </a:rPr>
              <a:t>listened </a:t>
            </a:r>
            <a:r>
              <a:rPr sz="3200" b="1" spc="-15" dirty="0">
                <a:latin typeface="Calibri"/>
                <a:cs typeface="Calibri"/>
              </a:rPr>
              <a:t>to.  </a:t>
            </a: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dirty="0">
                <a:latin typeface="Calibri"/>
                <a:cs typeface="Calibri"/>
              </a:rPr>
              <a:t>also include </a:t>
            </a:r>
            <a:r>
              <a:rPr sz="3200" b="1" spc="-10" dirty="0">
                <a:latin typeface="Calibri"/>
                <a:cs typeface="Calibri"/>
              </a:rPr>
              <a:t>comprehending </a:t>
            </a:r>
            <a:r>
              <a:rPr sz="3200" b="1" dirty="0">
                <a:latin typeface="Calibri"/>
                <a:cs typeface="Calibri"/>
              </a:rPr>
              <a:t>the non  </a:t>
            </a:r>
            <a:r>
              <a:rPr sz="3200" b="1" spc="-10" dirty="0">
                <a:latin typeface="Calibri"/>
                <a:cs typeface="Calibri"/>
              </a:rPr>
              <a:t>verbal </a:t>
            </a:r>
            <a:r>
              <a:rPr sz="3200" b="1" spc="-5" dirty="0">
                <a:latin typeface="Calibri"/>
                <a:cs typeface="Calibri"/>
              </a:rPr>
              <a:t>messages being </a:t>
            </a:r>
            <a:r>
              <a:rPr sz="3200" b="1" spc="-25" dirty="0">
                <a:latin typeface="Calibri"/>
                <a:cs typeface="Calibri"/>
              </a:rPr>
              <a:t>conveyed </a:t>
            </a:r>
            <a:r>
              <a:rPr sz="3200" b="1" spc="-10" dirty="0">
                <a:latin typeface="Calibri"/>
                <a:cs typeface="Calibri"/>
              </a:rPr>
              <a:t>by </a:t>
            </a:r>
            <a:r>
              <a:rPr sz="3200" b="1" dirty="0">
                <a:latin typeface="Calibri"/>
                <a:cs typeface="Calibri"/>
              </a:rPr>
              <a:t>the  </a:t>
            </a:r>
            <a:r>
              <a:rPr sz="3200" b="1" spc="-50" dirty="0">
                <a:latin typeface="Calibri"/>
                <a:cs typeface="Calibri"/>
              </a:rPr>
              <a:t>speaker.</a:t>
            </a:r>
            <a:endParaRPr sz="3200" dirty="0">
              <a:latin typeface="Calibri"/>
              <a:cs typeface="Calibri"/>
            </a:endParaRPr>
          </a:p>
          <a:p>
            <a:pPr marL="12700" marR="5080" algn="ctr">
              <a:lnSpc>
                <a:spcPct val="100200"/>
              </a:lnSpc>
              <a:spcBef>
                <a:spcPts val="2125"/>
              </a:spcBef>
            </a:pPr>
            <a:r>
              <a:rPr sz="3600" b="1" u="heavy" spc="-7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EVALUATIVE </a:t>
            </a:r>
            <a:r>
              <a:rPr sz="36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r>
              <a:rPr sz="3600" b="1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en-GB" sz="3200" b="1" dirty="0" smtClean="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  <a:spcBef>
                <a:spcPts val="2125"/>
              </a:spcBef>
            </a:pPr>
            <a:r>
              <a:rPr sz="3200" b="1" dirty="0" smtClean="0">
                <a:latin typeface="Calibri"/>
                <a:cs typeface="Calibri"/>
              </a:rPr>
              <a:t>It </a:t>
            </a:r>
            <a:r>
              <a:rPr sz="3200" b="1" spc="-15" dirty="0">
                <a:latin typeface="Calibri"/>
                <a:cs typeface="Calibri"/>
              </a:rPr>
              <a:t>involves  </a:t>
            </a:r>
            <a:r>
              <a:rPr sz="3200" b="1" spc="-10" dirty="0">
                <a:latin typeface="Calibri"/>
                <a:cs typeface="Calibri"/>
              </a:rPr>
              <a:t>evaluating </a:t>
            </a:r>
            <a:r>
              <a:rPr sz="3200" b="1" dirty="0">
                <a:latin typeface="Calibri"/>
                <a:cs typeface="Calibri"/>
              </a:rPr>
              <a:t>and </a:t>
            </a:r>
            <a:r>
              <a:rPr sz="3200" b="1" spc="-5" dirty="0">
                <a:latin typeface="Calibri"/>
                <a:cs typeface="Calibri"/>
              </a:rPr>
              <a:t>analyzing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message </a:t>
            </a:r>
            <a:r>
              <a:rPr sz="3200" b="1" dirty="0">
                <a:latin typeface="Calibri"/>
                <a:cs typeface="Calibri"/>
              </a:rPr>
              <a:t>being  </a:t>
            </a:r>
            <a:r>
              <a:rPr sz="3200" b="1" spc="-10" dirty="0">
                <a:latin typeface="Calibri"/>
                <a:cs typeface="Calibri"/>
              </a:rPr>
              <a:t>received. </a:t>
            </a: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15" dirty="0">
                <a:latin typeface="Calibri"/>
                <a:cs typeface="Calibri"/>
              </a:rPr>
              <a:t>involves </a:t>
            </a:r>
            <a:r>
              <a:rPr sz="3200" b="1" spc="-5" dirty="0">
                <a:latin typeface="Calibri"/>
                <a:cs typeface="Calibri"/>
              </a:rPr>
              <a:t>judging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acceptability</a:t>
            </a:r>
            <a:r>
              <a:rPr sz="3200" b="1" spc="-14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 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dirty="0">
                <a:latin typeface="Calibri"/>
                <a:cs typeface="Calibri"/>
              </a:rPr>
              <a:t>is said </a:t>
            </a:r>
            <a:r>
              <a:rPr sz="3200" b="1" spc="-5" dirty="0">
                <a:latin typeface="Calibri"/>
                <a:cs typeface="Calibri"/>
              </a:rPr>
              <a:t>depending </a:t>
            </a:r>
            <a:r>
              <a:rPr sz="3200" b="1" dirty="0">
                <a:latin typeface="Calibri"/>
                <a:cs typeface="Calibri"/>
              </a:rPr>
              <a:t>on </a:t>
            </a:r>
            <a:r>
              <a:rPr sz="3200" b="1" spc="-5" dirty="0">
                <a:latin typeface="Calibri"/>
                <a:cs typeface="Calibri"/>
              </a:rPr>
              <a:t>how </a:t>
            </a:r>
            <a:r>
              <a:rPr sz="3200" b="1" dirty="0">
                <a:latin typeface="Calibri"/>
                <a:cs typeface="Calibri"/>
              </a:rPr>
              <a:t>logical one  </a:t>
            </a:r>
            <a:r>
              <a:rPr sz="3200" b="1" spc="-5" dirty="0">
                <a:latin typeface="Calibri"/>
                <a:cs typeface="Calibri"/>
              </a:rPr>
              <a:t>finds </a:t>
            </a: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15" dirty="0">
                <a:latin typeface="Calibri"/>
                <a:cs typeface="Calibri"/>
              </a:rPr>
              <a:t>to</a:t>
            </a:r>
            <a:r>
              <a:rPr sz="3200" b="1" spc="-10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be.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6694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95272"/>
            <a:ext cx="7268209" cy="173608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algn="l">
              <a:lnSpc>
                <a:spcPct val="100299"/>
              </a:lnSpc>
              <a:spcBef>
                <a:spcPts val="80"/>
              </a:spcBef>
            </a:pPr>
            <a:r>
              <a:rPr sz="4000" b="1" u="heavy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ATTENTIVE </a:t>
            </a:r>
            <a:r>
              <a:rPr sz="40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r>
              <a:rPr sz="4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GB" sz="36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sz="3600" b="1" dirty="0" smtClean="0">
                <a:solidFill>
                  <a:srgbClr val="000000"/>
                </a:solidFill>
                <a:latin typeface="Calibri"/>
                <a:cs typeface="Calibri"/>
              </a:rPr>
              <a:t>It 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involves 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paying </a:t>
            </a:r>
            <a:r>
              <a:rPr sz="3600" b="1" spc="-25" dirty="0">
                <a:solidFill>
                  <a:srgbClr val="000000"/>
                </a:solidFill>
                <a:latin typeface="Calibri"/>
                <a:cs typeface="Calibri"/>
              </a:rPr>
              <a:t>attention 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to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600" b="1" spc="-15" dirty="0">
                <a:solidFill>
                  <a:srgbClr val="000000"/>
                </a:solidFill>
                <a:latin typeface="Calibri"/>
                <a:cs typeface="Calibri"/>
              </a:rPr>
              <a:t>words that are 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being</a:t>
            </a:r>
            <a:r>
              <a:rPr sz="36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spoken.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2832464"/>
            <a:ext cx="8039100" cy="2858823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85"/>
              </a:spcBef>
            </a:pPr>
            <a:r>
              <a:rPr sz="40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PRETENCE </a:t>
            </a:r>
            <a:r>
              <a:rPr sz="40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r>
              <a:rPr sz="4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en-GB" sz="3600" b="1" dirty="0" smtClean="0">
              <a:latin typeface="Calibri"/>
              <a:cs typeface="Calibri"/>
            </a:endParaRPr>
          </a:p>
          <a:p>
            <a:pPr marL="12700" marR="5080">
              <a:lnSpc>
                <a:spcPct val="100200"/>
              </a:lnSpc>
              <a:spcBef>
                <a:spcPts val="85"/>
              </a:spcBef>
            </a:pPr>
            <a:r>
              <a:rPr sz="3600" b="1" dirty="0" smtClean="0">
                <a:latin typeface="Calibri"/>
                <a:cs typeface="Calibri"/>
              </a:rPr>
              <a:t>It </a:t>
            </a:r>
            <a:r>
              <a:rPr sz="3600" b="1" spc="-20" dirty="0">
                <a:latin typeface="Calibri"/>
                <a:cs typeface="Calibri"/>
              </a:rPr>
              <a:t>involves </a:t>
            </a:r>
            <a:r>
              <a:rPr sz="3600" b="1" spc="-10" dirty="0">
                <a:latin typeface="Calibri"/>
                <a:cs typeface="Calibri"/>
              </a:rPr>
              <a:t>more  </a:t>
            </a:r>
            <a:r>
              <a:rPr sz="3600" b="1" dirty="0">
                <a:latin typeface="Calibri"/>
                <a:cs typeface="Calibri"/>
              </a:rPr>
              <a:t>hearing than </a:t>
            </a:r>
            <a:r>
              <a:rPr sz="3600" b="1" spc="-15" dirty="0">
                <a:latin typeface="Calibri"/>
                <a:cs typeface="Calibri"/>
              </a:rPr>
              <a:t>listening. </a:t>
            </a:r>
            <a:r>
              <a:rPr sz="3600" b="1" dirty="0">
                <a:latin typeface="Calibri"/>
                <a:cs typeface="Calibri"/>
              </a:rPr>
              <a:t>It </a:t>
            </a:r>
            <a:r>
              <a:rPr sz="3600" b="1" spc="-5" dirty="0">
                <a:latin typeface="Calibri"/>
                <a:cs typeface="Calibri"/>
              </a:rPr>
              <a:t>means  </a:t>
            </a:r>
            <a:r>
              <a:rPr sz="3600" b="1" spc="-15" dirty="0">
                <a:latin typeface="Calibri"/>
                <a:cs typeface="Calibri"/>
              </a:rPr>
              <a:t>pretending </a:t>
            </a:r>
            <a:r>
              <a:rPr sz="3600" b="1" spc="-10" dirty="0">
                <a:latin typeface="Calibri"/>
                <a:cs typeface="Calibri"/>
              </a:rPr>
              <a:t>through facial </a:t>
            </a:r>
            <a:r>
              <a:rPr sz="3600" b="1" spc="-15" dirty="0">
                <a:latin typeface="Calibri"/>
                <a:cs typeface="Calibri"/>
              </a:rPr>
              <a:t>expressions that  </a:t>
            </a:r>
            <a:r>
              <a:rPr sz="3600" b="1" dirty="0">
                <a:latin typeface="Calibri"/>
                <a:cs typeface="Calibri"/>
              </a:rPr>
              <a:t>one is </a:t>
            </a:r>
            <a:r>
              <a:rPr sz="3600" b="1" spc="-15" dirty="0">
                <a:latin typeface="Calibri"/>
                <a:cs typeface="Calibri"/>
              </a:rPr>
              <a:t>listening </a:t>
            </a:r>
            <a:r>
              <a:rPr sz="3600" b="1" spc="-5" dirty="0">
                <a:latin typeface="Calibri"/>
                <a:cs typeface="Calibri"/>
              </a:rPr>
              <a:t>when </a:t>
            </a:r>
            <a:r>
              <a:rPr sz="3600" b="1" dirty="0">
                <a:latin typeface="Calibri"/>
                <a:cs typeface="Calibri"/>
              </a:rPr>
              <a:t>actually one is not.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733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490810"/>
            <a:ext cx="7821930" cy="228473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l">
              <a:lnSpc>
                <a:spcPct val="100200"/>
              </a:lnSpc>
              <a:spcBef>
                <a:spcPts val="85"/>
              </a:spcBef>
            </a:pPr>
            <a:r>
              <a:rPr sz="40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SELECTIVE LISTENING</a:t>
            </a:r>
            <a:r>
              <a:rPr sz="4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3600" b="1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GB" sz="3600" b="1" dirty="0" smtClean="0">
                <a:solidFill>
                  <a:srgbClr val="000000"/>
                </a:solidFill>
                <a:latin typeface="Calibri"/>
                <a:cs typeface="Calibri"/>
              </a:rPr>
              <a:t/>
            </a:r>
            <a:br>
              <a:rPr lang="en-GB" sz="3600" b="1" dirty="0" smtClean="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sz="3600" b="1" dirty="0" smtClean="0">
                <a:solidFill>
                  <a:srgbClr val="000000"/>
                </a:solidFill>
                <a:latin typeface="Calibri"/>
                <a:cs typeface="Calibri"/>
              </a:rPr>
              <a:t>It </a:t>
            </a:r>
            <a:r>
              <a:rPr sz="3600" b="1" spc="-20" dirty="0">
                <a:solidFill>
                  <a:srgbClr val="000000"/>
                </a:solidFill>
                <a:latin typeface="Calibri"/>
                <a:cs typeface="Calibri"/>
              </a:rPr>
              <a:t>involves 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selecting the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desired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part of the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message 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and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ignoring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undesired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part </a:t>
            </a:r>
            <a:r>
              <a:rPr sz="3600" b="1" spc="-5" dirty="0">
                <a:solidFill>
                  <a:srgbClr val="000000"/>
                </a:solidFill>
                <a:latin typeface="Calibri"/>
                <a:cs typeface="Calibri"/>
              </a:rPr>
              <a:t>of </a:t>
            </a:r>
            <a:r>
              <a:rPr sz="3600" b="1" dirty="0">
                <a:solidFill>
                  <a:srgbClr val="000000"/>
                </a:solidFill>
                <a:latin typeface="Calibri"/>
                <a:cs typeface="Calibri"/>
              </a:rPr>
              <a:t>the  </a:t>
            </a:r>
            <a:r>
              <a:rPr sz="3600" b="1" spc="-10" dirty="0">
                <a:solidFill>
                  <a:srgbClr val="000000"/>
                </a:solidFill>
                <a:latin typeface="Calibri"/>
                <a:cs typeface="Calibri"/>
              </a:rPr>
              <a:t>message.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39" y="3400425"/>
            <a:ext cx="8245283" cy="285911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INTUITIVE </a:t>
            </a:r>
            <a:r>
              <a:rPr sz="40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</a:t>
            </a:r>
            <a:r>
              <a:rPr sz="4000" b="1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endParaRPr lang="en-GB" sz="3600" b="1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b="1" dirty="0" smtClean="0">
                <a:latin typeface="Calibri"/>
                <a:cs typeface="Calibri"/>
              </a:rPr>
              <a:t>It</a:t>
            </a:r>
            <a:r>
              <a:rPr sz="3600" b="1" spc="-105" dirty="0" smtClean="0">
                <a:latin typeface="Calibri"/>
                <a:cs typeface="Calibri"/>
              </a:rPr>
              <a:t> </a:t>
            </a:r>
            <a:r>
              <a:rPr sz="3600" b="1" spc="-5" dirty="0" smtClean="0">
                <a:latin typeface="Calibri"/>
                <a:cs typeface="Calibri"/>
              </a:rPr>
              <a:t>means</a:t>
            </a:r>
            <a:r>
              <a:rPr lang="en-GB" sz="3600" dirty="0">
                <a:latin typeface="Calibri"/>
                <a:cs typeface="Calibri"/>
              </a:rPr>
              <a:t> </a:t>
            </a:r>
            <a:r>
              <a:rPr sz="3600" b="1" spc="-15" dirty="0" smtClean="0">
                <a:latin typeface="Calibri"/>
                <a:cs typeface="Calibri"/>
              </a:rPr>
              <a:t>listening </a:t>
            </a:r>
            <a:r>
              <a:rPr sz="3600" b="1" spc="-10" dirty="0">
                <a:latin typeface="Calibri"/>
                <a:cs typeface="Calibri"/>
              </a:rPr>
              <a:t>through </a:t>
            </a:r>
            <a:r>
              <a:rPr sz="3600" b="1" dirty="0">
                <a:latin typeface="Calibri"/>
                <a:cs typeface="Calibri"/>
              </a:rPr>
              <a:t>the </a:t>
            </a:r>
            <a:r>
              <a:rPr sz="3600" b="1" spc="-10" dirty="0">
                <a:latin typeface="Calibri"/>
                <a:cs typeface="Calibri"/>
              </a:rPr>
              <a:t>intuitive </a:t>
            </a:r>
            <a:r>
              <a:rPr sz="3600" b="1" spc="-5" dirty="0">
                <a:latin typeface="Calibri"/>
                <a:cs typeface="Calibri"/>
              </a:rPr>
              <a:t>mind </a:t>
            </a:r>
            <a:r>
              <a:rPr sz="3600" b="1" spc="-15" dirty="0">
                <a:latin typeface="Calibri"/>
                <a:cs typeface="Calibri"/>
              </a:rPr>
              <a:t>by  </a:t>
            </a:r>
            <a:r>
              <a:rPr sz="3600" b="1" dirty="0">
                <a:latin typeface="Calibri"/>
                <a:cs typeface="Calibri"/>
              </a:rPr>
              <a:t>silencing the other </a:t>
            </a:r>
            <a:r>
              <a:rPr sz="3600" b="1" spc="-15" dirty="0">
                <a:latin typeface="Calibri"/>
                <a:cs typeface="Calibri"/>
              </a:rPr>
              <a:t>forms </a:t>
            </a:r>
            <a:r>
              <a:rPr sz="3600" b="1" spc="-10" dirty="0">
                <a:latin typeface="Calibri"/>
                <a:cs typeface="Calibri"/>
              </a:rPr>
              <a:t>of </a:t>
            </a:r>
            <a:r>
              <a:rPr sz="3600" b="1" spc="-15" dirty="0">
                <a:latin typeface="Calibri"/>
                <a:cs typeface="Calibri"/>
              </a:rPr>
              <a:t>internal  </a:t>
            </a:r>
            <a:r>
              <a:rPr sz="3600" b="1" dirty="0">
                <a:latin typeface="Calibri"/>
                <a:cs typeface="Calibri"/>
              </a:rPr>
              <a:t>dialogues </a:t>
            </a:r>
            <a:r>
              <a:rPr sz="3600" b="1" spc="-10" dirty="0">
                <a:latin typeface="Calibri"/>
                <a:cs typeface="Calibri"/>
              </a:rPr>
              <a:t>going </a:t>
            </a:r>
            <a:r>
              <a:rPr sz="3600" b="1" dirty="0">
                <a:latin typeface="Calibri"/>
                <a:cs typeface="Calibri"/>
              </a:rPr>
              <a:t>on</a:t>
            </a:r>
            <a:r>
              <a:rPr sz="3600" b="1" spc="30" dirty="0">
                <a:latin typeface="Calibri"/>
                <a:cs typeface="Calibri"/>
              </a:rPr>
              <a:t> </a:t>
            </a:r>
            <a:r>
              <a:rPr sz="3600" b="1" spc="-20" dirty="0">
                <a:latin typeface="Calibri"/>
                <a:cs typeface="Calibri"/>
              </a:rPr>
              <a:t>simultaneously.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49461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5149" y="491997"/>
            <a:ext cx="76168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5 Basic </a:t>
            </a:r>
            <a:r>
              <a:rPr sz="4400" b="1" spc="-15" dirty="0">
                <a:solidFill>
                  <a:srgbClr val="000000"/>
                </a:solidFill>
                <a:latin typeface="Calibri"/>
                <a:cs typeface="Calibri"/>
              </a:rPr>
              <a:t>reasons </a:t>
            </a:r>
            <a:r>
              <a:rPr sz="4400" b="1" spc="-20" dirty="0">
                <a:solidFill>
                  <a:srgbClr val="000000"/>
                </a:solidFill>
                <a:latin typeface="Calibri"/>
                <a:cs typeface="Calibri"/>
              </a:rPr>
              <a:t>we </a:t>
            </a:r>
            <a:r>
              <a:rPr sz="4400" b="1" spc="-5" dirty="0">
                <a:solidFill>
                  <a:srgbClr val="000000"/>
                </a:solidFill>
                <a:latin typeface="Calibri"/>
                <a:cs typeface="Calibri"/>
              </a:rPr>
              <a:t>Do </a:t>
            </a:r>
            <a:r>
              <a:rPr sz="4400" b="1" dirty="0">
                <a:solidFill>
                  <a:srgbClr val="000000"/>
                </a:solidFill>
                <a:latin typeface="Calibri"/>
                <a:cs typeface="Calibri"/>
              </a:rPr>
              <a:t>Not</a:t>
            </a:r>
            <a:r>
              <a:rPr sz="44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4400" b="1" spc="-20" dirty="0">
                <a:solidFill>
                  <a:srgbClr val="000000"/>
                </a:solidFill>
                <a:latin typeface="Calibri"/>
                <a:cs typeface="Calibri"/>
              </a:rPr>
              <a:t>Listen</a:t>
            </a:r>
            <a:endParaRPr sz="4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325841"/>
            <a:ext cx="7997190" cy="429450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5" dirty="0">
                <a:solidFill>
                  <a:srgbClr val="990033"/>
                </a:solidFill>
                <a:latin typeface="Calibri"/>
                <a:cs typeface="Calibri"/>
              </a:rPr>
              <a:t>Listening </a:t>
            </a:r>
            <a:r>
              <a:rPr sz="4000" b="1" spc="-5" dirty="0">
                <a:solidFill>
                  <a:srgbClr val="990033"/>
                </a:solidFill>
                <a:latin typeface="Calibri"/>
                <a:cs typeface="Calibri"/>
              </a:rPr>
              <a:t>is </a:t>
            </a:r>
            <a:r>
              <a:rPr sz="4000" b="1" spc="-20" dirty="0">
                <a:solidFill>
                  <a:srgbClr val="990033"/>
                </a:solidFill>
                <a:latin typeface="Calibri"/>
                <a:cs typeface="Calibri"/>
              </a:rPr>
              <a:t>Hard</a:t>
            </a:r>
            <a:r>
              <a:rPr sz="4000" b="1" spc="50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4000" b="1" spc="-40" dirty="0">
                <a:solidFill>
                  <a:srgbClr val="990033"/>
                </a:solidFill>
                <a:latin typeface="Calibri"/>
                <a:cs typeface="Calibri"/>
              </a:rPr>
              <a:t>Work</a:t>
            </a:r>
            <a:endParaRPr sz="4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Competition</a:t>
            </a:r>
            <a:endParaRPr sz="4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990033"/>
                </a:solidFill>
                <a:latin typeface="Calibri"/>
                <a:cs typeface="Calibri"/>
              </a:rPr>
              <a:t>The Rush </a:t>
            </a:r>
            <a:r>
              <a:rPr sz="4000" b="1" spc="-25" dirty="0">
                <a:solidFill>
                  <a:srgbClr val="990033"/>
                </a:solidFill>
                <a:latin typeface="Calibri"/>
                <a:cs typeface="Calibri"/>
              </a:rPr>
              <a:t>for</a:t>
            </a:r>
            <a:r>
              <a:rPr sz="4000" b="1" spc="10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990033"/>
                </a:solidFill>
                <a:latin typeface="Calibri"/>
                <a:cs typeface="Calibri"/>
              </a:rPr>
              <a:t>Action</a:t>
            </a:r>
            <a:endParaRPr sz="4000" dirty="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dirty="0">
                <a:solidFill>
                  <a:srgbClr val="006600"/>
                </a:solidFill>
                <a:latin typeface="Calibri"/>
                <a:cs typeface="Calibri"/>
              </a:rPr>
              <a:t>Speed </a:t>
            </a:r>
            <a:r>
              <a:rPr sz="4000" b="1" spc="-15" dirty="0">
                <a:solidFill>
                  <a:srgbClr val="006600"/>
                </a:solidFill>
                <a:latin typeface="Calibri"/>
                <a:cs typeface="Calibri"/>
              </a:rPr>
              <a:t>differences </a:t>
            </a:r>
            <a:r>
              <a:rPr sz="4000" b="1" spc="-5" dirty="0">
                <a:solidFill>
                  <a:srgbClr val="006600"/>
                </a:solidFill>
                <a:latin typeface="Calibri"/>
                <a:cs typeface="Calibri"/>
              </a:rPr>
              <a:t>(120 </a:t>
            </a: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wpm </a:t>
            </a:r>
            <a:r>
              <a:rPr sz="4000" b="1" spc="-40" dirty="0">
                <a:solidFill>
                  <a:srgbClr val="006600"/>
                </a:solidFill>
                <a:latin typeface="Calibri"/>
                <a:cs typeface="Calibri"/>
              </a:rPr>
              <a:t>v/s </a:t>
            </a:r>
            <a:r>
              <a:rPr sz="4000" b="1" spc="-5" dirty="0">
                <a:solidFill>
                  <a:srgbClr val="006600"/>
                </a:solidFill>
                <a:latin typeface="Calibri"/>
                <a:cs typeface="Calibri"/>
              </a:rPr>
              <a:t>360  </a:t>
            </a:r>
            <a:r>
              <a:rPr sz="4000" b="1" spc="-10" dirty="0">
                <a:solidFill>
                  <a:srgbClr val="006600"/>
                </a:solidFill>
                <a:latin typeface="Calibri"/>
                <a:cs typeface="Calibri"/>
              </a:rPr>
              <a:t>wpm)</a:t>
            </a:r>
            <a:endParaRPr sz="4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990033"/>
                </a:solidFill>
                <a:latin typeface="Calibri"/>
                <a:cs typeface="Calibri"/>
              </a:rPr>
              <a:t>Lack of</a:t>
            </a:r>
            <a:r>
              <a:rPr sz="4000" b="1" spc="5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4000" b="1" spc="-40" dirty="0">
                <a:solidFill>
                  <a:srgbClr val="990033"/>
                </a:solidFill>
                <a:latin typeface="Calibri"/>
                <a:cs typeface="Calibri"/>
              </a:rPr>
              <a:t>Training</a:t>
            </a:r>
            <a:endParaRPr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384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" y="932688"/>
            <a:ext cx="8244840" cy="1005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914400"/>
            <a:ext cx="82296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0198" y="1734311"/>
            <a:ext cx="192024" cy="139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5626" y="1376044"/>
            <a:ext cx="80225" cy="211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3473" y="1304163"/>
            <a:ext cx="123189" cy="321945"/>
          </a:xfrm>
          <a:custGeom>
            <a:avLst/>
            <a:gdLst/>
            <a:ahLst/>
            <a:cxnLst/>
            <a:rect l="l" t="t" r="r" b="b"/>
            <a:pathLst>
              <a:path w="123190" h="321944">
                <a:moveTo>
                  <a:pt x="304" y="0"/>
                </a:moveTo>
                <a:lnTo>
                  <a:pt x="304" y="0"/>
                </a:lnTo>
                <a:lnTo>
                  <a:pt x="304" y="235458"/>
                </a:lnTo>
                <a:lnTo>
                  <a:pt x="228" y="242220"/>
                </a:lnTo>
                <a:lnTo>
                  <a:pt x="152" y="248983"/>
                </a:lnTo>
                <a:lnTo>
                  <a:pt x="76" y="255746"/>
                </a:lnTo>
                <a:lnTo>
                  <a:pt x="0" y="262509"/>
                </a:lnTo>
                <a:lnTo>
                  <a:pt x="8534" y="306577"/>
                </a:lnTo>
                <a:lnTo>
                  <a:pt x="33858" y="321563"/>
                </a:lnTo>
                <a:lnTo>
                  <a:pt x="46045" y="320351"/>
                </a:lnTo>
                <a:lnTo>
                  <a:pt x="79679" y="302260"/>
                </a:lnTo>
                <a:lnTo>
                  <a:pt x="105633" y="263701"/>
                </a:lnTo>
                <a:lnTo>
                  <a:pt x="120226" y="207946"/>
                </a:lnTo>
                <a:lnTo>
                  <a:pt x="123024" y="165100"/>
                </a:lnTo>
                <a:lnTo>
                  <a:pt x="122170" y="140047"/>
                </a:lnTo>
                <a:lnTo>
                  <a:pt x="115336" y="93894"/>
                </a:lnTo>
                <a:lnTo>
                  <a:pt x="101880" y="53911"/>
                </a:lnTo>
                <a:lnTo>
                  <a:pt x="71767" y="15621"/>
                </a:lnTo>
                <a:lnTo>
                  <a:pt x="22595" y="762"/>
                </a:lnTo>
                <a:lnTo>
                  <a:pt x="304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7323" y="1182877"/>
            <a:ext cx="90170" cy="461009"/>
          </a:xfrm>
          <a:custGeom>
            <a:avLst/>
            <a:gdLst/>
            <a:ahLst/>
            <a:cxnLst/>
            <a:rect l="l" t="t" r="r" b="b"/>
            <a:pathLst>
              <a:path w="90170" h="461010">
                <a:moveTo>
                  <a:pt x="45720" y="0"/>
                </a:moveTo>
                <a:lnTo>
                  <a:pt x="13325" y="33829"/>
                </a:lnTo>
                <a:lnTo>
                  <a:pt x="5843" y="74977"/>
                </a:lnTo>
                <a:lnTo>
                  <a:pt x="1982" y="136868"/>
                </a:lnTo>
                <a:lnTo>
                  <a:pt x="873" y="176577"/>
                </a:lnTo>
                <a:lnTo>
                  <a:pt x="216" y="222263"/>
                </a:lnTo>
                <a:lnTo>
                  <a:pt x="0" y="273938"/>
                </a:lnTo>
                <a:lnTo>
                  <a:pt x="281" y="302418"/>
                </a:lnTo>
                <a:lnTo>
                  <a:pt x="2464" y="356520"/>
                </a:lnTo>
                <a:lnTo>
                  <a:pt x="6528" y="400220"/>
                </a:lnTo>
                <a:lnTo>
                  <a:pt x="18923" y="440689"/>
                </a:lnTo>
                <a:lnTo>
                  <a:pt x="44450" y="460629"/>
                </a:lnTo>
                <a:lnTo>
                  <a:pt x="51117" y="459793"/>
                </a:lnTo>
                <a:lnTo>
                  <a:pt x="77819" y="425068"/>
                </a:lnTo>
                <a:lnTo>
                  <a:pt x="86633" y="363444"/>
                </a:lnTo>
                <a:lnTo>
                  <a:pt x="88582" y="318023"/>
                </a:lnTo>
                <a:lnTo>
                  <a:pt x="89769" y="259482"/>
                </a:lnTo>
                <a:lnTo>
                  <a:pt x="90170" y="187833"/>
                </a:lnTo>
                <a:lnTo>
                  <a:pt x="89790" y="145424"/>
                </a:lnTo>
                <a:lnTo>
                  <a:pt x="86794" y="82230"/>
                </a:lnTo>
                <a:lnTo>
                  <a:pt x="76882" y="31734"/>
                </a:lnTo>
                <a:lnTo>
                  <a:pt x="54355" y="0"/>
                </a:lnTo>
                <a:lnTo>
                  <a:pt x="4572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11139" y="1173607"/>
            <a:ext cx="96647" cy="19075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38598" y="1173607"/>
            <a:ext cx="96774" cy="1907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028951" y="1173607"/>
            <a:ext cx="96646" cy="19075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91346" y="1178052"/>
            <a:ext cx="85090" cy="304165"/>
          </a:xfrm>
          <a:custGeom>
            <a:avLst/>
            <a:gdLst/>
            <a:ahLst/>
            <a:cxnLst/>
            <a:rect l="l" t="t" r="r" b="b"/>
            <a:pathLst>
              <a:path w="85090" h="304165">
                <a:moveTo>
                  <a:pt x="42925" y="0"/>
                </a:moveTo>
                <a:lnTo>
                  <a:pt x="12446" y="31623"/>
                </a:lnTo>
                <a:lnTo>
                  <a:pt x="3127" y="80279"/>
                </a:lnTo>
                <a:lnTo>
                  <a:pt x="0" y="162940"/>
                </a:lnTo>
                <a:lnTo>
                  <a:pt x="781" y="200084"/>
                </a:lnTo>
                <a:lnTo>
                  <a:pt x="6965" y="255416"/>
                </a:lnTo>
                <a:lnTo>
                  <a:pt x="25717" y="296132"/>
                </a:lnTo>
                <a:lnTo>
                  <a:pt x="41401" y="303657"/>
                </a:lnTo>
                <a:lnTo>
                  <a:pt x="50280" y="301797"/>
                </a:lnTo>
                <a:lnTo>
                  <a:pt x="77870" y="255428"/>
                </a:lnTo>
                <a:lnTo>
                  <a:pt x="84070" y="197516"/>
                </a:lnTo>
                <a:lnTo>
                  <a:pt x="84835" y="157987"/>
                </a:lnTo>
                <a:lnTo>
                  <a:pt x="83956" y="113436"/>
                </a:lnTo>
                <a:lnTo>
                  <a:pt x="76960" y="47384"/>
                </a:lnTo>
                <a:lnTo>
                  <a:pt x="58896" y="6477"/>
                </a:lnTo>
                <a:lnTo>
                  <a:pt x="42925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98515" y="1159636"/>
            <a:ext cx="306705" cy="521334"/>
          </a:xfrm>
          <a:custGeom>
            <a:avLst/>
            <a:gdLst/>
            <a:ahLst/>
            <a:cxnLst/>
            <a:rect l="l" t="t" r="r" b="b"/>
            <a:pathLst>
              <a:path w="306704" h="521335">
                <a:moveTo>
                  <a:pt x="0" y="0"/>
                </a:moveTo>
                <a:lnTo>
                  <a:pt x="38576" y="0"/>
                </a:lnTo>
                <a:lnTo>
                  <a:pt x="77152" y="0"/>
                </a:lnTo>
                <a:lnTo>
                  <a:pt x="115728" y="0"/>
                </a:lnTo>
                <a:lnTo>
                  <a:pt x="154305" y="0"/>
                </a:lnTo>
                <a:lnTo>
                  <a:pt x="154305" y="6603"/>
                </a:lnTo>
                <a:lnTo>
                  <a:pt x="154305" y="13335"/>
                </a:lnTo>
                <a:lnTo>
                  <a:pt x="154305" y="20065"/>
                </a:lnTo>
                <a:lnTo>
                  <a:pt x="144653" y="20065"/>
                </a:lnTo>
                <a:lnTo>
                  <a:pt x="127000" y="57403"/>
                </a:lnTo>
                <a:lnTo>
                  <a:pt x="127857" y="69597"/>
                </a:lnTo>
                <a:lnTo>
                  <a:pt x="134715" y="107178"/>
                </a:lnTo>
                <a:lnTo>
                  <a:pt x="152642" y="180097"/>
                </a:lnTo>
                <a:lnTo>
                  <a:pt x="164592" y="227584"/>
                </a:lnTo>
                <a:lnTo>
                  <a:pt x="176541" y="275070"/>
                </a:lnTo>
                <a:lnTo>
                  <a:pt x="188468" y="322579"/>
                </a:lnTo>
                <a:lnTo>
                  <a:pt x="198066" y="281602"/>
                </a:lnTo>
                <a:lnTo>
                  <a:pt x="207629" y="240601"/>
                </a:lnTo>
                <a:lnTo>
                  <a:pt x="217168" y="199600"/>
                </a:lnTo>
                <a:lnTo>
                  <a:pt x="226695" y="158623"/>
                </a:lnTo>
                <a:lnTo>
                  <a:pt x="239093" y="98488"/>
                </a:lnTo>
                <a:lnTo>
                  <a:pt x="243205" y="58927"/>
                </a:lnTo>
                <a:lnTo>
                  <a:pt x="242774" y="50946"/>
                </a:lnTo>
                <a:lnTo>
                  <a:pt x="211455" y="20065"/>
                </a:lnTo>
                <a:lnTo>
                  <a:pt x="211455" y="13335"/>
                </a:lnTo>
                <a:lnTo>
                  <a:pt x="211455" y="6603"/>
                </a:lnTo>
                <a:lnTo>
                  <a:pt x="211455" y="0"/>
                </a:lnTo>
                <a:lnTo>
                  <a:pt x="235247" y="0"/>
                </a:lnTo>
                <a:lnTo>
                  <a:pt x="259016" y="0"/>
                </a:lnTo>
                <a:lnTo>
                  <a:pt x="282785" y="0"/>
                </a:lnTo>
                <a:lnTo>
                  <a:pt x="306578" y="0"/>
                </a:lnTo>
                <a:lnTo>
                  <a:pt x="306578" y="6603"/>
                </a:lnTo>
                <a:lnTo>
                  <a:pt x="306578" y="13335"/>
                </a:lnTo>
                <a:lnTo>
                  <a:pt x="306578" y="20065"/>
                </a:lnTo>
                <a:lnTo>
                  <a:pt x="300049" y="22379"/>
                </a:lnTo>
                <a:lnTo>
                  <a:pt x="273335" y="66706"/>
                </a:lnTo>
                <a:lnTo>
                  <a:pt x="258063" y="123951"/>
                </a:lnTo>
                <a:lnTo>
                  <a:pt x="245967" y="173624"/>
                </a:lnTo>
                <a:lnTo>
                  <a:pt x="233868" y="223295"/>
                </a:lnTo>
                <a:lnTo>
                  <a:pt x="221767" y="272963"/>
                </a:lnTo>
                <a:lnTo>
                  <a:pt x="209661" y="322627"/>
                </a:lnTo>
                <a:lnTo>
                  <a:pt x="197549" y="372285"/>
                </a:lnTo>
                <a:lnTo>
                  <a:pt x="185429" y="421935"/>
                </a:lnTo>
                <a:lnTo>
                  <a:pt x="173301" y="471577"/>
                </a:lnTo>
                <a:lnTo>
                  <a:pt x="161162" y="521208"/>
                </a:lnTo>
                <a:lnTo>
                  <a:pt x="156337" y="521208"/>
                </a:lnTo>
                <a:lnTo>
                  <a:pt x="151384" y="521208"/>
                </a:lnTo>
                <a:lnTo>
                  <a:pt x="146558" y="521208"/>
                </a:lnTo>
                <a:lnTo>
                  <a:pt x="134318" y="472154"/>
                </a:lnTo>
                <a:lnTo>
                  <a:pt x="122080" y="423100"/>
                </a:lnTo>
                <a:lnTo>
                  <a:pt x="109845" y="374046"/>
                </a:lnTo>
                <a:lnTo>
                  <a:pt x="97615" y="324992"/>
                </a:lnTo>
                <a:lnTo>
                  <a:pt x="85390" y="275939"/>
                </a:lnTo>
                <a:lnTo>
                  <a:pt x="73173" y="226885"/>
                </a:lnTo>
                <a:lnTo>
                  <a:pt x="60965" y="177831"/>
                </a:lnTo>
                <a:lnTo>
                  <a:pt x="48768" y="128777"/>
                </a:lnTo>
                <a:lnTo>
                  <a:pt x="40387" y="96585"/>
                </a:lnTo>
                <a:lnTo>
                  <a:pt x="26533" y="51679"/>
                </a:lnTo>
                <a:lnTo>
                  <a:pt x="0" y="20065"/>
                </a:lnTo>
                <a:lnTo>
                  <a:pt x="0" y="13335"/>
                </a:lnTo>
                <a:lnTo>
                  <a:pt x="0" y="66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28844" y="1159636"/>
            <a:ext cx="157480" cy="506095"/>
          </a:xfrm>
          <a:custGeom>
            <a:avLst/>
            <a:gdLst/>
            <a:ahLst/>
            <a:cxnLst/>
            <a:rect l="l" t="t" r="r" b="b"/>
            <a:pathLst>
              <a:path w="157479" h="506094">
                <a:moveTo>
                  <a:pt x="0" y="0"/>
                </a:moveTo>
                <a:lnTo>
                  <a:pt x="30460" y="0"/>
                </a:lnTo>
                <a:lnTo>
                  <a:pt x="60896" y="0"/>
                </a:lnTo>
                <a:lnTo>
                  <a:pt x="91332" y="0"/>
                </a:lnTo>
                <a:lnTo>
                  <a:pt x="121792" y="0"/>
                </a:lnTo>
                <a:lnTo>
                  <a:pt x="121792" y="50143"/>
                </a:lnTo>
                <a:lnTo>
                  <a:pt x="121792" y="401065"/>
                </a:lnTo>
                <a:lnTo>
                  <a:pt x="122243" y="425424"/>
                </a:lnTo>
                <a:lnTo>
                  <a:pt x="128904" y="469518"/>
                </a:lnTo>
                <a:lnTo>
                  <a:pt x="156971" y="486663"/>
                </a:lnTo>
                <a:lnTo>
                  <a:pt x="156971" y="493140"/>
                </a:lnTo>
                <a:lnTo>
                  <a:pt x="156971" y="499617"/>
                </a:lnTo>
                <a:lnTo>
                  <a:pt x="156971" y="506095"/>
                </a:lnTo>
                <a:lnTo>
                  <a:pt x="117728" y="506095"/>
                </a:lnTo>
                <a:lnTo>
                  <a:pt x="78486" y="506095"/>
                </a:lnTo>
                <a:lnTo>
                  <a:pt x="39243" y="506095"/>
                </a:lnTo>
                <a:lnTo>
                  <a:pt x="0" y="506095"/>
                </a:lnTo>
                <a:lnTo>
                  <a:pt x="0" y="499617"/>
                </a:lnTo>
                <a:lnTo>
                  <a:pt x="0" y="493140"/>
                </a:lnTo>
                <a:lnTo>
                  <a:pt x="0" y="486663"/>
                </a:lnTo>
                <a:lnTo>
                  <a:pt x="9001" y="485018"/>
                </a:lnTo>
                <a:lnTo>
                  <a:pt x="33258" y="444373"/>
                </a:lnTo>
                <a:lnTo>
                  <a:pt x="34797" y="401065"/>
                </a:lnTo>
                <a:lnTo>
                  <a:pt x="34797" y="351799"/>
                </a:lnTo>
                <a:lnTo>
                  <a:pt x="34797" y="302546"/>
                </a:lnTo>
                <a:lnTo>
                  <a:pt x="34797" y="253301"/>
                </a:lnTo>
                <a:lnTo>
                  <a:pt x="34797" y="204056"/>
                </a:lnTo>
                <a:lnTo>
                  <a:pt x="34797" y="154803"/>
                </a:lnTo>
                <a:lnTo>
                  <a:pt x="34797" y="105537"/>
                </a:lnTo>
                <a:lnTo>
                  <a:pt x="34347" y="81178"/>
                </a:lnTo>
                <a:lnTo>
                  <a:pt x="27685" y="37084"/>
                </a:lnTo>
                <a:lnTo>
                  <a:pt x="0" y="20065"/>
                </a:lnTo>
                <a:lnTo>
                  <a:pt x="0" y="13335"/>
                </a:lnTo>
                <a:lnTo>
                  <a:pt x="0" y="66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64792" y="1159636"/>
            <a:ext cx="156845" cy="506095"/>
          </a:xfrm>
          <a:custGeom>
            <a:avLst/>
            <a:gdLst/>
            <a:ahLst/>
            <a:cxnLst/>
            <a:rect l="l" t="t" r="r" b="b"/>
            <a:pathLst>
              <a:path w="156844" h="506094">
                <a:moveTo>
                  <a:pt x="0" y="0"/>
                </a:moveTo>
                <a:lnTo>
                  <a:pt x="30406" y="0"/>
                </a:lnTo>
                <a:lnTo>
                  <a:pt x="60848" y="0"/>
                </a:lnTo>
                <a:lnTo>
                  <a:pt x="91314" y="0"/>
                </a:lnTo>
                <a:lnTo>
                  <a:pt x="121793" y="0"/>
                </a:lnTo>
                <a:lnTo>
                  <a:pt x="121793" y="50143"/>
                </a:lnTo>
                <a:lnTo>
                  <a:pt x="121793" y="401065"/>
                </a:lnTo>
                <a:lnTo>
                  <a:pt x="122225" y="425424"/>
                </a:lnTo>
                <a:lnTo>
                  <a:pt x="128905" y="469518"/>
                </a:lnTo>
                <a:lnTo>
                  <a:pt x="156844" y="486663"/>
                </a:lnTo>
                <a:lnTo>
                  <a:pt x="156844" y="493140"/>
                </a:lnTo>
                <a:lnTo>
                  <a:pt x="156844" y="499617"/>
                </a:lnTo>
                <a:lnTo>
                  <a:pt x="156844" y="506095"/>
                </a:lnTo>
                <a:lnTo>
                  <a:pt x="117621" y="506095"/>
                </a:lnTo>
                <a:lnTo>
                  <a:pt x="78422" y="506095"/>
                </a:lnTo>
                <a:lnTo>
                  <a:pt x="39223" y="506095"/>
                </a:lnTo>
                <a:lnTo>
                  <a:pt x="0" y="506095"/>
                </a:lnTo>
                <a:lnTo>
                  <a:pt x="0" y="499617"/>
                </a:lnTo>
                <a:lnTo>
                  <a:pt x="0" y="493140"/>
                </a:lnTo>
                <a:lnTo>
                  <a:pt x="0" y="486663"/>
                </a:lnTo>
                <a:lnTo>
                  <a:pt x="9001" y="485018"/>
                </a:lnTo>
                <a:lnTo>
                  <a:pt x="33210" y="444373"/>
                </a:lnTo>
                <a:lnTo>
                  <a:pt x="34797" y="401065"/>
                </a:lnTo>
                <a:lnTo>
                  <a:pt x="34797" y="351799"/>
                </a:lnTo>
                <a:lnTo>
                  <a:pt x="34797" y="302546"/>
                </a:lnTo>
                <a:lnTo>
                  <a:pt x="34797" y="253301"/>
                </a:lnTo>
                <a:lnTo>
                  <a:pt x="34797" y="204056"/>
                </a:lnTo>
                <a:lnTo>
                  <a:pt x="34797" y="154803"/>
                </a:lnTo>
                <a:lnTo>
                  <a:pt x="34797" y="105537"/>
                </a:lnTo>
                <a:lnTo>
                  <a:pt x="34345" y="81178"/>
                </a:lnTo>
                <a:lnTo>
                  <a:pt x="27558" y="37084"/>
                </a:lnTo>
                <a:lnTo>
                  <a:pt x="0" y="20065"/>
                </a:lnTo>
                <a:lnTo>
                  <a:pt x="0" y="13335"/>
                </a:lnTo>
                <a:lnTo>
                  <a:pt x="0" y="660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04097" y="1144397"/>
            <a:ext cx="283210" cy="760730"/>
          </a:xfrm>
          <a:custGeom>
            <a:avLst/>
            <a:gdLst/>
            <a:ahLst/>
            <a:cxnLst/>
            <a:rect l="l" t="t" r="r" b="b"/>
            <a:pathLst>
              <a:path w="283209" h="760730">
                <a:moveTo>
                  <a:pt x="124205" y="0"/>
                </a:moveTo>
                <a:lnTo>
                  <a:pt x="138801" y="1331"/>
                </a:lnTo>
                <a:lnTo>
                  <a:pt x="153622" y="5318"/>
                </a:lnTo>
                <a:lnTo>
                  <a:pt x="168657" y="11947"/>
                </a:lnTo>
                <a:lnTo>
                  <a:pt x="183896" y="21208"/>
                </a:lnTo>
                <a:lnTo>
                  <a:pt x="208375" y="21208"/>
                </a:lnTo>
                <a:lnTo>
                  <a:pt x="232854" y="21208"/>
                </a:lnTo>
                <a:lnTo>
                  <a:pt x="257333" y="21208"/>
                </a:lnTo>
                <a:lnTo>
                  <a:pt x="281812" y="21208"/>
                </a:lnTo>
                <a:lnTo>
                  <a:pt x="281812" y="36069"/>
                </a:lnTo>
                <a:lnTo>
                  <a:pt x="281812" y="50942"/>
                </a:lnTo>
                <a:lnTo>
                  <a:pt x="281812" y="65839"/>
                </a:lnTo>
                <a:lnTo>
                  <a:pt x="281812" y="80772"/>
                </a:lnTo>
                <a:lnTo>
                  <a:pt x="267906" y="80772"/>
                </a:lnTo>
                <a:lnTo>
                  <a:pt x="254000" y="80772"/>
                </a:lnTo>
                <a:lnTo>
                  <a:pt x="240093" y="80772"/>
                </a:lnTo>
                <a:lnTo>
                  <a:pt x="226186" y="80772"/>
                </a:lnTo>
                <a:lnTo>
                  <a:pt x="233213" y="93704"/>
                </a:lnTo>
                <a:lnTo>
                  <a:pt x="250529" y="143666"/>
                </a:lnTo>
                <a:lnTo>
                  <a:pt x="254761" y="190118"/>
                </a:lnTo>
                <a:lnTo>
                  <a:pt x="253688" y="216267"/>
                </a:lnTo>
                <a:lnTo>
                  <a:pt x="245064" y="263181"/>
                </a:lnTo>
                <a:lnTo>
                  <a:pt x="228113" y="302785"/>
                </a:lnTo>
                <a:lnTo>
                  <a:pt x="204646" y="333888"/>
                </a:lnTo>
                <a:lnTo>
                  <a:pt x="162607" y="363061"/>
                </a:lnTo>
                <a:lnTo>
                  <a:pt x="137922" y="368680"/>
                </a:lnTo>
                <a:lnTo>
                  <a:pt x="134874" y="368514"/>
                </a:lnTo>
                <a:lnTo>
                  <a:pt x="127634" y="368014"/>
                </a:lnTo>
                <a:lnTo>
                  <a:pt x="116204" y="367180"/>
                </a:lnTo>
                <a:lnTo>
                  <a:pt x="100583" y="366013"/>
                </a:lnTo>
                <a:lnTo>
                  <a:pt x="93914" y="367014"/>
                </a:lnTo>
                <a:lnTo>
                  <a:pt x="70072" y="399494"/>
                </a:lnTo>
                <a:lnTo>
                  <a:pt x="67691" y="420115"/>
                </a:lnTo>
                <a:lnTo>
                  <a:pt x="68234" y="429400"/>
                </a:lnTo>
                <a:lnTo>
                  <a:pt x="95059" y="463780"/>
                </a:lnTo>
                <a:lnTo>
                  <a:pt x="104012" y="464565"/>
                </a:lnTo>
                <a:lnTo>
                  <a:pt x="117463" y="464280"/>
                </a:lnTo>
                <a:lnTo>
                  <a:pt x="130937" y="463994"/>
                </a:lnTo>
                <a:lnTo>
                  <a:pt x="144410" y="463708"/>
                </a:lnTo>
                <a:lnTo>
                  <a:pt x="157860" y="463423"/>
                </a:lnTo>
                <a:lnTo>
                  <a:pt x="187910" y="464972"/>
                </a:lnTo>
                <a:lnTo>
                  <a:pt x="232816" y="477406"/>
                </a:lnTo>
                <a:lnTo>
                  <a:pt x="262985" y="507984"/>
                </a:lnTo>
                <a:lnTo>
                  <a:pt x="280511" y="561324"/>
                </a:lnTo>
                <a:lnTo>
                  <a:pt x="282701" y="594994"/>
                </a:lnTo>
                <a:lnTo>
                  <a:pt x="281699" y="617446"/>
                </a:lnTo>
                <a:lnTo>
                  <a:pt x="273647" y="659253"/>
                </a:lnTo>
                <a:lnTo>
                  <a:pt x="257835" y="696162"/>
                </a:lnTo>
                <a:lnTo>
                  <a:pt x="224027" y="734060"/>
                </a:lnTo>
                <a:lnTo>
                  <a:pt x="180863" y="753951"/>
                </a:lnTo>
                <a:lnTo>
                  <a:pt x="131699" y="760602"/>
                </a:lnTo>
                <a:lnTo>
                  <a:pt x="112579" y="759771"/>
                </a:lnTo>
                <a:lnTo>
                  <a:pt x="60198" y="747394"/>
                </a:lnTo>
                <a:lnTo>
                  <a:pt x="22086" y="721659"/>
                </a:lnTo>
                <a:lnTo>
                  <a:pt x="3508" y="686371"/>
                </a:lnTo>
                <a:lnTo>
                  <a:pt x="0" y="661035"/>
                </a:lnTo>
                <a:lnTo>
                  <a:pt x="666" y="648888"/>
                </a:lnTo>
                <a:lnTo>
                  <a:pt x="17222" y="606827"/>
                </a:lnTo>
                <a:lnTo>
                  <a:pt x="50673" y="583056"/>
                </a:lnTo>
                <a:lnTo>
                  <a:pt x="33004" y="564030"/>
                </a:lnTo>
                <a:lnTo>
                  <a:pt x="20383" y="541623"/>
                </a:lnTo>
                <a:lnTo>
                  <a:pt x="12811" y="515834"/>
                </a:lnTo>
                <a:lnTo>
                  <a:pt x="10286" y="486663"/>
                </a:lnTo>
                <a:lnTo>
                  <a:pt x="11310" y="468135"/>
                </a:lnTo>
                <a:lnTo>
                  <a:pt x="26670" y="414147"/>
                </a:lnTo>
                <a:lnTo>
                  <a:pt x="48006" y="381253"/>
                </a:lnTo>
                <a:lnTo>
                  <a:pt x="78867" y="352932"/>
                </a:lnTo>
                <a:lnTo>
                  <a:pt x="59531" y="338645"/>
                </a:lnTo>
                <a:lnTo>
                  <a:pt x="29432" y="303784"/>
                </a:lnTo>
                <a:lnTo>
                  <a:pt x="10501" y="260659"/>
                </a:lnTo>
                <a:lnTo>
                  <a:pt x="1166" y="210558"/>
                </a:lnTo>
                <a:lnTo>
                  <a:pt x="0" y="183006"/>
                </a:lnTo>
                <a:lnTo>
                  <a:pt x="2168" y="147173"/>
                </a:lnTo>
                <a:lnTo>
                  <a:pt x="19556" y="82887"/>
                </a:lnTo>
                <a:lnTo>
                  <a:pt x="53447" y="30646"/>
                </a:lnTo>
                <a:lnTo>
                  <a:pt x="98127" y="3405"/>
                </a:lnTo>
                <a:lnTo>
                  <a:pt x="124205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35192" y="1144397"/>
            <a:ext cx="243204" cy="536575"/>
          </a:xfrm>
          <a:custGeom>
            <a:avLst/>
            <a:gdLst/>
            <a:ahLst/>
            <a:cxnLst/>
            <a:rect l="l" t="t" r="r" b="b"/>
            <a:pathLst>
              <a:path w="243204" h="536575">
                <a:moveTo>
                  <a:pt x="131445" y="0"/>
                </a:moveTo>
                <a:lnTo>
                  <a:pt x="172688" y="15795"/>
                </a:lnTo>
                <a:lnTo>
                  <a:pt x="208026" y="63118"/>
                </a:lnTo>
                <a:lnTo>
                  <a:pt x="222359" y="98456"/>
                </a:lnTo>
                <a:lnTo>
                  <a:pt x="232965" y="141414"/>
                </a:lnTo>
                <a:lnTo>
                  <a:pt x="239833" y="191992"/>
                </a:lnTo>
                <a:lnTo>
                  <a:pt x="242951" y="250189"/>
                </a:lnTo>
                <a:lnTo>
                  <a:pt x="203134" y="250189"/>
                </a:lnTo>
                <a:lnTo>
                  <a:pt x="163306" y="250189"/>
                </a:lnTo>
                <a:lnTo>
                  <a:pt x="123453" y="250189"/>
                </a:lnTo>
                <a:lnTo>
                  <a:pt x="83566" y="250189"/>
                </a:lnTo>
                <a:lnTo>
                  <a:pt x="86566" y="297860"/>
                </a:lnTo>
                <a:lnTo>
                  <a:pt x="92710" y="340280"/>
                </a:lnTo>
                <a:lnTo>
                  <a:pt x="101996" y="377438"/>
                </a:lnTo>
                <a:lnTo>
                  <a:pt x="125644" y="428990"/>
                </a:lnTo>
                <a:lnTo>
                  <a:pt x="165989" y="454278"/>
                </a:lnTo>
                <a:lnTo>
                  <a:pt x="175035" y="453137"/>
                </a:lnTo>
                <a:lnTo>
                  <a:pt x="207531" y="425239"/>
                </a:lnTo>
                <a:lnTo>
                  <a:pt x="232410" y="370839"/>
                </a:lnTo>
                <a:lnTo>
                  <a:pt x="235966" y="374776"/>
                </a:lnTo>
                <a:lnTo>
                  <a:pt x="239522" y="378840"/>
                </a:lnTo>
                <a:lnTo>
                  <a:pt x="242951" y="382777"/>
                </a:lnTo>
                <a:lnTo>
                  <a:pt x="230830" y="421638"/>
                </a:lnTo>
                <a:lnTo>
                  <a:pt x="204731" y="481022"/>
                </a:lnTo>
                <a:lnTo>
                  <a:pt x="175914" y="516838"/>
                </a:lnTo>
                <a:lnTo>
                  <a:pt x="124587" y="536448"/>
                </a:lnTo>
                <a:lnTo>
                  <a:pt x="94251" y="531040"/>
                </a:lnTo>
                <a:lnTo>
                  <a:pt x="45344" y="487745"/>
                </a:lnTo>
                <a:lnTo>
                  <a:pt x="26797" y="449833"/>
                </a:lnTo>
                <a:lnTo>
                  <a:pt x="15055" y="412857"/>
                </a:lnTo>
                <a:lnTo>
                  <a:pt x="6683" y="371665"/>
                </a:lnTo>
                <a:lnTo>
                  <a:pt x="1668" y="326282"/>
                </a:lnTo>
                <a:lnTo>
                  <a:pt x="0" y="276732"/>
                </a:lnTo>
                <a:lnTo>
                  <a:pt x="2454" y="216610"/>
                </a:lnTo>
                <a:lnTo>
                  <a:pt x="9826" y="162940"/>
                </a:lnTo>
                <a:lnTo>
                  <a:pt x="22127" y="115748"/>
                </a:lnTo>
                <a:lnTo>
                  <a:pt x="39370" y="75056"/>
                </a:lnTo>
                <a:lnTo>
                  <a:pt x="59846" y="42219"/>
                </a:lnTo>
                <a:lnTo>
                  <a:pt x="105896" y="4691"/>
                </a:lnTo>
                <a:lnTo>
                  <a:pt x="131445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745228" y="1144397"/>
            <a:ext cx="243840" cy="536575"/>
          </a:xfrm>
          <a:custGeom>
            <a:avLst/>
            <a:gdLst/>
            <a:ahLst/>
            <a:cxnLst/>
            <a:rect l="l" t="t" r="r" b="b"/>
            <a:pathLst>
              <a:path w="243839" h="536575">
                <a:moveTo>
                  <a:pt x="136906" y="0"/>
                </a:moveTo>
                <a:lnTo>
                  <a:pt x="177387" y="9905"/>
                </a:lnTo>
                <a:lnTo>
                  <a:pt x="208534" y="39624"/>
                </a:lnTo>
                <a:lnTo>
                  <a:pt x="228473" y="81407"/>
                </a:lnTo>
                <a:lnTo>
                  <a:pt x="235076" y="127762"/>
                </a:lnTo>
                <a:lnTo>
                  <a:pt x="234410" y="142426"/>
                </a:lnTo>
                <a:lnTo>
                  <a:pt x="218648" y="185112"/>
                </a:lnTo>
                <a:lnTo>
                  <a:pt x="196342" y="195452"/>
                </a:lnTo>
                <a:lnTo>
                  <a:pt x="187527" y="194141"/>
                </a:lnTo>
                <a:lnTo>
                  <a:pt x="160579" y="161746"/>
                </a:lnTo>
                <a:lnTo>
                  <a:pt x="153237" y="124114"/>
                </a:lnTo>
                <a:lnTo>
                  <a:pt x="151257" y="99060"/>
                </a:lnTo>
                <a:lnTo>
                  <a:pt x="149973" y="83296"/>
                </a:lnTo>
                <a:lnTo>
                  <a:pt x="137413" y="42417"/>
                </a:lnTo>
                <a:lnTo>
                  <a:pt x="131825" y="37973"/>
                </a:lnTo>
                <a:lnTo>
                  <a:pt x="125475" y="37973"/>
                </a:lnTo>
                <a:lnTo>
                  <a:pt x="92874" y="89155"/>
                </a:lnTo>
                <a:lnTo>
                  <a:pt x="84822" y="153025"/>
                </a:lnTo>
                <a:lnTo>
                  <a:pt x="83820" y="193293"/>
                </a:lnTo>
                <a:lnTo>
                  <a:pt x="84631" y="228629"/>
                </a:lnTo>
                <a:lnTo>
                  <a:pt x="91160" y="296967"/>
                </a:lnTo>
                <a:lnTo>
                  <a:pt x="103995" y="360521"/>
                </a:lnTo>
                <a:lnTo>
                  <a:pt x="121850" y="409098"/>
                </a:lnTo>
                <a:lnTo>
                  <a:pt x="151257" y="444642"/>
                </a:lnTo>
                <a:lnTo>
                  <a:pt x="172974" y="450468"/>
                </a:lnTo>
                <a:lnTo>
                  <a:pt x="180498" y="449685"/>
                </a:lnTo>
                <a:lnTo>
                  <a:pt x="216773" y="419988"/>
                </a:lnTo>
                <a:lnTo>
                  <a:pt x="234187" y="390905"/>
                </a:lnTo>
                <a:lnTo>
                  <a:pt x="237362" y="395224"/>
                </a:lnTo>
                <a:lnTo>
                  <a:pt x="240664" y="399541"/>
                </a:lnTo>
                <a:lnTo>
                  <a:pt x="243839" y="403860"/>
                </a:lnTo>
                <a:lnTo>
                  <a:pt x="232931" y="435264"/>
                </a:lnTo>
                <a:lnTo>
                  <a:pt x="207353" y="485263"/>
                </a:lnTo>
                <a:lnTo>
                  <a:pt x="177159" y="518070"/>
                </a:lnTo>
                <a:lnTo>
                  <a:pt x="127635" y="536448"/>
                </a:lnTo>
                <a:lnTo>
                  <a:pt x="100038" y="531683"/>
                </a:lnTo>
                <a:lnTo>
                  <a:pt x="53607" y="493531"/>
                </a:lnTo>
                <a:lnTo>
                  <a:pt x="34798" y="460120"/>
                </a:lnTo>
                <a:lnTo>
                  <a:pt x="19556" y="420072"/>
                </a:lnTo>
                <a:lnTo>
                  <a:pt x="8683" y="376142"/>
                </a:lnTo>
                <a:lnTo>
                  <a:pt x="2168" y="328354"/>
                </a:lnTo>
                <a:lnTo>
                  <a:pt x="0" y="276732"/>
                </a:lnTo>
                <a:lnTo>
                  <a:pt x="1976" y="226562"/>
                </a:lnTo>
                <a:lnTo>
                  <a:pt x="7905" y="179498"/>
                </a:lnTo>
                <a:lnTo>
                  <a:pt x="17787" y="135554"/>
                </a:lnTo>
                <a:lnTo>
                  <a:pt x="31623" y="94741"/>
                </a:lnTo>
                <a:lnTo>
                  <a:pt x="52556" y="53310"/>
                </a:lnTo>
                <a:lnTo>
                  <a:pt x="77073" y="23701"/>
                </a:lnTo>
                <a:lnTo>
                  <a:pt x="105185" y="5927"/>
                </a:lnTo>
                <a:lnTo>
                  <a:pt x="136906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2653" y="1144397"/>
            <a:ext cx="243204" cy="536575"/>
          </a:xfrm>
          <a:custGeom>
            <a:avLst/>
            <a:gdLst/>
            <a:ahLst/>
            <a:cxnLst/>
            <a:rect l="l" t="t" r="r" b="b"/>
            <a:pathLst>
              <a:path w="243204" h="536575">
                <a:moveTo>
                  <a:pt x="131445" y="0"/>
                </a:moveTo>
                <a:lnTo>
                  <a:pt x="172688" y="15795"/>
                </a:lnTo>
                <a:lnTo>
                  <a:pt x="208025" y="63118"/>
                </a:lnTo>
                <a:lnTo>
                  <a:pt x="222412" y="98456"/>
                </a:lnTo>
                <a:lnTo>
                  <a:pt x="233013" y="141414"/>
                </a:lnTo>
                <a:lnTo>
                  <a:pt x="239851" y="191992"/>
                </a:lnTo>
                <a:lnTo>
                  <a:pt x="242950" y="250189"/>
                </a:lnTo>
                <a:lnTo>
                  <a:pt x="203134" y="250189"/>
                </a:lnTo>
                <a:lnTo>
                  <a:pt x="163306" y="250189"/>
                </a:lnTo>
                <a:lnTo>
                  <a:pt x="123453" y="250189"/>
                </a:lnTo>
                <a:lnTo>
                  <a:pt x="83566" y="250189"/>
                </a:lnTo>
                <a:lnTo>
                  <a:pt x="86566" y="297860"/>
                </a:lnTo>
                <a:lnTo>
                  <a:pt x="92710" y="340280"/>
                </a:lnTo>
                <a:lnTo>
                  <a:pt x="101996" y="377438"/>
                </a:lnTo>
                <a:lnTo>
                  <a:pt x="125662" y="428990"/>
                </a:lnTo>
                <a:lnTo>
                  <a:pt x="165988" y="454278"/>
                </a:lnTo>
                <a:lnTo>
                  <a:pt x="175089" y="453137"/>
                </a:lnTo>
                <a:lnTo>
                  <a:pt x="207531" y="425239"/>
                </a:lnTo>
                <a:lnTo>
                  <a:pt x="232410" y="370839"/>
                </a:lnTo>
                <a:lnTo>
                  <a:pt x="235966" y="374776"/>
                </a:lnTo>
                <a:lnTo>
                  <a:pt x="239522" y="378840"/>
                </a:lnTo>
                <a:lnTo>
                  <a:pt x="242950" y="382777"/>
                </a:lnTo>
                <a:lnTo>
                  <a:pt x="230830" y="421638"/>
                </a:lnTo>
                <a:lnTo>
                  <a:pt x="204731" y="481022"/>
                </a:lnTo>
                <a:lnTo>
                  <a:pt x="175914" y="516838"/>
                </a:lnTo>
                <a:lnTo>
                  <a:pt x="124587" y="536448"/>
                </a:lnTo>
                <a:lnTo>
                  <a:pt x="94251" y="531040"/>
                </a:lnTo>
                <a:lnTo>
                  <a:pt x="45344" y="487745"/>
                </a:lnTo>
                <a:lnTo>
                  <a:pt x="26797" y="449833"/>
                </a:lnTo>
                <a:lnTo>
                  <a:pt x="15109" y="412857"/>
                </a:lnTo>
                <a:lnTo>
                  <a:pt x="6731" y="371665"/>
                </a:lnTo>
                <a:lnTo>
                  <a:pt x="1686" y="326282"/>
                </a:lnTo>
                <a:lnTo>
                  <a:pt x="0" y="276732"/>
                </a:lnTo>
                <a:lnTo>
                  <a:pt x="2472" y="216610"/>
                </a:lnTo>
                <a:lnTo>
                  <a:pt x="9874" y="162940"/>
                </a:lnTo>
                <a:lnTo>
                  <a:pt x="22181" y="115748"/>
                </a:lnTo>
                <a:lnTo>
                  <a:pt x="39370" y="75056"/>
                </a:lnTo>
                <a:lnTo>
                  <a:pt x="59846" y="42219"/>
                </a:lnTo>
                <a:lnTo>
                  <a:pt x="105896" y="4691"/>
                </a:lnTo>
                <a:lnTo>
                  <a:pt x="131445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58991" y="908303"/>
            <a:ext cx="2209038" cy="778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36264" y="1144397"/>
            <a:ext cx="273050" cy="536575"/>
          </a:xfrm>
          <a:custGeom>
            <a:avLst/>
            <a:gdLst/>
            <a:ahLst/>
            <a:cxnLst/>
            <a:rect l="l" t="t" r="r" b="b"/>
            <a:pathLst>
              <a:path w="273050" h="536575">
                <a:moveTo>
                  <a:pt x="135509" y="0"/>
                </a:moveTo>
                <a:lnTo>
                  <a:pt x="189372" y="19234"/>
                </a:lnTo>
                <a:lnTo>
                  <a:pt x="221323" y="53000"/>
                </a:lnTo>
                <a:lnTo>
                  <a:pt x="246124" y="101439"/>
                </a:lnTo>
                <a:lnTo>
                  <a:pt x="262951" y="163216"/>
                </a:lnTo>
                <a:lnTo>
                  <a:pt x="271472" y="231951"/>
                </a:lnTo>
                <a:lnTo>
                  <a:pt x="272542" y="268604"/>
                </a:lnTo>
                <a:lnTo>
                  <a:pt x="270569" y="320230"/>
                </a:lnTo>
                <a:lnTo>
                  <a:pt x="264668" y="367474"/>
                </a:lnTo>
                <a:lnTo>
                  <a:pt x="254861" y="410336"/>
                </a:lnTo>
                <a:lnTo>
                  <a:pt x="241173" y="448817"/>
                </a:lnTo>
                <a:lnTo>
                  <a:pt x="220408" y="487156"/>
                </a:lnTo>
                <a:lnTo>
                  <a:pt x="168021" y="530971"/>
                </a:lnTo>
                <a:lnTo>
                  <a:pt x="136398" y="536448"/>
                </a:lnTo>
                <a:lnTo>
                  <a:pt x="105513" y="531447"/>
                </a:lnTo>
                <a:lnTo>
                  <a:pt x="55030" y="491442"/>
                </a:lnTo>
                <a:lnTo>
                  <a:pt x="35433" y="456438"/>
                </a:lnTo>
                <a:lnTo>
                  <a:pt x="19931" y="414764"/>
                </a:lnTo>
                <a:lnTo>
                  <a:pt x="8858" y="369935"/>
                </a:lnTo>
                <a:lnTo>
                  <a:pt x="2214" y="321939"/>
                </a:lnTo>
                <a:lnTo>
                  <a:pt x="0" y="270763"/>
                </a:lnTo>
                <a:lnTo>
                  <a:pt x="2262" y="218043"/>
                </a:lnTo>
                <a:lnTo>
                  <a:pt x="9048" y="168846"/>
                </a:lnTo>
                <a:lnTo>
                  <a:pt x="20359" y="123174"/>
                </a:lnTo>
                <a:lnTo>
                  <a:pt x="36195" y="81025"/>
                </a:lnTo>
                <a:lnTo>
                  <a:pt x="55981" y="45594"/>
                </a:lnTo>
                <a:lnTo>
                  <a:pt x="105650" y="5070"/>
                </a:lnTo>
                <a:lnTo>
                  <a:pt x="135509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9172" y="1144397"/>
            <a:ext cx="200025" cy="536575"/>
          </a:xfrm>
          <a:custGeom>
            <a:avLst/>
            <a:gdLst/>
            <a:ahLst/>
            <a:cxnLst/>
            <a:rect l="l" t="t" r="r" b="b"/>
            <a:pathLst>
              <a:path w="200025" h="536575">
                <a:moveTo>
                  <a:pt x="90169" y="0"/>
                </a:moveTo>
                <a:lnTo>
                  <a:pt x="135762" y="20065"/>
                </a:lnTo>
                <a:lnTo>
                  <a:pt x="141350" y="25526"/>
                </a:lnTo>
                <a:lnTo>
                  <a:pt x="145922" y="28193"/>
                </a:lnTo>
                <a:lnTo>
                  <a:pt x="149478" y="28193"/>
                </a:lnTo>
                <a:lnTo>
                  <a:pt x="153161" y="28193"/>
                </a:lnTo>
                <a:lnTo>
                  <a:pt x="156209" y="26797"/>
                </a:lnTo>
                <a:lnTo>
                  <a:pt x="158495" y="24129"/>
                </a:lnTo>
                <a:lnTo>
                  <a:pt x="160781" y="21462"/>
                </a:lnTo>
                <a:lnTo>
                  <a:pt x="164337" y="13715"/>
                </a:lnTo>
                <a:lnTo>
                  <a:pt x="169290" y="1142"/>
                </a:lnTo>
                <a:lnTo>
                  <a:pt x="172846" y="1142"/>
                </a:lnTo>
                <a:lnTo>
                  <a:pt x="176402" y="1142"/>
                </a:lnTo>
                <a:lnTo>
                  <a:pt x="179958" y="1142"/>
                </a:lnTo>
                <a:lnTo>
                  <a:pt x="181101" y="44293"/>
                </a:lnTo>
                <a:lnTo>
                  <a:pt x="182244" y="87455"/>
                </a:lnTo>
                <a:lnTo>
                  <a:pt x="183387" y="130641"/>
                </a:lnTo>
                <a:lnTo>
                  <a:pt x="184530" y="173862"/>
                </a:lnTo>
                <a:lnTo>
                  <a:pt x="180975" y="173862"/>
                </a:lnTo>
                <a:lnTo>
                  <a:pt x="177545" y="173862"/>
                </a:lnTo>
                <a:lnTo>
                  <a:pt x="173989" y="173862"/>
                </a:lnTo>
                <a:lnTo>
                  <a:pt x="164447" y="138449"/>
                </a:lnTo>
                <a:lnTo>
                  <a:pt x="154701" y="109156"/>
                </a:lnTo>
                <a:lnTo>
                  <a:pt x="134746" y="68833"/>
                </a:lnTo>
                <a:lnTo>
                  <a:pt x="104225" y="42402"/>
                </a:lnTo>
                <a:lnTo>
                  <a:pt x="94106" y="40639"/>
                </a:lnTo>
                <a:lnTo>
                  <a:pt x="87963" y="41568"/>
                </a:lnTo>
                <a:lnTo>
                  <a:pt x="63942" y="80484"/>
                </a:lnTo>
                <a:lnTo>
                  <a:pt x="63372" y="89915"/>
                </a:lnTo>
                <a:lnTo>
                  <a:pt x="63755" y="97178"/>
                </a:lnTo>
                <a:lnTo>
                  <a:pt x="88455" y="148193"/>
                </a:lnTo>
                <a:lnTo>
                  <a:pt x="125221" y="194182"/>
                </a:lnTo>
                <a:lnTo>
                  <a:pt x="146109" y="220043"/>
                </a:lnTo>
                <a:lnTo>
                  <a:pt x="176121" y="265763"/>
                </a:lnTo>
                <a:lnTo>
                  <a:pt x="191627" y="304958"/>
                </a:lnTo>
                <a:lnTo>
                  <a:pt x="198866" y="347059"/>
                </a:lnTo>
                <a:lnTo>
                  <a:pt x="199770" y="369824"/>
                </a:lnTo>
                <a:lnTo>
                  <a:pt x="199010" y="390798"/>
                </a:lnTo>
                <a:lnTo>
                  <a:pt x="192966" y="432224"/>
                </a:lnTo>
                <a:lnTo>
                  <a:pt x="180992" y="471727"/>
                </a:lnTo>
                <a:lnTo>
                  <a:pt x="153542" y="514857"/>
                </a:lnTo>
                <a:lnTo>
                  <a:pt x="117824" y="535110"/>
                </a:lnTo>
                <a:lnTo>
                  <a:pt x="104775" y="536448"/>
                </a:lnTo>
                <a:lnTo>
                  <a:pt x="93440" y="535039"/>
                </a:lnTo>
                <a:lnTo>
                  <a:pt x="80390" y="530796"/>
                </a:lnTo>
                <a:lnTo>
                  <a:pt x="65627" y="523696"/>
                </a:lnTo>
                <a:lnTo>
                  <a:pt x="49148" y="513714"/>
                </a:lnTo>
                <a:lnTo>
                  <a:pt x="42925" y="509777"/>
                </a:lnTo>
                <a:lnTo>
                  <a:pt x="38607" y="507873"/>
                </a:lnTo>
                <a:lnTo>
                  <a:pt x="36321" y="507873"/>
                </a:lnTo>
                <a:lnTo>
                  <a:pt x="31466" y="509563"/>
                </a:lnTo>
                <a:lnTo>
                  <a:pt x="27003" y="514635"/>
                </a:lnTo>
                <a:lnTo>
                  <a:pt x="22945" y="523089"/>
                </a:lnTo>
                <a:lnTo>
                  <a:pt x="19303" y="534924"/>
                </a:lnTo>
                <a:lnTo>
                  <a:pt x="15875" y="534924"/>
                </a:lnTo>
                <a:lnTo>
                  <a:pt x="12445" y="534924"/>
                </a:lnTo>
                <a:lnTo>
                  <a:pt x="9016" y="534924"/>
                </a:lnTo>
                <a:lnTo>
                  <a:pt x="7778" y="489414"/>
                </a:lnTo>
                <a:lnTo>
                  <a:pt x="6540" y="443928"/>
                </a:lnTo>
                <a:lnTo>
                  <a:pt x="5302" y="398442"/>
                </a:lnTo>
                <a:lnTo>
                  <a:pt x="4063" y="352932"/>
                </a:lnTo>
                <a:lnTo>
                  <a:pt x="7619" y="352932"/>
                </a:lnTo>
                <a:lnTo>
                  <a:pt x="11048" y="352932"/>
                </a:lnTo>
                <a:lnTo>
                  <a:pt x="14604" y="352932"/>
                </a:lnTo>
                <a:lnTo>
                  <a:pt x="22223" y="386486"/>
                </a:lnTo>
                <a:lnTo>
                  <a:pt x="41411" y="440068"/>
                </a:lnTo>
                <a:lnTo>
                  <a:pt x="64984" y="475789"/>
                </a:lnTo>
                <a:lnTo>
                  <a:pt x="99059" y="495935"/>
                </a:lnTo>
                <a:lnTo>
                  <a:pt x="106229" y="494934"/>
                </a:lnTo>
                <a:lnTo>
                  <a:pt x="130603" y="462280"/>
                </a:lnTo>
                <a:lnTo>
                  <a:pt x="132969" y="441198"/>
                </a:lnTo>
                <a:lnTo>
                  <a:pt x="132395" y="428672"/>
                </a:lnTo>
                <a:lnTo>
                  <a:pt x="117600" y="385575"/>
                </a:lnTo>
                <a:lnTo>
                  <a:pt x="82041" y="338963"/>
                </a:lnTo>
                <a:lnTo>
                  <a:pt x="60346" y="311910"/>
                </a:lnTo>
                <a:lnTo>
                  <a:pt x="29624" y="268043"/>
                </a:lnTo>
                <a:lnTo>
                  <a:pt x="11572" y="228441"/>
                </a:lnTo>
                <a:lnTo>
                  <a:pt x="1285" y="179482"/>
                </a:lnTo>
                <a:lnTo>
                  <a:pt x="0" y="153288"/>
                </a:lnTo>
                <a:lnTo>
                  <a:pt x="1450" y="124737"/>
                </a:lnTo>
                <a:lnTo>
                  <a:pt x="13019" y="71778"/>
                </a:lnTo>
                <a:lnTo>
                  <a:pt x="36020" y="26681"/>
                </a:lnTo>
                <a:lnTo>
                  <a:pt x="69548" y="2972"/>
                </a:lnTo>
                <a:lnTo>
                  <a:pt x="90169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34564" y="1144397"/>
            <a:ext cx="249554" cy="521334"/>
          </a:xfrm>
          <a:custGeom>
            <a:avLst/>
            <a:gdLst/>
            <a:ahLst/>
            <a:cxnLst/>
            <a:rect l="l" t="t" r="r" b="b"/>
            <a:pathLst>
              <a:path w="249555" h="521335">
                <a:moveTo>
                  <a:pt x="211201" y="0"/>
                </a:moveTo>
                <a:lnTo>
                  <a:pt x="243587" y="29084"/>
                </a:lnTo>
                <a:lnTo>
                  <a:pt x="249428" y="71500"/>
                </a:lnTo>
                <a:lnTo>
                  <a:pt x="248806" y="88596"/>
                </a:lnTo>
                <a:lnTo>
                  <a:pt x="239395" y="127762"/>
                </a:lnTo>
                <a:lnTo>
                  <a:pt x="215011" y="147827"/>
                </a:lnTo>
                <a:lnTo>
                  <a:pt x="207010" y="146683"/>
                </a:lnTo>
                <a:lnTo>
                  <a:pt x="199580" y="143240"/>
                </a:lnTo>
                <a:lnTo>
                  <a:pt x="192722" y="137487"/>
                </a:lnTo>
                <a:lnTo>
                  <a:pt x="186436" y="129412"/>
                </a:lnTo>
                <a:lnTo>
                  <a:pt x="178308" y="117220"/>
                </a:lnTo>
                <a:lnTo>
                  <a:pt x="173482" y="110362"/>
                </a:lnTo>
                <a:lnTo>
                  <a:pt x="172085" y="108838"/>
                </a:lnTo>
                <a:lnTo>
                  <a:pt x="170053" y="106679"/>
                </a:lnTo>
                <a:lnTo>
                  <a:pt x="167640" y="105663"/>
                </a:lnTo>
                <a:lnTo>
                  <a:pt x="164973" y="105663"/>
                </a:lnTo>
                <a:lnTo>
                  <a:pt x="158877" y="105663"/>
                </a:lnTo>
                <a:lnTo>
                  <a:pt x="136667" y="139858"/>
                </a:lnTo>
                <a:lnTo>
                  <a:pt x="124243" y="196955"/>
                </a:lnTo>
                <a:lnTo>
                  <a:pt x="119239" y="254902"/>
                </a:lnTo>
                <a:lnTo>
                  <a:pt x="118618" y="285876"/>
                </a:lnTo>
                <a:lnTo>
                  <a:pt x="118618" y="314948"/>
                </a:lnTo>
                <a:lnTo>
                  <a:pt x="118618" y="344042"/>
                </a:lnTo>
                <a:lnTo>
                  <a:pt x="118618" y="373137"/>
                </a:lnTo>
                <a:lnTo>
                  <a:pt x="118618" y="402208"/>
                </a:lnTo>
                <a:lnTo>
                  <a:pt x="118713" y="409809"/>
                </a:lnTo>
                <a:lnTo>
                  <a:pt x="118808" y="417385"/>
                </a:lnTo>
                <a:lnTo>
                  <a:pt x="118903" y="424961"/>
                </a:lnTo>
                <a:lnTo>
                  <a:pt x="118999" y="432562"/>
                </a:lnTo>
                <a:lnTo>
                  <a:pt x="121158" y="472058"/>
                </a:lnTo>
                <a:lnTo>
                  <a:pt x="148798" y="500737"/>
                </a:lnTo>
                <a:lnTo>
                  <a:pt x="156845" y="501903"/>
                </a:lnTo>
                <a:lnTo>
                  <a:pt x="156845" y="508380"/>
                </a:lnTo>
                <a:lnTo>
                  <a:pt x="156845" y="514857"/>
                </a:lnTo>
                <a:lnTo>
                  <a:pt x="156845" y="521335"/>
                </a:lnTo>
                <a:lnTo>
                  <a:pt x="117621" y="521335"/>
                </a:lnTo>
                <a:lnTo>
                  <a:pt x="78422" y="521335"/>
                </a:lnTo>
                <a:lnTo>
                  <a:pt x="39223" y="521335"/>
                </a:lnTo>
                <a:lnTo>
                  <a:pt x="0" y="521335"/>
                </a:lnTo>
                <a:lnTo>
                  <a:pt x="0" y="514857"/>
                </a:lnTo>
                <a:lnTo>
                  <a:pt x="0" y="508380"/>
                </a:lnTo>
                <a:lnTo>
                  <a:pt x="0" y="501903"/>
                </a:lnTo>
                <a:lnTo>
                  <a:pt x="8687" y="499709"/>
                </a:lnTo>
                <a:lnTo>
                  <a:pt x="30622" y="455644"/>
                </a:lnTo>
                <a:lnTo>
                  <a:pt x="32258" y="402208"/>
                </a:lnTo>
                <a:lnTo>
                  <a:pt x="32258" y="355590"/>
                </a:lnTo>
                <a:lnTo>
                  <a:pt x="32258" y="308958"/>
                </a:lnTo>
                <a:lnTo>
                  <a:pt x="32258" y="262318"/>
                </a:lnTo>
                <a:lnTo>
                  <a:pt x="32258" y="215678"/>
                </a:lnTo>
                <a:lnTo>
                  <a:pt x="32258" y="169046"/>
                </a:lnTo>
                <a:lnTo>
                  <a:pt x="32258" y="122427"/>
                </a:lnTo>
                <a:lnTo>
                  <a:pt x="32113" y="102705"/>
                </a:lnTo>
                <a:lnTo>
                  <a:pt x="27686" y="57023"/>
                </a:lnTo>
                <a:lnTo>
                  <a:pt x="20828" y="44957"/>
                </a:lnTo>
                <a:lnTo>
                  <a:pt x="16891" y="40258"/>
                </a:lnTo>
                <a:lnTo>
                  <a:pt x="9906" y="37083"/>
                </a:lnTo>
                <a:lnTo>
                  <a:pt x="0" y="35305"/>
                </a:lnTo>
                <a:lnTo>
                  <a:pt x="0" y="28575"/>
                </a:lnTo>
                <a:lnTo>
                  <a:pt x="0" y="21843"/>
                </a:lnTo>
                <a:lnTo>
                  <a:pt x="0" y="15239"/>
                </a:lnTo>
                <a:lnTo>
                  <a:pt x="29642" y="15239"/>
                </a:lnTo>
                <a:lnTo>
                  <a:pt x="59309" y="15239"/>
                </a:lnTo>
                <a:lnTo>
                  <a:pt x="88975" y="15239"/>
                </a:lnTo>
                <a:lnTo>
                  <a:pt x="118618" y="15239"/>
                </a:lnTo>
                <a:lnTo>
                  <a:pt x="118618" y="43910"/>
                </a:lnTo>
                <a:lnTo>
                  <a:pt x="118618" y="72580"/>
                </a:lnTo>
                <a:lnTo>
                  <a:pt x="118618" y="101250"/>
                </a:lnTo>
                <a:lnTo>
                  <a:pt x="118618" y="129920"/>
                </a:lnTo>
                <a:lnTo>
                  <a:pt x="132643" y="93985"/>
                </a:lnTo>
                <a:lnTo>
                  <a:pt x="157980" y="41927"/>
                </a:lnTo>
                <a:lnTo>
                  <a:pt x="190627" y="6461"/>
                </a:lnTo>
                <a:lnTo>
                  <a:pt x="201009" y="1617"/>
                </a:lnTo>
                <a:lnTo>
                  <a:pt x="211201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53005" y="1144397"/>
            <a:ext cx="243204" cy="536575"/>
          </a:xfrm>
          <a:custGeom>
            <a:avLst/>
            <a:gdLst/>
            <a:ahLst/>
            <a:cxnLst/>
            <a:rect l="l" t="t" r="r" b="b"/>
            <a:pathLst>
              <a:path w="243205" h="536575">
                <a:moveTo>
                  <a:pt x="131444" y="0"/>
                </a:moveTo>
                <a:lnTo>
                  <a:pt x="172593" y="15795"/>
                </a:lnTo>
                <a:lnTo>
                  <a:pt x="208025" y="63118"/>
                </a:lnTo>
                <a:lnTo>
                  <a:pt x="222359" y="98456"/>
                </a:lnTo>
                <a:lnTo>
                  <a:pt x="232965" y="141414"/>
                </a:lnTo>
                <a:lnTo>
                  <a:pt x="239833" y="191992"/>
                </a:lnTo>
                <a:lnTo>
                  <a:pt x="242950" y="250189"/>
                </a:lnTo>
                <a:lnTo>
                  <a:pt x="203116" y="250189"/>
                </a:lnTo>
                <a:lnTo>
                  <a:pt x="163258" y="250189"/>
                </a:lnTo>
                <a:lnTo>
                  <a:pt x="123400" y="250189"/>
                </a:lnTo>
                <a:lnTo>
                  <a:pt x="83566" y="250189"/>
                </a:lnTo>
                <a:lnTo>
                  <a:pt x="86546" y="297860"/>
                </a:lnTo>
                <a:lnTo>
                  <a:pt x="92646" y="340280"/>
                </a:lnTo>
                <a:lnTo>
                  <a:pt x="101889" y="377438"/>
                </a:lnTo>
                <a:lnTo>
                  <a:pt x="125589" y="428990"/>
                </a:lnTo>
                <a:lnTo>
                  <a:pt x="165862" y="454278"/>
                </a:lnTo>
                <a:lnTo>
                  <a:pt x="174982" y="453137"/>
                </a:lnTo>
                <a:lnTo>
                  <a:pt x="207514" y="425239"/>
                </a:lnTo>
                <a:lnTo>
                  <a:pt x="232410" y="370839"/>
                </a:lnTo>
                <a:lnTo>
                  <a:pt x="235838" y="374776"/>
                </a:lnTo>
                <a:lnTo>
                  <a:pt x="239394" y="378840"/>
                </a:lnTo>
                <a:lnTo>
                  <a:pt x="242950" y="382777"/>
                </a:lnTo>
                <a:lnTo>
                  <a:pt x="230830" y="421638"/>
                </a:lnTo>
                <a:lnTo>
                  <a:pt x="204731" y="481022"/>
                </a:lnTo>
                <a:lnTo>
                  <a:pt x="175896" y="516838"/>
                </a:lnTo>
                <a:lnTo>
                  <a:pt x="124587" y="536448"/>
                </a:lnTo>
                <a:lnTo>
                  <a:pt x="94249" y="531040"/>
                </a:lnTo>
                <a:lnTo>
                  <a:pt x="45291" y="487745"/>
                </a:lnTo>
                <a:lnTo>
                  <a:pt x="26669" y="449833"/>
                </a:lnTo>
                <a:lnTo>
                  <a:pt x="15001" y="412857"/>
                </a:lnTo>
                <a:lnTo>
                  <a:pt x="6667" y="371665"/>
                </a:lnTo>
                <a:lnTo>
                  <a:pt x="1666" y="326282"/>
                </a:lnTo>
                <a:lnTo>
                  <a:pt x="0" y="276732"/>
                </a:lnTo>
                <a:lnTo>
                  <a:pt x="2452" y="216610"/>
                </a:lnTo>
                <a:lnTo>
                  <a:pt x="9810" y="162940"/>
                </a:lnTo>
                <a:lnTo>
                  <a:pt x="22074" y="115748"/>
                </a:lnTo>
                <a:lnTo>
                  <a:pt x="39243" y="75056"/>
                </a:lnTo>
                <a:lnTo>
                  <a:pt x="59775" y="42219"/>
                </a:lnTo>
                <a:lnTo>
                  <a:pt x="105840" y="4691"/>
                </a:lnTo>
                <a:lnTo>
                  <a:pt x="131444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92250" y="1144397"/>
            <a:ext cx="249554" cy="521334"/>
          </a:xfrm>
          <a:custGeom>
            <a:avLst/>
            <a:gdLst/>
            <a:ahLst/>
            <a:cxnLst/>
            <a:rect l="l" t="t" r="r" b="b"/>
            <a:pathLst>
              <a:path w="249555" h="521335">
                <a:moveTo>
                  <a:pt x="211200" y="0"/>
                </a:moveTo>
                <a:lnTo>
                  <a:pt x="243587" y="29084"/>
                </a:lnTo>
                <a:lnTo>
                  <a:pt x="249427" y="71500"/>
                </a:lnTo>
                <a:lnTo>
                  <a:pt x="248806" y="88596"/>
                </a:lnTo>
                <a:lnTo>
                  <a:pt x="239394" y="127762"/>
                </a:lnTo>
                <a:lnTo>
                  <a:pt x="215011" y="147827"/>
                </a:lnTo>
                <a:lnTo>
                  <a:pt x="207010" y="146683"/>
                </a:lnTo>
                <a:lnTo>
                  <a:pt x="199580" y="143240"/>
                </a:lnTo>
                <a:lnTo>
                  <a:pt x="192722" y="137487"/>
                </a:lnTo>
                <a:lnTo>
                  <a:pt x="186436" y="129412"/>
                </a:lnTo>
                <a:lnTo>
                  <a:pt x="178307" y="117220"/>
                </a:lnTo>
                <a:lnTo>
                  <a:pt x="173608" y="110362"/>
                </a:lnTo>
                <a:lnTo>
                  <a:pt x="172085" y="108838"/>
                </a:lnTo>
                <a:lnTo>
                  <a:pt x="170052" y="106679"/>
                </a:lnTo>
                <a:lnTo>
                  <a:pt x="167639" y="105663"/>
                </a:lnTo>
                <a:lnTo>
                  <a:pt x="164973" y="105663"/>
                </a:lnTo>
                <a:lnTo>
                  <a:pt x="159004" y="105663"/>
                </a:lnTo>
                <a:lnTo>
                  <a:pt x="153288" y="109600"/>
                </a:lnTo>
                <a:lnTo>
                  <a:pt x="132272" y="153979"/>
                </a:lnTo>
                <a:lnTo>
                  <a:pt x="124243" y="196955"/>
                </a:lnTo>
                <a:lnTo>
                  <a:pt x="119239" y="254902"/>
                </a:lnTo>
                <a:lnTo>
                  <a:pt x="118618" y="285876"/>
                </a:lnTo>
                <a:lnTo>
                  <a:pt x="118618" y="314948"/>
                </a:lnTo>
                <a:lnTo>
                  <a:pt x="118618" y="344042"/>
                </a:lnTo>
                <a:lnTo>
                  <a:pt x="118618" y="373137"/>
                </a:lnTo>
                <a:lnTo>
                  <a:pt x="118618" y="402208"/>
                </a:lnTo>
                <a:lnTo>
                  <a:pt x="118713" y="409809"/>
                </a:lnTo>
                <a:lnTo>
                  <a:pt x="118808" y="417385"/>
                </a:lnTo>
                <a:lnTo>
                  <a:pt x="118903" y="424961"/>
                </a:lnTo>
                <a:lnTo>
                  <a:pt x="118999" y="432562"/>
                </a:lnTo>
                <a:lnTo>
                  <a:pt x="121158" y="472058"/>
                </a:lnTo>
                <a:lnTo>
                  <a:pt x="148798" y="500737"/>
                </a:lnTo>
                <a:lnTo>
                  <a:pt x="156844" y="501903"/>
                </a:lnTo>
                <a:lnTo>
                  <a:pt x="156844" y="508380"/>
                </a:lnTo>
                <a:lnTo>
                  <a:pt x="156844" y="514857"/>
                </a:lnTo>
                <a:lnTo>
                  <a:pt x="156844" y="521335"/>
                </a:lnTo>
                <a:lnTo>
                  <a:pt x="117621" y="521335"/>
                </a:lnTo>
                <a:lnTo>
                  <a:pt x="78422" y="521335"/>
                </a:lnTo>
                <a:lnTo>
                  <a:pt x="39223" y="521335"/>
                </a:lnTo>
                <a:lnTo>
                  <a:pt x="0" y="521335"/>
                </a:lnTo>
                <a:lnTo>
                  <a:pt x="0" y="514857"/>
                </a:lnTo>
                <a:lnTo>
                  <a:pt x="0" y="508380"/>
                </a:lnTo>
                <a:lnTo>
                  <a:pt x="0" y="501903"/>
                </a:lnTo>
                <a:lnTo>
                  <a:pt x="8687" y="499709"/>
                </a:lnTo>
                <a:lnTo>
                  <a:pt x="30622" y="455644"/>
                </a:lnTo>
                <a:lnTo>
                  <a:pt x="32258" y="402208"/>
                </a:lnTo>
                <a:lnTo>
                  <a:pt x="32258" y="355590"/>
                </a:lnTo>
                <a:lnTo>
                  <a:pt x="32258" y="308958"/>
                </a:lnTo>
                <a:lnTo>
                  <a:pt x="32258" y="262318"/>
                </a:lnTo>
                <a:lnTo>
                  <a:pt x="32258" y="215678"/>
                </a:lnTo>
                <a:lnTo>
                  <a:pt x="32258" y="169046"/>
                </a:lnTo>
                <a:lnTo>
                  <a:pt x="32258" y="122427"/>
                </a:lnTo>
                <a:lnTo>
                  <a:pt x="32113" y="102705"/>
                </a:lnTo>
                <a:lnTo>
                  <a:pt x="27686" y="57023"/>
                </a:lnTo>
                <a:lnTo>
                  <a:pt x="20828" y="44957"/>
                </a:lnTo>
                <a:lnTo>
                  <a:pt x="16890" y="40258"/>
                </a:lnTo>
                <a:lnTo>
                  <a:pt x="9906" y="37083"/>
                </a:lnTo>
                <a:lnTo>
                  <a:pt x="0" y="35305"/>
                </a:lnTo>
                <a:lnTo>
                  <a:pt x="0" y="28575"/>
                </a:lnTo>
                <a:lnTo>
                  <a:pt x="0" y="21843"/>
                </a:lnTo>
                <a:lnTo>
                  <a:pt x="0" y="15239"/>
                </a:lnTo>
                <a:lnTo>
                  <a:pt x="29642" y="15239"/>
                </a:lnTo>
                <a:lnTo>
                  <a:pt x="59309" y="15239"/>
                </a:lnTo>
                <a:lnTo>
                  <a:pt x="88975" y="15239"/>
                </a:lnTo>
                <a:lnTo>
                  <a:pt x="118618" y="15239"/>
                </a:lnTo>
                <a:lnTo>
                  <a:pt x="118618" y="43910"/>
                </a:lnTo>
                <a:lnTo>
                  <a:pt x="118618" y="72580"/>
                </a:lnTo>
                <a:lnTo>
                  <a:pt x="118618" y="101250"/>
                </a:lnTo>
                <a:lnTo>
                  <a:pt x="118618" y="129920"/>
                </a:lnTo>
                <a:lnTo>
                  <a:pt x="132643" y="93985"/>
                </a:lnTo>
                <a:lnTo>
                  <a:pt x="157980" y="41927"/>
                </a:lnTo>
                <a:lnTo>
                  <a:pt x="190626" y="6461"/>
                </a:lnTo>
                <a:lnTo>
                  <a:pt x="201009" y="1617"/>
                </a:lnTo>
                <a:lnTo>
                  <a:pt x="211200" y="0"/>
                </a:lnTo>
                <a:close/>
              </a:path>
            </a:pathLst>
          </a:custGeom>
          <a:ln w="12191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09446" y="1144397"/>
            <a:ext cx="249554" cy="521334"/>
          </a:xfrm>
          <a:custGeom>
            <a:avLst/>
            <a:gdLst/>
            <a:ahLst/>
            <a:cxnLst/>
            <a:rect l="l" t="t" r="r" b="b"/>
            <a:pathLst>
              <a:path w="249555" h="521335">
                <a:moveTo>
                  <a:pt x="211302" y="0"/>
                </a:moveTo>
                <a:lnTo>
                  <a:pt x="243636" y="29084"/>
                </a:lnTo>
                <a:lnTo>
                  <a:pt x="249529" y="71500"/>
                </a:lnTo>
                <a:lnTo>
                  <a:pt x="248888" y="88596"/>
                </a:lnTo>
                <a:lnTo>
                  <a:pt x="239369" y="127762"/>
                </a:lnTo>
                <a:lnTo>
                  <a:pt x="214985" y="147827"/>
                </a:lnTo>
                <a:lnTo>
                  <a:pt x="207056" y="146683"/>
                </a:lnTo>
                <a:lnTo>
                  <a:pt x="199650" y="143240"/>
                </a:lnTo>
                <a:lnTo>
                  <a:pt x="192768" y="137487"/>
                </a:lnTo>
                <a:lnTo>
                  <a:pt x="186410" y="129412"/>
                </a:lnTo>
                <a:lnTo>
                  <a:pt x="178282" y="117220"/>
                </a:lnTo>
                <a:lnTo>
                  <a:pt x="173583" y="110362"/>
                </a:lnTo>
                <a:lnTo>
                  <a:pt x="172059" y="108838"/>
                </a:lnTo>
                <a:lnTo>
                  <a:pt x="170027" y="106679"/>
                </a:lnTo>
                <a:lnTo>
                  <a:pt x="167614" y="105663"/>
                </a:lnTo>
                <a:lnTo>
                  <a:pt x="164947" y="105663"/>
                </a:lnTo>
                <a:lnTo>
                  <a:pt x="158978" y="105663"/>
                </a:lnTo>
                <a:lnTo>
                  <a:pt x="153263" y="109600"/>
                </a:lnTo>
                <a:lnTo>
                  <a:pt x="132266" y="153979"/>
                </a:lnTo>
                <a:lnTo>
                  <a:pt x="124291" y="196955"/>
                </a:lnTo>
                <a:lnTo>
                  <a:pt x="119338" y="254902"/>
                </a:lnTo>
                <a:lnTo>
                  <a:pt x="118719" y="285876"/>
                </a:lnTo>
                <a:lnTo>
                  <a:pt x="118719" y="314948"/>
                </a:lnTo>
                <a:lnTo>
                  <a:pt x="118719" y="344042"/>
                </a:lnTo>
                <a:lnTo>
                  <a:pt x="118719" y="373137"/>
                </a:lnTo>
                <a:lnTo>
                  <a:pt x="118719" y="402208"/>
                </a:lnTo>
                <a:lnTo>
                  <a:pt x="118795" y="409809"/>
                </a:lnTo>
                <a:lnTo>
                  <a:pt x="118846" y="417385"/>
                </a:lnTo>
                <a:lnTo>
                  <a:pt x="118898" y="424961"/>
                </a:lnTo>
                <a:lnTo>
                  <a:pt x="118973" y="432562"/>
                </a:lnTo>
                <a:lnTo>
                  <a:pt x="121132" y="472058"/>
                </a:lnTo>
                <a:lnTo>
                  <a:pt x="148826" y="500737"/>
                </a:lnTo>
                <a:lnTo>
                  <a:pt x="156946" y="501903"/>
                </a:lnTo>
                <a:lnTo>
                  <a:pt x="156946" y="508380"/>
                </a:lnTo>
                <a:lnTo>
                  <a:pt x="156946" y="514857"/>
                </a:lnTo>
                <a:lnTo>
                  <a:pt x="156946" y="521335"/>
                </a:lnTo>
                <a:lnTo>
                  <a:pt x="117703" y="521335"/>
                </a:lnTo>
                <a:lnTo>
                  <a:pt x="78463" y="521335"/>
                </a:lnTo>
                <a:lnTo>
                  <a:pt x="39228" y="521335"/>
                </a:lnTo>
                <a:lnTo>
                  <a:pt x="0" y="521335"/>
                </a:lnTo>
                <a:lnTo>
                  <a:pt x="0" y="514857"/>
                </a:lnTo>
                <a:lnTo>
                  <a:pt x="0" y="508380"/>
                </a:lnTo>
                <a:lnTo>
                  <a:pt x="0" y="501903"/>
                </a:lnTo>
                <a:lnTo>
                  <a:pt x="8710" y="499709"/>
                </a:lnTo>
                <a:lnTo>
                  <a:pt x="30640" y="455644"/>
                </a:lnTo>
                <a:lnTo>
                  <a:pt x="32308" y="402208"/>
                </a:lnTo>
                <a:lnTo>
                  <a:pt x="32308" y="355590"/>
                </a:lnTo>
                <a:lnTo>
                  <a:pt x="32308" y="308958"/>
                </a:lnTo>
                <a:lnTo>
                  <a:pt x="32308" y="262318"/>
                </a:lnTo>
                <a:lnTo>
                  <a:pt x="32308" y="215678"/>
                </a:lnTo>
                <a:lnTo>
                  <a:pt x="32308" y="169046"/>
                </a:lnTo>
                <a:lnTo>
                  <a:pt x="32308" y="122427"/>
                </a:lnTo>
                <a:lnTo>
                  <a:pt x="32154" y="102705"/>
                </a:lnTo>
                <a:lnTo>
                  <a:pt x="27749" y="57023"/>
                </a:lnTo>
                <a:lnTo>
                  <a:pt x="20815" y="44957"/>
                </a:lnTo>
                <a:lnTo>
                  <a:pt x="16878" y="40258"/>
                </a:lnTo>
                <a:lnTo>
                  <a:pt x="9944" y="37083"/>
                </a:lnTo>
                <a:lnTo>
                  <a:pt x="0" y="35305"/>
                </a:lnTo>
                <a:lnTo>
                  <a:pt x="0" y="28575"/>
                </a:lnTo>
                <a:lnTo>
                  <a:pt x="0" y="21843"/>
                </a:lnTo>
                <a:lnTo>
                  <a:pt x="0" y="15239"/>
                </a:lnTo>
                <a:lnTo>
                  <a:pt x="29667" y="15239"/>
                </a:lnTo>
                <a:lnTo>
                  <a:pt x="59335" y="15239"/>
                </a:lnTo>
                <a:lnTo>
                  <a:pt x="89016" y="15239"/>
                </a:lnTo>
                <a:lnTo>
                  <a:pt x="118719" y="15239"/>
                </a:lnTo>
                <a:lnTo>
                  <a:pt x="118719" y="43910"/>
                </a:lnTo>
                <a:lnTo>
                  <a:pt x="118719" y="72580"/>
                </a:lnTo>
                <a:lnTo>
                  <a:pt x="118719" y="101250"/>
                </a:lnTo>
                <a:lnTo>
                  <a:pt x="118719" y="129920"/>
                </a:lnTo>
                <a:lnTo>
                  <a:pt x="132671" y="93985"/>
                </a:lnTo>
                <a:lnTo>
                  <a:pt x="157956" y="41927"/>
                </a:lnTo>
                <a:lnTo>
                  <a:pt x="190712" y="6461"/>
                </a:lnTo>
                <a:lnTo>
                  <a:pt x="201108" y="1617"/>
                </a:lnTo>
                <a:lnTo>
                  <a:pt x="211302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594" y="1144397"/>
            <a:ext cx="279400" cy="528320"/>
          </a:xfrm>
          <a:custGeom>
            <a:avLst/>
            <a:gdLst/>
            <a:ahLst/>
            <a:cxnLst/>
            <a:rect l="l" t="t" r="r" b="b"/>
            <a:pathLst>
              <a:path w="279400" h="528319">
                <a:moveTo>
                  <a:pt x="138874" y="0"/>
                </a:moveTo>
                <a:lnTo>
                  <a:pt x="191156" y="17252"/>
                </a:lnTo>
                <a:lnTo>
                  <a:pt x="224115" y="62515"/>
                </a:lnTo>
                <a:lnTo>
                  <a:pt x="237396" y="112000"/>
                </a:lnTo>
                <a:lnTo>
                  <a:pt x="239568" y="164248"/>
                </a:lnTo>
                <a:lnTo>
                  <a:pt x="239839" y="201422"/>
                </a:lnTo>
                <a:lnTo>
                  <a:pt x="239839" y="250569"/>
                </a:lnTo>
                <a:lnTo>
                  <a:pt x="239839" y="299704"/>
                </a:lnTo>
                <a:lnTo>
                  <a:pt x="239839" y="348815"/>
                </a:lnTo>
                <a:lnTo>
                  <a:pt x="239839" y="397890"/>
                </a:lnTo>
                <a:lnTo>
                  <a:pt x="239937" y="413609"/>
                </a:lnTo>
                <a:lnTo>
                  <a:pt x="243992" y="451865"/>
                </a:lnTo>
                <a:lnTo>
                  <a:pt x="250507" y="459104"/>
                </a:lnTo>
                <a:lnTo>
                  <a:pt x="253199" y="459104"/>
                </a:lnTo>
                <a:lnTo>
                  <a:pt x="257259" y="457844"/>
                </a:lnTo>
                <a:lnTo>
                  <a:pt x="261359" y="454072"/>
                </a:lnTo>
                <a:lnTo>
                  <a:pt x="265497" y="447800"/>
                </a:lnTo>
                <a:lnTo>
                  <a:pt x="269671" y="439038"/>
                </a:lnTo>
                <a:lnTo>
                  <a:pt x="272770" y="443356"/>
                </a:lnTo>
                <a:lnTo>
                  <a:pt x="275882" y="447675"/>
                </a:lnTo>
                <a:lnTo>
                  <a:pt x="278993" y="451992"/>
                </a:lnTo>
                <a:lnTo>
                  <a:pt x="271154" y="470691"/>
                </a:lnTo>
                <a:lnTo>
                  <a:pt x="246837" y="510286"/>
                </a:lnTo>
                <a:lnTo>
                  <a:pt x="209092" y="528319"/>
                </a:lnTo>
                <a:lnTo>
                  <a:pt x="197343" y="527057"/>
                </a:lnTo>
                <a:lnTo>
                  <a:pt x="163943" y="496647"/>
                </a:lnTo>
                <a:lnTo>
                  <a:pt x="153162" y="446658"/>
                </a:lnTo>
                <a:lnTo>
                  <a:pt x="127282" y="482403"/>
                </a:lnTo>
                <a:lnTo>
                  <a:pt x="102758" y="507920"/>
                </a:lnTo>
                <a:lnTo>
                  <a:pt x="79592" y="523222"/>
                </a:lnTo>
                <a:lnTo>
                  <a:pt x="57784" y="528319"/>
                </a:lnTo>
                <a:lnTo>
                  <a:pt x="45886" y="526555"/>
                </a:lnTo>
                <a:lnTo>
                  <a:pt x="16471" y="499999"/>
                </a:lnTo>
                <a:lnTo>
                  <a:pt x="1028" y="449278"/>
                </a:lnTo>
                <a:lnTo>
                  <a:pt x="0" y="428751"/>
                </a:lnTo>
                <a:lnTo>
                  <a:pt x="1786" y="400532"/>
                </a:lnTo>
                <a:lnTo>
                  <a:pt x="16078" y="348474"/>
                </a:lnTo>
                <a:lnTo>
                  <a:pt x="47089" y="299559"/>
                </a:lnTo>
                <a:lnTo>
                  <a:pt x="74020" y="270684"/>
                </a:lnTo>
                <a:lnTo>
                  <a:pt x="109378" y="237976"/>
                </a:lnTo>
                <a:lnTo>
                  <a:pt x="153162" y="201422"/>
                </a:lnTo>
                <a:lnTo>
                  <a:pt x="153162" y="188678"/>
                </a:lnTo>
                <a:lnTo>
                  <a:pt x="153162" y="175958"/>
                </a:lnTo>
                <a:lnTo>
                  <a:pt x="153162" y="163238"/>
                </a:lnTo>
                <a:lnTo>
                  <a:pt x="153162" y="150494"/>
                </a:lnTo>
                <a:lnTo>
                  <a:pt x="152940" y="124487"/>
                </a:lnTo>
                <a:lnTo>
                  <a:pt x="149593" y="78231"/>
                </a:lnTo>
                <a:lnTo>
                  <a:pt x="129451" y="44957"/>
                </a:lnTo>
                <a:lnTo>
                  <a:pt x="121996" y="41148"/>
                </a:lnTo>
                <a:lnTo>
                  <a:pt x="113715" y="41148"/>
                </a:lnTo>
                <a:lnTo>
                  <a:pt x="75082" y="63373"/>
                </a:lnTo>
                <a:lnTo>
                  <a:pt x="72390" y="70992"/>
                </a:lnTo>
                <a:lnTo>
                  <a:pt x="72390" y="79628"/>
                </a:lnTo>
                <a:lnTo>
                  <a:pt x="72933" y="85677"/>
                </a:lnTo>
                <a:lnTo>
                  <a:pt x="74563" y="92392"/>
                </a:lnTo>
                <a:lnTo>
                  <a:pt x="77281" y="99774"/>
                </a:lnTo>
                <a:lnTo>
                  <a:pt x="81089" y="107823"/>
                </a:lnTo>
                <a:lnTo>
                  <a:pt x="86256" y="119346"/>
                </a:lnTo>
                <a:lnTo>
                  <a:pt x="92191" y="165469"/>
                </a:lnTo>
                <a:lnTo>
                  <a:pt x="75448" y="206033"/>
                </a:lnTo>
                <a:lnTo>
                  <a:pt x="51892" y="216535"/>
                </a:lnTo>
                <a:lnTo>
                  <a:pt x="42500" y="215249"/>
                </a:lnTo>
                <a:lnTo>
                  <a:pt x="13336" y="185243"/>
                </a:lnTo>
                <a:lnTo>
                  <a:pt x="5905" y="147827"/>
                </a:lnTo>
                <a:lnTo>
                  <a:pt x="7012" y="128537"/>
                </a:lnTo>
                <a:lnTo>
                  <a:pt x="15865" y="91338"/>
                </a:lnTo>
                <a:lnTo>
                  <a:pt x="33341" y="56715"/>
                </a:lnTo>
                <a:lnTo>
                  <a:pt x="73012" y="19050"/>
                </a:lnTo>
                <a:lnTo>
                  <a:pt x="121941" y="1190"/>
                </a:lnTo>
                <a:lnTo>
                  <a:pt x="138874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5484" y="974471"/>
            <a:ext cx="194310" cy="698500"/>
          </a:xfrm>
          <a:custGeom>
            <a:avLst/>
            <a:gdLst/>
            <a:ahLst/>
            <a:cxnLst/>
            <a:rect l="l" t="t" r="r" b="b"/>
            <a:pathLst>
              <a:path w="194310" h="698500">
                <a:moveTo>
                  <a:pt x="114680" y="0"/>
                </a:moveTo>
                <a:lnTo>
                  <a:pt x="118110" y="0"/>
                </a:lnTo>
                <a:lnTo>
                  <a:pt x="121538" y="0"/>
                </a:lnTo>
                <a:lnTo>
                  <a:pt x="124967" y="0"/>
                </a:lnTo>
                <a:lnTo>
                  <a:pt x="124967" y="46291"/>
                </a:lnTo>
                <a:lnTo>
                  <a:pt x="124967" y="92582"/>
                </a:lnTo>
                <a:lnTo>
                  <a:pt x="124967" y="138874"/>
                </a:lnTo>
                <a:lnTo>
                  <a:pt x="124967" y="185165"/>
                </a:lnTo>
                <a:lnTo>
                  <a:pt x="142208" y="185165"/>
                </a:lnTo>
                <a:lnTo>
                  <a:pt x="159448" y="185165"/>
                </a:lnTo>
                <a:lnTo>
                  <a:pt x="176688" y="185165"/>
                </a:lnTo>
                <a:lnTo>
                  <a:pt x="193928" y="185165"/>
                </a:lnTo>
                <a:lnTo>
                  <a:pt x="193928" y="198522"/>
                </a:lnTo>
                <a:lnTo>
                  <a:pt x="193928" y="211915"/>
                </a:lnTo>
                <a:lnTo>
                  <a:pt x="193928" y="225331"/>
                </a:lnTo>
                <a:lnTo>
                  <a:pt x="193928" y="238759"/>
                </a:lnTo>
                <a:lnTo>
                  <a:pt x="176688" y="238759"/>
                </a:lnTo>
                <a:lnTo>
                  <a:pt x="159448" y="238759"/>
                </a:lnTo>
                <a:lnTo>
                  <a:pt x="142208" y="238759"/>
                </a:lnTo>
                <a:lnTo>
                  <a:pt x="124967" y="238759"/>
                </a:lnTo>
                <a:lnTo>
                  <a:pt x="124967" y="290820"/>
                </a:lnTo>
                <a:lnTo>
                  <a:pt x="124967" y="551052"/>
                </a:lnTo>
                <a:lnTo>
                  <a:pt x="125110" y="571029"/>
                </a:lnTo>
                <a:lnTo>
                  <a:pt x="128777" y="616076"/>
                </a:lnTo>
                <a:lnTo>
                  <a:pt x="143001" y="636015"/>
                </a:lnTo>
                <a:lnTo>
                  <a:pt x="146430" y="636015"/>
                </a:lnTo>
                <a:lnTo>
                  <a:pt x="156384" y="632678"/>
                </a:lnTo>
                <a:lnTo>
                  <a:pt x="166052" y="622649"/>
                </a:lnTo>
                <a:lnTo>
                  <a:pt x="175434" y="605905"/>
                </a:lnTo>
                <a:lnTo>
                  <a:pt x="184530" y="582421"/>
                </a:lnTo>
                <a:lnTo>
                  <a:pt x="187705" y="586486"/>
                </a:lnTo>
                <a:lnTo>
                  <a:pt x="190753" y="590423"/>
                </a:lnTo>
                <a:lnTo>
                  <a:pt x="193928" y="594359"/>
                </a:lnTo>
                <a:lnTo>
                  <a:pt x="179381" y="639845"/>
                </a:lnTo>
                <a:lnTo>
                  <a:pt x="160893" y="672306"/>
                </a:lnTo>
                <a:lnTo>
                  <a:pt x="138475" y="691765"/>
                </a:lnTo>
                <a:lnTo>
                  <a:pt x="112140" y="698245"/>
                </a:lnTo>
                <a:lnTo>
                  <a:pt x="98873" y="696577"/>
                </a:lnTo>
                <a:lnTo>
                  <a:pt x="65404" y="671449"/>
                </a:lnTo>
                <a:lnTo>
                  <a:pt x="44545" y="627854"/>
                </a:lnTo>
                <a:lnTo>
                  <a:pt x="38735" y="577580"/>
                </a:lnTo>
                <a:lnTo>
                  <a:pt x="37973" y="512063"/>
                </a:lnTo>
                <a:lnTo>
                  <a:pt x="37973" y="457415"/>
                </a:lnTo>
                <a:lnTo>
                  <a:pt x="37973" y="402748"/>
                </a:lnTo>
                <a:lnTo>
                  <a:pt x="37973" y="348075"/>
                </a:lnTo>
                <a:lnTo>
                  <a:pt x="37973" y="293408"/>
                </a:lnTo>
                <a:lnTo>
                  <a:pt x="37973" y="238759"/>
                </a:lnTo>
                <a:lnTo>
                  <a:pt x="28467" y="238759"/>
                </a:lnTo>
                <a:lnTo>
                  <a:pt x="18986" y="238759"/>
                </a:lnTo>
                <a:lnTo>
                  <a:pt x="9505" y="238759"/>
                </a:lnTo>
                <a:lnTo>
                  <a:pt x="0" y="238759"/>
                </a:lnTo>
                <a:lnTo>
                  <a:pt x="0" y="232409"/>
                </a:lnTo>
                <a:lnTo>
                  <a:pt x="0" y="226059"/>
                </a:lnTo>
                <a:lnTo>
                  <a:pt x="0" y="219837"/>
                </a:lnTo>
                <a:lnTo>
                  <a:pt x="18883" y="195431"/>
                </a:lnTo>
                <a:lnTo>
                  <a:pt x="52220" y="144809"/>
                </a:lnTo>
                <a:lnTo>
                  <a:pt x="79962" y="91279"/>
                </a:lnTo>
                <a:lnTo>
                  <a:pt x="103965" y="31982"/>
                </a:lnTo>
                <a:lnTo>
                  <a:pt x="114680" y="0"/>
                </a:lnTo>
                <a:close/>
              </a:path>
            </a:pathLst>
          </a:custGeom>
          <a:ln w="12191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2998" y="974471"/>
            <a:ext cx="194310" cy="698500"/>
          </a:xfrm>
          <a:custGeom>
            <a:avLst/>
            <a:gdLst/>
            <a:ahLst/>
            <a:cxnLst/>
            <a:rect l="l" t="t" r="r" b="b"/>
            <a:pathLst>
              <a:path w="194310" h="698500">
                <a:moveTo>
                  <a:pt x="114681" y="0"/>
                </a:moveTo>
                <a:lnTo>
                  <a:pt x="118109" y="0"/>
                </a:lnTo>
                <a:lnTo>
                  <a:pt x="121538" y="0"/>
                </a:lnTo>
                <a:lnTo>
                  <a:pt x="124968" y="0"/>
                </a:lnTo>
                <a:lnTo>
                  <a:pt x="124968" y="46291"/>
                </a:lnTo>
                <a:lnTo>
                  <a:pt x="124968" y="92582"/>
                </a:lnTo>
                <a:lnTo>
                  <a:pt x="124968" y="138874"/>
                </a:lnTo>
                <a:lnTo>
                  <a:pt x="124968" y="185165"/>
                </a:lnTo>
                <a:lnTo>
                  <a:pt x="142208" y="185165"/>
                </a:lnTo>
                <a:lnTo>
                  <a:pt x="159448" y="185165"/>
                </a:lnTo>
                <a:lnTo>
                  <a:pt x="176688" y="185165"/>
                </a:lnTo>
                <a:lnTo>
                  <a:pt x="193928" y="185165"/>
                </a:lnTo>
                <a:lnTo>
                  <a:pt x="193928" y="198522"/>
                </a:lnTo>
                <a:lnTo>
                  <a:pt x="193928" y="211915"/>
                </a:lnTo>
                <a:lnTo>
                  <a:pt x="193928" y="225331"/>
                </a:lnTo>
                <a:lnTo>
                  <a:pt x="193928" y="238759"/>
                </a:lnTo>
                <a:lnTo>
                  <a:pt x="176688" y="238759"/>
                </a:lnTo>
                <a:lnTo>
                  <a:pt x="159448" y="238759"/>
                </a:lnTo>
                <a:lnTo>
                  <a:pt x="142208" y="238759"/>
                </a:lnTo>
                <a:lnTo>
                  <a:pt x="124968" y="238759"/>
                </a:lnTo>
                <a:lnTo>
                  <a:pt x="124968" y="290820"/>
                </a:lnTo>
                <a:lnTo>
                  <a:pt x="124968" y="551052"/>
                </a:lnTo>
                <a:lnTo>
                  <a:pt x="125110" y="571029"/>
                </a:lnTo>
                <a:lnTo>
                  <a:pt x="128777" y="616076"/>
                </a:lnTo>
                <a:lnTo>
                  <a:pt x="143001" y="636015"/>
                </a:lnTo>
                <a:lnTo>
                  <a:pt x="146303" y="636015"/>
                </a:lnTo>
                <a:lnTo>
                  <a:pt x="156277" y="632678"/>
                </a:lnTo>
                <a:lnTo>
                  <a:pt x="165988" y="622649"/>
                </a:lnTo>
                <a:lnTo>
                  <a:pt x="175414" y="605905"/>
                </a:lnTo>
                <a:lnTo>
                  <a:pt x="184531" y="582421"/>
                </a:lnTo>
                <a:lnTo>
                  <a:pt x="187706" y="586486"/>
                </a:lnTo>
                <a:lnTo>
                  <a:pt x="190753" y="590423"/>
                </a:lnTo>
                <a:lnTo>
                  <a:pt x="193928" y="594359"/>
                </a:lnTo>
                <a:lnTo>
                  <a:pt x="179381" y="639845"/>
                </a:lnTo>
                <a:lnTo>
                  <a:pt x="160893" y="672306"/>
                </a:lnTo>
                <a:lnTo>
                  <a:pt x="138475" y="691765"/>
                </a:lnTo>
                <a:lnTo>
                  <a:pt x="112140" y="698245"/>
                </a:lnTo>
                <a:lnTo>
                  <a:pt x="98873" y="696577"/>
                </a:lnTo>
                <a:lnTo>
                  <a:pt x="65405" y="671449"/>
                </a:lnTo>
                <a:lnTo>
                  <a:pt x="44545" y="627854"/>
                </a:lnTo>
                <a:lnTo>
                  <a:pt x="38735" y="577580"/>
                </a:lnTo>
                <a:lnTo>
                  <a:pt x="37973" y="512063"/>
                </a:lnTo>
                <a:lnTo>
                  <a:pt x="37973" y="457415"/>
                </a:lnTo>
                <a:lnTo>
                  <a:pt x="37973" y="402748"/>
                </a:lnTo>
                <a:lnTo>
                  <a:pt x="37973" y="348075"/>
                </a:lnTo>
                <a:lnTo>
                  <a:pt x="37973" y="293408"/>
                </a:lnTo>
                <a:lnTo>
                  <a:pt x="37973" y="238759"/>
                </a:lnTo>
                <a:lnTo>
                  <a:pt x="28467" y="238759"/>
                </a:lnTo>
                <a:lnTo>
                  <a:pt x="18986" y="238759"/>
                </a:lnTo>
                <a:lnTo>
                  <a:pt x="9505" y="238759"/>
                </a:lnTo>
                <a:lnTo>
                  <a:pt x="0" y="238759"/>
                </a:lnTo>
                <a:lnTo>
                  <a:pt x="0" y="232409"/>
                </a:lnTo>
                <a:lnTo>
                  <a:pt x="0" y="226059"/>
                </a:lnTo>
                <a:lnTo>
                  <a:pt x="0" y="219837"/>
                </a:lnTo>
                <a:lnTo>
                  <a:pt x="18883" y="195431"/>
                </a:lnTo>
                <a:lnTo>
                  <a:pt x="52220" y="144809"/>
                </a:lnTo>
                <a:lnTo>
                  <a:pt x="79962" y="91279"/>
                </a:lnTo>
                <a:lnTo>
                  <a:pt x="103965" y="31982"/>
                </a:lnTo>
                <a:lnTo>
                  <a:pt x="114681" y="0"/>
                </a:lnTo>
                <a:close/>
              </a:path>
            </a:pathLst>
          </a:custGeom>
          <a:ln w="12191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3778" y="972819"/>
            <a:ext cx="108585" cy="289560"/>
          </a:xfrm>
          <a:custGeom>
            <a:avLst/>
            <a:gdLst/>
            <a:ahLst/>
            <a:cxnLst/>
            <a:rect l="l" t="t" r="r" b="b"/>
            <a:pathLst>
              <a:path w="108584" h="289559">
                <a:moveTo>
                  <a:pt x="0" y="0"/>
                </a:moveTo>
                <a:lnTo>
                  <a:pt x="0" y="0"/>
                </a:lnTo>
                <a:lnTo>
                  <a:pt x="0" y="289051"/>
                </a:lnTo>
                <a:lnTo>
                  <a:pt x="20612" y="287978"/>
                </a:lnTo>
                <a:lnTo>
                  <a:pt x="65087" y="271779"/>
                </a:lnTo>
                <a:lnTo>
                  <a:pt x="91040" y="237847"/>
                </a:lnTo>
                <a:lnTo>
                  <a:pt x="105633" y="187340"/>
                </a:lnTo>
                <a:lnTo>
                  <a:pt x="108432" y="143001"/>
                </a:lnTo>
                <a:lnTo>
                  <a:pt x="107742" y="119715"/>
                </a:lnTo>
                <a:lnTo>
                  <a:pt x="102222" y="79761"/>
                </a:lnTo>
                <a:lnTo>
                  <a:pt x="84000" y="35671"/>
                </a:lnTo>
                <a:lnTo>
                  <a:pt x="54058" y="8679"/>
                </a:lnTo>
                <a:lnTo>
                  <a:pt x="21126" y="781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02609" y="931672"/>
            <a:ext cx="383540" cy="734060"/>
          </a:xfrm>
          <a:custGeom>
            <a:avLst/>
            <a:gdLst/>
            <a:ahLst/>
            <a:cxnLst/>
            <a:rect l="l" t="t" r="r" b="b"/>
            <a:pathLst>
              <a:path w="383539" h="734060">
                <a:moveTo>
                  <a:pt x="0" y="0"/>
                </a:moveTo>
                <a:lnTo>
                  <a:pt x="0" y="0"/>
                </a:lnTo>
                <a:lnTo>
                  <a:pt x="352551" y="0"/>
                </a:lnTo>
                <a:lnTo>
                  <a:pt x="352551" y="54292"/>
                </a:lnTo>
                <a:lnTo>
                  <a:pt x="352551" y="108584"/>
                </a:lnTo>
                <a:lnTo>
                  <a:pt x="352551" y="162877"/>
                </a:lnTo>
                <a:lnTo>
                  <a:pt x="352551" y="217169"/>
                </a:lnTo>
                <a:lnTo>
                  <a:pt x="348614" y="217169"/>
                </a:lnTo>
                <a:lnTo>
                  <a:pt x="344677" y="217169"/>
                </a:lnTo>
                <a:lnTo>
                  <a:pt x="340740" y="217169"/>
                </a:lnTo>
                <a:lnTo>
                  <a:pt x="335791" y="180165"/>
                </a:lnTo>
                <a:lnTo>
                  <a:pt x="323131" y="123015"/>
                </a:lnTo>
                <a:lnTo>
                  <a:pt x="306441" y="86699"/>
                </a:lnTo>
                <a:lnTo>
                  <a:pt x="269239" y="52069"/>
                </a:lnTo>
                <a:lnTo>
                  <a:pt x="226091" y="42890"/>
                </a:lnTo>
                <a:lnTo>
                  <a:pt x="204088" y="42290"/>
                </a:lnTo>
                <a:lnTo>
                  <a:pt x="193210" y="42290"/>
                </a:lnTo>
                <a:lnTo>
                  <a:pt x="182308" y="42290"/>
                </a:lnTo>
                <a:lnTo>
                  <a:pt x="171406" y="42290"/>
                </a:lnTo>
                <a:lnTo>
                  <a:pt x="160527" y="42290"/>
                </a:lnTo>
                <a:lnTo>
                  <a:pt x="160527" y="92075"/>
                </a:lnTo>
                <a:lnTo>
                  <a:pt x="160527" y="341122"/>
                </a:lnTo>
                <a:lnTo>
                  <a:pt x="163321" y="341122"/>
                </a:lnTo>
                <a:lnTo>
                  <a:pt x="166115" y="341122"/>
                </a:lnTo>
                <a:lnTo>
                  <a:pt x="168910" y="341122"/>
                </a:lnTo>
                <a:lnTo>
                  <a:pt x="187606" y="338381"/>
                </a:lnTo>
                <a:lnTo>
                  <a:pt x="227075" y="297179"/>
                </a:lnTo>
                <a:lnTo>
                  <a:pt x="241807" y="242966"/>
                </a:lnTo>
                <a:lnTo>
                  <a:pt x="250062" y="167893"/>
                </a:lnTo>
                <a:lnTo>
                  <a:pt x="254000" y="167893"/>
                </a:lnTo>
                <a:lnTo>
                  <a:pt x="257937" y="167893"/>
                </a:lnTo>
                <a:lnTo>
                  <a:pt x="261874" y="167893"/>
                </a:lnTo>
                <a:lnTo>
                  <a:pt x="261874" y="215905"/>
                </a:lnTo>
                <a:lnTo>
                  <a:pt x="261874" y="552195"/>
                </a:lnTo>
                <a:lnTo>
                  <a:pt x="257937" y="552195"/>
                </a:lnTo>
                <a:lnTo>
                  <a:pt x="254000" y="552195"/>
                </a:lnTo>
                <a:lnTo>
                  <a:pt x="250062" y="552195"/>
                </a:lnTo>
                <a:lnTo>
                  <a:pt x="247655" y="522192"/>
                </a:lnTo>
                <a:lnTo>
                  <a:pt x="239793" y="470757"/>
                </a:lnTo>
                <a:lnTo>
                  <a:pt x="228076" y="430946"/>
                </a:lnTo>
                <a:lnTo>
                  <a:pt x="206501" y="395477"/>
                </a:lnTo>
                <a:lnTo>
                  <a:pt x="160527" y="381635"/>
                </a:lnTo>
                <a:lnTo>
                  <a:pt x="160527" y="433355"/>
                </a:lnTo>
                <a:lnTo>
                  <a:pt x="160527" y="485076"/>
                </a:lnTo>
                <a:lnTo>
                  <a:pt x="160527" y="536797"/>
                </a:lnTo>
                <a:lnTo>
                  <a:pt x="160527" y="588517"/>
                </a:lnTo>
                <a:lnTo>
                  <a:pt x="160716" y="615856"/>
                </a:lnTo>
                <a:lnTo>
                  <a:pt x="163449" y="662558"/>
                </a:lnTo>
                <a:lnTo>
                  <a:pt x="192250" y="692892"/>
                </a:lnTo>
                <a:lnTo>
                  <a:pt x="200660" y="693419"/>
                </a:lnTo>
                <a:lnTo>
                  <a:pt x="209041" y="693419"/>
                </a:lnTo>
                <a:lnTo>
                  <a:pt x="217424" y="693419"/>
                </a:lnTo>
                <a:lnTo>
                  <a:pt x="225805" y="693419"/>
                </a:lnTo>
                <a:lnTo>
                  <a:pt x="253859" y="690443"/>
                </a:lnTo>
                <a:lnTo>
                  <a:pt x="301154" y="666630"/>
                </a:lnTo>
                <a:lnTo>
                  <a:pt x="336970" y="618865"/>
                </a:lnTo>
                <a:lnTo>
                  <a:pt x="362497" y="546336"/>
                </a:lnTo>
                <a:lnTo>
                  <a:pt x="371475" y="500761"/>
                </a:lnTo>
                <a:lnTo>
                  <a:pt x="375285" y="500761"/>
                </a:lnTo>
                <a:lnTo>
                  <a:pt x="379221" y="500761"/>
                </a:lnTo>
                <a:lnTo>
                  <a:pt x="383031" y="500761"/>
                </a:lnTo>
                <a:lnTo>
                  <a:pt x="379223" y="547408"/>
                </a:lnTo>
                <a:lnTo>
                  <a:pt x="375420" y="594074"/>
                </a:lnTo>
                <a:lnTo>
                  <a:pt x="371629" y="640746"/>
                </a:lnTo>
                <a:lnTo>
                  <a:pt x="367857" y="687412"/>
                </a:lnTo>
                <a:lnTo>
                  <a:pt x="364108" y="734060"/>
                </a:lnTo>
                <a:lnTo>
                  <a:pt x="312075" y="734060"/>
                </a:lnTo>
                <a:lnTo>
                  <a:pt x="0" y="734060"/>
                </a:lnTo>
                <a:lnTo>
                  <a:pt x="0" y="727328"/>
                </a:lnTo>
                <a:lnTo>
                  <a:pt x="0" y="720725"/>
                </a:lnTo>
                <a:lnTo>
                  <a:pt x="0" y="713993"/>
                </a:lnTo>
                <a:lnTo>
                  <a:pt x="4571" y="713993"/>
                </a:lnTo>
                <a:lnTo>
                  <a:pt x="9270" y="713993"/>
                </a:lnTo>
                <a:lnTo>
                  <a:pt x="13969" y="713993"/>
                </a:lnTo>
                <a:lnTo>
                  <a:pt x="22663" y="713299"/>
                </a:lnTo>
                <a:lnTo>
                  <a:pt x="53453" y="685206"/>
                </a:lnTo>
                <a:lnTo>
                  <a:pt x="59094" y="633436"/>
                </a:lnTo>
                <a:lnTo>
                  <a:pt x="59308" y="608456"/>
                </a:lnTo>
                <a:lnTo>
                  <a:pt x="59308" y="560184"/>
                </a:lnTo>
                <a:lnTo>
                  <a:pt x="59308" y="511910"/>
                </a:lnTo>
                <a:lnTo>
                  <a:pt x="59308" y="125602"/>
                </a:lnTo>
                <a:lnTo>
                  <a:pt x="59213" y="103127"/>
                </a:lnTo>
                <a:lnTo>
                  <a:pt x="57785" y="64515"/>
                </a:lnTo>
                <a:lnTo>
                  <a:pt x="39776" y="28584"/>
                </a:lnTo>
                <a:lnTo>
                  <a:pt x="13969" y="20065"/>
                </a:lnTo>
                <a:lnTo>
                  <a:pt x="9270" y="20065"/>
                </a:lnTo>
                <a:lnTo>
                  <a:pt x="4571" y="20065"/>
                </a:lnTo>
                <a:lnTo>
                  <a:pt x="0" y="20065"/>
                </a:lnTo>
                <a:lnTo>
                  <a:pt x="0" y="13462"/>
                </a:lnTo>
                <a:lnTo>
                  <a:pt x="0" y="67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" y="931672"/>
            <a:ext cx="389255" cy="734060"/>
          </a:xfrm>
          <a:custGeom>
            <a:avLst/>
            <a:gdLst/>
            <a:ahLst/>
            <a:cxnLst/>
            <a:rect l="l" t="t" r="r" b="b"/>
            <a:pathLst>
              <a:path w="389255" h="734060">
                <a:moveTo>
                  <a:pt x="0" y="0"/>
                </a:moveTo>
                <a:lnTo>
                  <a:pt x="50482" y="0"/>
                </a:lnTo>
                <a:lnTo>
                  <a:pt x="100966" y="0"/>
                </a:lnTo>
                <a:lnTo>
                  <a:pt x="151452" y="0"/>
                </a:lnTo>
                <a:lnTo>
                  <a:pt x="201942" y="0"/>
                </a:lnTo>
                <a:lnTo>
                  <a:pt x="235494" y="1404"/>
                </a:lnTo>
                <a:lnTo>
                  <a:pt x="286749" y="12644"/>
                </a:lnTo>
                <a:lnTo>
                  <a:pt x="318730" y="35101"/>
                </a:lnTo>
                <a:lnTo>
                  <a:pt x="342499" y="68681"/>
                </a:lnTo>
                <a:lnTo>
                  <a:pt x="359603" y="112327"/>
                </a:lnTo>
                <a:lnTo>
                  <a:pt x="368304" y="159849"/>
                </a:lnTo>
                <a:lnTo>
                  <a:pt x="369392" y="184657"/>
                </a:lnTo>
                <a:lnTo>
                  <a:pt x="368013" y="210423"/>
                </a:lnTo>
                <a:lnTo>
                  <a:pt x="356983" y="257667"/>
                </a:lnTo>
                <a:lnTo>
                  <a:pt x="334206" y="298763"/>
                </a:lnTo>
                <a:lnTo>
                  <a:pt x="295377" y="331616"/>
                </a:lnTo>
                <a:lnTo>
                  <a:pt x="269671" y="344804"/>
                </a:lnTo>
                <a:lnTo>
                  <a:pt x="297415" y="357639"/>
                </a:lnTo>
                <a:lnTo>
                  <a:pt x="339510" y="387167"/>
                </a:lnTo>
                <a:lnTo>
                  <a:pt x="369080" y="430341"/>
                </a:lnTo>
                <a:lnTo>
                  <a:pt x="386482" y="494210"/>
                </a:lnTo>
                <a:lnTo>
                  <a:pt x="388658" y="531622"/>
                </a:lnTo>
                <a:lnTo>
                  <a:pt x="386269" y="571247"/>
                </a:lnTo>
                <a:lnTo>
                  <a:pt x="367162" y="639689"/>
                </a:lnTo>
                <a:lnTo>
                  <a:pt x="324325" y="697198"/>
                </a:lnTo>
                <a:lnTo>
                  <a:pt x="256135" y="729964"/>
                </a:lnTo>
                <a:lnTo>
                  <a:pt x="214058" y="734060"/>
                </a:lnTo>
                <a:lnTo>
                  <a:pt x="160539" y="734060"/>
                </a:lnTo>
                <a:lnTo>
                  <a:pt x="107024" y="734060"/>
                </a:lnTo>
                <a:lnTo>
                  <a:pt x="53511" y="734060"/>
                </a:lnTo>
                <a:lnTo>
                  <a:pt x="0" y="734060"/>
                </a:lnTo>
                <a:lnTo>
                  <a:pt x="0" y="727328"/>
                </a:lnTo>
                <a:lnTo>
                  <a:pt x="0" y="720725"/>
                </a:lnTo>
                <a:lnTo>
                  <a:pt x="0" y="713993"/>
                </a:lnTo>
                <a:lnTo>
                  <a:pt x="13427" y="713400"/>
                </a:lnTo>
                <a:lnTo>
                  <a:pt x="48466" y="693658"/>
                </a:lnTo>
                <a:lnTo>
                  <a:pt x="57359" y="653668"/>
                </a:lnTo>
                <a:lnTo>
                  <a:pt x="58407" y="605281"/>
                </a:lnTo>
                <a:lnTo>
                  <a:pt x="58407" y="552327"/>
                </a:lnTo>
                <a:lnTo>
                  <a:pt x="58407" y="499381"/>
                </a:lnTo>
                <a:lnTo>
                  <a:pt x="58407" y="128904"/>
                </a:lnTo>
                <a:lnTo>
                  <a:pt x="58145" y="101853"/>
                </a:lnTo>
                <a:lnTo>
                  <a:pt x="54216" y="53848"/>
                </a:lnTo>
                <a:lnTo>
                  <a:pt x="24310" y="22367"/>
                </a:lnTo>
                <a:lnTo>
                  <a:pt x="0" y="20065"/>
                </a:lnTo>
                <a:lnTo>
                  <a:pt x="0" y="13462"/>
                </a:lnTo>
                <a:lnTo>
                  <a:pt x="0" y="6730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46626" y="914908"/>
            <a:ext cx="238760" cy="751205"/>
          </a:xfrm>
          <a:custGeom>
            <a:avLst/>
            <a:gdLst/>
            <a:ahLst/>
            <a:cxnLst/>
            <a:rect l="l" t="t" r="r" b="b"/>
            <a:pathLst>
              <a:path w="238760" h="751205">
                <a:moveTo>
                  <a:pt x="163322" y="0"/>
                </a:moveTo>
                <a:lnTo>
                  <a:pt x="209613" y="14037"/>
                </a:lnTo>
                <a:lnTo>
                  <a:pt x="233918" y="51180"/>
                </a:lnTo>
                <a:lnTo>
                  <a:pt x="238506" y="80137"/>
                </a:lnTo>
                <a:lnTo>
                  <a:pt x="237791" y="91924"/>
                </a:lnTo>
                <a:lnTo>
                  <a:pt x="220831" y="130188"/>
                </a:lnTo>
                <a:lnTo>
                  <a:pt x="196596" y="140207"/>
                </a:lnTo>
                <a:lnTo>
                  <a:pt x="188926" y="139301"/>
                </a:lnTo>
                <a:lnTo>
                  <a:pt x="163909" y="110156"/>
                </a:lnTo>
                <a:lnTo>
                  <a:pt x="161544" y="93090"/>
                </a:lnTo>
                <a:lnTo>
                  <a:pt x="161544" y="89915"/>
                </a:lnTo>
                <a:lnTo>
                  <a:pt x="162178" y="83184"/>
                </a:lnTo>
                <a:lnTo>
                  <a:pt x="163322" y="73151"/>
                </a:lnTo>
                <a:lnTo>
                  <a:pt x="164211" y="66928"/>
                </a:lnTo>
                <a:lnTo>
                  <a:pt x="164591" y="61213"/>
                </a:lnTo>
                <a:lnTo>
                  <a:pt x="164591" y="55752"/>
                </a:lnTo>
                <a:lnTo>
                  <a:pt x="164591" y="48259"/>
                </a:lnTo>
                <a:lnTo>
                  <a:pt x="163322" y="42671"/>
                </a:lnTo>
                <a:lnTo>
                  <a:pt x="160909" y="38988"/>
                </a:lnTo>
                <a:lnTo>
                  <a:pt x="157607" y="33654"/>
                </a:lnTo>
                <a:lnTo>
                  <a:pt x="153543" y="30861"/>
                </a:lnTo>
                <a:lnTo>
                  <a:pt x="148716" y="30861"/>
                </a:lnTo>
                <a:lnTo>
                  <a:pt x="142748" y="30861"/>
                </a:lnTo>
                <a:lnTo>
                  <a:pt x="137795" y="35178"/>
                </a:lnTo>
                <a:lnTo>
                  <a:pt x="128016" y="72213"/>
                </a:lnTo>
                <a:lnTo>
                  <a:pt x="127635" y="85597"/>
                </a:lnTo>
                <a:lnTo>
                  <a:pt x="127805" y="109241"/>
                </a:lnTo>
                <a:lnTo>
                  <a:pt x="127952" y="132921"/>
                </a:lnTo>
                <a:lnTo>
                  <a:pt x="128099" y="156624"/>
                </a:lnTo>
                <a:lnTo>
                  <a:pt x="128270" y="180339"/>
                </a:lnTo>
                <a:lnTo>
                  <a:pt x="128270" y="196437"/>
                </a:lnTo>
                <a:lnTo>
                  <a:pt x="128270" y="212534"/>
                </a:lnTo>
                <a:lnTo>
                  <a:pt x="128270" y="228631"/>
                </a:lnTo>
                <a:lnTo>
                  <a:pt x="128270" y="244728"/>
                </a:lnTo>
                <a:lnTo>
                  <a:pt x="138957" y="244728"/>
                </a:lnTo>
                <a:lnTo>
                  <a:pt x="149669" y="244728"/>
                </a:lnTo>
                <a:lnTo>
                  <a:pt x="160381" y="244728"/>
                </a:lnTo>
                <a:lnTo>
                  <a:pt x="171069" y="244728"/>
                </a:lnTo>
                <a:lnTo>
                  <a:pt x="171069" y="257970"/>
                </a:lnTo>
                <a:lnTo>
                  <a:pt x="171069" y="271224"/>
                </a:lnTo>
                <a:lnTo>
                  <a:pt x="171069" y="284501"/>
                </a:lnTo>
                <a:lnTo>
                  <a:pt x="171069" y="297814"/>
                </a:lnTo>
                <a:lnTo>
                  <a:pt x="160381" y="297814"/>
                </a:lnTo>
                <a:lnTo>
                  <a:pt x="149669" y="297814"/>
                </a:lnTo>
                <a:lnTo>
                  <a:pt x="138957" y="297814"/>
                </a:lnTo>
                <a:lnTo>
                  <a:pt x="128270" y="297814"/>
                </a:lnTo>
                <a:lnTo>
                  <a:pt x="128270" y="347998"/>
                </a:lnTo>
                <a:lnTo>
                  <a:pt x="128270" y="649096"/>
                </a:lnTo>
                <a:lnTo>
                  <a:pt x="128652" y="672169"/>
                </a:lnTo>
                <a:lnTo>
                  <a:pt x="134493" y="712977"/>
                </a:lnTo>
                <a:lnTo>
                  <a:pt x="171069" y="731392"/>
                </a:lnTo>
                <a:lnTo>
                  <a:pt x="171069" y="737869"/>
                </a:lnTo>
                <a:lnTo>
                  <a:pt x="171069" y="744346"/>
                </a:lnTo>
                <a:lnTo>
                  <a:pt x="171069" y="750824"/>
                </a:lnTo>
                <a:lnTo>
                  <a:pt x="128301" y="750824"/>
                </a:lnTo>
                <a:lnTo>
                  <a:pt x="85534" y="750824"/>
                </a:lnTo>
                <a:lnTo>
                  <a:pt x="42767" y="750824"/>
                </a:lnTo>
                <a:lnTo>
                  <a:pt x="0" y="750824"/>
                </a:lnTo>
                <a:lnTo>
                  <a:pt x="0" y="744346"/>
                </a:lnTo>
                <a:lnTo>
                  <a:pt x="0" y="737869"/>
                </a:lnTo>
                <a:lnTo>
                  <a:pt x="0" y="731392"/>
                </a:lnTo>
                <a:lnTo>
                  <a:pt x="9024" y="730680"/>
                </a:lnTo>
                <a:lnTo>
                  <a:pt x="39115" y="703199"/>
                </a:lnTo>
                <a:lnTo>
                  <a:pt x="42163" y="649096"/>
                </a:lnTo>
                <a:lnTo>
                  <a:pt x="42163" y="598913"/>
                </a:lnTo>
                <a:lnTo>
                  <a:pt x="42163" y="548730"/>
                </a:lnTo>
                <a:lnTo>
                  <a:pt x="42163" y="297814"/>
                </a:lnTo>
                <a:lnTo>
                  <a:pt x="31611" y="297814"/>
                </a:lnTo>
                <a:lnTo>
                  <a:pt x="21081" y="297814"/>
                </a:lnTo>
                <a:lnTo>
                  <a:pt x="10552" y="297814"/>
                </a:lnTo>
                <a:lnTo>
                  <a:pt x="0" y="297814"/>
                </a:lnTo>
                <a:lnTo>
                  <a:pt x="0" y="284501"/>
                </a:lnTo>
                <a:lnTo>
                  <a:pt x="0" y="271224"/>
                </a:lnTo>
                <a:lnTo>
                  <a:pt x="0" y="257970"/>
                </a:lnTo>
                <a:lnTo>
                  <a:pt x="0" y="244728"/>
                </a:lnTo>
                <a:lnTo>
                  <a:pt x="10552" y="244728"/>
                </a:lnTo>
                <a:lnTo>
                  <a:pt x="21082" y="244728"/>
                </a:lnTo>
                <a:lnTo>
                  <a:pt x="31611" y="244728"/>
                </a:lnTo>
                <a:lnTo>
                  <a:pt x="42163" y="244728"/>
                </a:lnTo>
                <a:lnTo>
                  <a:pt x="42163" y="235394"/>
                </a:lnTo>
                <a:lnTo>
                  <a:pt x="42163" y="226059"/>
                </a:lnTo>
                <a:lnTo>
                  <a:pt x="42163" y="216725"/>
                </a:lnTo>
                <a:lnTo>
                  <a:pt x="42163" y="207390"/>
                </a:lnTo>
                <a:lnTo>
                  <a:pt x="42088" y="201009"/>
                </a:lnTo>
                <a:lnTo>
                  <a:pt x="42037" y="194627"/>
                </a:lnTo>
                <a:lnTo>
                  <a:pt x="41985" y="188245"/>
                </a:lnTo>
                <a:lnTo>
                  <a:pt x="41910" y="181863"/>
                </a:lnTo>
                <a:lnTo>
                  <a:pt x="50101" y="110426"/>
                </a:lnTo>
                <a:lnTo>
                  <a:pt x="74675" y="51942"/>
                </a:lnTo>
                <a:lnTo>
                  <a:pt x="113236" y="13017"/>
                </a:lnTo>
                <a:lnTo>
                  <a:pt x="136844" y="3258"/>
                </a:lnTo>
                <a:lnTo>
                  <a:pt x="163322" y="0"/>
                </a:lnTo>
                <a:close/>
              </a:path>
            </a:pathLst>
          </a:custGeom>
          <a:ln w="12191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4535" y="914908"/>
            <a:ext cx="238760" cy="751205"/>
          </a:xfrm>
          <a:custGeom>
            <a:avLst/>
            <a:gdLst/>
            <a:ahLst/>
            <a:cxnLst/>
            <a:rect l="l" t="t" r="r" b="b"/>
            <a:pathLst>
              <a:path w="238760" h="751205">
                <a:moveTo>
                  <a:pt x="163322" y="0"/>
                </a:moveTo>
                <a:lnTo>
                  <a:pt x="209613" y="14037"/>
                </a:lnTo>
                <a:lnTo>
                  <a:pt x="233918" y="51180"/>
                </a:lnTo>
                <a:lnTo>
                  <a:pt x="238505" y="80137"/>
                </a:lnTo>
                <a:lnTo>
                  <a:pt x="237791" y="91924"/>
                </a:lnTo>
                <a:lnTo>
                  <a:pt x="220884" y="130188"/>
                </a:lnTo>
                <a:lnTo>
                  <a:pt x="196596" y="140207"/>
                </a:lnTo>
                <a:lnTo>
                  <a:pt x="188926" y="139301"/>
                </a:lnTo>
                <a:lnTo>
                  <a:pt x="163909" y="110156"/>
                </a:lnTo>
                <a:lnTo>
                  <a:pt x="161543" y="93090"/>
                </a:lnTo>
                <a:lnTo>
                  <a:pt x="161543" y="89915"/>
                </a:lnTo>
                <a:lnTo>
                  <a:pt x="162178" y="83184"/>
                </a:lnTo>
                <a:lnTo>
                  <a:pt x="163322" y="73151"/>
                </a:lnTo>
                <a:lnTo>
                  <a:pt x="164211" y="66928"/>
                </a:lnTo>
                <a:lnTo>
                  <a:pt x="164591" y="61213"/>
                </a:lnTo>
                <a:lnTo>
                  <a:pt x="164591" y="55752"/>
                </a:lnTo>
                <a:lnTo>
                  <a:pt x="164591" y="48259"/>
                </a:lnTo>
                <a:lnTo>
                  <a:pt x="163322" y="42671"/>
                </a:lnTo>
                <a:lnTo>
                  <a:pt x="160909" y="38988"/>
                </a:lnTo>
                <a:lnTo>
                  <a:pt x="157606" y="33654"/>
                </a:lnTo>
                <a:lnTo>
                  <a:pt x="153542" y="30861"/>
                </a:lnTo>
                <a:lnTo>
                  <a:pt x="148716" y="30861"/>
                </a:lnTo>
                <a:lnTo>
                  <a:pt x="142748" y="30861"/>
                </a:lnTo>
                <a:lnTo>
                  <a:pt x="137794" y="35178"/>
                </a:lnTo>
                <a:lnTo>
                  <a:pt x="128016" y="72213"/>
                </a:lnTo>
                <a:lnTo>
                  <a:pt x="127635" y="85597"/>
                </a:lnTo>
                <a:lnTo>
                  <a:pt x="127805" y="109241"/>
                </a:lnTo>
                <a:lnTo>
                  <a:pt x="127952" y="132921"/>
                </a:lnTo>
                <a:lnTo>
                  <a:pt x="128099" y="156624"/>
                </a:lnTo>
                <a:lnTo>
                  <a:pt x="128269" y="180339"/>
                </a:lnTo>
                <a:lnTo>
                  <a:pt x="128269" y="196437"/>
                </a:lnTo>
                <a:lnTo>
                  <a:pt x="128269" y="212534"/>
                </a:lnTo>
                <a:lnTo>
                  <a:pt x="128269" y="228631"/>
                </a:lnTo>
                <a:lnTo>
                  <a:pt x="128269" y="244728"/>
                </a:lnTo>
                <a:lnTo>
                  <a:pt x="138959" y="244728"/>
                </a:lnTo>
                <a:lnTo>
                  <a:pt x="149685" y="244728"/>
                </a:lnTo>
                <a:lnTo>
                  <a:pt x="160434" y="244728"/>
                </a:lnTo>
                <a:lnTo>
                  <a:pt x="171196" y="244728"/>
                </a:lnTo>
                <a:lnTo>
                  <a:pt x="171196" y="257970"/>
                </a:lnTo>
                <a:lnTo>
                  <a:pt x="171196" y="271224"/>
                </a:lnTo>
                <a:lnTo>
                  <a:pt x="171196" y="284501"/>
                </a:lnTo>
                <a:lnTo>
                  <a:pt x="171196" y="297814"/>
                </a:lnTo>
                <a:lnTo>
                  <a:pt x="160434" y="297814"/>
                </a:lnTo>
                <a:lnTo>
                  <a:pt x="149685" y="297814"/>
                </a:lnTo>
                <a:lnTo>
                  <a:pt x="138959" y="297814"/>
                </a:lnTo>
                <a:lnTo>
                  <a:pt x="128269" y="297814"/>
                </a:lnTo>
                <a:lnTo>
                  <a:pt x="128269" y="347998"/>
                </a:lnTo>
                <a:lnTo>
                  <a:pt x="128269" y="649096"/>
                </a:lnTo>
                <a:lnTo>
                  <a:pt x="128652" y="672169"/>
                </a:lnTo>
                <a:lnTo>
                  <a:pt x="134492" y="712977"/>
                </a:lnTo>
                <a:lnTo>
                  <a:pt x="171196" y="731392"/>
                </a:lnTo>
                <a:lnTo>
                  <a:pt x="171196" y="737869"/>
                </a:lnTo>
                <a:lnTo>
                  <a:pt x="171196" y="744346"/>
                </a:lnTo>
                <a:lnTo>
                  <a:pt x="171196" y="750824"/>
                </a:lnTo>
                <a:lnTo>
                  <a:pt x="128355" y="750824"/>
                </a:lnTo>
                <a:lnTo>
                  <a:pt x="85550" y="750824"/>
                </a:lnTo>
                <a:lnTo>
                  <a:pt x="42769" y="750824"/>
                </a:lnTo>
                <a:lnTo>
                  <a:pt x="0" y="750824"/>
                </a:lnTo>
                <a:lnTo>
                  <a:pt x="0" y="744346"/>
                </a:lnTo>
                <a:lnTo>
                  <a:pt x="0" y="737869"/>
                </a:lnTo>
                <a:lnTo>
                  <a:pt x="0" y="731392"/>
                </a:lnTo>
                <a:lnTo>
                  <a:pt x="9024" y="730680"/>
                </a:lnTo>
                <a:lnTo>
                  <a:pt x="39115" y="703199"/>
                </a:lnTo>
                <a:lnTo>
                  <a:pt x="42163" y="649096"/>
                </a:lnTo>
                <a:lnTo>
                  <a:pt x="42163" y="598913"/>
                </a:lnTo>
                <a:lnTo>
                  <a:pt x="42163" y="548730"/>
                </a:lnTo>
                <a:lnTo>
                  <a:pt x="42163" y="297814"/>
                </a:lnTo>
                <a:lnTo>
                  <a:pt x="31611" y="297814"/>
                </a:lnTo>
                <a:lnTo>
                  <a:pt x="21081" y="297814"/>
                </a:lnTo>
                <a:lnTo>
                  <a:pt x="10552" y="297814"/>
                </a:lnTo>
                <a:lnTo>
                  <a:pt x="0" y="297814"/>
                </a:lnTo>
                <a:lnTo>
                  <a:pt x="0" y="284501"/>
                </a:lnTo>
                <a:lnTo>
                  <a:pt x="0" y="271224"/>
                </a:lnTo>
                <a:lnTo>
                  <a:pt x="0" y="257970"/>
                </a:lnTo>
                <a:lnTo>
                  <a:pt x="0" y="244728"/>
                </a:lnTo>
                <a:lnTo>
                  <a:pt x="10552" y="244728"/>
                </a:lnTo>
                <a:lnTo>
                  <a:pt x="21082" y="244728"/>
                </a:lnTo>
                <a:lnTo>
                  <a:pt x="31611" y="244728"/>
                </a:lnTo>
                <a:lnTo>
                  <a:pt x="42163" y="244728"/>
                </a:lnTo>
                <a:lnTo>
                  <a:pt x="42163" y="235394"/>
                </a:lnTo>
                <a:lnTo>
                  <a:pt x="42163" y="226059"/>
                </a:lnTo>
                <a:lnTo>
                  <a:pt x="42163" y="216725"/>
                </a:lnTo>
                <a:lnTo>
                  <a:pt x="42163" y="207390"/>
                </a:lnTo>
                <a:lnTo>
                  <a:pt x="42142" y="201009"/>
                </a:lnTo>
                <a:lnTo>
                  <a:pt x="42084" y="194627"/>
                </a:lnTo>
                <a:lnTo>
                  <a:pt x="42003" y="188245"/>
                </a:lnTo>
                <a:lnTo>
                  <a:pt x="41910" y="181863"/>
                </a:lnTo>
                <a:lnTo>
                  <a:pt x="43957" y="144525"/>
                </a:lnTo>
                <a:lnTo>
                  <a:pt x="60340" y="79565"/>
                </a:lnTo>
                <a:lnTo>
                  <a:pt x="92509" y="29253"/>
                </a:lnTo>
                <a:lnTo>
                  <a:pt x="136844" y="3258"/>
                </a:lnTo>
                <a:lnTo>
                  <a:pt x="163322" y="0"/>
                </a:lnTo>
                <a:close/>
              </a:path>
            </a:pathLst>
          </a:custGeom>
          <a:ln w="12192">
            <a:solidFill>
              <a:srgbClr val="00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53228" y="908303"/>
            <a:ext cx="108204" cy="17945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89176" y="908303"/>
            <a:ext cx="108076" cy="1794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16939" y="2159025"/>
            <a:ext cx="4500245" cy="258635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71780" indent="-259715">
              <a:lnSpc>
                <a:spcPct val="100000"/>
              </a:lnSpc>
              <a:spcBef>
                <a:spcPts val="1780"/>
              </a:spcBef>
              <a:buFont typeface="Calibri"/>
              <a:buChar char="•"/>
              <a:tabLst>
                <a:tab pos="272415" algn="l"/>
              </a:tabLst>
            </a:pPr>
            <a:r>
              <a:rPr sz="2800" b="1" spc="-15" dirty="0">
                <a:latin typeface="Calibri"/>
                <a:cs typeface="Calibri"/>
              </a:rPr>
              <a:t>Physical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Barriers</a:t>
            </a:r>
            <a:endParaRPr sz="2800">
              <a:latin typeface="Calibri"/>
              <a:cs typeface="Calibri"/>
            </a:endParaRPr>
          </a:p>
          <a:p>
            <a:pPr marL="271780" indent="-259715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2415" algn="l"/>
              </a:tabLst>
            </a:pPr>
            <a:r>
              <a:rPr sz="2800" b="1" spc="-20" dirty="0">
                <a:latin typeface="Calibri"/>
                <a:cs typeface="Calibri"/>
              </a:rPr>
              <a:t>People </a:t>
            </a: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20" dirty="0">
                <a:latin typeface="Calibri"/>
                <a:cs typeface="Calibri"/>
              </a:rPr>
              <a:t>Related</a:t>
            </a:r>
            <a:r>
              <a:rPr sz="2800" b="1" spc="7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Barriers</a:t>
            </a:r>
            <a:endParaRPr sz="2800">
              <a:latin typeface="Calibri"/>
              <a:cs typeface="Calibri"/>
            </a:endParaRPr>
          </a:p>
          <a:p>
            <a:pPr marL="1289685" lvl="1" indent="-36322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1290320" algn="l"/>
              </a:tabLst>
            </a:pPr>
            <a:r>
              <a:rPr sz="2800" b="1" spc="-15" dirty="0">
                <a:latin typeface="Calibri"/>
                <a:cs typeface="Calibri"/>
              </a:rPr>
              <a:t>Physiological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Barriers</a:t>
            </a:r>
            <a:endParaRPr sz="2800">
              <a:latin typeface="Calibri"/>
              <a:cs typeface="Calibri"/>
            </a:endParaRPr>
          </a:p>
          <a:p>
            <a:pPr marL="1289685" lvl="1" indent="-363220">
              <a:lnSpc>
                <a:spcPct val="100000"/>
              </a:lnSpc>
              <a:spcBef>
                <a:spcPts val="1680"/>
              </a:spcBef>
              <a:buFont typeface="Wingdings"/>
              <a:buChar char=""/>
              <a:tabLst>
                <a:tab pos="1290320" algn="l"/>
              </a:tabLst>
            </a:pPr>
            <a:r>
              <a:rPr sz="2800" b="1" spc="-15" dirty="0">
                <a:latin typeface="Calibri"/>
                <a:cs typeface="Calibri"/>
              </a:rPr>
              <a:t>Psychological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Barriers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5324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950975"/>
            <a:ext cx="7927848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914400"/>
            <a:ext cx="7924800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993444" y="2006625"/>
            <a:ext cx="5787390" cy="450659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spcBef>
                <a:spcPts val="17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5" dirty="0">
                <a:latin typeface="Calibri"/>
                <a:cs typeface="Calibri"/>
              </a:rPr>
              <a:t>Noise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20" dirty="0">
                <a:latin typeface="Calibri"/>
                <a:cs typeface="Calibri"/>
              </a:rPr>
              <a:t>Poor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lang="en-GB" sz="2800" b="1" spc="-10" dirty="0" smtClean="0">
                <a:latin typeface="Calibri"/>
                <a:cs typeface="Calibri"/>
              </a:rPr>
              <a:t>loudness 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20" dirty="0">
                <a:latin typeface="Calibri"/>
                <a:cs typeface="Calibri"/>
              </a:rPr>
              <a:t>Defective </a:t>
            </a:r>
            <a:r>
              <a:rPr sz="2800" b="1" spc="-5" dirty="0">
                <a:latin typeface="Calibri"/>
                <a:cs typeface="Calibri"/>
              </a:rPr>
              <a:t>mechanical</a:t>
            </a:r>
            <a:r>
              <a:rPr sz="2800" b="1" spc="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devices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15" dirty="0">
                <a:latin typeface="Calibri"/>
                <a:cs typeface="Calibri"/>
              </a:rPr>
              <a:t>Frequent</a:t>
            </a:r>
            <a:r>
              <a:rPr sz="2800" b="1" spc="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interruptions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10" dirty="0">
                <a:latin typeface="Calibri"/>
                <a:cs typeface="Calibri"/>
              </a:rPr>
              <a:t>Uncomfortable seating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arrangements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5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10" dirty="0">
                <a:latin typeface="Calibri"/>
                <a:cs typeface="Calibri"/>
              </a:rPr>
              <a:t>Uncomfortable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environment</a:t>
            </a:r>
            <a:endParaRPr sz="2800" dirty="0">
              <a:latin typeface="Calibri"/>
              <a:cs typeface="Calibri"/>
            </a:endParaRPr>
          </a:p>
          <a:p>
            <a:pPr marL="271780" indent="-259079">
              <a:lnSpc>
                <a:spcPct val="100000"/>
              </a:lnSpc>
              <a:spcBef>
                <a:spcPts val="1680"/>
              </a:spcBef>
              <a:buFont typeface="Calibri"/>
              <a:buChar char="•"/>
              <a:tabLst>
                <a:tab pos="271780" algn="l"/>
              </a:tabLst>
            </a:pPr>
            <a:r>
              <a:rPr sz="2800" b="1" spc="-10" dirty="0">
                <a:latin typeface="Calibri"/>
                <a:cs typeface="Calibri"/>
              </a:rPr>
              <a:t>Message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overload</a:t>
            </a:r>
            <a:endParaRPr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63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384" y="950975"/>
            <a:ext cx="8266176" cy="1078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81000" y="914400"/>
            <a:ext cx="8263001" cy="1076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" y="3017520"/>
            <a:ext cx="68580" cy="33655"/>
          </a:xfrm>
          <a:custGeom>
            <a:avLst/>
            <a:gdLst/>
            <a:ahLst/>
            <a:cxnLst/>
            <a:rect l="l" t="t" r="r" b="b"/>
            <a:pathLst>
              <a:path w="68579" h="33655">
                <a:moveTo>
                  <a:pt x="0" y="33527"/>
                </a:moveTo>
                <a:lnTo>
                  <a:pt x="68579" y="33527"/>
                </a:lnTo>
                <a:lnTo>
                  <a:pt x="68579" y="0"/>
                </a:lnTo>
                <a:lnTo>
                  <a:pt x="0" y="0"/>
                </a:lnTo>
                <a:lnTo>
                  <a:pt x="0" y="33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2440050"/>
            <a:ext cx="8143875" cy="342296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0"/>
              </a:spcBef>
              <a:buClr>
                <a:srgbClr val="000000"/>
              </a:buClr>
              <a:buSzPct val="60000"/>
              <a:tabLst>
                <a:tab pos="233679" algn="l"/>
              </a:tabLst>
            </a:pPr>
            <a:r>
              <a:rPr sz="4000" b="1" u="heavy" spc="-3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</a:rPr>
              <a:t>State </a:t>
            </a:r>
            <a:r>
              <a:rPr sz="4000" b="1" u="heavy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Calibri"/>
                <a:cs typeface="Calibri"/>
              </a:rPr>
              <a:t>of Health</a:t>
            </a:r>
            <a:r>
              <a:rPr sz="4000" b="1" spc="-5" dirty="0">
                <a:solidFill>
                  <a:srgbClr val="800080"/>
                </a:solidFill>
                <a:latin typeface="Calibri"/>
                <a:cs typeface="Calibri"/>
              </a:rPr>
              <a:t> </a:t>
            </a:r>
            <a:endParaRPr lang="en-GB" sz="3600" b="1" dirty="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90"/>
              </a:spcBef>
              <a:buClr>
                <a:srgbClr val="000000"/>
              </a:buClr>
              <a:buSzPct val="60000"/>
              <a:buFont typeface="Calibri"/>
              <a:buChar char="•"/>
              <a:tabLst>
                <a:tab pos="233679" algn="l"/>
              </a:tabLst>
            </a:pPr>
            <a:r>
              <a:rPr sz="3600" b="1" spc="-25" dirty="0" smtClean="0">
                <a:latin typeface="Calibri"/>
                <a:cs typeface="Calibri"/>
              </a:rPr>
              <a:t>State </a:t>
            </a:r>
            <a:r>
              <a:rPr sz="3600" b="1" dirty="0">
                <a:latin typeface="Calibri"/>
                <a:cs typeface="Calibri"/>
              </a:rPr>
              <a:t>of health of the  </a:t>
            </a:r>
            <a:r>
              <a:rPr sz="3600" b="1" spc="-15" dirty="0">
                <a:latin typeface="Calibri"/>
                <a:cs typeface="Calibri"/>
              </a:rPr>
              <a:t>listener </a:t>
            </a:r>
            <a:r>
              <a:rPr sz="3600" b="1" spc="-5" dirty="0">
                <a:latin typeface="Calibri"/>
                <a:cs typeface="Calibri"/>
              </a:rPr>
              <a:t>and </a:t>
            </a:r>
            <a:r>
              <a:rPr sz="3600" b="1" dirty="0">
                <a:latin typeface="Calibri"/>
                <a:cs typeface="Calibri"/>
              </a:rPr>
              <a:t>the </a:t>
            </a:r>
            <a:r>
              <a:rPr sz="3600" b="1" spc="-15" dirty="0">
                <a:latin typeface="Calibri"/>
                <a:cs typeface="Calibri"/>
              </a:rPr>
              <a:t>speaker </a:t>
            </a:r>
            <a:r>
              <a:rPr sz="3600" b="1" spc="-20" dirty="0">
                <a:latin typeface="Calibri"/>
                <a:cs typeface="Calibri"/>
              </a:rPr>
              <a:t>affects </a:t>
            </a:r>
            <a:r>
              <a:rPr sz="3600" b="1" dirty="0">
                <a:latin typeface="Calibri"/>
                <a:cs typeface="Calibri"/>
              </a:rPr>
              <a:t>the  </a:t>
            </a:r>
            <a:r>
              <a:rPr sz="3600" b="1" spc="-15" dirty="0">
                <a:latin typeface="Calibri"/>
                <a:cs typeface="Calibri"/>
              </a:rPr>
              <a:t>listening </a:t>
            </a:r>
            <a:r>
              <a:rPr sz="3600" b="1" spc="-30" dirty="0">
                <a:latin typeface="Calibri"/>
                <a:cs typeface="Calibri"/>
              </a:rPr>
              <a:t>ability. </a:t>
            </a:r>
            <a:endParaRPr lang="en-GB" sz="3600" b="1" spc="-30" dirty="0" smtClean="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90"/>
              </a:spcBef>
              <a:buClr>
                <a:srgbClr val="000000"/>
              </a:buClr>
              <a:buSzPct val="60000"/>
              <a:buFont typeface="Calibri"/>
              <a:buChar char="•"/>
              <a:tabLst>
                <a:tab pos="233679" algn="l"/>
              </a:tabLst>
            </a:pPr>
            <a:r>
              <a:rPr sz="3600" b="1" spc="-65" dirty="0" smtClean="0">
                <a:latin typeface="Calibri"/>
                <a:cs typeface="Calibri"/>
              </a:rPr>
              <a:t>Fever</a:t>
            </a:r>
            <a:r>
              <a:rPr sz="3600" b="1" spc="-65" dirty="0">
                <a:latin typeface="Calibri"/>
                <a:cs typeface="Calibri"/>
              </a:rPr>
              <a:t>, </a:t>
            </a:r>
            <a:r>
              <a:rPr sz="3600" b="1" dirty="0">
                <a:latin typeface="Calibri"/>
                <a:cs typeface="Calibri"/>
              </a:rPr>
              <a:t>pain or </a:t>
            </a:r>
            <a:r>
              <a:rPr sz="3600" b="1" spc="-20" dirty="0">
                <a:latin typeface="Calibri"/>
                <a:cs typeface="Calibri"/>
              </a:rPr>
              <a:t>any </a:t>
            </a:r>
            <a:r>
              <a:rPr sz="3600" b="1" dirty="0">
                <a:latin typeface="Calibri"/>
                <a:cs typeface="Calibri"/>
              </a:rPr>
              <a:t>other  </a:t>
            </a:r>
            <a:r>
              <a:rPr sz="3600" b="1" spc="-15" dirty="0">
                <a:latin typeface="Calibri"/>
                <a:cs typeface="Calibri"/>
              </a:rPr>
              <a:t>form </a:t>
            </a:r>
            <a:r>
              <a:rPr sz="3600" b="1" spc="-5" dirty="0">
                <a:latin typeface="Calibri"/>
                <a:cs typeface="Calibri"/>
              </a:rPr>
              <a:t>of </a:t>
            </a:r>
            <a:r>
              <a:rPr sz="3600" b="1" dirty="0">
                <a:latin typeface="Calibri"/>
                <a:cs typeface="Calibri"/>
              </a:rPr>
              <a:t>bodily </a:t>
            </a:r>
            <a:r>
              <a:rPr sz="3600" b="1" spc="-10" dirty="0">
                <a:latin typeface="Calibri"/>
                <a:cs typeface="Calibri"/>
              </a:rPr>
              <a:t>discomfort </a:t>
            </a:r>
            <a:r>
              <a:rPr sz="3600" b="1" spc="-25" dirty="0">
                <a:latin typeface="Calibri"/>
                <a:cs typeface="Calibri"/>
              </a:rPr>
              <a:t>makes </a:t>
            </a:r>
            <a:r>
              <a:rPr sz="3600" b="1" dirty="0">
                <a:latin typeface="Calibri"/>
                <a:cs typeface="Calibri"/>
              </a:rPr>
              <a:t>it difficult  </a:t>
            </a:r>
            <a:r>
              <a:rPr sz="3600" b="1" spc="-20" dirty="0">
                <a:latin typeface="Calibri"/>
                <a:cs typeface="Calibri"/>
              </a:rPr>
              <a:t>for </a:t>
            </a:r>
            <a:r>
              <a:rPr sz="3600" b="1" dirty="0">
                <a:latin typeface="Calibri"/>
                <a:cs typeface="Calibri"/>
              </a:rPr>
              <a:t>a </a:t>
            </a:r>
            <a:r>
              <a:rPr sz="3600" b="1" spc="-10" dirty="0">
                <a:latin typeface="Calibri"/>
                <a:cs typeface="Calibri"/>
              </a:rPr>
              <a:t>person </a:t>
            </a:r>
            <a:r>
              <a:rPr sz="3600" b="1" spc="-15" dirty="0">
                <a:latin typeface="Calibri"/>
                <a:cs typeface="Calibri"/>
              </a:rPr>
              <a:t>to listen </a:t>
            </a:r>
            <a:r>
              <a:rPr sz="3600" b="1" dirty="0">
                <a:latin typeface="Calibri"/>
                <a:cs typeface="Calibri"/>
              </a:rPr>
              <a:t>or speak  </a:t>
            </a:r>
            <a:r>
              <a:rPr sz="3600" b="1" spc="-30" dirty="0">
                <a:latin typeface="Calibri"/>
                <a:cs typeface="Calibri"/>
              </a:rPr>
              <a:t>comfortably.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3106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616965"/>
            <a:ext cx="7915275" cy="5349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060">
              <a:lnSpc>
                <a:spcPct val="100200"/>
              </a:lnSpc>
              <a:spcBef>
                <a:spcPts val="9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3200" b="1" u="heavy" spc="-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Disability</a:t>
            </a:r>
            <a:r>
              <a:rPr sz="3200" b="1" spc="-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endParaRPr lang="en-GB" sz="2800" b="1" spc="-5" dirty="0" smtClean="0">
              <a:latin typeface="Times New Roman"/>
              <a:cs typeface="Times New Roman"/>
            </a:endParaRPr>
          </a:p>
          <a:p>
            <a:pPr marL="12700" marR="226060">
              <a:lnSpc>
                <a:spcPct val="100200"/>
              </a:lnSpc>
              <a:spcBef>
                <a:spcPts val="9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2800" b="1" spc="-5" dirty="0" smtClean="0">
                <a:latin typeface="Times New Roman"/>
                <a:cs typeface="Times New Roman"/>
              </a:rPr>
              <a:t>Hearing </a:t>
            </a:r>
            <a:r>
              <a:rPr sz="2800" b="1" spc="-10" dirty="0">
                <a:latin typeface="Times New Roman"/>
                <a:cs typeface="Times New Roman"/>
              </a:rPr>
              <a:t>deficiencies </a:t>
            </a:r>
            <a:r>
              <a:rPr sz="2800" b="1" spc="-20" dirty="0">
                <a:latin typeface="Times New Roman"/>
                <a:cs typeface="Times New Roman"/>
              </a:rPr>
              <a:t>may </a:t>
            </a:r>
            <a:r>
              <a:rPr sz="2800" b="1" spc="-5" dirty="0">
                <a:latin typeface="Times New Roman"/>
                <a:cs typeface="Times New Roman"/>
              </a:rPr>
              <a:t>lead </a:t>
            </a:r>
            <a:r>
              <a:rPr sz="2800" b="1" spc="-15" dirty="0">
                <a:latin typeface="Times New Roman"/>
                <a:cs typeface="Times New Roman"/>
              </a:rPr>
              <a:t>to </a:t>
            </a:r>
            <a:r>
              <a:rPr sz="2800" b="1" spc="-10" dirty="0">
                <a:latin typeface="Times New Roman"/>
                <a:cs typeface="Times New Roman"/>
              </a:rPr>
              <a:t>poor  </a:t>
            </a:r>
            <a:r>
              <a:rPr sz="2800" b="1" spc="-15" dirty="0">
                <a:latin typeface="Times New Roman"/>
                <a:cs typeface="Times New Roman"/>
              </a:rPr>
              <a:t>listening</a:t>
            </a:r>
            <a:r>
              <a:rPr sz="2800" b="1" spc="-15" dirty="0" smtClean="0">
                <a:latin typeface="Times New Roman"/>
                <a:cs typeface="Times New Roman"/>
              </a:rPr>
              <a:t>.</a:t>
            </a:r>
            <a:endParaRPr lang="en-GB" sz="2800" b="1" spc="-15" dirty="0" smtClean="0">
              <a:latin typeface="Times New Roman"/>
              <a:cs typeface="Times New Roman"/>
            </a:endParaRPr>
          </a:p>
          <a:p>
            <a:pPr marL="12700" marR="226060">
              <a:lnSpc>
                <a:spcPct val="100200"/>
              </a:lnSpc>
              <a:spcBef>
                <a:spcPts val="9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2800" b="1" spc="-15" dirty="0" smtClean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Similarly, </a:t>
            </a:r>
            <a:r>
              <a:rPr sz="2800" b="1" spc="-5" dirty="0">
                <a:latin typeface="Times New Roman"/>
                <a:cs typeface="Times New Roman"/>
              </a:rPr>
              <a:t>speech </a:t>
            </a:r>
            <a:r>
              <a:rPr sz="2800" b="1" spc="-15" dirty="0">
                <a:latin typeface="Times New Roman"/>
                <a:cs typeface="Times New Roman"/>
              </a:rPr>
              <a:t>disorders </a:t>
            </a:r>
            <a:r>
              <a:rPr sz="2800" b="1" spc="-5" dirty="0">
                <a:latin typeface="Times New Roman"/>
                <a:cs typeface="Times New Roman"/>
              </a:rPr>
              <a:t>of the </a:t>
            </a:r>
            <a:r>
              <a:rPr sz="2800" b="1" spc="-15" dirty="0" smtClean="0">
                <a:latin typeface="Times New Roman"/>
                <a:cs typeface="Times New Roman"/>
              </a:rPr>
              <a:t>speaker </a:t>
            </a:r>
            <a:r>
              <a:rPr sz="2800" b="1" spc="-20" dirty="0">
                <a:latin typeface="Times New Roman"/>
                <a:cs typeface="Times New Roman"/>
              </a:rPr>
              <a:t>may </a:t>
            </a:r>
            <a:r>
              <a:rPr sz="2800" b="1" spc="-25" dirty="0">
                <a:latin typeface="Times New Roman"/>
                <a:cs typeface="Times New Roman"/>
              </a:rPr>
              <a:t>make </a:t>
            </a:r>
            <a:r>
              <a:rPr sz="2800" b="1" spc="-5" dirty="0">
                <a:latin typeface="Times New Roman"/>
                <a:cs typeface="Times New Roman"/>
              </a:rPr>
              <a:t>a speech </a:t>
            </a:r>
            <a:r>
              <a:rPr sz="2800" b="1" spc="-15" dirty="0">
                <a:latin typeface="Times New Roman"/>
                <a:cs typeface="Times New Roman"/>
              </a:rPr>
              <a:t>incoherent to </a:t>
            </a: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150" dirty="0">
                <a:latin typeface="Times New Roman"/>
                <a:cs typeface="Times New Roman"/>
              </a:rPr>
              <a:t> </a:t>
            </a:r>
            <a:r>
              <a:rPr sz="2800" b="1" spc="-40" dirty="0" smtClean="0">
                <a:latin typeface="Times New Roman"/>
                <a:cs typeface="Times New Roman"/>
              </a:rPr>
              <a:t>listener.</a:t>
            </a:r>
            <a:endParaRPr lang="en-GB" sz="2800" dirty="0">
              <a:latin typeface="Times New Roman"/>
              <a:cs typeface="Times New Roman"/>
            </a:endParaRPr>
          </a:p>
          <a:p>
            <a:pPr marL="12700" marR="226060">
              <a:lnSpc>
                <a:spcPct val="100200"/>
              </a:lnSpc>
              <a:spcBef>
                <a:spcPts val="9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2800" b="1" spc="-20" dirty="0" smtClean="0">
                <a:latin typeface="Times New Roman"/>
                <a:cs typeface="Times New Roman"/>
              </a:rPr>
              <a:t>Speaker’s </a:t>
            </a:r>
            <a:r>
              <a:rPr sz="2800" b="1" spc="-10" dirty="0">
                <a:latin typeface="Times New Roman"/>
                <a:cs typeface="Times New Roman"/>
              </a:rPr>
              <a:t>accent </a:t>
            </a:r>
            <a:r>
              <a:rPr sz="2800" b="1" spc="-20" dirty="0">
                <a:latin typeface="Times New Roman"/>
                <a:cs typeface="Times New Roman"/>
              </a:rPr>
              <a:t>may </a:t>
            </a:r>
            <a:r>
              <a:rPr sz="2800" b="1" spc="-5" dirty="0">
                <a:latin typeface="Times New Roman"/>
                <a:cs typeface="Times New Roman"/>
              </a:rPr>
              <a:t>also </a:t>
            </a:r>
            <a:r>
              <a:rPr sz="2800" b="1" spc="-20" dirty="0">
                <a:latin typeface="Times New Roman"/>
                <a:cs typeface="Times New Roman"/>
              </a:rPr>
              <a:t>make </a:t>
            </a:r>
            <a:r>
              <a:rPr sz="2800" b="1" spc="-5" dirty="0">
                <a:latin typeface="Times New Roman"/>
                <a:cs typeface="Times New Roman"/>
              </a:rPr>
              <a:t>it difficult </a:t>
            </a:r>
            <a:r>
              <a:rPr sz="2800" b="1" spc="-20" dirty="0">
                <a:latin typeface="Times New Roman"/>
                <a:cs typeface="Times New Roman"/>
              </a:rPr>
              <a:t>for </a:t>
            </a:r>
            <a:r>
              <a:rPr sz="2800" b="1" spc="-5" dirty="0">
                <a:latin typeface="Times New Roman"/>
                <a:cs typeface="Times New Roman"/>
              </a:rPr>
              <a:t>the  </a:t>
            </a:r>
            <a:r>
              <a:rPr sz="2800" b="1" spc="-15" dirty="0">
                <a:latin typeface="Times New Roman"/>
                <a:cs typeface="Times New Roman"/>
              </a:rPr>
              <a:t>listener to</a:t>
            </a:r>
            <a:r>
              <a:rPr sz="2800" b="1" spc="4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comprehend</a:t>
            </a:r>
            <a:r>
              <a:rPr sz="2800" b="1" spc="-10" dirty="0" smtClean="0">
                <a:latin typeface="Times New Roman"/>
                <a:cs typeface="Times New Roman"/>
              </a:rPr>
              <a:t>.</a:t>
            </a:r>
            <a:endParaRPr sz="32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buClr>
                <a:srgbClr val="000000"/>
              </a:buClr>
              <a:buFont typeface="Calibri"/>
              <a:buChar char="•"/>
              <a:tabLst>
                <a:tab pos="307340" algn="l"/>
              </a:tabLst>
            </a:pPr>
            <a:r>
              <a:rPr sz="3200" b="1" u="heavy" spc="-15" dirty="0">
                <a:solidFill>
                  <a:srgbClr val="800080"/>
                </a:solidFill>
                <a:uFill>
                  <a:solidFill>
                    <a:srgbClr val="800080"/>
                  </a:solidFill>
                </a:uFill>
                <a:latin typeface="Times New Roman"/>
                <a:cs typeface="Times New Roman"/>
              </a:rPr>
              <a:t>Wandering attention</a:t>
            </a:r>
            <a:r>
              <a:rPr sz="3200" b="1" spc="-15" dirty="0">
                <a:solidFill>
                  <a:srgbClr val="800080"/>
                </a:solidFill>
                <a:latin typeface="Times New Roman"/>
                <a:cs typeface="Times New Roman"/>
              </a:rPr>
              <a:t> </a:t>
            </a:r>
            <a:endParaRPr lang="en-GB" sz="2800" b="1" spc="-5" dirty="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buClr>
                <a:srgbClr val="000000"/>
              </a:buClr>
              <a:buFont typeface="Calibri"/>
              <a:buChar char="•"/>
              <a:tabLst>
                <a:tab pos="307340" algn="l"/>
              </a:tabLst>
            </a:pPr>
            <a:r>
              <a:rPr sz="2800" b="1" spc="-5" dirty="0" smtClean="0">
                <a:latin typeface="Times New Roman"/>
                <a:cs typeface="Times New Roman"/>
              </a:rPr>
              <a:t>Human </a:t>
            </a:r>
            <a:r>
              <a:rPr sz="2800" b="1" spc="-5" dirty="0">
                <a:latin typeface="Times New Roman"/>
                <a:cs typeface="Times New Roman"/>
              </a:rPr>
              <a:t>mind </a:t>
            </a:r>
            <a:r>
              <a:rPr sz="2800" b="1" spc="-10" dirty="0">
                <a:latin typeface="Times New Roman"/>
                <a:cs typeface="Times New Roman"/>
              </a:rPr>
              <a:t>can process  </a:t>
            </a:r>
            <a:r>
              <a:rPr sz="2800" b="1" spc="-15" dirty="0">
                <a:latin typeface="Times New Roman"/>
                <a:cs typeface="Times New Roman"/>
              </a:rPr>
              <a:t>words at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5" dirty="0">
                <a:latin typeface="Times New Roman"/>
                <a:cs typeface="Times New Roman"/>
              </a:rPr>
              <a:t>rate </a:t>
            </a:r>
            <a:r>
              <a:rPr sz="2800" b="1" spc="-5" dirty="0">
                <a:latin typeface="Times New Roman"/>
                <a:cs typeface="Times New Roman"/>
              </a:rPr>
              <a:t>of about 500 per </a:t>
            </a:r>
            <a:r>
              <a:rPr sz="2800" b="1" spc="-15" dirty="0">
                <a:latin typeface="Times New Roman"/>
                <a:cs typeface="Times New Roman"/>
              </a:rPr>
              <a:t>minute, whereas </a:t>
            </a:r>
            <a:r>
              <a:rPr sz="2800" b="1" spc="-5" dirty="0">
                <a:latin typeface="Times New Roman"/>
                <a:cs typeface="Times New Roman"/>
              </a:rPr>
              <a:t>a  </a:t>
            </a:r>
            <a:r>
              <a:rPr sz="2800" b="1" spc="-15" dirty="0">
                <a:latin typeface="Times New Roman"/>
                <a:cs typeface="Times New Roman"/>
              </a:rPr>
              <a:t>speaker </a:t>
            </a:r>
            <a:r>
              <a:rPr sz="2800" b="1" spc="-10" dirty="0">
                <a:latin typeface="Times New Roman"/>
                <a:cs typeface="Times New Roman"/>
              </a:rPr>
              <a:t>speaks </a:t>
            </a:r>
            <a:r>
              <a:rPr sz="2800" b="1" spc="-15" dirty="0">
                <a:latin typeface="Times New Roman"/>
                <a:cs typeface="Times New Roman"/>
              </a:rPr>
              <a:t>at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35" dirty="0">
                <a:latin typeface="Times New Roman"/>
                <a:cs typeface="Times New Roman"/>
              </a:rPr>
              <a:t>rate </a:t>
            </a:r>
            <a:r>
              <a:rPr sz="2800" b="1" spc="-5" dirty="0">
                <a:latin typeface="Times New Roman"/>
                <a:cs typeface="Times New Roman"/>
              </a:rPr>
              <a:t>of about 150 per </a:t>
            </a:r>
            <a:r>
              <a:rPr sz="2800" b="1" spc="-15" dirty="0">
                <a:latin typeface="Times New Roman"/>
                <a:cs typeface="Times New Roman"/>
              </a:rPr>
              <a:t>minute.  </a:t>
            </a:r>
            <a:endParaRPr lang="en-GB" sz="2800" b="1" spc="-1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00099"/>
              </a:lnSpc>
              <a:buClr>
                <a:srgbClr val="000000"/>
              </a:buClr>
              <a:buFont typeface="Calibri"/>
              <a:buChar char="•"/>
              <a:tabLst>
                <a:tab pos="307340" algn="l"/>
              </a:tabLst>
            </a:pPr>
            <a:r>
              <a:rPr sz="2800" b="1" spc="-10" dirty="0" smtClean="0">
                <a:latin typeface="Times New Roman"/>
                <a:cs typeface="Times New Roman"/>
              </a:rPr>
              <a:t>The </a:t>
            </a:r>
            <a:r>
              <a:rPr sz="2800" b="1" spc="-15" dirty="0">
                <a:latin typeface="Times New Roman"/>
                <a:cs typeface="Times New Roman"/>
              </a:rPr>
              <a:t>difference between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0" dirty="0">
                <a:latin typeface="Times New Roman"/>
                <a:cs typeface="Times New Roman"/>
              </a:rPr>
              <a:t>two </a:t>
            </a:r>
            <a:r>
              <a:rPr sz="2800" b="1" spc="-20" dirty="0">
                <a:latin typeface="Times New Roman"/>
                <a:cs typeface="Times New Roman"/>
              </a:rPr>
              <a:t>leaves </a:t>
            </a:r>
            <a:r>
              <a:rPr sz="2800" b="1" spc="-5" dirty="0">
                <a:latin typeface="Times New Roman"/>
                <a:cs typeface="Times New Roman"/>
              </a:rPr>
              <a:t>the </a:t>
            </a:r>
            <a:r>
              <a:rPr sz="2800" b="1" spc="-15" dirty="0">
                <a:latin typeface="Times New Roman"/>
                <a:cs typeface="Times New Roman"/>
              </a:rPr>
              <a:t>listener  </a:t>
            </a:r>
            <a:r>
              <a:rPr sz="2800" b="1" spc="-10" dirty="0">
                <a:latin typeface="Times New Roman"/>
                <a:cs typeface="Times New Roman"/>
              </a:rPr>
              <a:t>with </a:t>
            </a:r>
            <a:r>
              <a:rPr sz="2800" b="1" spc="-5" dirty="0">
                <a:latin typeface="Times New Roman"/>
                <a:cs typeface="Times New Roman"/>
              </a:rPr>
              <a:t>sufficient time </a:t>
            </a:r>
            <a:r>
              <a:rPr sz="2800" b="1" spc="-15" dirty="0">
                <a:latin typeface="Times New Roman"/>
                <a:cs typeface="Times New Roman"/>
              </a:rPr>
              <a:t>to let </a:t>
            </a:r>
            <a:r>
              <a:rPr sz="2800" b="1" spc="-5" dirty="0">
                <a:latin typeface="Times New Roman"/>
                <a:cs typeface="Times New Roman"/>
              </a:rPr>
              <a:t>his </a:t>
            </a:r>
            <a:r>
              <a:rPr sz="2800" b="1" spc="-10" dirty="0">
                <a:latin typeface="Times New Roman"/>
                <a:cs typeface="Times New Roman"/>
              </a:rPr>
              <a:t>mind</a:t>
            </a:r>
            <a:r>
              <a:rPr sz="2800" b="1" spc="100" dirty="0">
                <a:latin typeface="Times New Roman"/>
                <a:cs typeface="Times New Roman"/>
              </a:rPr>
              <a:t> </a:t>
            </a:r>
            <a:r>
              <a:rPr sz="2800" b="1" spc="-40" dirty="0">
                <a:latin typeface="Times New Roman"/>
                <a:cs typeface="Times New Roman"/>
              </a:rPr>
              <a:t>wander.</a:t>
            </a:r>
            <a:endParaRPr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0335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040" y="2659379"/>
            <a:ext cx="68580" cy="30480"/>
          </a:xfrm>
          <a:custGeom>
            <a:avLst/>
            <a:gdLst/>
            <a:ahLst/>
            <a:cxnLst/>
            <a:rect l="l" t="t" r="r" b="b"/>
            <a:pathLst>
              <a:path w="68579" h="30480">
                <a:moveTo>
                  <a:pt x="0" y="30479"/>
                </a:moveTo>
                <a:lnTo>
                  <a:pt x="68579" y="30479"/>
                </a:lnTo>
                <a:lnTo>
                  <a:pt x="68579" y="0"/>
                </a:lnTo>
                <a:lnTo>
                  <a:pt x="0" y="0"/>
                </a:lnTo>
                <a:lnTo>
                  <a:pt x="0" y="304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1428528"/>
            <a:ext cx="8014334" cy="45459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99"/>
              </a:lnSpc>
              <a:spcBef>
                <a:spcPts val="95"/>
              </a:spcBef>
              <a:buClr>
                <a:srgbClr val="000000"/>
              </a:buClr>
              <a:buSzPct val="66666"/>
              <a:tabLst>
                <a:tab pos="233679" algn="l"/>
              </a:tabLst>
            </a:pPr>
            <a:r>
              <a:rPr sz="3600" b="1" u="heavy" dirty="0" smtClean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Being </a:t>
            </a:r>
            <a:r>
              <a:rPr sz="36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unsure </a:t>
            </a:r>
            <a:r>
              <a:rPr sz="36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of the </a:t>
            </a:r>
            <a:r>
              <a:rPr sz="3600" b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speaker’s </a:t>
            </a:r>
            <a:r>
              <a:rPr sz="36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ability</a:t>
            </a:r>
            <a:r>
              <a:rPr sz="3600" b="1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3200" b="1" dirty="0" smtClean="0">
                <a:latin typeface="Calibri"/>
                <a:cs typeface="Calibri"/>
              </a:rPr>
              <a:t> </a:t>
            </a:r>
            <a:endParaRPr lang="en-GB" sz="3200" b="1" dirty="0" smtClean="0">
              <a:latin typeface="Calibri"/>
              <a:cs typeface="Calibri"/>
            </a:endParaRPr>
          </a:p>
          <a:p>
            <a:pPr marL="469900" marR="5080" indent="-457200">
              <a:lnSpc>
                <a:spcPct val="100099"/>
              </a:lnSpc>
              <a:spcBef>
                <a:spcPts val="95"/>
              </a:spcBef>
              <a:buClr>
                <a:srgbClr val="000000"/>
              </a:buClr>
              <a:buSzPct val="66666"/>
              <a:buFont typeface="Wingdings" charset="2"/>
              <a:buChar char="§"/>
              <a:tabLst>
                <a:tab pos="233679" algn="l"/>
              </a:tabLst>
            </a:pPr>
            <a:r>
              <a:rPr sz="3200" b="1" dirty="0" smtClean="0">
                <a:latin typeface="Calibri"/>
                <a:cs typeface="Calibri"/>
              </a:rPr>
              <a:t>Based </a:t>
            </a:r>
            <a:r>
              <a:rPr sz="3200" b="1" dirty="0">
                <a:latin typeface="Calibri"/>
                <a:cs typeface="Calibri"/>
              </a:rPr>
              <a:t>on </a:t>
            </a:r>
            <a:r>
              <a:rPr sz="3200" b="1" spc="-10" dirty="0">
                <a:latin typeface="Calibri"/>
                <a:cs typeface="Calibri"/>
              </a:rPr>
              <a:t>past experience </a:t>
            </a:r>
            <a:r>
              <a:rPr sz="3200" b="1" dirty="0">
                <a:latin typeface="Calibri"/>
                <a:cs typeface="Calibri"/>
              </a:rPr>
              <a:t>or inputs </a:t>
            </a:r>
            <a:r>
              <a:rPr sz="3200" b="1" spc="-10" dirty="0" smtClean="0">
                <a:latin typeface="Calibri"/>
                <a:cs typeface="Calibri"/>
              </a:rPr>
              <a:t>from  </a:t>
            </a:r>
            <a:r>
              <a:rPr sz="3200" b="1" spc="-5" dirty="0" smtClean="0">
                <a:latin typeface="Calibri"/>
                <a:cs typeface="Calibri"/>
              </a:rPr>
              <a:t>sources</a:t>
            </a:r>
            <a:r>
              <a:rPr sz="3200" b="1" spc="-5" dirty="0">
                <a:latin typeface="Calibri"/>
                <a:cs typeface="Calibri"/>
              </a:rPr>
              <a:t>,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listener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spc="-20" dirty="0">
                <a:latin typeface="Calibri"/>
                <a:cs typeface="Calibri"/>
              </a:rPr>
              <a:t>have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10" dirty="0">
                <a:latin typeface="Calibri"/>
                <a:cs typeface="Calibri"/>
              </a:rPr>
              <a:t>preconceived  </a:t>
            </a:r>
            <a:r>
              <a:rPr sz="3200" b="1" dirty="0">
                <a:latin typeface="Calibri"/>
                <a:cs typeface="Calibri"/>
              </a:rPr>
              <a:t>notion of the </a:t>
            </a:r>
            <a:r>
              <a:rPr sz="3200" b="1" spc="-20" dirty="0">
                <a:latin typeface="Calibri"/>
                <a:cs typeface="Calibri"/>
              </a:rPr>
              <a:t>speaker’s </a:t>
            </a:r>
            <a:r>
              <a:rPr sz="3200" b="1" spc="-25" dirty="0">
                <a:latin typeface="Calibri"/>
                <a:cs typeface="Calibri"/>
              </a:rPr>
              <a:t>ability. </a:t>
            </a:r>
            <a:endParaRPr lang="en-GB" sz="3200" b="1" spc="-25" dirty="0" smtClean="0">
              <a:latin typeface="Calibri"/>
              <a:cs typeface="Calibri"/>
            </a:endParaRPr>
          </a:p>
          <a:p>
            <a:pPr marL="469900" marR="5080" indent="-457200">
              <a:lnSpc>
                <a:spcPct val="100099"/>
              </a:lnSpc>
              <a:spcBef>
                <a:spcPts val="95"/>
              </a:spcBef>
              <a:buClr>
                <a:srgbClr val="000000"/>
              </a:buClr>
              <a:buSzPct val="66666"/>
              <a:buFont typeface="Wingdings" charset="2"/>
              <a:buChar char="§"/>
              <a:tabLst>
                <a:tab pos="233679" algn="l"/>
              </a:tabLst>
            </a:pPr>
            <a:r>
              <a:rPr sz="3200" b="1" dirty="0" smtClean="0">
                <a:latin typeface="Calibri"/>
                <a:cs typeface="Calibri"/>
              </a:rPr>
              <a:t>He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spc="-15" dirty="0">
                <a:latin typeface="Calibri"/>
                <a:cs typeface="Calibri"/>
              </a:rPr>
              <a:t>perceive 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speaker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not be </a:t>
            </a:r>
            <a:r>
              <a:rPr sz="3200" b="1" spc="-10" dirty="0">
                <a:latin typeface="Calibri"/>
                <a:cs typeface="Calibri"/>
              </a:rPr>
              <a:t>well informed, </a:t>
            </a:r>
            <a:r>
              <a:rPr sz="3200" b="1" dirty="0">
                <a:latin typeface="Calibri"/>
                <a:cs typeface="Calibri"/>
              </a:rPr>
              <a:t>or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dirty="0">
                <a:latin typeface="Calibri"/>
                <a:cs typeface="Calibri"/>
              </a:rPr>
              <a:t>be  lacking in </a:t>
            </a:r>
            <a:r>
              <a:rPr sz="3200" b="1" spc="-10" dirty="0">
                <a:latin typeface="Calibri"/>
                <a:cs typeface="Calibri"/>
              </a:rPr>
              <a:t>depth </a:t>
            </a:r>
            <a:r>
              <a:rPr sz="3200" b="1" spc="-5" dirty="0">
                <a:latin typeface="Calibri"/>
                <a:cs typeface="Calibri"/>
              </a:rPr>
              <a:t>and </a:t>
            </a:r>
            <a:r>
              <a:rPr sz="3200" b="1" spc="-25" dirty="0">
                <a:latin typeface="Calibri"/>
                <a:cs typeface="Calibri"/>
              </a:rPr>
              <a:t>ability</a:t>
            </a:r>
            <a:r>
              <a:rPr sz="3200" b="1" spc="-25" dirty="0" smtClean="0">
                <a:latin typeface="Calibri"/>
                <a:cs typeface="Calibri"/>
              </a:rPr>
              <a:t>.</a:t>
            </a:r>
            <a:endParaRPr lang="en-GB" sz="3200" b="1" spc="-25" dirty="0" smtClean="0">
              <a:latin typeface="Calibri"/>
              <a:cs typeface="Calibri"/>
            </a:endParaRPr>
          </a:p>
          <a:p>
            <a:pPr marL="469900" marR="5080" indent="-457200">
              <a:lnSpc>
                <a:spcPct val="100099"/>
              </a:lnSpc>
              <a:spcBef>
                <a:spcPts val="95"/>
              </a:spcBef>
              <a:buClr>
                <a:srgbClr val="000000"/>
              </a:buClr>
              <a:buSzPct val="66666"/>
              <a:buFont typeface="Wingdings" charset="2"/>
              <a:buChar char="§"/>
              <a:tabLst>
                <a:tab pos="233679" algn="l"/>
              </a:tabLst>
            </a:pPr>
            <a:r>
              <a:rPr sz="3200" b="1" dirty="0" smtClean="0">
                <a:latin typeface="Calibri"/>
                <a:cs typeface="Calibri"/>
              </a:rPr>
              <a:t>Hence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listener  </a:t>
            </a:r>
            <a:r>
              <a:rPr sz="3200" b="1" spc="-5" dirty="0">
                <a:latin typeface="Calibri"/>
                <a:cs typeface="Calibri"/>
              </a:rPr>
              <a:t>will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10" dirty="0">
                <a:latin typeface="Calibri"/>
                <a:cs typeface="Calibri"/>
              </a:rPr>
              <a:t>listen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speaker </a:t>
            </a:r>
            <a:r>
              <a:rPr sz="3200" b="1" dirty="0">
                <a:latin typeface="Calibri"/>
                <a:cs typeface="Calibri"/>
              </a:rPr>
              <a:t>has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40" dirty="0">
                <a:latin typeface="Calibri"/>
                <a:cs typeface="Calibri"/>
              </a:rPr>
              <a:t> </a:t>
            </a:r>
            <a:r>
              <a:rPr sz="3200" b="1" spc="-65" dirty="0">
                <a:latin typeface="Calibri"/>
                <a:cs typeface="Calibri"/>
              </a:rPr>
              <a:t>say.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1090" y="447595"/>
            <a:ext cx="8305087" cy="7452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344930" marR="5080" indent="-1332865">
              <a:lnSpc>
                <a:spcPts val="5750"/>
              </a:lnSpc>
              <a:spcBef>
                <a:spcPts val="300"/>
              </a:spcBef>
            </a:pP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P</a:t>
            </a:r>
            <a:r>
              <a:rPr sz="3600" b="1" spc="-41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s</a:t>
            </a:r>
            <a:r>
              <a:rPr sz="3600" b="1" spc="-420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y</a:t>
            </a:r>
            <a:r>
              <a:rPr sz="3600" b="1" spc="-50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c</a:t>
            </a:r>
            <a:r>
              <a:rPr sz="3600" b="1" spc="-500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h</a:t>
            </a:r>
            <a:r>
              <a:rPr sz="3600" b="1" spc="-41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o</a:t>
            </a:r>
            <a:r>
              <a:rPr sz="3600" b="1" spc="-409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l</a:t>
            </a:r>
            <a:r>
              <a:rPr sz="3600" b="1" spc="-42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o</a:t>
            </a:r>
            <a:r>
              <a:rPr sz="3600" b="1" spc="-41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g</a:t>
            </a:r>
            <a:r>
              <a:rPr sz="3600" b="1" spc="-409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i</a:t>
            </a:r>
            <a:r>
              <a:rPr sz="3600" b="1" spc="-42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c</a:t>
            </a:r>
            <a:r>
              <a:rPr sz="3600" b="1" spc="-41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a</a:t>
            </a:r>
            <a:r>
              <a:rPr sz="3600" b="1" spc="-409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l  B</a:t>
            </a:r>
            <a:r>
              <a:rPr sz="3600" b="1" spc="-420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a</a:t>
            </a:r>
            <a:r>
              <a:rPr sz="3600" b="1" spc="-409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r</a:t>
            </a:r>
            <a:r>
              <a:rPr sz="3600" b="1" spc="-204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r</a:t>
            </a:r>
            <a:r>
              <a:rPr sz="3600" b="1" spc="-40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i</a:t>
            </a:r>
            <a:r>
              <a:rPr sz="3600" b="1" spc="-415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e</a:t>
            </a:r>
            <a:r>
              <a:rPr sz="3600" b="1" spc="-409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r</a:t>
            </a:r>
            <a:r>
              <a:rPr sz="3600" b="1" spc="-290" dirty="0">
                <a:solidFill>
                  <a:srgbClr val="FF0066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FF0066"/>
                </a:solidFill>
                <a:latin typeface="Arial Black"/>
                <a:cs typeface="Arial Black"/>
              </a:rPr>
              <a:t>s</a:t>
            </a:r>
            <a:endParaRPr sz="3600" b="1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733063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316" y="4488179"/>
            <a:ext cx="104139" cy="0"/>
          </a:xfrm>
          <a:custGeom>
            <a:avLst/>
            <a:gdLst/>
            <a:ahLst/>
            <a:cxnLst/>
            <a:rect l="l" t="t" r="r" b="b"/>
            <a:pathLst>
              <a:path w="104140">
                <a:moveTo>
                  <a:pt x="0" y="0"/>
                </a:moveTo>
                <a:lnTo>
                  <a:pt x="103631" y="0"/>
                </a:lnTo>
              </a:path>
            </a:pathLst>
          </a:custGeom>
          <a:ln w="3048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3540" y="431597"/>
            <a:ext cx="8115934" cy="55277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99695">
              <a:lnSpc>
                <a:spcPct val="100200"/>
              </a:lnSpc>
              <a:spcBef>
                <a:spcPts val="90"/>
              </a:spcBef>
              <a:buSzPct val="97222"/>
              <a:buFont typeface="Calibri"/>
              <a:buChar char="•"/>
              <a:tabLst>
                <a:tab pos="241300" algn="l"/>
              </a:tabLst>
            </a:pPr>
            <a:r>
              <a:rPr sz="3600" b="1" u="heavy" spc="-1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Personal </a:t>
            </a:r>
            <a:r>
              <a:rPr sz="3600" b="1" u="heavy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anxiety</a:t>
            </a:r>
            <a:r>
              <a:rPr sz="3600" b="1" spc="-1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endParaRPr lang="en-GB" sz="3200" b="1" dirty="0">
              <a:latin typeface="Calibri"/>
              <a:cs typeface="Calibri"/>
            </a:endParaRPr>
          </a:p>
          <a:p>
            <a:pPr marL="12700" marR="99695">
              <a:lnSpc>
                <a:spcPct val="100200"/>
              </a:lnSpc>
              <a:spcBef>
                <a:spcPts val="90"/>
              </a:spcBef>
              <a:buSzPct val="97222"/>
              <a:buFont typeface="Calibri"/>
              <a:buChar char="•"/>
              <a:tabLst>
                <a:tab pos="241300" algn="l"/>
              </a:tabLst>
            </a:pPr>
            <a:r>
              <a:rPr sz="3200" b="1" dirty="0" smtClean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Sometimes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listener</a:t>
            </a:r>
            <a:r>
              <a:rPr sz="3200" b="1" spc="-13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is  </a:t>
            </a:r>
            <a:r>
              <a:rPr sz="3200" b="1" spc="-5" dirty="0">
                <a:latin typeface="Calibri"/>
                <a:cs typeface="Calibri"/>
              </a:rPr>
              <a:t>preoccupied with personal concerns </a:t>
            </a:r>
            <a:r>
              <a:rPr sz="3200" b="1" dirty="0">
                <a:latin typeface="Calibri"/>
                <a:cs typeface="Calibri"/>
              </a:rPr>
              <a:t>and  </a:t>
            </a:r>
            <a:r>
              <a:rPr sz="3200" b="1" spc="-5" dirty="0">
                <a:latin typeface="Calibri"/>
                <a:cs typeface="Calibri"/>
              </a:rPr>
              <a:t>anxieties</a:t>
            </a:r>
            <a:r>
              <a:rPr sz="3200" b="1" spc="-5" dirty="0" smtClean="0">
                <a:latin typeface="Calibri"/>
                <a:cs typeface="Calibri"/>
              </a:rPr>
              <a:t>.</a:t>
            </a:r>
            <a:endParaRPr lang="en-GB" sz="3200" b="1" spc="-5" dirty="0" smtClean="0">
              <a:latin typeface="Calibri"/>
              <a:cs typeface="Calibri"/>
            </a:endParaRPr>
          </a:p>
          <a:p>
            <a:pPr marL="12700" marR="99695">
              <a:lnSpc>
                <a:spcPct val="100200"/>
              </a:lnSpc>
              <a:spcBef>
                <a:spcPts val="90"/>
              </a:spcBef>
              <a:buSzPct val="97222"/>
              <a:buFont typeface="Calibri"/>
              <a:buChar char="•"/>
              <a:tabLst>
                <a:tab pos="241300" algn="l"/>
              </a:tabLst>
            </a:pPr>
            <a:r>
              <a:rPr sz="3200" b="1" spc="-5" dirty="0" smtClean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This </a:t>
            </a:r>
            <a:r>
              <a:rPr sz="3200" b="1" spc="-20" dirty="0">
                <a:latin typeface="Calibri"/>
                <a:cs typeface="Calibri"/>
              </a:rPr>
              <a:t>makes </a:t>
            </a:r>
            <a:r>
              <a:rPr sz="3200" b="1" dirty="0">
                <a:latin typeface="Calibri"/>
                <a:cs typeface="Calibri"/>
              </a:rPr>
              <a:t>it difficult </a:t>
            </a:r>
            <a:r>
              <a:rPr sz="3200" b="1" spc="-20" dirty="0">
                <a:latin typeface="Calibri"/>
                <a:cs typeface="Calibri"/>
              </a:rPr>
              <a:t>to </a:t>
            </a:r>
            <a:r>
              <a:rPr sz="3200" b="1" spc="-15" dirty="0">
                <a:latin typeface="Calibri"/>
                <a:cs typeface="Calibri"/>
              </a:rPr>
              <a:t>perceive 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dirty="0">
                <a:latin typeface="Calibri"/>
                <a:cs typeface="Calibri"/>
              </a:rPr>
              <a:t>is </a:t>
            </a:r>
            <a:r>
              <a:rPr sz="3200" b="1" spc="-5" dirty="0">
                <a:latin typeface="Calibri"/>
                <a:cs typeface="Calibri"/>
              </a:rPr>
              <a:t>being </a:t>
            </a:r>
            <a:r>
              <a:rPr sz="3200" b="1" dirty="0">
                <a:latin typeface="Calibri"/>
                <a:cs typeface="Calibri"/>
              </a:rPr>
              <a:t>said </a:t>
            </a:r>
            <a:r>
              <a:rPr sz="3200" b="1" spc="-10" dirty="0">
                <a:latin typeface="Calibri"/>
                <a:cs typeface="Calibri"/>
              </a:rPr>
              <a:t>by </a:t>
            </a:r>
            <a:r>
              <a:rPr sz="3200" b="1" dirty="0">
                <a:latin typeface="Calibri"/>
                <a:cs typeface="Calibri"/>
              </a:rPr>
              <a:t>the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50" dirty="0">
                <a:latin typeface="Calibri"/>
                <a:cs typeface="Calibri"/>
              </a:rPr>
              <a:t>speaker.</a:t>
            </a:r>
            <a:endParaRPr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342900" indent="-330835"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343535" algn="l"/>
              </a:tabLst>
            </a:pPr>
            <a:r>
              <a:rPr sz="3600" b="1" u="heavy" spc="-2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Attitude</a:t>
            </a:r>
            <a:r>
              <a:rPr sz="3600" b="1" spc="-20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endParaRPr lang="en-GB" sz="3200" b="1" dirty="0">
              <a:latin typeface="Calibri"/>
              <a:cs typeface="Calibri"/>
            </a:endParaRPr>
          </a:p>
          <a:p>
            <a:pPr marL="12065">
              <a:lnSpc>
                <a:spcPct val="100000"/>
              </a:lnSpc>
              <a:buClr>
                <a:srgbClr val="000000"/>
              </a:buClr>
              <a:tabLst>
                <a:tab pos="343535" algn="l"/>
              </a:tabLst>
            </a:pPr>
            <a:r>
              <a:rPr sz="3200" b="1" spc="-5" dirty="0" smtClean="0">
                <a:latin typeface="Calibri"/>
                <a:cs typeface="Calibri"/>
              </a:rPr>
              <a:t>The </a:t>
            </a:r>
            <a:r>
              <a:rPr sz="3200" b="1" spc="-10" dirty="0">
                <a:latin typeface="Calibri"/>
                <a:cs typeface="Calibri"/>
              </a:rPr>
              <a:t>listener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dirty="0">
                <a:latin typeface="Calibri"/>
                <a:cs typeface="Calibri"/>
              </a:rPr>
              <a:t>be</a:t>
            </a:r>
            <a:r>
              <a:rPr sz="3200" b="1" spc="-9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highly</a:t>
            </a:r>
            <a:endParaRPr sz="32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30"/>
              </a:spcBef>
            </a:pPr>
            <a:r>
              <a:rPr sz="3200" b="1" spc="-5" dirty="0">
                <a:latin typeface="Calibri"/>
                <a:cs typeface="Calibri"/>
              </a:rPr>
              <a:t>egocentric with </a:t>
            </a:r>
            <a:r>
              <a:rPr sz="3200" b="1" dirty="0">
                <a:latin typeface="Calibri"/>
                <a:cs typeface="Calibri"/>
              </a:rPr>
              <a:t>a </a:t>
            </a:r>
            <a:r>
              <a:rPr sz="3200" b="1" spc="-5" dirty="0">
                <a:latin typeface="Calibri"/>
                <a:cs typeface="Calibri"/>
              </a:rPr>
              <a:t>“know </a:t>
            </a:r>
            <a:r>
              <a:rPr sz="3200" b="1" dirty="0">
                <a:latin typeface="Calibri"/>
                <a:cs typeface="Calibri"/>
              </a:rPr>
              <a:t>it all </a:t>
            </a:r>
            <a:r>
              <a:rPr sz="3200" b="1" spc="-10" dirty="0">
                <a:latin typeface="Calibri"/>
                <a:cs typeface="Calibri"/>
              </a:rPr>
              <a:t>attitude” </a:t>
            </a:r>
            <a:r>
              <a:rPr sz="3200" b="1" dirty="0">
                <a:latin typeface="Calibri"/>
                <a:cs typeface="Calibri"/>
              </a:rPr>
              <a:t>and</a:t>
            </a:r>
            <a:r>
              <a:rPr sz="3200" b="1" spc="-100" dirty="0">
                <a:latin typeface="Calibri"/>
                <a:cs typeface="Calibri"/>
              </a:rPr>
              <a:t> </a:t>
            </a:r>
            <a:r>
              <a:rPr sz="3200" b="1" spc="-25" dirty="0">
                <a:latin typeface="Calibri"/>
                <a:cs typeface="Calibri"/>
              </a:rPr>
              <a:t>may  </a:t>
            </a:r>
            <a:r>
              <a:rPr sz="3200" b="1" dirty="0">
                <a:latin typeface="Calibri"/>
                <a:cs typeface="Calibri"/>
              </a:rPr>
              <a:t>not </a:t>
            </a:r>
            <a:r>
              <a:rPr sz="3200" b="1" spc="-10" dirty="0">
                <a:latin typeface="Calibri"/>
                <a:cs typeface="Calibri"/>
              </a:rPr>
              <a:t>listen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10" dirty="0">
                <a:latin typeface="Calibri"/>
                <a:cs typeface="Calibri"/>
              </a:rPr>
              <a:t>he </a:t>
            </a:r>
            <a:r>
              <a:rPr sz="3200" b="1" spc="-20" dirty="0">
                <a:latin typeface="Calibri"/>
                <a:cs typeface="Calibri"/>
              </a:rPr>
              <a:t>feels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dirty="0">
                <a:latin typeface="Calibri"/>
                <a:cs typeface="Calibri"/>
              </a:rPr>
              <a:t>he </a:t>
            </a:r>
            <a:r>
              <a:rPr sz="3200" b="1" spc="-5" dirty="0">
                <a:latin typeface="Calibri"/>
                <a:cs typeface="Calibri"/>
              </a:rPr>
              <a:t>already </a:t>
            </a:r>
            <a:r>
              <a:rPr sz="3200" b="1" spc="-10" dirty="0">
                <a:latin typeface="Calibri"/>
                <a:cs typeface="Calibri"/>
              </a:rPr>
              <a:t>knows  what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listener </a:t>
            </a:r>
            <a:r>
              <a:rPr sz="3200" b="1" dirty="0">
                <a:latin typeface="Calibri"/>
                <a:cs typeface="Calibri"/>
              </a:rPr>
              <a:t>has </a:t>
            </a:r>
            <a:r>
              <a:rPr sz="3200" b="1" spc="-20" dirty="0">
                <a:latin typeface="Calibri"/>
                <a:cs typeface="Calibri"/>
              </a:rPr>
              <a:t>to</a:t>
            </a:r>
            <a:r>
              <a:rPr sz="3200" b="1" spc="-35" dirty="0">
                <a:latin typeface="Calibri"/>
                <a:cs typeface="Calibri"/>
              </a:rPr>
              <a:t> </a:t>
            </a:r>
            <a:r>
              <a:rPr sz="3200" b="1" spc="-65" dirty="0">
                <a:latin typeface="Calibri"/>
                <a:cs typeface="Calibri"/>
              </a:rPr>
              <a:t>say.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91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3124" y="632248"/>
            <a:ext cx="7318502" cy="828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1174" y="306070"/>
            <a:ext cx="73666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3160" algn="l"/>
              </a:tabLst>
            </a:pPr>
            <a:r>
              <a:rPr sz="7200" b="1" dirty="0">
                <a:solidFill>
                  <a:srgbClr val="1F487C"/>
                </a:solidFill>
                <a:latin typeface="Times New Roman"/>
                <a:cs typeface="Times New Roman"/>
              </a:rPr>
              <a:t>Effective	</a:t>
            </a:r>
            <a:r>
              <a:rPr sz="7200" b="1" spc="-5" dirty="0">
                <a:solidFill>
                  <a:srgbClr val="1F487C"/>
                </a:solidFill>
                <a:latin typeface="Times New Roman"/>
                <a:cs typeface="Times New Roman"/>
              </a:rPr>
              <a:t>Listeni</a:t>
            </a:r>
            <a:r>
              <a:rPr sz="7200" b="1" spc="5" dirty="0">
                <a:solidFill>
                  <a:srgbClr val="1F487C"/>
                </a:solidFill>
                <a:latin typeface="Times New Roman"/>
                <a:cs typeface="Times New Roman"/>
              </a:rPr>
              <a:t>n</a:t>
            </a:r>
            <a:r>
              <a:rPr sz="7200" b="1" dirty="0">
                <a:solidFill>
                  <a:srgbClr val="1F487C"/>
                </a:solidFill>
                <a:latin typeface="Times New Roman"/>
                <a:cs typeface="Times New Roman"/>
              </a:rPr>
              <a:t>g</a:t>
            </a:r>
            <a:endParaRPr sz="7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140" y="1915109"/>
            <a:ext cx="5753100" cy="4080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6600"/>
                </a:solidFill>
                <a:latin typeface="Calibri"/>
                <a:cs typeface="Calibri"/>
              </a:rPr>
              <a:t>Effective </a:t>
            </a:r>
            <a:r>
              <a:rPr sz="2800" b="1" spc="-15" dirty="0">
                <a:solidFill>
                  <a:srgbClr val="006600"/>
                </a:solidFill>
                <a:latin typeface="Calibri"/>
                <a:cs typeface="Calibri"/>
              </a:rPr>
              <a:t>Listening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is the </a:t>
            </a: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process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of  </a:t>
            </a: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analyzing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sounds, </a:t>
            </a:r>
            <a:r>
              <a:rPr sz="2800" b="1" spc="-15" dirty="0">
                <a:solidFill>
                  <a:srgbClr val="006600"/>
                </a:solidFill>
                <a:latin typeface="Calibri"/>
                <a:cs typeface="Calibri"/>
              </a:rPr>
              <a:t>organizing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them </a:t>
            </a:r>
            <a:r>
              <a:rPr sz="2800" b="1" spc="-20" dirty="0">
                <a:solidFill>
                  <a:srgbClr val="006600"/>
                </a:solidFill>
                <a:latin typeface="Calibri"/>
                <a:cs typeface="Calibri"/>
              </a:rPr>
              <a:t>into  </a:t>
            </a:r>
            <a:r>
              <a:rPr sz="2800" b="1" spc="-15" dirty="0">
                <a:solidFill>
                  <a:srgbClr val="006600"/>
                </a:solidFill>
                <a:latin typeface="Calibri"/>
                <a:cs typeface="Calibri"/>
              </a:rPr>
              <a:t>recognizable patterns, interpreting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the  </a:t>
            </a:r>
            <a:r>
              <a:rPr sz="2800" b="1" spc="-20" dirty="0">
                <a:solidFill>
                  <a:srgbClr val="006600"/>
                </a:solidFill>
                <a:latin typeface="Calibri"/>
                <a:cs typeface="Calibri"/>
              </a:rPr>
              <a:t>patterns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understanding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the  </a:t>
            </a: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message by </a:t>
            </a:r>
            <a:r>
              <a:rPr sz="2800" b="1" spc="-15" dirty="0">
                <a:solidFill>
                  <a:srgbClr val="006600"/>
                </a:solidFill>
                <a:latin typeface="Calibri"/>
                <a:cs typeface="Calibri"/>
              </a:rPr>
              <a:t>inferring </a:t>
            </a:r>
            <a:r>
              <a:rPr sz="2800" b="1" spc="-5" dirty="0">
                <a:solidFill>
                  <a:srgbClr val="006600"/>
                </a:solidFill>
                <a:latin typeface="Calibri"/>
                <a:cs typeface="Calibri"/>
              </a:rPr>
              <a:t>the</a:t>
            </a:r>
            <a:r>
              <a:rPr sz="2800" b="1" spc="6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6600"/>
                </a:solidFill>
                <a:latin typeface="Calibri"/>
                <a:cs typeface="Calibri"/>
              </a:rPr>
              <a:t>meaning</a:t>
            </a:r>
            <a:endParaRPr sz="2800" dirty="0">
              <a:latin typeface="Calibri"/>
              <a:cs typeface="Calibri"/>
            </a:endParaRPr>
          </a:p>
          <a:p>
            <a:pPr marL="12700" marR="247650">
              <a:lnSpc>
                <a:spcPct val="100000"/>
              </a:lnSpc>
              <a:spcBef>
                <a:spcPts val="1685"/>
              </a:spcBef>
            </a:pPr>
            <a:r>
              <a:rPr sz="2800" b="1" spc="-20" dirty="0">
                <a:solidFill>
                  <a:srgbClr val="CC00FF"/>
                </a:solidFill>
                <a:latin typeface="Calibri"/>
                <a:cs typeface="Calibri"/>
              </a:rPr>
              <a:t>Many </a:t>
            </a:r>
            <a:r>
              <a:rPr sz="2800" b="1" spc="-5" dirty="0">
                <a:solidFill>
                  <a:srgbClr val="CC00FF"/>
                </a:solidFill>
                <a:latin typeface="Calibri"/>
                <a:cs typeface="Calibri"/>
              </a:rPr>
              <a:t>of the </a:t>
            </a: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problems </a:t>
            </a: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we experience  </a:t>
            </a: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with </a:t>
            </a:r>
            <a:r>
              <a:rPr sz="2800" b="1" spc="-5" dirty="0">
                <a:solidFill>
                  <a:srgbClr val="CC00FF"/>
                </a:solidFill>
                <a:latin typeface="Calibri"/>
                <a:cs typeface="Calibri"/>
              </a:rPr>
              <a:t>people in our daily </a:t>
            </a: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lives </a:t>
            </a: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are  </a:t>
            </a:r>
            <a:r>
              <a:rPr sz="2800" b="1" spc="-5" dirty="0">
                <a:solidFill>
                  <a:srgbClr val="CC00FF"/>
                </a:solidFill>
                <a:latin typeface="Calibri"/>
                <a:cs typeface="Calibri"/>
              </a:rPr>
              <a:t>primarily </a:t>
            </a:r>
            <a:r>
              <a:rPr sz="2800" b="1" spc="-10" dirty="0">
                <a:solidFill>
                  <a:srgbClr val="CC00FF"/>
                </a:solidFill>
                <a:latin typeface="Calibri"/>
                <a:cs typeface="Calibri"/>
              </a:rPr>
              <a:t>attributable </a:t>
            </a: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to ineffective  listening </a:t>
            </a:r>
            <a:r>
              <a:rPr sz="2800" b="1" spc="-5" dirty="0">
                <a:solidFill>
                  <a:srgbClr val="CC00FF"/>
                </a:solidFill>
                <a:latin typeface="Calibri"/>
                <a:cs typeface="Calibri"/>
              </a:rPr>
              <a:t>or lack of</a:t>
            </a:r>
            <a:r>
              <a:rPr sz="2800" b="1" spc="70" dirty="0">
                <a:solidFill>
                  <a:srgbClr val="CC00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CC00FF"/>
                </a:solidFill>
                <a:latin typeface="Calibri"/>
                <a:cs typeface="Calibri"/>
              </a:rPr>
              <a:t>listening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172008" y="1915109"/>
            <a:ext cx="1667191" cy="19550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150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5131" y="79019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5131" y="3228594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9740" y="312165"/>
            <a:ext cx="8220709" cy="5942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0965">
              <a:lnSpc>
                <a:spcPct val="100099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307340" algn="l"/>
              </a:tabLst>
            </a:pPr>
            <a:r>
              <a:rPr sz="3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Impatience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10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listener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spc="-20" dirty="0">
                <a:latin typeface="Calibri"/>
                <a:cs typeface="Calibri"/>
              </a:rPr>
              <a:t>have </a:t>
            </a:r>
            <a:r>
              <a:rPr sz="2800" b="1" spc="-5" dirty="0">
                <a:latin typeface="Calibri"/>
                <a:cs typeface="Calibri"/>
              </a:rPr>
              <a:t>patience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10" dirty="0">
                <a:latin typeface="Calibri"/>
                <a:cs typeface="Calibri"/>
              </a:rPr>
              <a:t>wait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the other </a:t>
            </a:r>
            <a:r>
              <a:rPr sz="2800" b="1" spc="-10" dirty="0">
                <a:latin typeface="Calibri"/>
                <a:cs typeface="Calibri"/>
              </a:rPr>
              <a:t>person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finish </a:t>
            </a:r>
            <a:r>
              <a:rPr sz="2800" b="1" spc="-15" dirty="0">
                <a:latin typeface="Calibri"/>
                <a:cs typeface="Calibri"/>
              </a:rPr>
              <a:t>what </a:t>
            </a:r>
            <a:r>
              <a:rPr sz="2800" b="1" spc="-5" dirty="0">
                <a:latin typeface="Calibri"/>
                <a:cs typeface="Calibri"/>
              </a:rPr>
              <a:t>he has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60" dirty="0">
                <a:latin typeface="Calibri"/>
                <a:cs typeface="Calibri"/>
              </a:rPr>
              <a:t>say.  </a:t>
            </a:r>
            <a:r>
              <a:rPr sz="2800" b="1" spc="-5" dirty="0">
                <a:latin typeface="Calibri"/>
                <a:cs typeface="Calibri"/>
              </a:rPr>
              <a:t>He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20" dirty="0">
                <a:latin typeface="Calibri"/>
                <a:cs typeface="Calibri"/>
              </a:rPr>
              <a:t>intolerant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5" dirty="0">
                <a:latin typeface="Calibri"/>
                <a:cs typeface="Calibri"/>
              </a:rPr>
              <a:t>eager to </a:t>
            </a:r>
            <a:r>
              <a:rPr sz="2800" b="1" spc="-5" dirty="0">
                <a:latin typeface="Calibri"/>
                <a:cs typeface="Calibri"/>
              </a:rPr>
              <a:t>add his own  </a:t>
            </a:r>
            <a:r>
              <a:rPr sz="2800" b="1" spc="-10" dirty="0">
                <a:latin typeface="Calibri"/>
                <a:cs typeface="Calibri"/>
              </a:rPr>
              <a:t>points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the discussion. As a </a:t>
            </a:r>
            <a:r>
              <a:rPr sz="2800" b="1" spc="-10" dirty="0">
                <a:latin typeface="Calibri"/>
                <a:cs typeface="Calibri"/>
              </a:rPr>
              <a:t>result, </a:t>
            </a:r>
            <a:r>
              <a:rPr sz="2800" b="1" spc="-5" dirty="0">
                <a:latin typeface="Calibri"/>
                <a:cs typeface="Calibri"/>
              </a:rPr>
              <a:t>his </a:t>
            </a:r>
            <a:r>
              <a:rPr sz="2800" b="1" spc="-10" dirty="0">
                <a:latin typeface="Calibri"/>
                <a:cs typeface="Calibri"/>
              </a:rPr>
              <a:t>desire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5" dirty="0">
                <a:latin typeface="Calibri"/>
                <a:cs typeface="Calibri"/>
              </a:rPr>
              <a:t>speak  </a:t>
            </a:r>
            <a:r>
              <a:rPr sz="2800" b="1" spc="-20" dirty="0">
                <a:latin typeface="Calibri"/>
                <a:cs typeface="Calibri"/>
              </a:rPr>
              <a:t>overcomes </a:t>
            </a:r>
            <a:r>
              <a:rPr sz="2800" b="1" spc="-5" dirty="0">
                <a:latin typeface="Calibri"/>
                <a:cs typeface="Calibri"/>
              </a:rPr>
              <a:t>his </a:t>
            </a:r>
            <a:r>
              <a:rPr sz="2800" b="1" spc="-10" dirty="0">
                <a:latin typeface="Calibri"/>
                <a:cs typeface="Calibri"/>
              </a:rPr>
              <a:t>desire </a:t>
            </a:r>
            <a:r>
              <a:rPr sz="2800" b="1" spc="-15" dirty="0">
                <a:latin typeface="Calibri"/>
                <a:cs typeface="Calibri"/>
              </a:rPr>
              <a:t>to listen, </a:t>
            </a:r>
            <a:r>
              <a:rPr sz="2800" b="1" spc="-5" dirty="0">
                <a:latin typeface="Calibri"/>
                <a:cs typeface="Calibri"/>
              </a:rPr>
              <a:t>thus acting as a</a:t>
            </a:r>
            <a:r>
              <a:rPr sz="2800" b="1" spc="190" dirty="0">
                <a:latin typeface="Calibri"/>
                <a:cs typeface="Calibri"/>
              </a:rPr>
              <a:t> </a:t>
            </a:r>
            <a:r>
              <a:rPr sz="2800" b="1" spc="-35" dirty="0">
                <a:latin typeface="Calibri"/>
                <a:cs typeface="Calibri"/>
              </a:rPr>
              <a:t>barrier.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99"/>
              </a:lnSpc>
              <a:spcBef>
                <a:spcPts val="1900"/>
              </a:spcBef>
              <a:buClr>
                <a:srgbClr val="000000"/>
              </a:buClr>
              <a:buFont typeface="Calibri"/>
              <a:buChar char="•"/>
              <a:tabLst>
                <a:tab pos="307340" algn="l"/>
              </a:tabLst>
            </a:pPr>
            <a:r>
              <a:rPr sz="3200" b="1" u="heavy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Emotional </a:t>
            </a:r>
            <a:r>
              <a:rPr sz="3200" b="1" u="heavy" spc="-5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Calibri"/>
                <a:cs typeface="Calibri"/>
              </a:rPr>
              <a:t>blocks</a:t>
            </a:r>
            <a:r>
              <a:rPr sz="3200" b="1" spc="-5" dirty="0">
                <a:solidFill>
                  <a:srgbClr val="0000CC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– </a:t>
            </a:r>
            <a:r>
              <a:rPr sz="2800" b="1" spc="-10" dirty="0">
                <a:latin typeface="Calibri"/>
                <a:cs typeface="Calibri"/>
              </a:rPr>
              <a:t>Our </a:t>
            </a:r>
            <a:r>
              <a:rPr sz="2800" b="1" spc="-5" dirty="0">
                <a:latin typeface="Calibri"/>
                <a:cs typeface="Calibri"/>
              </a:rPr>
              <a:t>deep </a:t>
            </a:r>
            <a:r>
              <a:rPr sz="2800" b="1" spc="-15" dirty="0">
                <a:latin typeface="Calibri"/>
                <a:cs typeface="Calibri"/>
              </a:rPr>
              <a:t>seated beliefs </a:t>
            </a:r>
            <a:r>
              <a:rPr sz="2800" b="1" spc="-5" dirty="0">
                <a:latin typeface="Calibri"/>
                <a:cs typeface="Calibri"/>
              </a:rPr>
              <a:t>in  </a:t>
            </a:r>
            <a:r>
              <a:rPr sz="2800" b="1" spc="-10" dirty="0">
                <a:latin typeface="Calibri"/>
                <a:cs typeface="Calibri"/>
              </a:rPr>
              <a:t>certain </a:t>
            </a:r>
            <a:r>
              <a:rPr sz="2800" b="1" spc="-5" dirty="0">
                <a:latin typeface="Calibri"/>
                <a:cs typeface="Calibri"/>
              </a:rPr>
              <a:t>ideas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25" dirty="0">
                <a:latin typeface="Calibri"/>
                <a:cs typeface="Calibri"/>
              </a:rPr>
              <a:t>make </a:t>
            </a:r>
            <a:r>
              <a:rPr sz="2800" b="1" spc="-5" dirty="0">
                <a:latin typeface="Calibri"/>
                <a:cs typeface="Calibri"/>
              </a:rPr>
              <a:t>it difficult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5" dirty="0">
                <a:latin typeface="Calibri"/>
                <a:cs typeface="Calibri"/>
              </a:rPr>
              <a:t>us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listen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5" dirty="0">
                <a:latin typeface="Calibri"/>
                <a:cs typeface="Calibri"/>
              </a:rPr>
              <a:t>ideas </a:t>
            </a:r>
            <a:r>
              <a:rPr sz="2800" b="1" spc="-10" dirty="0">
                <a:latin typeface="Calibri"/>
                <a:cs typeface="Calibri"/>
              </a:rPr>
              <a:t>which </a:t>
            </a:r>
            <a:r>
              <a:rPr sz="2800" b="1" spc="-20" dirty="0">
                <a:latin typeface="Calibri"/>
                <a:cs typeface="Calibri"/>
              </a:rPr>
              <a:t>go against </a:t>
            </a:r>
            <a:r>
              <a:rPr sz="2800" b="1" spc="-5" dirty="0">
                <a:latin typeface="Calibri"/>
                <a:cs typeface="Calibri"/>
              </a:rPr>
              <a:t>our </a:t>
            </a:r>
            <a:r>
              <a:rPr sz="2800" b="1" spc="-35" dirty="0">
                <a:latin typeface="Calibri"/>
                <a:cs typeface="Calibri"/>
              </a:rPr>
              <a:t>belief. </a:t>
            </a:r>
            <a:r>
              <a:rPr sz="2800" b="1" spc="-55" dirty="0">
                <a:latin typeface="Calibri"/>
                <a:cs typeface="Calibri"/>
              </a:rPr>
              <a:t>We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hear such an  idea </a:t>
            </a:r>
            <a:r>
              <a:rPr sz="2800" b="1" spc="-10" dirty="0">
                <a:latin typeface="Calibri"/>
                <a:cs typeface="Calibri"/>
              </a:rPr>
              <a:t>wrongly </a:t>
            </a:r>
            <a:r>
              <a:rPr sz="2800" b="1" spc="-5" dirty="0">
                <a:latin typeface="Calibri"/>
                <a:cs typeface="Calibri"/>
              </a:rPr>
              <a:t>or it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25" dirty="0">
                <a:latin typeface="Calibri"/>
                <a:cs typeface="Calibri"/>
              </a:rPr>
              <a:t>get </a:t>
            </a:r>
            <a:r>
              <a:rPr sz="2800" b="1" spc="-15" dirty="0">
                <a:latin typeface="Calibri"/>
                <a:cs typeface="Calibri"/>
              </a:rPr>
              <a:t>distorted </a:t>
            </a:r>
            <a:r>
              <a:rPr sz="2800" b="1" spc="-5" dirty="0">
                <a:latin typeface="Calibri"/>
                <a:cs typeface="Calibri"/>
              </a:rPr>
              <a:t>in our mind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20" dirty="0">
                <a:latin typeface="Calibri"/>
                <a:cs typeface="Calibri"/>
              </a:rPr>
              <a:t>match </a:t>
            </a:r>
            <a:r>
              <a:rPr sz="2800" b="1" spc="-5" dirty="0">
                <a:latin typeface="Calibri"/>
                <a:cs typeface="Calibri"/>
              </a:rPr>
              <a:t>our </a:t>
            </a:r>
            <a:r>
              <a:rPr sz="2800" b="1" spc="-10" dirty="0">
                <a:latin typeface="Calibri"/>
                <a:cs typeface="Calibri"/>
              </a:rPr>
              <a:t>perception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we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15" dirty="0">
                <a:latin typeface="Calibri"/>
                <a:cs typeface="Calibri"/>
              </a:rPr>
              <a:t>completely </a:t>
            </a:r>
            <a:r>
              <a:rPr sz="2800" b="1" spc="-5" dirty="0">
                <a:latin typeface="Calibri"/>
                <a:cs typeface="Calibri"/>
              </a:rPr>
              <a:t>block it off  </a:t>
            </a:r>
            <a:r>
              <a:rPr sz="2800" b="1" spc="-10" dirty="0">
                <a:latin typeface="Calibri"/>
                <a:cs typeface="Calibri"/>
              </a:rPr>
              <a:t>by not </a:t>
            </a:r>
            <a:r>
              <a:rPr sz="2800" b="1" spc="-15" dirty="0">
                <a:latin typeface="Calibri"/>
                <a:cs typeface="Calibri"/>
              </a:rPr>
              <a:t>listening to </a:t>
            </a:r>
            <a:r>
              <a:rPr sz="2800" b="1" spc="-5" dirty="0">
                <a:latin typeface="Calibri"/>
                <a:cs typeface="Calibri"/>
              </a:rPr>
              <a:t>it. </a:t>
            </a:r>
            <a:r>
              <a:rPr sz="2800" b="1" spc="-20" dirty="0">
                <a:latin typeface="Calibri"/>
                <a:cs typeface="Calibri"/>
              </a:rPr>
              <a:t>Many </a:t>
            </a:r>
            <a:r>
              <a:rPr sz="2800" b="1" spc="-5" dirty="0">
                <a:latin typeface="Calibri"/>
                <a:cs typeface="Calibri"/>
              </a:rPr>
              <a:t>a time, </a:t>
            </a:r>
            <a:r>
              <a:rPr sz="2800" b="1" spc="-15" dirty="0">
                <a:latin typeface="Calibri"/>
                <a:cs typeface="Calibri"/>
              </a:rPr>
              <a:t>we </a:t>
            </a:r>
            <a:r>
              <a:rPr sz="2800" b="1" spc="-5" dirty="0">
                <a:latin typeface="Calibri"/>
                <a:cs typeface="Calibri"/>
              </a:rPr>
              <a:t>block </a:t>
            </a:r>
            <a:r>
              <a:rPr sz="2800" b="1" spc="-10" dirty="0">
                <a:latin typeface="Calibri"/>
                <a:cs typeface="Calibri"/>
              </a:rPr>
              <a:t>something  </a:t>
            </a:r>
            <a:r>
              <a:rPr sz="2800" b="1" spc="-5" dirty="0">
                <a:latin typeface="Calibri"/>
                <a:cs typeface="Calibri"/>
              </a:rPr>
              <a:t>off </a:t>
            </a:r>
            <a:r>
              <a:rPr sz="2800" b="1" spc="-15" dirty="0">
                <a:latin typeface="Calibri"/>
                <a:cs typeface="Calibri"/>
              </a:rPr>
              <a:t>completely </a:t>
            </a:r>
            <a:r>
              <a:rPr sz="2800" b="1" spc="-5" dirty="0">
                <a:latin typeface="Calibri"/>
                <a:cs typeface="Calibri"/>
              </a:rPr>
              <a:t>because of </a:t>
            </a:r>
            <a:r>
              <a:rPr sz="2800" b="1" spc="-10" dirty="0">
                <a:latin typeface="Calibri"/>
                <a:cs typeface="Calibri"/>
              </a:rPr>
              <a:t>painful </a:t>
            </a:r>
            <a:r>
              <a:rPr sz="2800" b="1" spc="-5" dirty="0">
                <a:latin typeface="Calibri"/>
                <a:cs typeface="Calibri"/>
              </a:rPr>
              <a:t>memories </a:t>
            </a:r>
            <a:r>
              <a:rPr sz="2800" b="1" spc="-10" dirty="0">
                <a:latin typeface="Calibri"/>
                <a:cs typeface="Calibri"/>
              </a:rPr>
              <a:t>associated  with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it.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165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4814" y="656336"/>
            <a:ext cx="58623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0000FF"/>
                </a:solidFill>
                <a:latin typeface="Calibri"/>
                <a:cs typeface="Calibri"/>
              </a:rPr>
              <a:t>Improving </a:t>
            </a:r>
            <a:r>
              <a:rPr sz="4400" b="1" spc="-15" dirty="0">
                <a:solidFill>
                  <a:srgbClr val="0000FF"/>
                </a:solidFill>
                <a:latin typeface="Calibri"/>
                <a:cs typeface="Calibri"/>
              </a:rPr>
              <a:t>Listening</a:t>
            </a:r>
            <a:r>
              <a:rPr sz="4400" b="1" spc="-9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4400" b="1" spc="-5" dirty="0">
                <a:solidFill>
                  <a:srgbClr val="0000FF"/>
                </a:solidFill>
                <a:latin typeface="Calibri"/>
                <a:cs typeface="Calibri"/>
              </a:rPr>
              <a:t>Skills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70327"/>
            <a:ext cx="7985125" cy="452628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5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solidFill>
                  <a:srgbClr val="008000"/>
                </a:solidFill>
                <a:latin typeface="Calibri"/>
                <a:cs typeface="Calibri"/>
              </a:rPr>
              <a:t>By </a:t>
            </a:r>
            <a:r>
              <a:rPr sz="3600" b="1" dirty="0">
                <a:solidFill>
                  <a:srgbClr val="008000"/>
                </a:solidFill>
                <a:latin typeface="Calibri"/>
                <a:cs typeface="Calibri"/>
              </a:rPr>
              <a:t>not being</a:t>
            </a:r>
            <a:r>
              <a:rPr sz="3600" b="1" spc="1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Preoccupied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Being </a:t>
            </a:r>
            <a:r>
              <a:rPr sz="3600" b="1" spc="-5" dirty="0">
                <a:solidFill>
                  <a:srgbClr val="990033"/>
                </a:solidFill>
                <a:latin typeface="Calibri"/>
                <a:cs typeface="Calibri"/>
              </a:rPr>
              <a:t>Open Minded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&amp; Non</a:t>
            </a:r>
            <a:r>
              <a:rPr sz="3600" b="1" spc="40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990033"/>
                </a:solidFill>
                <a:latin typeface="Calibri"/>
                <a:cs typeface="Calibri"/>
              </a:rPr>
              <a:t>Defensive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Minimizing</a:t>
            </a:r>
            <a:r>
              <a:rPr sz="3600" b="1" spc="5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8000"/>
                </a:solidFill>
                <a:latin typeface="Calibri"/>
                <a:cs typeface="Calibri"/>
              </a:rPr>
              <a:t>Interruptions</a:t>
            </a:r>
            <a:endParaRPr sz="3600">
              <a:latin typeface="Calibri"/>
              <a:cs typeface="Calibri"/>
            </a:endParaRPr>
          </a:p>
          <a:p>
            <a:pPr marL="355600" marR="5080" indent="-342900">
              <a:lnSpc>
                <a:spcPts val="3890"/>
              </a:lnSpc>
              <a:spcBef>
                <a:spcPts val="919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5" dirty="0">
                <a:solidFill>
                  <a:srgbClr val="990033"/>
                </a:solidFill>
                <a:latin typeface="Calibri"/>
                <a:cs typeface="Calibri"/>
              </a:rPr>
              <a:t>Effective </a:t>
            </a:r>
            <a:r>
              <a:rPr sz="3600" b="1" spc="-15" dirty="0">
                <a:solidFill>
                  <a:srgbClr val="990033"/>
                </a:solidFill>
                <a:latin typeface="Calibri"/>
                <a:cs typeface="Calibri"/>
              </a:rPr>
              <a:t>Listening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is: Hearing,  </a:t>
            </a:r>
            <a:r>
              <a:rPr sz="3600" b="1" spc="-15" dirty="0">
                <a:solidFill>
                  <a:srgbClr val="990033"/>
                </a:solidFill>
                <a:latin typeface="Calibri"/>
                <a:cs typeface="Calibri"/>
              </a:rPr>
              <a:t>interpreting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when </a:t>
            </a:r>
            <a:r>
              <a:rPr sz="3600" b="1" spc="-20" dirty="0">
                <a:solidFill>
                  <a:srgbClr val="990033"/>
                </a:solidFill>
                <a:latin typeface="Calibri"/>
                <a:cs typeface="Calibri"/>
              </a:rPr>
              <a:t>necessary,  </a:t>
            </a:r>
            <a:r>
              <a:rPr sz="3600" b="1" spc="-10" dirty="0">
                <a:solidFill>
                  <a:srgbClr val="990033"/>
                </a:solidFill>
                <a:latin typeface="Calibri"/>
                <a:cs typeface="Calibri"/>
              </a:rPr>
              <a:t>understanding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the </a:t>
            </a:r>
            <a:r>
              <a:rPr sz="3600" b="1" spc="-5" dirty="0">
                <a:solidFill>
                  <a:srgbClr val="990033"/>
                </a:solidFill>
                <a:latin typeface="Calibri"/>
                <a:cs typeface="Calibri"/>
              </a:rPr>
              <a:t>message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and </a:t>
            </a:r>
            <a:r>
              <a:rPr sz="3600" b="1" spc="-10" dirty="0">
                <a:solidFill>
                  <a:srgbClr val="990033"/>
                </a:solidFill>
                <a:latin typeface="Calibri"/>
                <a:cs typeface="Calibri"/>
              </a:rPr>
              <a:t>relating  </a:t>
            </a:r>
            <a:r>
              <a:rPr sz="3600" b="1" spc="-20" dirty="0">
                <a:solidFill>
                  <a:srgbClr val="990033"/>
                </a:solidFill>
                <a:latin typeface="Calibri"/>
                <a:cs typeface="Calibri"/>
              </a:rPr>
              <a:t>to</a:t>
            </a:r>
            <a:r>
              <a:rPr sz="3600" b="1" spc="-5" dirty="0">
                <a:solidFill>
                  <a:srgbClr val="990033"/>
                </a:solidFill>
                <a:latin typeface="Calibri"/>
                <a:cs typeface="Calibri"/>
              </a:rPr>
              <a:t> </a:t>
            </a:r>
            <a:r>
              <a:rPr sz="3600" b="1" dirty="0">
                <a:solidFill>
                  <a:srgbClr val="990033"/>
                </a:solidFill>
                <a:latin typeface="Calibri"/>
                <a:cs typeface="Calibri"/>
              </a:rPr>
              <a:t>it.</a:t>
            </a:r>
            <a:endParaRPr sz="36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20" dirty="0">
                <a:solidFill>
                  <a:srgbClr val="008000"/>
                </a:solidFill>
                <a:latin typeface="Calibri"/>
                <a:cs typeface="Calibri"/>
              </a:rPr>
              <a:t>By </a:t>
            </a:r>
            <a:r>
              <a:rPr sz="3600" b="1" dirty="0">
                <a:solidFill>
                  <a:srgbClr val="008000"/>
                </a:solidFill>
                <a:latin typeface="Calibri"/>
                <a:cs typeface="Calibri"/>
              </a:rPr>
              <a:t>Asking</a:t>
            </a:r>
            <a:r>
              <a:rPr sz="3600" b="1" spc="3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8000"/>
                </a:solidFill>
                <a:latin typeface="Calibri"/>
                <a:cs typeface="Calibri"/>
              </a:rPr>
              <a:t>Questions</a:t>
            </a:r>
            <a:endParaRPr sz="3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32541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7783" y="569976"/>
            <a:ext cx="8156448" cy="10698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533400"/>
            <a:ext cx="8153400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6939" y="2220594"/>
            <a:ext cx="7750175" cy="407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lr>
                <a:srgbClr val="000000"/>
              </a:buClr>
              <a:buFont typeface="Calibri"/>
              <a:buChar char="•"/>
              <a:tabLst>
                <a:tab pos="272415" algn="l"/>
              </a:tabLst>
            </a:pP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Give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your full </a:t>
            </a:r>
            <a:r>
              <a:rPr sz="2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attention</a:t>
            </a:r>
            <a:r>
              <a:rPr sz="2800" b="1" spc="-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 the </a:t>
            </a:r>
            <a:r>
              <a:rPr sz="2800" b="1" spc="-10" dirty="0">
                <a:latin typeface="Calibri"/>
                <a:cs typeface="Calibri"/>
              </a:rPr>
              <a:t>person who </a:t>
            </a:r>
            <a:r>
              <a:rPr sz="2800" b="1" spc="-5" dirty="0">
                <a:latin typeface="Calibri"/>
                <a:cs typeface="Calibri"/>
              </a:rPr>
              <a:t>is  speaking. </a:t>
            </a:r>
            <a:r>
              <a:rPr sz="2800" b="1" spc="-10" dirty="0">
                <a:latin typeface="Calibri"/>
                <a:cs typeface="Calibri"/>
              </a:rPr>
              <a:t>Don't </a:t>
            </a:r>
            <a:r>
              <a:rPr sz="2800" b="1" spc="-5" dirty="0">
                <a:latin typeface="Calibri"/>
                <a:cs typeface="Calibri"/>
              </a:rPr>
              <a:t>look out the </a:t>
            </a:r>
            <a:r>
              <a:rPr sz="2800" b="1" spc="-10" dirty="0">
                <a:latin typeface="Calibri"/>
                <a:cs typeface="Calibri"/>
              </a:rPr>
              <a:t>window </a:t>
            </a:r>
            <a:r>
              <a:rPr sz="2800" b="1" spc="-5" dirty="0">
                <a:latin typeface="Calibri"/>
                <a:cs typeface="Calibri"/>
              </a:rPr>
              <a:t>or </a:t>
            </a:r>
            <a:r>
              <a:rPr sz="2800" b="1" spc="-15" dirty="0">
                <a:latin typeface="Calibri"/>
                <a:cs typeface="Calibri"/>
              </a:rPr>
              <a:t>at </a:t>
            </a:r>
            <a:r>
              <a:rPr sz="2800" b="1" spc="-10" dirty="0">
                <a:latin typeface="Calibri"/>
                <a:cs typeface="Calibri"/>
              </a:rPr>
              <a:t>what else 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going </a:t>
            </a:r>
            <a:r>
              <a:rPr sz="2800" b="1" spc="-5" dirty="0">
                <a:latin typeface="Calibri"/>
                <a:cs typeface="Calibri"/>
              </a:rPr>
              <a:t>on in the</a:t>
            </a:r>
            <a:r>
              <a:rPr sz="2800" b="1" spc="5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room.</a:t>
            </a:r>
            <a:endParaRPr sz="2800">
              <a:latin typeface="Calibri"/>
              <a:cs typeface="Calibri"/>
            </a:endParaRPr>
          </a:p>
          <a:p>
            <a:pPr marL="12700" marR="73660">
              <a:lnSpc>
                <a:spcPct val="100000"/>
              </a:lnSpc>
              <a:spcBef>
                <a:spcPts val="1680"/>
              </a:spcBef>
              <a:buClr>
                <a:srgbClr val="000000"/>
              </a:buClr>
              <a:buFont typeface="Calibri"/>
              <a:buChar char="•"/>
              <a:tabLst>
                <a:tab pos="272415" algn="l"/>
              </a:tabLst>
            </a:pPr>
            <a:r>
              <a:rPr sz="2800" b="1" u="heavy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Make </a:t>
            </a: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sure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your mind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is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focused</a:t>
            </a:r>
            <a:r>
              <a:rPr sz="2800" b="1" spc="-10" dirty="0">
                <a:latin typeface="Calibri"/>
                <a:cs typeface="Calibri"/>
              </a:rPr>
              <a:t>. </a:t>
            </a:r>
            <a:r>
              <a:rPr sz="2800" b="1" spc="-5" dirty="0">
                <a:latin typeface="Calibri"/>
                <a:cs typeface="Calibri"/>
              </a:rPr>
              <a:t>It </a:t>
            </a:r>
            <a:r>
              <a:rPr sz="2800" b="1" spc="-10" dirty="0">
                <a:latin typeface="Calibri"/>
                <a:cs typeface="Calibri"/>
              </a:rPr>
              <a:t>can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20" dirty="0">
                <a:latin typeface="Calibri"/>
                <a:cs typeface="Calibri"/>
              </a:rPr>
              <a:t>easy </a:t>
            </a:r>
            <a:r>
              <a:rPr sz="2800" b="1" spc="-15" dirty="0">
                <a:latin typeface="Calibri"/>
                <a:cs typeface="Calibri"/>
              </a:rPr>
              <a:t>to  let </a:t>
            </a:r>
            <a:r>
              <a:rPr sz="2800" b="1" spc="-10" dirty="0">
                <a:latin typeface="Calibri"/>
                <a:cs typeface="Calibri"/>
              </a:rPr>
              <a:t>your </a:t>
            </a:r>
            <a:r>
              <a:rPr sz="2800" b="1" dirty="0">
                <a:latin typeface="Calibri"/>
                <a:cs typeface="Calibri"/>
              </a:rPr>
              <a:t>mind </a:t>
            </a:r>
            <a:r>
              <a:rPr sz="2800" b="1" spc="-5" dirty="0">
                <a:latin typeface="Calibri"/>
                <a:cs typeface="Calibri"/>
              </a:rPr>
              <a:t>wander if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5" dirty="0">
                <a:latin typeface="Calibri"/>
                <a:cs typeface="Calibri"/>
              </a:rPr>
              <a:t>think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5" dirty="0">
                <a:latin typeface="Calibri"/>
                <a:cs typeface="Calibri"/>
              </a:rPr>
              <a:t>know </a:t>
            </a:r>
            <a:r>
              <a:rPr sz="2800" b="1" spc="-10" dirty="0">
                <a:latin typeface="Calibri"/>
                <a:cs typeface="Calibri"/>
              </a:rPr>
              <a:t>what 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person </a:t>
            </a:r>
            <a:r>
              <a:rPr sz="2800" b="1" spc="-5" dirty="0">
                <a:latin typeface="Calibri"/>
                <a:cs typeface="Calibri"/>
              </a:rPr>
              <a:t>is </a:t>
            </a:r>
            <a:r>
              <a:rPr sz="2800" b="1" spc="-10" dirty="0">
                <a:latin typeface="Calibri"/>
                <a:cs typeface="Calibri"/>
              </a:rPr>
              <a:t>going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say </a:t>
            </a:r>
            <a:r>
              <a:rPr sz="2800" b="1" spc="-15" dirty="0">
                <a:latin typeface="Calibri"/>
                <a:cs typeface="Calibri"/>
              </a:rPr>
              <a:t>next, </a:t>
            </a:r>
            <a:r>
              <a:rPr sz="2800" b="1" spc="-5" dirty="0">
                <a:latin typeface="Calibri"/>
                <a:cs typeface="Calibri"/>
              </a:rPr>
              <a:t>but </a:t>
            </a:r>
            <a:r>
              <a:rPr sz="2800" b="1" spc="-10" dirty="0">
                <a:latin typeface="Calibri"/>
                <a:cs typeface="Calibri"/>
              </a:rPr>
              <a:t>you might </a:t>
            </a:r>
            <a:r>
              <a:rPr sz="2800" b="1" spc="-5" dirty="0">
                <a:latin typeface="Calibri"/>
                <a:cs typeface="Calibri"/>
              </a:rPr>
              <a:t>be  </a:t>
            </a:r>
            <a:r>
              <a:rPr sz="2800" b="1" spc="-10" dirty="0">
                <a:latin typeface="Calibri"/>
                <a:cs typeface="Calibri"/>
              </a:rPr>
              <a:t>wrong! </a:t>
            </a:r>
            <a:r>
              <a:rPr sz="2800" b="1" spc="-5" dirty="0">
                <a:latin typeface="Calibri"/>
                <a:cs typeface="Calibri"/>
              </a:rPr>
              <a:t>If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20" dirty="0">
                <a:latin typeface="Calibri"/>
                <a:cs typeface="Calibri"/>
              </a:rPr>
              <a:t>feel </a:t>
            </a:r>
            <a:r>
              <a:rPr sz="2800" b="1" spc="-10" dirty="0">
                <a:latin typeface="Calibri"/>
                <a:cs typeface="Calibri"/>
              </a:rPr>
              <a:t>your </a:t>
            </a:r>
            <a:r>
              <a:rPr sz="2800" b="1" spc="-5" dirty="0">
                <a:latin typeface="Calibri"/>
                <a:cs typeface="Calibri"/>
              </a:rPr>
              <a:t>mind </a:t>
            </a:r>
            <a:r>
              <a:rPr sz="2800" b="1" dirty="0">
                <a:latin typeface="Calibri"/>
                <a:cs typeface="Calibri"/>
              </a:rPr>
              <a:t>wandering, </a:t>
            </a:r>
            <a:r>
              <a:rPr sz="2800" b="1" spc="-10" dirty="0">
                <a:latin typeface="Calibri"/>
                <a:cs typeface="Calibri"/>
              </a:rPr>
              <a:t>change </a:t>
            </a:r>
            <a:r>
              <a:rPr sz="2800" b="1" spc="-5" dirty="0">
                <a:latin typeface="Calibri"/>
                <a:cs typeface="Calibri"/>
              </a:rPr>
              <a:t>the  position of </a:t>
            </a:r>
            <a:r>
              <a:rPr sz="2800" b="1" spc="-10" dirty="0">
                <a:latin typeface="Calibri"/>
                <a:cs typeface="Calibri"/>
              </a:rPr>
              <a:t>your </a:t>
            </a:r>
            <a:r>
              <a:rPr sz="2800" b="1" spc="-5" dirty="0">
                <a:latin typeface="Calibri"/>
                <a:cs typeface="Calibri"/>
              </a:rPr>
              <a:t>body and </a:t>
            </a:r>
            <a:r>
              <a:rPr sz="2800" b="1" dirty="0">
                <a:latin typeface="Calibri"/>
                <a:cs typeface="Calibri"/>
              </a:rPr>
              <a:t>try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20" dirty="0">
                <a:latin typeface="Calibri"/>
                <a:cs typeface="Calibri"/>
              </a:rPr>
              <a:t>concentrate </a:t>
            </a:r>
            <a:r>
              <a:rPr sz="2800" b="1" spc="-5" dirty="0">
                <a:latin typeface="Calibri"/>
                <a:cs typeface="Calibri"/>
              </a:rPr>
              <a:t>on the  </a:t>
            </a:r>
            <a:r>
              <a:rPr sz="2800" b="1" spc="-15" dirty="0">
                <a:latin typeface="Calibri"/>
                <a:cs typeface="Calibri"/>
              </a:rPr>
              <a:t>speaker's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words.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7222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64565"/>
            <a:ext cx="7793990" cy="4919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422909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Let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the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speaker 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finish </a:t>
            </a:r>
            <a:r>
              <a:rPr sz="32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before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you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begin </a:t>
            </a:r>
            <a:r>
              <a:rPr sz="32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to  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talk</a:t>
            </a:r>
            <a:r>
              <a:rPr sz="3200" b="1" spc="-5" dirty="0">
                <a:latin typeface="Calibri"/>
                <a:cs typeface="Calibri"/>
              </a:rPr>
              <a:t>. </a:t>
            </a:r>
            <a:r>
              <a:rPr sz="3200" b="1" spc="-20" dirty="0">
                <a:latin typeface="Calibri"/>
                <a:cs typeface="Calibri"/>
              </a:rPr>
              <a:t>Speakers </a:t>
            </a:r>
            <a:r>
              <a:rPr sz="3200" b="1" spc="-15" dirty="0">
                <a:latin typeface="Calibri"/>
                <a:cs typeface="Calibri"/>
              </a:rPr>
              <a:t>appreciate </a:t>
            </a:r>
            <a:r>
              <a:rPr sz="3200" b="1" spc="-10" dirty="0">
                <a:latin typeface="Calibri"/>
                <a:cs typeface="Calibri"/>
              </a:rPr>
              <a:t>having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" dirty="0">
                <a:latin typeface="Calibri"/>
                <a:cs typeface="Calibri"/>
              </a:rPr>
              <a:t>chance  </a:t>
            </a:r>
            <a:r>
              <a:rPr sz="3200" b="1" spc="-20" dirty="0">
                <a:latin typeface="Calibri"/>
                <a:cs typeface="Calibri"/>
              </a:rPr>
              <a:t>to say </a:t>
            </a:r>
            <a:r>
              <a:rPr sz="3200" b="1" spc="-5" dirty="0">
                <a:latin typeface="Calibri"/>
                <a:cs typeface="Calibri"/>
              </a:rPr>
              <a:t>everything </a:t>
            </a:r>
            <a:r>
              <a:rPr sz="3200" b="1" spc="-10" dirty="0">
                <a:latin typeface="Calibri"/>
                <a:cs typeface="Calibri"/>
              </a:rPr>
              <a:t>they </a:t>
            </a:r>
            <a:r>
              <a:rPr sz="3200" b="1" spc="-5" dirty="0">
                <a:latin typeface="Calibri"/>
                <a:cs typeface="Calibri"/>
              </a:rPr>
              <a:t>would </a:t>
            </a:r>
            <a:r>
              <a:rPr sz="3200" b="1" spc="-20" dirty="0">
                <a:latin typeface="Calibri"/>
                <a:cs typeface="Calibri"/>
              </a:rPr>
              <a:t>like to say  </a:t>
            </a:r>
            <a:r>
              <a:rPr sz="3200" b="1" dirty="0">
                <a:latin typeface="Calibri"/>
                <a:cs typeface="Calibri"/>
              </a:rPr>
              <a:t>without being </a:t>
            </a:r>
            <a:r>
              <a:rPr sz="3200" b="1" spc="-15" dirty="0">
                <a:latin typeface="Calibri"/>
                <a:cs typeface="Calibri"/>
              </a:rPr>
              <a:t>interrupted. </a:t>
            </a:r>
            <a:r>
              <a:rPr sz="3200" b="1" spc="-5" dirty="0">
                <a:latin typeface="Calibri"/>
                <a:cs typeface="Calibri"/>
              </a:rPr>
              <a:t>When </a:t>
            </a:r>
            <a:r>
              <a:rPr sz="3200" b="1" spc="-15" dirty="0">
                <a:latin typeface="Calibri"/>
                <a:cs typeface="Calibri"/>
              </a:rPr>
              <a:t>you  </a:t>
            </a:r>
            <a:r>
              <a:rPr sz="3200" b="1" spc="-10" dirty="0">
                <a:latin typeface="Calibri"/>
                <a:cs typeface="Calibri"/>
              </a:rPr>
              <a:t>interrupt, </a:t>
            </a:r>
            <a:r>
              <a:rPr sz="3200" b="1" dirty="0">
                <a:latin typeface="Calibri"/>
                <a:cs typeface="Calibri"/>
              </a:rPr>
              <a:t>it </a:t>
            </a:r>
            <a:r>
              <a:rPr sz="3200" b="1" spc="-5" dirty="0">
                <a:latin typeface="Calibri"/>
                <a:cs typeface="Calibri"/>
              </a:rPr>
              <a:t>looks </a:t>
            </a:r>
            <a:r>
              <a:rPr sz="3200" b="1" spc="-20" dirty="0">
                <a:latin typeface="Calibri"/>
                <a:cs typeface="Calibri"/>
              </a:rPr>
              <a:t>like you </a:t>
            </a:r>
            <a:r>
              <a:rPr sz="3200" b="1" spc="-10" dirty="0">
                <a:latin typeface="Calibri"/>
                <a:cs typeface="Calibri"/>
              </a:rPr>
              <a:t>aren't </a:t>
            </a:r>
            <a:r>
              <a:rPr sz="3200" b="1" spc="-5" dirty="0">
                <a:latin typeface="Calibri"/>
                <a:cs typeface="Calibri"/>
              </a:rPr>
              <a:t>listening,  </a:t>
            </a:r>
            <a:r>
              <a:rPr sz="3200" b="1" spc="-15" dirty="0">
                <a:latin typeface="Calibri"/>
                <a:cs typeface="Calibri"/>
              </a:rPr>
              <a:t>even </a:t>
            </a:r>
            <a:r>
              <a:rPr sz="3200" b="1" dirty="0">
                <a:latin typeface="Calibri"/>
                <a:cs typeface="Calibri"/>
              </a:rPr>
              <a:t>if </a:t>
            </a:r>
            <a:r>
              <a:rPr sz="3200" b="1" spc="-10" dirty="0">
                <a:latin typeface="Calibri"/>
                <a:cs typeface="Calibri"/>
              </a:rPr>
              <a:t>you really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are.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har char="•"/>
            </a:pPr>
            <a:endParaRPr sz="3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SzPct val="56250"/>
              <a:buFont typeface="Calibri"/>
              <a:buChar char="•"/>
              <a:tabLst>
                <a:tab pos="179070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Let yourself </a:t>
            </a:r>
            <a:r>
              <a:rPr sz="32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finish </a:t>
            </a: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listening </a:t>
            </a:r>
            <a:r>
              <a:rPr sz="32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before </a:t>
            </a: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you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begin  </a:t>
            </a:r>
            <a:r>
              <a:rPr sz="32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to </a:t>
            </a:r>
            <a:r>
              <a:rPr sz="3200" b="1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speak</a:t>
            </a:r>
            <a:r>
              <a:rPr sz="3200" b="1" dirty="0">
                <a:solidFill>
                  <a:srgbClr val="0000FF"/>
                </a:solidFill>
                <a:latin typeface="Calibri"/>
                <a:cs typeface="Calibri"/>
              </a:rPr>
              <a:t>! </a:t>
            </a:r>
            <a:r>
              <a:rPr sz="3200" b="1" spc="-85" dirty="0">
                <a:latin typeface="Calibri"/>
                <a:cs typeface="Calibri"/>
              </a:rPr>
              <a:t>You </a:t>
            </a:r>
            <a:r>
              <a:rPr sz="3200" b="1" spc="-5" dirty="0">
                <a:latin typeface="Calibri"/>
                <a:cs typeface="Calibri"/>
              </a:rPr>
              <a:t>can't </a:t>
            </a:r>
            <a:r>
              <a:rPr sz="3200" b="1" spc="-10" dirty="0">
                <a:latin typeface="Calibri"/>
                <a:cs typeface="Calibri"/>
              </a:rPr>
              <a:t>really listen </a:t>
            </a:r>
            <a:r>
              <a:rPr sz="3200" b="1" dirty="0">
                <a:latin typeface="Calibri"/>
                <a:cs typeface="Calibri"/>
              </a:rPr>
              <a:t>if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spc="-15" dirty="0">
                <a:latin typeface="Calibri"/>
                <a:cs typeface="Calibri"/>
              </a:rPr>
              <a:t>busy  </a:t>
            </a:r>
            <a:r>
              <a:rPr sz="3200" b="1" dirty="0">
                <a:latin typeface="Calibri"/>
                <a:cs typeface="Calibri"/>
              </a:rPr>
              <a:t>thinking about </a:t>
            </a:r>
            <a:r>
              <a:rPr sz="3200" b="1" spc="-10" dirty="0">
                <a:latin typeface="Calibri"/>
                <a:cs typeface="Calibri"/>
              </a:rPr>
              <a:t>what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20" dirty="0">
                <a:latin typeface="Calibri"/>
                <a:cs typeface="Calibri"/>
              </a:rPr>
              <a:t>want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20" dirty="0">
                <a:latin typeface="Calibri"/>
                <a:cs typeface="Calibri"/>
              </a:rPr>
              <a:t>say</a:t>
            </a:r>
            <a:r>
              <a:rPr sz="3200" b="1" spc="-55" dirty="0">
                <a:latin typeface="Calibri"/>
                <a:cs typeface="Calibri"/>
              </a:rPr>
              <a:t> </a:t>
            </a:r>
            <a:r>
              <a:rPr sz="3200" b="1" spc="-15" dirty="0">
                <a:latin typeface="Calibri"/>
                <a:cs typeface="Calibri"/>
              </a:rPr>
              <a:t>next.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88955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848613"/>
            <a:ext cx="843978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17500">
              <a:lnSpc>
                <a:spcPct val="100000"/>
              </a:lnSpc>
              <a:spcBef>
                <a:spcPts val="95"/>
              </a:spcBef>
              <a:buSzPct val="96428"/>
              <a:buFont typeface="Calibri"/>
              <a:buChar char="•"/>
              <a:tabLst>
                <a:tab pos="191135" algn="l"/>
              </a:tabLst>
            </a:pPr>
            <a:r>
              <a:rPr sz="2800" b="1" u="heavy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Listen </a:t>
            </a:r>
            <a:r>
              <a:rPr sz="2800" b="1" u="heavy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for </a:t>
            </a: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main ideas</a:t>
            </a:r>
            <a:r>
              <a:rPr sz="2800" b="1" spc="-5" dirty="0">
                <a:latin typeface="Calibri"/>
                <a:cs typeface="Calibri"/>
              </a:rPr>
              <a:t>. </a:t>
            </a:r>
            <a:r>
              <a:rPr sz="2800" b="1" spc="-10" dirty="0">
                <a:latin typeface="Calibri"/>
                <a:cs typeface="Calibri"/>
              </a:rPr>
              <a:t>The main </a:t>
            </a:r>
            <a:r>
              <a:rPr sz="2800" b="1" spc="-5" dirty="0">
                <a:latin typeface="Calibri"/>
                <a:cs typeface="Calibri"/>
              </a:rPr>
              <a:t>ideas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most  </a:t>
            </a:r>
            <a:r>
              <a:rPr sz="2800" b="1" spc="-10" dirty="0">
                <a:latin typeface="Calibri"/>
                <a:cs typeface="Calibri"/>
              </a:rPr>
              <a:t>important points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speaker wants to </a:t>
            </a:r>
            <a:r>
              <a:rPr sz="2800" b="1" spc="-25" dirty="0">
                <a:latin typeface="Calibri"/>
                <a:cs typeface="Calibri"/>
              </a:rPr>
              <a:t>get </a:t>
            </a:r>
            <a:r>
              <a:rPr sz="2800" b="1" spc="-10" dirty="0">
                <a:latin typeface="Calibri"/>
                <a:cs typeface="Calibri"/>
              </a:rPr>
              <a:t>across. </a:t>
            </a:r>
            <a:r>
              <a:rPr sz="2800" b="1" spc="-15" dirty="0">
                <a:latin typeface="Calibri"/>
                <a:cs typeface="Calibri"/>
              </a:rPr>
              <a:t>They  </a:t>
            </a:r>
            <a:r>
              <a:rPr sz="2800" b="1" spc="-20" dirty="0">
                <a:latin typeface="Calibri"/>
                <a:cs typeface="Calibri"/>
              </a:rPr>
              <a:t>may </a:t>
            </a:r>
            <a:r>
              <a:rPr sz="2800" b="1" spc="-5" dirty="0">
                <a:latin typeface="Calibri"/>
                <a:cs typeface="Calibri"/>
              </a:rPr>
              <a:t>be </a:t>
            </a:r>
            <a:r>
              <a:rPr sz="2800" b="1" spc="-10" dirty="0">
                <a:latin typeface="Calibri"/>
                <a:cs typeface="Calibri"/>
              </a:rPr>
              <a:t>mentioned </a:t>
            </a:r>
            <a:r>
              <a:rPr sz="2800" b="1" spc="-15" dirty="0">
                <a:latin typeface="Calibri"/>
                <a:cs typeface="Calibri"/>
              </a:rPr>
              <a:t>at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start </a:t>
            </a:r>
            <a:r>
              <a:rPr sz="2800" b="1" spc="-5" dirty="0">
                <a:latin typeface="Calibri"/>
                <a:cs typeface="Calibri"/>
              </a:rPr>
              <a:t>or end of a </a:t>
            </a:r>
            <a:r>
              <a:rPr sz="2800" b="1" spc="-10" dirty="0">
                <a:latin typeface="Calibri"/>
                <a:cs typeface="Calibri"/>
              </a:rPr>
              <a:t>talk, </a:t>
            </a:r>
            <a:r>
              <a:rPr sz="2800" b="1" spc="-5" dirty="0">
                <a:latin typeface="Calibri"/>
                <a:cs typeface="Calibri"/>
              </a:rPr>
              <a:t>and  </a:t>
            </a:r>
            <a:r>
              <a:rPr sz="2800" b="1" spc="-20" dirty="0">
                <a:latin typeface="Calibri"/>
                <a:cs typeface="Calibri"/>
              </a:rPr>
              <a:t>repeated </a:t>
            </a:r>
            <a:r>
              <a:rPr sz="2800" b="1" spc="-5" dirty="0">
                <a:latin typeface="Calibri"/>
                <a:cs typeface="Calibri"/>
              </a:rPr>
              <a:t>a number of times. </a:t>
            </a:r>
            <a:r>
              <a:rPr sz="2800" b="1" spc="-40" dirty="0">
                <a:latin typeface="Calibri"/>
                <a:cs typeface="Calibri"/>
              </a:rPr>
              <a:t>Pay </a:t>
            </a:r>
            <a:r>
              <a:rPr sz="2800" b="1" spc="-5" dirty="0">
                <a:latin typeface="Calibri"/>
                <a:cs typeface="Calibri"/>
              </a:rPr>
              <a:t>special </a:t>
            </a:r>
            <a:r>
              <a:rPr sz="2800" b="1" spc="-20" dirty="0">
                <a:latin typeface="Calibri"/>
                <a:cs typeface="Calibri"/>
              </a:rPr>
              <a:t>attention </a:t>
            </a:r>
            <a:r>
              <a:rPr sz="2800" b="1" spc="-15" dirty="0">
                <a:latin typeface="Calibri"/>
                <a:cs typeface="Calibri"/>
              </a:rPr>
              <a:t>to  </a:t>
            </a:r>
            <a:r>
              <a:rPr sz="2800" b="1" spc="-20" dirty="0">
                <a:latin typeface="Calibri"/>
                <a:cs typeface="Calibri"/>
              </a:rPr>
              <a:t>statements </a:t>
            </a:r>
            <a:r>
              <a:rPr sz="2800" b="1" spc="-10" dirty="0">
                <a:latin typeface="Calibri"/>
                <a:cs typeface="Calibri"/>
              </a:rPr>
              <a:t>that </a:t>
            </a:r>
            <a:r>
              <a:rPr sz="2800" b="1" spc="-5" dirty="0">
                <a:latin typeface="Calibri"/>
                <a:cs typeface="Calibri"/>
              </a:rPr>
              <a:t>begin </a:t>
            </a:r>
            <a:r>
              <a:rPr sz="2800" b="1" spc="-10" dirty="0">
                <a:latin typeface="Calibri"/>
                <a:cs typeface="Calibri"/>
              </a:rPr>
              <a:t>with </a:t>
            </a:r>
            <a:r>
              <a:rPr sz="2800" b="1" spc="-15" dirty="0">
                <a:latin typeface="Calibri"/>
                <a:cs typeface="Calibri"/>
              </a:rPr>
              <a:t>phrases </a:t>
            </a:r>
            <a:r>
              <a:rPr sz="2800" b="1" spc="-5" dirty="0">
                <a:latin typeface="Calibri"/>
                <a:cs typeface="Calibri"/>
              </a:rPr>
              <a:t>such as </a:t>
            </a:r>
            <a:r>
              <a:rPr sz="2800" b="1" spc="-10" dirty="0">
                <a:latin typeface="Calibri"/>
                <a:cs typeface="Calibri"/>
              </a:rPr>
              <a:t>"My point  </a:t>
            </a:r>
            <a:r>
              <a:rPr sz="2800" b="1" spc="-5" dirty="0">
                <a:latin typeface="Calibri"/>
                <a:cs typeface="Calibri"/>
              </a:rPr>
              <a:t>is..." or </a:t>
            </a:r>
            <a:r>
              <a:rPr sz="2800" b="1" spc="-10" dirty="0">
                <a:latin typeface="Calibri"/>
                <a:cs typeface="Calibri"/>
              </a:rPr>
              <a:t>"The </a:t>
            </a:r>
            <a:r>
              <a:rPr sz="2800" b="1" spc="-5" dirty="0">
                <a:latin typeface="Calibri"/>
                <a:cs typeface="Calibri"/>
              </a:rPr>
              <a:t>thing </a:t>
            </a:r>
            <a:r>
              <a:rPr sz="2800" b="1" spc="-15" dirty="0">
                <a:latin typeface="Calibri"/>
                <a:cs typeface="Calibri"/>
              </a:rPr>
              <a:t>to </a:t>
            </a:r>
            <a:r>
              <a:rPr sz="2800" b="1" spc="-10" dirty="0">
                <a:latin typeface="Calibri"/>
                <a:cs typeface="Calibri"/>
              </a:rPr>
              <a:t>remember</a:t>
            </a:r>
            <a:r>
              <a:rPr sz="2800" b="1" spc="9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is..."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har char="•"/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271780" algn="l"/>
              </a:tabLst>
            </a:pPr>
            <a:r>
              <a:rPr sz="28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Ask </a:t>
            </a:r>
            <a:r>
              <a:rPr sz="2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questions</a:t>
            </a:r>
            <a:r>
              <a:rPr sz="2800" b="1" spc="-10" dirty="0">
                <a:latin typeface="Calibri"/>
                <a:cs typeface="Calibri"/>
              </a:rPr>
              <a:t>. </a:t>
            </a:r>
            <a:r>
              <a:rPr sz="2800" b="1" spc="-5" dirty="0">
                <a:latin typeface="Calibri"/>
                <a:cs typeface="Calibri"/>
              </a:rPr>
              <a:t>If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20" dirty="0">
                <a:latin typeface="Calibri"/>
                <a:cs typeface="Calibri"/>
              </a:rPr>
              <a:t>are </a:t>
            </a:r>
            <a:r>
              <a:rPr sz="2800" b="1" spc="-5" dirty="0">
                <a:latin typeface="Calibri"/>
                <a:cs typeface="Calibri"/>
              </a:rPr>
              <a:t>not </a:t>
            </a:r>
            <a:r>
              <a:rPr sz="2800" b="1" spc="-15" dirty="0">
                <a:latin typeface="Calibri"/>
                <a:cs typeface="Calibri"/>
              </a:rPr>
              <a:t>sure you understood what 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5" dirty="0">
                <a:latin typeface="Calibri"/>
                <a:cs typeface="Calibri"/>
              </a:rPr>
              <a:t>speaker </a:t>
            </a:r>
            <a:r>
              <a:rPr sz="2800" b="1" spc="-5" dirty="0">
                <a:latin typeface="Calibri"/>
                <a:cs typeface="Calibri"/>
              </a:rPr>
              <a:t>has said, </a:t>
            </a:r>
            <a:r>
              <a:rPr sz="2800" b="1" spc="-15" dirty="0">
                <a:latin typeface="Calibri"/>
                <a:cs typeface="Calibri"/>
              </a:rPr>
              <a:t>just </a:t>
            </a:r>
            <a:r>
              <a:rPr sz="2800" b="1" spc="-5" dirty="0">
                <a:latin typeface="Calibri"/>
                <a:cs typeface="Calibri"/>
              </a:rPr>
              <a:t>ask. </a:t>
            </a:r>
            <a:r>
              <a:rPr sz="2800" b="1" spc="-20" dirty="0">
                <a:latin typeface="Calibri"/>
                <a:cs typeface="Calibri"/>
              </a:rPr>
              <a:t>For </a:t>
            </a:r>
            <a:r>
              <a:rPr sz="2800" b="1" spc="-15" dirty="0">
                <a:latin typeface="Calibri"/>
                <a:cs typeface="Calibri"/>
              </a:rPr>
              <a:t>example, you might  </a:t>
            </a:r>
            <a:r>
              <a:rPr sz="2800" b="1" spc="-60" dirty="0">
                <a:latin typeface="Calibri"/>
                <a:cs typeface="Calibri"/>
              </a:rPr>
              <a:t>say, </a:t>
            </a:r>
            <a:r>
              <a:rPr sz="2800" b="1" spc="-10" dirty="0">
                <a:latin typeface="Calibri"/>
                <a:cs typeface="Calibri"/>
              </a:rPr>
              <a:t>"When </a:t>
            </a:r>
            <a:r>
              <a:rPr sz="2800" b="1" spc="-15" dirty="0">
                <a:latin typeface="Calibri"/>
                <a:cs typeface="Calibri"/>
              </a:rPr>
              <a:t>you </a:t>
            </a:r>
            <a:r>
              <a:rPr sz="2800" b="1" spc="-5" dirty="0">
                <a:latin typeface="Calibri"/>
                <a:cs typeface="Calibri"/>
              </a:rPr>
              <a:t>said </a:t>
            </a:r>
            <a:r>
              <a:rPr sz="2800" b="1" spc="-10" dirty="0">
                <a:latin typeface="Calibri"/>
                <a:cs typeface="Calibri"/>
              </a:rPr>
              <a:t>that </a:t>
            </a:r>
            <a:r>
              <a:rPr sz="2800" b="1" spc="-5" dirty="0">
                <a:latin typeface="Calibri"/>
                <a:cs typeface="Calibri"/>
              </a:rPr>
              <a:t>no </a:t>
            </a:r>
            <a:r>
              <a:rPr sz="2800" b="1" spc="-10" dirty="0">
                <a:latin typeface="Calibri"/>
                <a:cs typeface="Calibri"/>
              </a:rPr>
              <a:t>two </a:t>
            </a:r>
            <a:r>
              <a:rPr sz="2800" b="1" spc="-25" dirty="0">
                <a:latin typeface="Calibri"/>
                <a:cs typeface="Calibri"/>
              </a:rPr>
              <a:t>zebras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20" dirty="0">
                <a:latin typeface="Calibri"/>
                <a:cs typeface="Calibri"/>
              </a:rPr>
              <a:t>alike, </a:t>
            </a:r>
            <a:r>
              <a:rPr sz="2800" b="1" spc="-5" dirty="0">
                <a:latin typeface="Calibri"/>
                <a:cs typeface="Calibri"/>
              </a:rPr>
              <a:t>did </a:t>
            </a:r>
            <a:r>
              <a:rPr sz="2800" b="1" spc="-15" dirty="0">
                <a:latin typeface="Calibri"/>
                <a:cs typeface="Calibri"/>
              </a:rPr>
              <a:t>you  </a:t>
            </a:r>
            <a:r>
              <a:rPr sz="2800" b="1" spc="-10" dirty="0">
                <a:latin typeface="Calibri"/>
                <a:cs typeface="Calibri"/>
              </a:rPr>
              <a:t>mean that </a:t>
            </a:r>
            <a:r>
              <a:rPr sz="2800" b="1" spc="-5" dirty="0">
                <a:latin typeface="Calibri"/>
                <a:cs typeface="Calibri"/>
              </a:rPr>
              <a:t>the </a:t>
            </a:r>
            <a:r>
              <a:rPr sz="2800" b="1" spc="-10" dirty="0">
                <a:latin typeface="Calibri"/>
                <a:cs typeface="Calibri"/>
              </a:rPr>
              <a:t>stripes </a:t>
            </a:r>
            <a:r>
              <a:rPr sz="2800" b="1" spc="-15" dirty="0">
                <a:latin typeface="Calibri"/>
                <a:cs typeface="Calibri"/>
              </a:rPr>
              <a:t>are </a:t>
            </a:r>
            <a:r>
              <a:rPr sz="2800" b="1" spc="-20" dirty="0">
                <a:latin typeface="Calibri"/>
                <a:cs typeface="Calibri"/>
              </a:rPr>
              <a:t>different </a:t>
            </a:r>
            <a:r>
              <a:rPr sz="2800" b="1" spc="-5" dirty="0">
                <a:latin typeface="Calibri"/>
                <a:cs typeface="Calibri"/>
              </a:rPr>
              <a:t>on </a:t>
            </a:r>
            <a:r>
              <a:rPr sz="2800" b="1" spc="-10" dirty="0">
                <a:latin typeface="Calibri"/>
                <a:cs typeface="Calibri"/>
              </a:rPr>
              <a:t>each</a:t>
            </a:r>
            <a:r>
              <a:rPr sz="2800" b="1" spc="19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one?"</a:t>
            </a:r>
            <a:endParaRPr sz="2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7035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78965"/>
            <a:ext cx="777875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SzPct val="62500"/>
              <a:buFont typeface="Calibri"/>
              <a:buChar char="•"/>
              <a:tabLst>
                <a:tab pos="195580" algn="l"/>
              </a:tabLst>
            </a:pPr>
            <a:r>
              <a:rPr sz="32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Give feedback</a:t>
            </a:r>
            <a:r>
              <a:rPr sz="3200" b="1" spc="-10" dirty="0">
                <a:latin typeface="Calibri"/>
                <a:cs typeface="Calibri"/>
              </a:rPr>
              <a:t>. </a:t>
            </a:r>
            <a:r>
              <a:rPr sz="3200" b="1" spc="-5" dirty="0">
                <a:latin typeface="Calibri"/>
                <a:cs typeface="Calibri"/>
              </a:rPr>
              <a:t>Sit </a:t>
            </a:r>
            <a:r>
              <a:rPr sz="3200" b="1" dirty="0">
                <a:latin typeface="Calibri"/>
                <a:cs typeface="Calibri"/>
              </a:rPr>
              <a:t>up </a:t>
            </a:r>
            <a:r>
              <a:rPr sz="3200" b="1" spc="-20" dirty="0">
                <a:latin typeface="Calibri"/>
                <a:cs typeface="Calibri"/>
              </a:rPr>
              <a:t>straight </a:t>
            </a:r>
            <a:r>
              <a:rPr sz="3200" b="1" dirty="0">
                <a:latin typeface="Calibri"/>
                <a:cs typeface="Calibri"/>
              </a:rPr>
              <a:t>and look  </a:t>
            </a:r>
            <a:r>
              <a:rPr sz="3200" b="1" spc="-10" dirty="0">
                <a:latin typeface="Calibri"/>
                <a:cs typeface="Calibri"/>
              </a:rPr>
              <a:t>directly </a:t>
            </a:r>
            <a:r>
              <a:rPr sz="3200" b="1" spc="-15" dirty="0">
                <a:latin typeface="Calibri"/>
                <a:cs typeface="Calibri"/>
              </a:rPr>
              <a:t>at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50" dirty="0">
                <a:latin typeface="Calibri"/>
                <a:cs typeface="Calibri"/>
              </a:rPr>
              <a:t>speaker. </a:t>
            </a:r>
            <a:r>
              <a:rPr sz="3200" b="1" dirty="0">
                <a:latin typeface="Calibri"/>
                <a:cs typeface="Calibri"/>
              </a:rPr>
              <a:t>Now and then, nod </a:t>
            </a:r>
            <a:r>
              <a:rPr sz="3200" b="1" spc="-20" dirty="0">
                <a:latin typeface="Calibri"/>
                <a:cs typeface="Calibri"/>
              </a:rPr>
              <a:t>to  </a:t>
            </a:r>
            <a:r>
              <a:rPr sz="3200" b="1" dirty="0">
                <a:latin typeface="Calibri"/>
                <a:cs typeface="Calibri"/>
              </a:rPr>
              <a:t>show </a:t>
            </a:r>
            <a:r>
              <a:rPr sz="3200" b="1" spc="-5" dirty="0">
                <a:latin typeface="Calibri"/>
                <a:cs typeface="Calibri"/>
              </a:rPr>
              <a:t>that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10" dirty="0">
                <a:latin typeface="Calibri"/>
                <a:cs typeface="Calibri"/>
              </a:rPr>
              <a:t>understand. </a:t>
            </a:r>
            <a:r>
              <a:rPr sz="3200" b="1" spc="-50" dirty="0">
                <a:latin typeface="Calibri"/>
                <a:cs typeface="Calibri"/>
              </a:rPr>
              <a:t>At </a:t>
            </a:r>
            <a:r>
              <a:rPr sz="3200" b="1" spc="-10" dirty="0">
                <a:latin typeface="Calibri"/>
                <a:cs typeface="Calibri"/>
              </a:rPr>
              <a:t>appropriate  </a:t>
            </a:r>
            <a:r>
              <a:rPr sz="3200" b="1" spc="-5" dirty="0">
                <a:latin typeface="Calibri"/>
                <a:cs typeface="Calibri"/>
              </a:rPr>
              <a:t>points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25" dirty="0">
                <a:latin typeface="Calibri"/>
                <a:cs typeface="Calibri"/>
              </a:rPr>
              <a:t>may </a:t>
            </a:r>
            <a:r>
              <a:rPr sz="3200" b="1" dirty="0">
                <a:latin typeface="Calibri"/>
                <a:cs typeface="Calibri"/>
              </a:rPr>
              <a:t>also smile, </a:t>
            </a:r>
            <a:r>
              <a:rPr sz="3200" b="1" spc="-10" dirty="0">
                <a:latin typeface="Calibri"/>
                <a:cs typeface="Calibri"/>
              </a:rPr>
              <a:t>frown, </a:t>
            </a:r>
            <a:r>
              <a:rPr sz="3200" b="1" dirty="0">
                <a:latin typeface="Calibri"/>
                <a:cs typeface="Calibri"/>
              </a:rPr>
              <a:t>laugh, or be  </a:t>
            </a:r>
            <a:r>
              <a:rPr sz="3200" b="1" spc="-5" dirty="0">
                <a:latin typeface="Calibri"/>
                <a:cs typeface="Calibri"/>
              </a:rPr>
              <a:t>silent. These </a:t>
            </a:r>
            <a:r>
              <a:rPr sz="3200" b="1" spc="-10" dirty="0">
                <a:latin typeface="Calibri"/>
                <a:cs typeface="Calibri"/>
              </a:rPr>
              <a:t>are </a:t>
            </a:r>
            <a:r>
              <a:rPr sz="3200" b="1" dirty="0">
                <a:latin typeface="Calibri"/>
                <a:cs typeface="Calibri"/>
              </a:rPr>
              <a:t>all </a:t>
            </a:r>
            <a:r>
              <a:rPr sz="3200" b="1" spc="-35" dirty="0">
                <a:latin typeface="Calibri"/>
                <a:cs typeface="Calibri"/>
              </a:rPr>
              <a:t>ways </a:t>
            </a:r>
            <a:r>
              <a:rPr sz="3200" b="1" spc="-15" dirty="0">
                <a:latin typeface="Calibri"/>
                <a:cs typeface="Calibri"/>
              </a:rPr>
              <a:t>to </a:t>
            </a:r>
            <a:r>
              <a:rPr sz="3200" b="1" spc="-10" dirty="0">
                <a:latin typeface="Calibri"/>
                <a:cs typeface="Calibri"/>
              </a:rPr>
              <a:t>let </a:t>
            </a:r>
            <a:r>
              <a:rPr sz="3200" b="1" dirty="0">
                <a:latin typeface="Calibri"/>
                <a:cs typeface="Calibri"/>
              </a:rPr>
              <a:t>the </a:t>
            </a:r>
            <a:r>
              <a:rPr sz="3200" b="1" spc="-15" dirty="0">
                <a:latin typeface="Calibri"/>
                <a:cs typeface="Calibri"/>
              </a:rPr>
              <a:t>speaker  </a:t>
            </a:r>
            <a:r>
              <a:rPr sz="3200" b="1" spc="-5" dirty="0">
                <a:latin typeface="Calibri"/>
                <a:cs typeface="Calibri"/>
              </a:rPr>
              <a:t>know that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10" dirty="0">
                <a:latin typeface="Calibri"/>
                <a:cs typeface="Calibri"/>
              </a:rPr>
              <a:t>are really listening. </a:t>
            </a:r>
            <a:r>
              <a:rPr sz="3200" b="1" spc="-40" dirty="0">
                <a:latin typeface="Calibri"/>
                <a:cs typeface="Calibri"/>
              </a:rPr>
              <a:t>Remember,  </a:t>
            </a:r>
            <a:r>
              <a:rPr sz="3200" b="1" spc="-15" dirty="0">
                <a:latin typeface="Calibri"/>
                <a:cs typeface="Calibri"/>
              </a:rPr>
              <a:t>you </a:t>
            </a:r>
            <a:r>
              <a:rPr sz="3200" b="1" spc="-10" dirty="0">
                <a:latin typeface="Calibri"/>
                <a:cs typeface="Calibri"/>
              </a:rPr>
              <a:t>listen </a:t>
            </a:r>
            <a:r>
              <a:rPr sz="3200" b="1" spc="-5" dirty="0">
                <a:latin typeface="Calibri"/>
                <a:cs typeface="Calibri"/>
              </a:rPr>
              <a:t>with </a:t>
            </a:r>
            <a:r>
              <a:rPr sz="3200" b="1" spc="-10" dirty="0">
                <a:latin typeface="Calibri"/>
                <a:cs typeface="Calibri"/>
              </a:rPr>
              <a:t>your </a:t>
            </a:r>
            <a:r>
              <a:rPr sz="3200" b="1" spc="-15" dirty="0">
                <a:latin typeface="Calibri"/>
                <a:cs typeface="Calibri"/>
              </a:rPr>
              <a:t>face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10" dirty="0">
                <a:latin typeface="Calibri"/>
                <a:cs typeface="Calibri"/>
              </a:rPr>
              <a:t>well </a:t>
            </a:r>
            <a:r>
              <a:rPr sz="3200" b="1" dirty="0">
                <a:latin typeface="Calibri"/>
                <a:cs typeface="Calibri"/>
              </a:rPr>
              <a:t>as </a:t>
            </a:r>
            <a:r>
              <a:rPr sz="3200" b="1" spc="-15" dirty="0">
                <a:latin typeface="Calibri"/>
                <a:cs typeface="Calibri"/>
              </a:rPr>
              <a:t>your</a:t>
            </a:r>
            <a:r>
              <a:rPr sz="3200" b="1" spc="-30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ears!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91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722376"/>
            <a:ext cx="7242048" cy="1117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1600" y="685800"/>
            <a:ext cx="7239000" cy="11144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2150491"/>
            <a:ext cx="78619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The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First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and the </a:t>
            </a:r>
            <a:r>
              <a:rPr sz="2000" b="1" spc="-15" dirty="0">
                <a:solidFill>
                  <a:srgbClr val="000000"/>
                </a:solidFill>
                <a:latin typeface="Calibri"/>
                <a:cs typeface="Calibri"/>
              </a:rPr>
              <a:t>foremost 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communication </a:t>
            </a:r>
            <a:r>
              <a:rPr sz="2000" b="1" dirty="0">
                <a:solidFill>
                  <a:srgbClr val="000000"/>
                </a:solidFill>
                <a:latin typeface="Calibri"/>
                <a:cs typeface="Calibri"/>
              </a:rPr>
              <a:t>skill </a:t>
            </a:r>
            <a:r>
              <a:rPr sz="2000" b="1" spc="-10" dirty="0">
                <a:solidFill>
                  <a:srgbClr val="000000"/>
                </a:solidFill>
                <a:latin typeface="Calibri"/>
                <a:cs typeface="Calibri"/>
              </a:rPr>
              <a:t>that we 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learn </a:t>
            </a:r>
            <a:r>
              <a:rPr sz="2000" b="1" dirty="0" smtClean="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sz="2000" b="1" spc="-5" dirty="0" smtClean="0">
                <a:solidFill>
                  <a:srgbClr val="000000"/>
                </a:solidFill>
                <a:latin typeface="Calibri"/>
                <a:cs typeface="Calibri"/>
              </a:rPr>
              <a:t>“</a:t>
            </a:r>
            <a:r>
              <a:rPr sz="2000" b="1" u="heavy" spc="-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LISTENING</a:t>
            </a:r>
            <a:r>
              <a:rPr sz="2000" b="1" spc="-5" dirty="0">
                <a:solidFill>
                  <a:srgbClr val="000000"/>
                </a:solidFill>
                <a:latin typeface="Calibri"/>
                <a:cs typeface="Calibri"/>
              </a:rPr>
              <a:t>”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0800" y="2971800"/>
            <a:ext cx="3200400" cy="533400"/>
          </a:xfrm>
          <a:prstGeom prst="rect">
            <a:avLst/>
          </a:prstGeom>
          <a:solidFill>
            <a:srgbClr val="CCFFCC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26769">
              <a:lnSpc>
                <a:spcPct val="100000"/>
              </a:lnSpc>
              <a:spcBef>
                <a:spcPts val="240"/>
              </a:spcBef>
            </a:pPr>
            <a:r>
              <a:rPr sz="2800" b="1" spc="-10" dirty="0">
                <a:latin typeface="Calibri"/>
                <a:cs typeface="Calibri"/>
              </a:rPr>
              <a:t>LISTENING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90800" y="3962400"/>
            <a:ext cx="3200400" cy="533400"/>
          </a:xfrm>
          <a:prstGeom prst="rect">
            <a:avLst/>
          </a:prstGeom>
          <a:solidFill>
            <a:srgbClr val="CCFFCC"/>
          </a:solidFill>
          <a:ln w="9144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855980">
              <a:lnSpc>
                <a:spcPct val="100000"/>
              </a:lnSpc>
              <a:spcBef>
                <a:spcPts val="240"/>
              </a:spcBef>
            </a:pPr>
            <a:r>
              <a:rPr sz="2800" b="1" spc="-10" dirty="0">
                <a:latin typeface="Calibri"/>
                <a:cs typeface="Calibri"/>
              </a:rPr>
              <a:t>SPEAKING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90800" y="6096000"/>
            <a:ext cx="3200400" cy="533400"/>
          </a:xfrm>
          <a:prstGeom prst="rect">
            <a:avLst/>
          </a:prstGeom>
          <a:solidFill>
            <a:srgbClr val="CCFFCC"/>
          </a:solidFill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7735">
              <a:lnSpc>
                <a:spcPct val="100000"/>
              </a:lnSpc>
              <a:spcBef>
                <a:spcPts val="245"/>
              </a:spcBef>
            </a:pPr>
            <a:r>
              <a:rPr sz="2800" b="1" spc="-10" dirty="0">
                <a:latin typeface="Calibri"/>
                <a:cs typeface="Calibri"/>
              </a:rPr>
              <a:t>WRITING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90800" y="5029200"/>
            <a:ext cx="3200400" cy="533400"/>
          </a:xfrm>
          <a:prstGeom prst="rect">
            <a:avLst/>
          </a:prstGeom>
          <a:solidFill>
            <a:srgbClr val="CCFFCC"/>
          </a:solidFill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115">
              <a:lnSpc>
                <a:spcPct val="100000"/>
              </a:lnSpc>
              <a:spcBef>
                <a:spcPts val="245"/>
              </a:spcBef>
            </a:pPr>
            <a:r>
              <a:rPr sz="2800" b="1" spc="-10" dirty="0">
                <a:latin typeface="Calibri"/>
                <a:cs typeface="Calibri"/>
              </a:rPr>
              <a:t>READING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76700" y="35052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6700" y="44958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76700" y="5562600"/>
            <a:ext cx="76200" cy="53340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31750" y="457200"/>
                </a:moveTo>
                <a:lnTo>
                  <a:pt x="0" y="457200"/>
                </a:lnTo>
                <a:lnTo>
                  <a:pt x="38100" y="533400"/>
                </a:lnTo>
                <a:lnTo>
                  <a:pt x="69850" y="469900"/>
                </a:lnTo>
                <a:lnTo>
                  <a:pt x="31750" y="469900"/>
                </a:lnTo>
                <a:lnTo>
                  <a:pt x="31750" y="457200"/>
                </a:lnTo>
                <a:close/>
              </a:path>
              <a:path w="76200" h="533400">
                <a:moveTo>
                  <a:pt x="44450" y="0"/>
                </a:moveTo>
                <a:lnTo>
                  <a:pt x="31750" y="0"/>
                </a:lnTo>
                <a:lnTo>
                  <a:pt x="31750" y="469900"/>
                </a:lnTo>
                <a:lnTo>
                  <a:pt x="44450" y="469900"/>
                </a:lnTo>
                <a:lnTo>
                  <a:pt x="44450" y="0"/>
                </a:lnTo>
                <a:close/>
              </a:path>
              <a:path w="76200" h="533400">
                <a:moveTo>
                  <a:pt x="76200" y="457200"/>
                </a:moveTo>
                <a:lnTo>
                  <a:pt x="44450" y="457200"/>
                </a:lnTo>
                <a:lnTo>
                  <a:pt x="44450" y="469900"/>
                </a:lnTo>
                <a:lnTo>
                  <a:pt x="69850" y="469900"/>
                </a:lnTo>
                <a:lnTo>
                  <a:pt x="76200" y="457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3788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880" y="704087"/>
            <a:ext cx="8244840" cy="1310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685800"/>
            <a:ext cx="8229600" cy="1295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66581" y="1759966"/>
            <a:ext cx="238760" cy="17843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12871" y="1759966"/>
            <a:ext cx="238760" cy="1784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95490" y="1297432"/>
            <a:ext cx="85725" cy="261620"/>
          </a:xfrm>
          <a:custGeom>
            <a:avLst/>
            <a:gdLst/>
            <a:ahLst/>
            <a:cxnLst/>
            <a:rect l="l" t="t" r="r" b="b"/>
            <a:pathLst>
              <a:path w="85725" h="261619">
                <a:moveTo>
                  <a:pt x="85598" y="0"/>
                </a:moveTo>
                <a:lnTo>
                  <a:pt x="44370" y="52022"/>
                </a:lnTo>
                <a:lnTo>
                  <a:pt x="15239" y="107568"/>
                </a:lnTo>
                <a:lnTo>
                  <a:pt x="3809" y="145970"/>
                </a:lnTo>
                <a:lnTo>
                  <a:pt x="0" y="184657"/>
                </a:lnTo>
                <a:lnTo>
                  <a:pt x="807" y="200467"/>
                </a:lnTo>
                <a:lnTo>
                  <a:pt x="12826" y="242062"/>
                </a:lnTo>
                <a:lnTo>
                  <a:pt x="40258" y="261112"/>
                </a:lnTo>
                <a:lnTo>
                  <a:pt x="50450" y="258635"/>
                </a:lnTo>
                <a:lnTo>
                  <a:pt x="61404" y="251206"/>
                </a:lnTo>
                <a:lnTo>
                  <a:pt x="73120" y="238823"/>
                </a:lnTo>
                <a:lnTo>
                  <a:pt x="85598" y="221487"/>
                </a:lnTo>
                <a:lnTo>
                  <a:pt x="85598" y="166127"/>
                </a:lnTo>
                <a:lnTo>
                  <a:pt x="85598" y="110744"/>
                </a:lnTo>
                <a:lnTo>
                  <a:pt x="85598" y="55360"/>
                </a:lnTo>
                <a:lnTo>
                  <a:pt x="85598" y="0"/>
                </a:lnTo>
                <a:close/>
              </a:path>
            </a:pathLst>
          </a:custGeom>
          <a:ln w="1219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47513" y="1036955"/>
            <a:ext cx="113664" cy="602615"/>
          </a:xfrm>
          <a:custGeom>
            <a:avLst/>
            <a:gdLst/>
            <a:ahLst/>
            <a:cxnLst/>
            <a:rect l="l" t="t" r="r" b="b"/>
            <a:pathLst>
              <a:path w="113664" h="602614">
                <a:moveTo>
                  <a:pt x="57403" y="0"/>
                </a:moveTo>
                <a:lnTo>
                  <a:pt x="23240" y="27178"/>
                </a:lnTo>
                <a:lnTo>
                  <a:pt x="11414" y="67722"/>
                </a:lnTo>
                <a:lnTo>
                  <a:pt x="4445" y="134747"/>
                </a:lnTo>
                <a:lnTo>
                  <a:pt x="2464" y="178849"/>
                </a:lnTo>
                <a:lnTo>
                  <a:pt x="1079" y="230774"/>
                </a:lnTo>
                <a:lnTo>
                  <a:pt x="265" y="290534"/>
                </a:lnTo>
                <a:lnTo>
                  <a:pt x="0" y="358140"/>
                </a:lnTo>
                <a:lnTo>
                  <a:pt x="335" y="395410"/>
                </a:lnTo>
                <a:lnTo>
                  <a:pt x="3053" y="466189"/>
                </a:lnTo>
                <a:lnTo>
                  <a:pt x="8195" y="523317"/>
                </a:lnTo>
                <a:lnTo>
                  <a:pt x="17426" y="561556"/>
                </a:lnTo>
                <a:lnTo>
                  <a:pt x="38877" y="595804"/>
                </a:lnTo>
                <a:lnTo>
                  <a:pt x="55879" y="602361"/>
                </a:lnTo>
                <a:lnTo>
                  <a:pt x="64357" y="601245"/>
                </a:lnTo>
                <a:lnTo>
                  <a:pt x="92213" y="571440"/>
                </a:lnTo>
                <a:lnTo>
                  <a:pt x="105537" y="517398"/>
                </a:lnTo>
                <a:lnTo>
                  <a:pt x="110612" y="441647"/>
                </a:lnTo>
                <a:lnTo>
                  <a:pt x="112175" y="387297"/>
                </a:lnTo>
                <a:lnTo>
                  <a:pt x="113104" y="321956"/>
                </a:lnTo>
                <a:lnTo>
                  <a:pt x="113411" y="245618"/>
                </a:lnTo>
                <a:lnTo>
                  <a:pt x="112956" y="190134"/>
                </a:lnTo>
                <a:lnTo>
                  <a:pt x="111585" y="144081"/>
                </a:lnTo>
                <a:lnTo>
                  <a:pt x="106045" y="80264"/>
                </a:lnTo>
                <a:lnTo>
                  <a:pt x="96774" y="41417"/>
                </a:lnTo>
                <a:lnTo>
                  <a:pt x="72358" y="3714"/>
                </a:lnTo>
                <a:lnTo>
                  <a:pt x="57403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24268" y="1026541"/>
            <a:ext cx="118618" cy="24574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82216" y="1026541"/>
            <a:ext cx="118617" cy="24574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516873" y="1030477"/>
            <a:ext cx="107314" cy="397510"/>
          </a:xfrm>
          <a:custGeom>
            <a:avLst/>
            <a:gdLst/>
            <a:ahLst/>
            <a:cxnLst/>
            <a:rect l="l" t="t" r="r" b="b"/>
            <a:pathLst>
              <a:path w="107315" h="397509">
                <a:moveTo>
                  <a:pt x="53975" y="0"/>
                </a:moveTo>
                <a:lnTo>
                  <a:pt x="15621" y="41401"/>
                </a:lnTo>
                <a:lnTo>
                  <a:pt x="3905" y="105060"/>
                </a:lnTo>
                <a:lnTo>
                  <a:pt x="976" y="153523"/>
                </a:lnTo>
                <a:lnTo>
                  <a:pt x="0" y="213106"/>
                </a:lnTo>
                <a:lnTo>
                  <a:pt x="974" y="261731"/>
                </a:lnTo>
                <a:lnTo>
                  <a:pt x="3889" y="302069"/>
                </a:lnTo>
                <a:lnTo>
                  <a:pt x="15494" y="357886"/>
                </a:lnTo>
                <a:lnTo>
                  <a:pt x="41854" y="394676"/>
                </a:lnTo>
                <a:lnTo>
                  <a:pt x="52070" y="397129"/>
                </a:lnTo>
                <a:lnTo>
                  <a:pt x="63307" y="394700"/>
                </a:lnTo>
                <a:lnTo>
                  <a:pt x="91185" y="358267"/>
                </a:lnTo>
                <a:lnTo>
                  <a:pt x="102901" y="300894"/>
                </a:lnTo>
                <a:lnTo>
                  <a:pt x="105830" y="258433"/>
                </a:lnTo>
                <a:lnTo>
                  <a:pt x="106806" y="206756"/>
                </a:lnTo>
                <a:lnTo>
                  <a:pt x="105711" y="148443"/>
                </a:lnTo>
                <a:lnTo>
                  <a:pt x="102425" y="100203"/>
                </a:lnTo>
                <a:lnTo>
                  <a:pt x="96948" y="62059"/>
                </a:lnTo>
                <a:lnTo>
                  <a:pt x="82353" y="19180"/>
                </a:lnTo>
                <a:lnTo>
                  <a:pt x="53975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63290" y="1030477"/>
            <a:ext cx="107314" cy="397510"/>
          </a:xfrm>
          <a:custGeom>
            <a:avLst/>
            <a:gdLst/>
            <a:ahLst/>
            <a:cxnLst/>
            <a:rect l="l" t="t" r="r" b="b"/>
            <a:pathLst>
              <a:path w="107314" h="397509">
                <a:moveTo>
                  <a:pt x="53975" y="0"/>
                </a:moveTo>
                <a:lnTo>
                  <a:pt x="15621" y="41401"/>
                </a:lnTo>
                <a:lnTo>
                  <a:pt x="3905" y="105060"/>
                </a:lnTo>
                <a:lnTo>
                  <a:pt x="976" y="153523"/>
                </a:lnTo>
                <a:lnTo>
                  <a:pt x="0" y="213106"/>
                </a:lnTo>
                <a:lnTo>
                  <a:pt x="954" y="261731"/>
                </a:lnTo>
                <a:lnTo>
                  <a:pt x="3825" y="302069"/>
                </a:lnTo>
                <a:lnTo>
                  <a:pt x="15367" y="357886"/>
                </a:lnTo>
                <a:lnTo>
                  <a:pt x="41727" y="394676"/>
                </a:lnTo>
                <a:lnTo>
                  <a:pt x="51943" y="397129"/>
                </a:lnTo>
                <a:lnTo>
                  <a:pt x="63234" y="394700"/>
                </a:lnTo>
                <a:lnTo>
                  <a:pt x="91059" y="358267"/>
                </a:lnTo>
                <a:lnTo>
                  <a:pt x="102885" y="300894"/>
                </a:lnTo>
                <a:lnTo>
                  <a:pt x="105828" y="258433"/>
                </a:lnTo>
                <a:lnTo>
                  <a:pt x="106807" y="206756"/>
                </a:lnTo>
                <a:lnTo>
                  <a:pt x="105691" y="148443"/>
                </a:lnTo>
                <a:lnTo>
                  <a:pt x="102362" y="100203"/>
                </a:lnTo>
                <a:lnTo>
                  <a:pt x="96841" y="62059"/>
                </a:lnTo>
                <a:lnTo>
                  <a:pt x="82246" y="19180"/>
                </a:lnTo>
                <a:lnTo>
                  <a:pt x="53975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25536" y="1006475"/>
            <a:ext cx="197485" cy="662305"/>
          </a:xfrm>
          <a:custGeom>
            <a:avLst/>
            <a:gdLst/>
            <a:ahLst/>
            <a:cxnLst/>
            <a:rect l="l" t="t" r="r" b="b"/>
            <a:pathLst>
              <a:path w="197484" h="662305">
                <a:moveTo>
                  <a:pt x="0" y="0"/>
                </a:moveTo>
                <a:lnTo>
                  <a:pt x="38310" y="0"/>
                </a:lnTo>
                <a:lnTo>
                  <a:pt x="76644" y="0"/>
                </a:lnTo>
                <a:lnTo>
                  <a:pt x="114978" y="0"/>
                </a:lnTo>
                <a:lnTo>
                  <a:pt x="153289" y="0"/>
                </a:lnTo>
                <a:lnTo>
                  <a:pt x="153289" y="52460"/>
                </a:lnTo>
                <a:lnTo>
                  <a:pt x="153289" y="524510"/>
                </a:lnTo>
                <a:lnTo>
                  <a:pt x="153858" y="556394"/>
                </a:lnTo>
                <a:lnTo>
                  <a:pt x="158378" y="601162"/>
                </a:lnTo>
                <a:lnTo>
                  <a:pt x="185487" y="633922"/>
                </a:lnTo>
                <a:lnTo>
                  <a:pt x="197485" y="636397"/>
                </a:lnTo>
                <a:lnTo>
                  <a:pt x="197485" y="642776"/>
                </a:lnTo>
                <a:lnTo>
                  <a:pt x="197485" y="649144"/>
                </a:lnTo>
                <a:lnTo>
                  <a:pt x="197485" y="655488"/>
                </a:lnTo>
                <a:lnTo>
                  <a:pt x="197485" y="661797"/>
                </a:lnTo>
                <a:lnTo>
                  <a:pt x="148125" y="661797"/>
                </a:lnTo>
                <a:lnTo>
                  <a:pt x="98742" y="661797"/>
                </a:lnTo>
                <a:lnTo>
                  <a:pt x="49359" y="661797"/>
                </a:lnTo>
                <a:lnTo>
                  <a:pt x="0" y="661797"/>
                </a:lnTo>
                <a:lnTo>
                  <a:pt x="0" y="655488"/>
                </a:lnTo>
                <a:lnTo>
                  <a:pt x="0" y="649144"/>
                </a:lnTo>
                <a:lnTo>
                  <a:pt x="0" y="642776"/>
                </a:lnTo>
                <a:lnTo>
                  <a:pt x="0" y="636397"/>
                </a:lnTo>
                <a:lnTo>
                  <a:pt x="11312" y="634230"/>
                </a:lnTo>
                <a:lnTo>
                  <a:pt x="39368" y="599394"/>
                </a:lnTo>
                <a:lnTo>
                  <a:pt x="43316" y="556202"/>
                </a:lnTo>
                <a:lnTo>
                  <a:pt x="43815" y="524510"/>
                </a:lnTo>
                <a:lnTo>
                  <a:pt x="43815" y="476212"/>
                </a:lnTo>
                <a:lnTo>
                  <a:pt x="43815" y="427906"/>
                </a:lnTo>
                <a:lnTo>
                  <a:pt x="43815" y="138049"/>
                </a:lnTo>
                <a:lnTo>
                  <a:pt x="43245" y="106164"/>
                </a:lnTo>
                <a:lnTo>
                  <a:pt x="38725" y="61396"/>
                </a:lnTo>
                <a:lnTo>
                  <a:pt x="11830" y="28636"/>
                </a:lnTo>
                <a:lnTo>
                  <a:pt x="0" y="26162"/>
                </a:lnTo>
                <a:lnTo>
                  <a:pt x="0" y="19609"/>
                </a:lnTo>
                <a:lnTo>
                  <a:pt x="0" y="13080"/>
                </a:lnTo>
                <a:lnTo>
                  <a:pt x="0" y="655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41445" y="1006475"/>
            <a:ext cx="198120" cy="662305"/>
          </a:xfrm>
          <a:custGeom>
            <a:avLst/>
            <a:gdLst/>
            <a:ahLst/>
            <a:cxnLst/>
            <a:rect l="l" t="t" r="r" b="b"/>
            <a:pathLst>
              <a:path w="198120" h="662305">
                <a:moveTo>
                  <a:pt x="0" y="0"/>
                </a:moveTo>
                <a:lnTo>
                  <a:pt x="38365" y="0"/>
                </a:lnTo>
                <a:lnTo>
                  <a:pt x="76707" y="0"/>
                </a:lnTo>
                <a:lnTo>
                  <a:pt x="115050" y="0"/>
                </a:lnTo>
                <a:lnTo>
                  <a:pt x="153415" y="0"/>
                </a:lnTo>
                <a:lnTo>
                  <a:pt x="153415" y="52460"/>
                </a:lnTo>
                <a:lnTo>
                  <a:pt x="153415" y="524510"/>
                </a:lnTo>
                <a:lnTo>
                  <a:pt x="153985" y="556394"/>
                </a:lnTo>
                <a:lnTo>
                  <a:pt x="158505" y="601162"/>
                </a:lnTo>
                <a:lnTo>
                  <a:pt x="185560" y="633922"/>
                </a:lnTo>
                <a:lnTo>
                  <a:pt x="197612" y="636397"/>
                </a:lnTo>
                <a:lnTo>
                  <a:pt x="197612" y="642776"/>
                </a:lnTo>
                <a:lnTo>
                  <a:pt x="197612" y="649144"/>
                </a:lnTo>
                <a:lnTo>
                  <a:pt x="197612" y="655488"/>
                </a:lnTo>
                <a:lnTo>
                  <a:pt x="197612" y="661797"/>
                </a:lnTo>
                <a:lnTo>
                  <a:pt x="148197" y="661797"/>
                </a:lnTo>
                <a:lnTo>
                  <a:pt x="98805" y="661797"/>
                </a:lnTo>
                <a:lnTo>
                  <a:pt x="49414" y="661797"/>
                </a:lnTo>
                <a:lnTo>
                  <a:pt x="0" y="661797"/>
                </a:lnTo>
                <a:lnTo>
                  <a:pt x="0" y="655488"/>
                </a:lnTo>
                <a:lnTo>
                  <a:pt x="0" y="649144"/>
                </a:lnTo>
                <a:lnTo>
                  <a:pt x="0" y="642776"/>
                </a:lnTo>
                <a:lnTo>
                  <a:pt x="0" y="636397"/>
                </a:lnTo>
                <a:lnTo>
                  <a:pt x="11386" y="634230"/>
                </a:lnTo>
                <a:lnTo>
                  <a:pt x="39475" y="599394"/>
                </a:lnTo>
                <a:lnTo>
                  <a:pt x="43336" y="556202"/>
                </a:lnTo>
                <a:lnTo>
                  <a:pt x="43814" y="524510"/>
                </a:lnTo>
                <a:lnTo>
                  <a:pt x="43814" y="476212"/>
                </a:lnTo>
                <a:lnTo>
                  <a:pt x="43814" y="427906"/>
                </a:lnTo>
                <a:lnTo>
                  <a:pt x="43814" y="138049"/>
                </a:lnTo>
                <a:lnTo>
                  <a:pt x="43263" y="106164"/>
                </a:lnTo>
                <a:lnTo>
                  <a:pt x="38778" y="61396"/>
                </a:lnTo>
                <a:lnTo>
                  <a:pt x="11884" y="28636"/>
                </a:lnTo>
                <a:lnTo>
                  <a:pt x="0" y="26162"/>
                </a:lnTo>
                <a:lnTo>
                  <a:pt x="0" y="19609"/>
                </a:lnTo>
                <a:lnTo>
                  <a:pt x="0" y="13080"/>
                </a:lnTo>
                <a:lnTo>
                  <a:pt x="0" y="655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71826" y="1006475"/>
            <a:ext cx="198120" cy="662305"/>
          </a:xfrm>
          <a:custGeom>
            <a:avLst/>
            <a:gdLst/>
            <a:ahLst/>
            <a:cxnLst/>
            <a:rect l="l" t="t" r="r" b="b"/>
            <a:pathLst>
              <a:path w="198119" h="662305">
                <a:moveTo>
                  <a:pt x="0" y="0"/>
                </a:moveTo>
                <a:lnTo>
                  <a:pt x="38365" y="0"/>
                </a:lnTo>
                <a:lnTo>
                  <a:pt x="76708" y="0"/>
                </a:lnTo>
                <a:lnTo>
                  <a:pt x="115050" y="0"/>
                </a:lnTo>
                <a:lnTo>
                  <a:pt x="153416" y="0"/>
                </a:lnTo>
                <a:lnTo>
                  <a:pt x="153416" y="52460"/>
                </a:lnTo>
                <a:lnTo>
                  <a:pt x="153416" y="524510"/>
                </a:lnTo>
                <a:lnTo>
                  <a:pt x="153967" y="556394"/>
                </a:lnTo>
                <a:lnTo>
                  <a:pt x="158452" y="601162"/>
                </a:lnTo>
                <a:lnTo>
                  <a:pt x="185560" y="633922"/>
                </a:lnTo>
                <a:lnTo>
                  <a:pt x="197612" y="636397"/>
                </a:lnTo>
                <a:lnTo>
                  <a:pt x="197612" y="642776"/>
                </a:lnTo>
                <a:lnTo>
                  <a:pt x="197612" y="649144"/>
                </a:lnTo>
                <a:lnTo>
                  <a:pt x="197612" y="655488"/>
                </a:lnTo>
                <a:lnTo>
                  <a:pt x="197612" y="661797"/>
                </a:lnTo>
                <a:lnTo>
                  <a:pt x="148197" y="661797"/>
                </a:lnTo>
                <a:lnTo>
                  <a:pt x="98806" y="661797"/>
                </a:lnTo>
                <a:lnTo>
                  <a:pt x="49414" y="661797"/>
                </a:lnTo>
                <a:lnTo>
                  <a:pt x="0" y="661797"/>
                </a:lnTo>
                <a:lnTo>
                  <a:pt x="0" y="655488"/>
                </a:lnTo>
                <a:lnTo>
                  <a:pt x="0" y="649144"/>
                </a:lnTo>
                <a:lnTo>
                  <a:pt x="0" y="642776"/>
                </a:lnTo>
                <a:lnTo>
                  <a:pt x="0" y="636397"/>
                </a:lnTo>
                <a:lnTo>
                  <a:pt x="11330" y="634230"/>
                </a:lnTo>
                <a:lnTo>
                  <a:pt x="39368" y="599394"/>
                </a:lnTo>
                <a:lnTo>
                  <a:pt x="43316" y="556202"/>
                </a:lnTo>
                <a:lnTo>
                  <a:pt x="43815" y="524510"/>
                </a:lnTo>
                <a:lnTo>
                  <a:pt x="43815" y="476212"/>
                </a:lnTo>
                <a:lnTo>
                  <a:pt x="43815" y="427906"/>
                </a:lnTo>
                <a:lnTo>
                  <a:pt x="43815" y="138049"/>
                </a:lnTo>
                <a:lnTo>
                  <a:pt x="43245" y="106164"/>
                </a:lnTo>
                <a:lnTo>
                  <a:pt x="38725" y="61396"/>
                </a:lnTo>
                <a:lnTo>
                  <a:pt x="11884" y="28636"/>
                </a:lnTo>
                <a:lnTo>
                  <a:pt x="0" y="26162"/>
                </a:lnTo>
                <a:lnTo>
                  <a:pt x="0" y="19609"/>
                </a:lnTo>
                <a:lnTo>
                  <a:pt x="0" y="13080"/>
                </a:lnTo>
                <a:lnTo>
                  <a:pt x="0" y="655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9174" y="1006475"/>
            <a:ext cx="198120" cy="662305"/>
          </a:xfrm>
          <a:custGeom>
            <a:avLst/>
            <a:gdLst/>
            <a:ahLst/>
            <a:cxnLst/>
            <a:rect l="l" t="t" r="r" b="b"/>
            <a:pathLst>
              <a:path w="198119" h="662305">
                <a:moveTo>
                  <a:pt x="0" y="0"/>
                </a:moveTo>
                <a:lnTo>
                  <a:pt x="38347" y="0"/>
                </a:lnTo>
                <a:lnTo>
                  <a:pt x="76693" y="0"/>
                </a:lnTo>
                <a:lnTo>
                  <a:pt x="115037" y="0"/>
                </a:lnTo>
                <a:lnTo>
                  <a:pt x="153377" y="0"/>
                </a:lnTo>
                <a:lnTo>
                  <a:pt x="153377" y="52460"/>
                </a:lnTo>
                <a:lnTo>
                  <a:pt x="153377" y="524510"/>
                </a:lnTo>
                <a:lnTo>
                  <a:pt x="153941" y="556394"/>
                </a:lnTo>
                <a:lnTo>
                  <a:pt x="158446" y="601162"/>
                </a:lnTo>
                <a:lnTo>
                  <a:pt x="185567" y="633922"/>
                </a:lnTo>
                <a:lnTo>
                  <a:pt x="197599" y="636397"/>
                </a:lnTo>
                <a:lnTo>
                  <a:pt x="197599" y="642776"/>
                </a:lnTo>
                <a:lnTo>
                  <a:pt x="197599" y="649144"/>
                </a:lnTo>
                <a:lnTo>
                  <a:pt x="197599" y="655488"/>
                </a:lnTo>
                <a:lnTo>
                  <a:pt x="197599" y="661797"/>
                </a:lnTo>
                <a:lnTo>
                  <a:pt x="148200" y="661797"/>
                </a:lnTo>
                <a:lnTo>
                  <a:pt x="98799" y="661797"/>
                </a:lnTo>
                <a:lnTo>
                  <a:pt x="49398" y="661797"/>
                </a:lnTo>
                <a:lnTo>
                  <a:pt x="0" y="661797"/>
                </a:lnTo>
                <a:lnTo>
                  <a:pt x="0" y="655488"/>
                </a:lnTo>
                <a:lnTo>
                  <a:pt x="0" y="649144"/>
                </a:lnTo>
                <a:lnTo>
                  <a:pt x="0" y="642776"/>
                </a:lnTo>
                <a:lnTo>
                  <a:pt x="0" y="636397"/>
                </a:lnTo>
                <a:lnTo>
                  <a:pt x="11351" y="634230"/>
                </a:lnTo>
                <a:lnTo>
                  <a:pt x="39423" y="599394"/>
                </a:lnTo>
                <a:lnTo>
                  <a:pt x="43337" y="556202"/>
                </a:lnTo>
                <a:lnTo>
                  <a:pt x="43827" y="524510"/>
                </a:lnTo>
                <a:lnTo>
                  <a:pt x="43827" y="476212"/>
                </a:lnTo>
                <a:lnTo>
                  <a:pt x="43827" y="427906"/>
                </a:lnTo>
                <a:lnTo>
                  <a:pt x="43827" y="138049"/>
                </a:lnTo>
                <a:lnTo>
                  <a:pt x="43265" y="106164"/>
                </a:lnTo>
                <a:lnTo>
                  <a:pt x="38764" y="61396"/>
                </a:lnTo>
                <a:lnTo>
                  <a:pt x="11863" y="28636"/>
                </a:lnTo>
                <a:lnTo>
                  <a:pt x="0" y="26162"/>
                </a:lnTo>
                <a:lnTo>
                  <a:pt x="0" y="19609"/>
                </a:lnTo>
                <a:lnTo>
                  <a:pt x="0" y="13080"/>
                </a:lnTo>
                <a:lnTo>
                  <a:pt x="0" y="655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06892" y="986663"/>
            <a:ext cx="356235" cy="995044"/>
          </a:xfrm>
          <a:custGeom>
            <a:avLst/>
            <a:gdLst/>
            <a:ahLst/>
            <a:cxnLst/>
            <a:rect l="l" t="t" r="r" b="b"/>
            <a:pathLst>
              <a:path w="356234" h="995044">
                <a:moveTo>
                  <a:pt x="156590" y="0"/>
                </a:moveTo>
                <a:lnTo>
                  <a:pt x="174926" y="1716"/>
                </a:lnTo>
                <a:lnTo>
                  <a:pt x="193548" y="6873"/>
                </a:lnTo>
                <a:lnTo>
                  <a:pt x="212455" y="15484"/>
                </a:lnTo>
                <a:lnTo>
                  <a:pt x="231648" y="27559"/>
                </a:lnTo>
                <a:lnTo>
                  <a:pt x="262489" y="27559"/>
                </a:lnTo>
                <a:lnTo>
                  <a:pt x="293306" y="27559"/>
                </a:lnTo>
                <a:lnTo>
                  <a:pt x="324123" y="27559"/>
                </a:lnTo>
                <a:lnTo>
                  <a:pt x="354964" y="27559"/>
                </a:lnTo>
                <a:lnTo>
                  <a:pt x="354964" y="47063"/>
                </a:lnTo>
                <a:lnTo>
                  <a:pt x="354964" y="66532"/>
                </a:lnTo>
                <a:lnTo>
                  <a:pt x="354964" y="85977"/>
                </a:lnTo>
                <a:lnTo>
                  <a:pt x="354964" y="105410"/>
                </a:lnTo>
                <a:lnTo>
                  <a:pt x="337438" y="105410"/>
                </a:lnTo>
                <a:lnTo>
                  <a:pt x="319912" y="105410"/>
                </a:lnTo>
                <a:lnTo>
                  <a:pt x="302386" y="105410"/>
                </a:lnTo>
                <a:lnTo>
                  <a:pt x="284860" y="105410"/>
                </a:lnTo>
                <a:lnTo>
                  <a:pt x="293743" y="122360"/>
                </a:lnTo>
                <a:lnTo>
                  <a:pt x="311530" y="168401"/>
                </a:lnTo>
                <a:lnTo>
                  <a:pt x="318563" y="207549"/>
                </a:lnTo>
                <a:lnTo>
                  <a:pt x="320928" y="248412"/>
                </a:lnTo>
                <a:lnTo>
                  <a:pt x="319571" y="282656"/>
                </a:lnTo>
                <a:lnTo>
                  <a:pt x="308713" y="344048"/>
                </a:lnTo>
                <a:lnTo>
                  <a:pt x="287377" y="395817"/>
                </a:lnTo>
                <a:lnTo>
                  <a:pt x="257849" y="436532"/>
                </a:lnTo>
                <a:lnTo>
                  <a:pt x="221938" y="465482"/>
                </a:lnTo>
                <a:lnTo>
                  <a:pt x="173735" y="482091"/>
                </a:lnTo>
                <a:lnTo>
                  <a:pt x="169949" y="481857"/>
                </a:lnTo>
                <a:lnTo>
                  <a:pt x="160877" y="481171"/>
                </a:lnTo>
                <a:lnTo>
                  <a:pt x="146518" y="480056"/>
                </a:lnTo>
                <a:lnTo>
                  <a:pt x="126873" y="478536"/>
                </a:lnTo>
                <a:lnTo>
                  <a:pt x="92041" y="510341"/>
                </a:lnTo>
                <a:lnTo>
                  <a:pt x="85343" y="549275"/>
                </a:lnTo>
                <a:lnTo>
                  <a:pt x="86012" y="561447"/>
                </a:lnTo>
                <a:lnTo>
                  <a:pt x="102328" y="598152"/>
                </a:lnTo>
                <a:lnTo>
                  <a:pt x="131063" y="607313"/>
                </a:lnTo>
                <a:lnTo>
                  <a:pt x="148016" y="606952"/>
                </a:lnTo>
                <a:lnTo>
                  <a:pt x="164957" y="606615"/>
                </a:lnTo>
                <a:lnTo>
                  <a:pt x="181873" y="606278"/>
                </a:lnTo>
                <a:lnTo>
                  <a:pt x="198754" y="605916"/>
                </a:lnTo>
                <a:lnTo>
                  <a:pt x="236688" y="607943"/>
                </a:lnTo>
                <a:lnTo>
                  <a:pt x="293266" y="624187"/>
                </a:lnTo>
                <a:lnTo>
                  <a:pt x="331247" y="664146"/>
                </a:lnTo>
                <a:lnTo>
                  <a:pt x="353345" y="733869"/>
                </a:lnTo>
                <a:lnTo>
                  <a:pt x="356107" y="777875"/>
                </a:lnTo>
                <a:lnTo>
                  <a:pt x="354843" y="807285"/>
                </a:lnTo>
                <a:lnTo>
                  <a:pt x="344695" y="862010"/>
                </a:lnTo>
                <a:lnTo>
                  <a:pt x="324788" y="910306"/>
                </a:lnTo>
                <a:lnTo>
                  <a:pt x="297979" y="946552"/>
                </a:lnTo>
                <a:lnTo>
                  <a:pt x="256000" y="975034"/>
                </a:lnTo>
                <a:lnTo>
                  <a:pt x="197897" y="992370"/>
                </a:lnTo>
                <a:lnTo>
                  <a:pt x="165988" y="994537"/>
                </a:lnTo>
                <a:lnTo>
                  <a:pt x="141864" y="993443"/>
                </a:lnTo>
                <a:lnTo>
                  <a:pt x="96855" y="984732"/>
                </a:lnTo>
                <a:lnTo>
                  <a:pt x="57015" y="967634"/>
                </a:lnTo>
                <a:lnTo>
                  <a:pt x="17652" y="929004"/>
                </a:lnTo>
                <a:lnTo>
                  <a:pt x="1115" y="881070"/>
                </a:lnTo>
                <a:lnTo>
                  <a:pt x="0" y="864235"/>
                </a:lnTo>
                <a:lnTo>
                  <a:pt x="855" y="848375"/>
                </a:lnTo>
                <a:lnTo>
                  <a:pt x="13588" y="805941"/>
                </a:lnTo>
                <a:lnTo>
                  <a:pt x="46950" y="771741"/>
                </a:lnTo>
                <a:lnTo>
                  <a:pt x="63880" y="762381"/>
                </a:lnTo>
                <a:lnTo>
                  <a:pt x="41618" y="737498"/>
                </a:lnTo>
                <a:lnTo>
                  <a:pt x="25701" y="708199"/>
                </a:lnTo>
                <a:lnTo>
                  <a:pt x="16142" y="674495"/>
                </a:lnTo>
                <a:lnTo>
                  <a:pt x="12953" y="636397"/>
                </a:lnTo>
                <a:lnTo>
                  <a:pt x="14241" y="612108"/>
                </a:lnTo>
                <a:lnTo>
                  <a:pt x="24580" y="564673"/>
                </a:lnTo>
                <a:lnTo>
                  <a:pt x="45559" y="519239"/>
                </a:lnTo>
                <a:lnTo>
                  <a:pt x="78464" y="479234"/>
                </a:lnTo>
                <a:lnTo>
                  <a:pt x="99440" y="461517"/>
                </a:lnTo>
                <a:lnTo>
                  <a:pt x="75037" y="442803"/>
                </a:lnTo>
                <a:lnTo>
                  <a:pt x="37040" y="397134"/>
                </a:lnTo>
                <a:lnTo>
                  <a:pt x="13233" y="340798"/>
                </a:lnTo>
                <a:lnTo>
                  <a:pt x="1474" y="275318"/>
                </a:lnTo>
                <a:lnTo>
                  <a:pt x="0" y="239267"/>
                </a:lnTo>
                <a:lnTo>
                  <a:pt x="2738" y="192385"/>
                </a:lnTo>
                <a:lnTo>
                  <a:pt x="10953" y="148716"/>
                </a:lnTo>
                <a:lnTo>
                  <a:pt x="24645" y="108287"/>
                </a:lnTo>
                <a:lnTo>
                  <a:pt x="43814" y="71120"/>
                </a:lnTo>
                <a:lnTo>
                  <a:pt x="67294" y="40022"/>
                </a:lnTo>
                <a:lnTo>
                  <a:pt x="123682" y="4450"/>
                </a:lnTo>
                <a:lnTo>
                  <a:pt x="15659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58963" y="986663"/>
            <a:ext cx="394970" cy="681990"/>
          </a:xfrm>
          <a:custGeom>
            <a:avLst/>
            <a:gdLst/>
            <a:ahLst/>
            <a:cxnLst/>
            <a:rect l="l" t="t" r="r" b="b"/>
            <a:pathLst>
              <a:path w="394970" h="681989">
                <a:moveTo>
                  <a:pt x="258698" y="0"/>
                </a:moveTo>
                <a:lnTo>
                  <a:pt x="305276" y="20091"/>
                </a:lnTo>
                <a:lnTo>
                  <a:pt x="328513" y="54667"/>
                </a:lnTo>
                <a:lnTo>
                  <a:pt x="344221" y="99105"/>
                </a:lnTo>
                <a:lnTo>
                  <a:pt x="351809" y="149421"/>
                </a:lnTo>
                <a:lnTo>
                  <a:pt x="354945" y="226903"/>
                </a:lnTo>
                <a:lnTo>
                  <a:pt x="355345" y="279526"/>
                </a:lnTo>
                <a:lnTo>
                  <a:pt x="355345" y="331100"/>
                </a:lnTo>
                <a:lnTo>
                  <a:pt x="355345" y="382648"/>
                </a:lnTo>
                <a:lnTo>
                  <a:pt x="355345" y="434179"/>
                </a:lnTo>
                <a:lnTo>
                  <a:pt x="355345" y="485697"/>
                </a:lnTo>
                <a:lnTo>
                  <a:pt x="355345" y="537210"/>
                </a:lnTo>
                <a:lnTo>
                  <a:pt x="355822" y="571881"/>
                </a:lnTo>
                <a:lnTo>
                  <a:pt x="359632" y="619506"/>
                </a:lnTo>
                <a:lnTo>
                  <a:pt x="383772" y="652855"/>
                </a:lnTo>
                <a:lnTo>
                  <a:pt x="394842" y="656209"/>
                </a:lnTo>
                <a:lnTo>
                  <a:pt x="394842" y="662588"/>
                </a:lnTo>
                <a:lnTo>
                  <a:pt x="394842" y="668956"/>
                </a:lnTo>
                <a:lnTo>
                  <a:pt x="394842" y="675300"/>
                </a:lnTo>
                <a:lnTo>
                  <a:pt x="394842" y="681609"/>
                </a:lnTo>
                <a:lnTo>
                  <a:pt x="348571" y="681609"/>
                </a:lnTo>
                <a:lnTo>
                  <a:pt x="302323" y="681609"/>
                </a:lnTo>
                <a:lnTo>
                  <a:pt x="256075" y="681609"/>
                </a:lnTo>
                <a:lnTo>
                  <a:pt x="209803" y="681609"/>
                </a:lnTo>
                <a:lnTo>
                  <a:pt x="209803" y="675300"/>
                </a:lnTo>
                <a:lnTo>
                  <a:pt x="209803" y="668956"/>
                </a:lnTo>
                <a:lnTo>
                  <a:pt x="209803" y="662588"/>
                </a:lnTo>
                <a:lnTo>
                  <a:pt x="209803" y="656209"/>
                </a:lnTo>
                <a:lnTo>
                  <a:pt x="219448" y="652399"/>
                </a:lnTo>
                <a:lnTo>
                  <a:pt x="242262" y="612898"/>
                </a:lnTo>
                <a:lnTo>
                  <a:pt x="245362" y="568995"/>
                </a:lnTo>
                <a:lnTo>
                  <a:pt x="245744" y="537210"/>
                </a:lnTo>
                <a:lnTo>
                  <a:pt x="245744" y="488133"/>
                </a:lnTo>
                <a:lnTo>
                  <a:pt x="245744" y="439071"/>
                </a:lnTo>
                <a:lnTo>
                  <a:pt x="245744" y="390017"/>
                </a:lnTo>
                <a:lnTo>
                  <a:pt x="245744" y="340962"/>
                </a:lnTo>
                <a:lnTo>
                  <a:pt x="245744" y="291900"/>
                </a:lnTo>
                <a:lnTo>
                  <a:pt x="245744" y="242824"/>
                </a:lnTo>
                <a:lnTo>
                  <a:pt x="245530" y="205839"/>
                </a:lnTo>
                <a:lnTo>
                  <a:pt x="243816" y="154491"/>
                </a:lnTo>
                <a:lnTo>
                  <a:pt x="234261" y="113666"/>
                </a:lnTo>
                <a:lnTo>
                  <a:pt x="218566" y="95503"/>
                </a:lnTo>
                <a:lnTo>
                  <a:pt x="211708" y="95503"/>
                </a:lnTo>
                <a:lnTo>
                  <a:pt x="195210" y="100955"/>
                </a:lnTo>
                <a:lnTo>
                  <a:pt x="179260" y="117300"/>
                </a:lnTo>
                <a:lnTo>
                  <a:pt x="163881" y="144527"/>
                </a:lnTo>
                <a:lnTo>
                  <a:pt x="149097" y="182625"/>
                </a:lnTo>
                <a:lnTo>
                  <a:pt x="149097" y="233298"/>
                </a:lnTo>
                <a:lnTo>
                  <a:pt x="149097" y="283969"/>
                </a:lnTo>
                <a:lnTo>
                  <a:pt x="149097" y="537210"/>
                </a:lnTo>
                <a:lnTo>
                  <a:pt x="149574" y="571025"/>
                </a:lnTo>
                <a:lnTo>
                  <a:pt x="153384" y="618130"/>
                </a:lnTo>
                <a:lnTo>
                  <a:pt x="175595" y="652803"/>
                </a:lnTo>
                <a:lnTo>
                  <a:pt x="185165" y="656209"/>
                </a:lnTo>
                <a:lnTo>
                  <a:pt x="185165" y="662588"/>
                </a:lnTo>
                <a:lnTo>
                  <a:pt x="185165" y="668956"/>
                </a:lnTo>
                <a:lnTo>
                  <a:pt x="185165" y="675300"/>
                </a:lnTo>
                <a:lnTo>
                  <a:pt x="185165" y="681609"/>
                </a:lnTo>
                <a:lnTo>
                  <a:pt x="138874" y="681609"/>
                </a:lnTo>
                <a:lnTo>
                  <a:pt x="92582" y="681609"/>
                </a:lnTo>
                <a:lnTo>
                  <a:pt x="46291" y="681609"/>
                </a:lnTo>
                <a:lnTo>
                  <a:pt x="0" y="681609"/>
                </a:lnTo>
                <a:lnTo>
                  <a:pt x="0" y="675300"/>
                </a:lnTo>
                <a:lnTo>
                  <a:pt x="0" y="668956"/>
                </a:lnTo>
                <a:lnTo>
                  <a:pt x="0" y="662588"/>
                </a:lnTo>
                <a:lnTo>
                  <a:pt x="0" y="656209"/>
                </a:lnTo>
                <a:lnTo>
                  <a:pt x="10765" y="652895"/>
                </a:lnTo>
                <a:lnTo>
                  <a:pt x="35819" y="617684"/>
                </a:lnTo>
                <a:lnTo>
                  <a:pt x="39197" y="571670"/>
                </a:lnTo>
                <a:lnTo>
                  <a:pt x="39623" y="537210"/>
                </a:lnTo>
                <a:lnTo>
                  <a:pt x="39623" y="483815"/>
                </a:lnTo>
                <a:lnTo>
                  <a:pt x="39623" y="430421"/>
                </a:lnTo>
                <a:lnTo>
                  <a:pt x="39623" y="163449"/>
                </a:lnTo>
                <a:lnTo>
                  <a:pt x="39147" y="129522"/>
                </a:lnTo>
                <a:lnTo>
                  <a:pt x="35337" y="82813"/>
                </a:lnTo>
                <a:lnTo>
                  <a:pt x="11144" y="49619"/>
                </a:lnTo>
                <a:lnTo>
                  <a:pt x="0" y="45974"/>
                </a:lnTo>
                <a:lnTo>
                  <a:pt x="0" y="39421"/>
                </a:lnTo>
                <a:lnTo>
                  <a:pt x="0" y="32892"/>
                </a:lnTo>
                <a:lnTo>
                  <a:pt x="0" y="26364"/>
                </a:lnTo>
                <a:lnTo>
                  <a:pt x="0" y="19812"/>
                </a:lnTo>
                <a:lnTo>
                  <a:pt x="37316" y="19812"/>
                </a:lnTo>
                <a:lnTo>
                  <a:pt x="74596" y="19812"/>
                </a:lnTo>
                <a:lnTo>
                  <a:pt x="111853" y="19812"/>
                </a:lnTo>
                <a:lnTo>
                  <a:pt x="149097" y="19812"/>
                </a:lnTo>
                <a:lnTo>
                  <a:pt x="149097" y="41241"/>
                </a:lnTo>
                <a:lnTo>
                  <a:pt x="149097" y="62658"/>
                </a:lnTo>
                <a:lnTo>
                  <a:pt x="149097" y="84052"/>
                </a:lnTo>
                <a:lnTo>
                  <a:pt x="149097" y="105410"/>
                </a:lnTo>
                <a:lnTo>
                  <a:pt x="163050" y="79742"/>
                </a:lnTo>
                <a:lnTo>
                  <a:pt x="190049" y="39598"/>
                </a:lnTo>
                <a:lnTo>
                  <a:pt x="229933" y="6286"/>
                </a:lnTo>
                <a:lnTo>
                  <a:pt x="244078" y="1571"/>
                </a:lnTo>
                <a:lnTo>
                  <a:pt x="258698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82256" y="986663"/>
            <a:ext cx="314325" cy="681990"/>
          </a:xfrm>
          <a:custGeom>
            <a:avLst/>
            <a:gdLst/>
            <a:ahLst/>
            <a:cxnLst/>
            <a:rect l="l" t="t" r="r" b="b"/>
            <a:pathLst>
              <a:path w="314325" h="681989">
                <a:moveTo>
                  <a:pt x="266065" y="0"/>
                </a:moveTo>
                <a:lnTo>
                  <a:pt x="301117" y="24384"/>
                </a:lnTo>
                <a:lnTo>
                  <a:pt x="313368" y="72372"/>
                </a:lnTo>
                <a:lnTo>
                  <a:pt x="314198" y="93472"/>
                </a:lnTo>
                <a:lnTo>
                  <a:pt x="313410" y="115855"/>
                </a:lnTo>
                <a:lnTo>
                  <a:pt x="301498" y="167004"/>
                </a:lnTo>
                <a:lnTo>
                  <a:pt x="270764" y="193166"/>
                </a:lnTo>
                <a:lnTo>
                  <a:pt x="260734" y="191666"/>
                </a:lnTo>
                <a:lnTo>
                  <a:pt x="251396" y="187166"/>
                </a:lnTo>
                <a:lnTo>
                  <a:pt x="242724" y="179665"/>
                </a:lnTo>
                <a:lnTo>
                  <a:pt x="234696" y="169163"/>
                </a:lnTo>
                <a:lnTo>
                  <a:pt x="227861" y="158474"/>
                </a:lnTo>
                <a:lnTo>
                  <a:pt x="222599" y="150415"/>
                </a:lnTo>
                <a:lnTo>
                  <a:pt x="218908" y="145000"/>
                </a:lnTo>
                <a:lnTo>
                  <a:pt x="216789" y="142239"/>
                </a:lnTo>
                <a:lnTo>
                  <a:pt x="214122" y="139446"/>
                </a:lnTo>
                <a:lnTo>
                  <a:pt x="211200" y="138049"/>
                </a:lnTo>
                <a:lnTo>
                  <a:pt x="207772" y="138049"/>
                </a:lnTo>
                <a:lnTo>
                  <a:pt x="178677" y="166903"/>
                </a:lnTo>
                <a:lnTo>
                  <a:pt x="161925" y="222250"/>
                </a:lnTo>
                <a:lnTo>
                  <a:pt x="152606" y="294433"/>
                </a:lnTo>
                <a:lnTo>
                  <a:pt x="150262" y="333210"/>
                </a:lnTo>
                <a:lnTo>
                  <a:pt x="149478" y="373761"/>
                </a:lnTo>
                <a:lnTo>
                  <a:pt x="149478" y="411785"/>
                </a:lnTo>
                <a:lnTo>
                  <a:pt x="149478" y="449834"/>
                </a:lnTo>
                <a:lnTo>
                  <a:pt x="149478" y="487882"/>
                </a:lnTo>
                <a:lnTo>
                  <a:pt x="149478" y="525907"/>
                </a:lnTo>
                <a:lnTo>
                  <a:pt x="149574" y="535813"/>
                </a:lnTo>
                <a:lnTo>
                  <a:pt x="149669" y="545718"/>
                </a:lnTo>
                <a:lnTo>
                  <a:pt x="149764" y="555625"/>
                </a:lnTo>
                <a:lnTo>
                  <a:pt x="149860" y="565531"/>
                </a:lnTo>
                <a:lnTo>
                  <a:pt x="150026" y="583912"/>
                </a:lnTo>
                <a:lnTo>
                  <a:pt x="150526" y="598662"/>
                </a:lnTo>
                <a:lnTo>
                  <a:pt x="162188" y="640133"/>
                </a:lnTo>
                <a:lnTo>
                  <a:pt x="197612" y="656209"/>
                </a:lnTo>
                <a:lnTo>
                  <a:pt x="197612" y="662588"/>
                </a:lnTo>
                <a:lnTo>
                  <a:pt x="197612" y="668956"/>
                </a:lnTo>
                <a:lnTo>
                  <a:pt x="197612" y="675300"/>
                </a:lnTo>
                <a:lnTo>
                  <a:pt x="197612" y="681609"/>
                </a:lnTo>
                <a:lnTo>
                  <a:pt x="148197" y="681609"/>
                </a:lnTo>
                <a:lnTo>
                  <a:pt x="98805" y="681609"/>
                </a:lnTo>
                <a:lnTo>
                  <a:pt x="49414" y="681609"/>
                </a:lnTo>
                <a:lnTo>
                  <a:pt x="0" y="681609"/>
                </a:lnTo>
                <a:lnTo>
                  <a:pt x="0" y="675300"/>
                </a:lnTo>
                <a:lnTo>
                  <a:pt x="0" y="668956"/>
                </a:lnTo>
                <a:lnTo>
                  <a:pt x="0" y="662588"/>
                </a:lnTo>
                <a:lnTo>
                  <a:pt x="0" y="656209"/>
                </a:lnTo>
                <a:lnTo>
                  <a:pt x="10951" y="653373"/>
                </a:lnTo>
                <a:lnTo>
                  <a:pt x="35925" y="618222"/>
                </a:lnTo>
                <a:lnTo>
                  <a:pt x="40116" y="564933"/>
                </a:lnTo>
                <a:lnTo>
                  <a:pt x="40640" y="525907"/>
                </a:lnTo>
                <a:lnTo>
                  <a:pt x="40640" y="473648"/>
                </a:lnTo>
                <a:lnTo>
                  <a:pt x="40640" y="421378"/>
                </a:lnTo>
                <a:lnTo>
                  <a:pt x="40640" y="160020"/>
                </a:lnTo>
                <a:lnTo>
                  <a:pt x="40449" y="134227"/>
                </a:lnTo>
                <a:lnTo>
                  <a:pt x="37592" y="87757"/>
                </a:lnTo>
                <a:lnTo>
                  <a:pt x="15938" y="50942"/>
                </a:lnTo>
                <a:lnTo>
                  <a:pt x="0" y="45974"/>
                </a:lnTo>
                <a:lnTo>
                  <a:pt x="0" y="39421"/>
                </a:lnTo>
                <a:lnTo>
                  <a:pt x="0" y="32892"/>
                </a:lnTo>
                <a:lnTo>
                  <a:pt x="0" y="26364"/>
                </a:lnTo>
                <a:lnTo>
                  <a:pt x="0" y="19812"/>
                </a:lnTo>
                <a:lnTo>
                  <a:pt x="37357" y="19812"/>
                </a:lnTo>
                <a:lnTo>
                  <a:pt x="74739" y="19812"/>
                </a:lnTo>
                <a:lnTo>
                  <a:pt x="112121" y="19812"/>
                </a:lnTo>
                <a:lnTo>
                  <a:pt x="149478" y="19812"/>
                </a:lnTo>
                <a:lnTo>
                  <a:pt x="149478" y="57340"/>
                </a:lnTo>
                <a:lnTo>
                  <a:pt x="149478" y="94868"/>
                </a:lnTo>
                <a:lnTo>
                  <a:pt x="149478" y="132397"/>
                </a:lnTo>
                <a:lnTo>
                  <a:pt x="149478" y="169925"/>
                </a:lnTo>
                <a:lnTo>
                  <a:pt x="167102" y="122898"/>
                </a:lnTo>
                <a:lnTo>
                  <a:pt x="183594" y="84502"/>
                </a:lnTo>
                <a:lnTo>
                  <a:pt x="213233" y="33654"/>
                </a:lnTo>
                <a:lnTo>
                  <a:pt x="253202" y="2097"/>
                </a:lnTo>
                <a:lnTo>
                  <a:pt x="266065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8302" y="986663"/>
            <a:ext cx="351790" cy="690880"/>
          </a:xfrm>
          <a:custGeom>
            <a:avLst/>
            <a:gdLst/>
            <a:ahLst/>
            <a:cxnLst/>
            <a:rect l="l" t="t" r="r" b="b"/>
            <a:pathLst>
              <a:path w="351790" h="690880">
                <a:moveTo>
                  <a:pt x="174878" y="0"/>
                </a:moveTo>
                <a:lnTo>
                  <a:pt x="221456" y="10001"/>
                </a:lnTo>
                <a:lnTo>
                  <a:pt x="257175" y="40004"/>
                </a:lnTo>
                <a:lnTo>
                  <a:pt x="282194" y="81661"/>
                </a:lnTo>
                <a:lnTo>
                  <a:pt x="296545" y="126746"/>
                </a:lnTo>
                <a:lnTo>
                  <a:pt x="300656" y="175720"/>
                </a:lnTo>
                <a:lnTo>
                  <a:pt x="301670" y="214667"/>
                </a:lnTo>
                <a:lnTo>
                  <a:pt x="302005" y="263271"/>
                </a:lnTo>
                <a:lnTo>
                  <a:pt x="302005" y="314692"/>
                </a:lnTo>
                <a:lnTo>
                  <a:pt x="302005" y="366096"/>
                </a:lnTo>
                <a:lnTo>
                  <a:pt x="302005" y="417493"/>
                </a:lnTo>
                <a:lnTo>
                  <a:pt x="302005" y="468897"/>
                </a:lnTo>
                <a:lnTo>
                  <a:pt x="302005" y="520319"/>
                </a:lnTo>
                <a:lnTo>
                  <a:pt x="302125" y="540817"/>
                </a:lnTo>
                <a:lnTo>
                  <a:pt x="305307" y="585088"/>
                </a:lnTo>
                <a:lnTo>
                  <a:pt x="309879" y="594613"/>
                </a:lnTo>
                <a:lnTo>
                  <a:pt x="312420" y="598424"/>
                </a:lnTo>
                <a:lnTo>
                  <a:pt x="315468" y="600201"/>
                </a:lnTo>
                <a:lnTo>
                  <a:pt x="318770" y="600201"/>
                </a:lnTo>
                <a:lnTo>
                  <a:pt x="323917" y="598578"/>
                </a:lnTo>
                <a:lnTo>
                  <a:pt x="329088" y="593693"/>
                </a:lnTo>
                <a:lnTo>
                  <a:pt x="334307" y="585521"/>
                </a:lnTo>
                <a:lnTo>
                  <a:pt x="339598" y="574039"/>
                </a:lnTo>
                <a:lnTo>
                  <a:pt x="343534" y="579754"/>
                </a:lnTo>
                <a:lnTo>
                  <a:pt x="347345" y="585342"/>
                </a:lnTo>
                <a:lnTo>
                  <a:pt x="351281" y="591058"/>
                </a:lnTo>
                <a:lnTo>
                  <a:pt x="341397" y="615463"/>
                </a:lnTo>
                <a:lnTo>
                  <a:pt x="321153" y="653512"/>
                </a:lnTo>
                <a:lnTo>
                  <a:pt x="288448" y="684958"/>
                </a:lnTo>
                <a:lnTo>
                  <a:pt x="263271" y="690879"/>
                </a:lnTo>
                <a:lnTo>
                  <a:pt x="248487" y="689215"/>
                </a:lnTo>
                <a:lnTo>
                  <a:pt x="214375" y="664337"/>
                </a:lnTo>
                <a:lnTo>
                  <a:pt x="195623" y="609169"/>
                </a:lnTo>
                <a:lnTo>
                  <a:pt x="192786" y="583946"/>
                </a:lnTo>
                <a:lnTo>
                  <a:pt x="160210" y="630711"/>
                </a:lnTo>
                <a:lnTo>
                  <a:pt x="129349" y="664130"/>
                </a:lnTo>
                <a:lnTo>
                  <a:pt x="100202" y="684190"/>
                </a:lnTo>
                <a:lnTo>
                  <a:pt x="72771" y="690879"/>
                </a:lnTo>
                <a:lnTo>
                  <a:pt x="57741" y="688548"/>
                </a:lnTo>
                <a:lnTo>
                  <a:pt x="20700" y="653669"/>
                </a:lnTo>
                <a:lnTo>
                  <a:pt x="5159" y="611838"/>
                </a:lnTo>
                <a:lnTo>
                  <a:pt x="0" y="560577"/>
                </a:lnTo>
                <a:lnTo>
                  <a:pt x="2240" y="523694"/>
                </a:lnTo>
                <a:lnTo>
                  <a:pt x="20198" y="455547"/>
                </a:lnTo>
                <a:lnTo>
                  <a:pt x="59251" y="391590"/>
                </a:lnTo>
                <a:lnTo>
                  <a:pt x="93170" y="353837"/>
                </a:lnTo>
                <a:lnTo>
                  <a:pt x="137685" y="311060"/>
                </a:lnTo>
                <a:lnTo>
                  <a:pt x="192786" y="263271"/>
                </a:lnTo>
                <a:lnTo>
                  <a:pt x="192786" y="246675"/>
                </a:lnTo>
                <a:lnTo>
                  <a:pt x="192786" y="230044"/>
                </a:lnTo>
                <a:lnTo>
                  <a:pt x="192786" y="213389"/>
                </a:lnTo>
                <a:lnTo>
                  <a:pt x="192786" y="196723"/>
                </a:lnTo>
                <a:lnTo>
                  <a:pt x="192520" y="162671"/>
                </a:lnTo>
                <a:lnTo>
                  <a:pt x="190321" y="115427"/>
                </a:lnTo>
                <a:lnTo>
                  <a:pt x="177089" y="75874"/>
                </a:lnTo>
                <a:lnTo>
                  <a:pt x="143128" y="53721"/>
                </a:lnTo>
                <a:lnTo>
                  <a:pt x="131008" y="55006"/>
                </a:lnTo>
                <a:lnTo>
                  <a:pt x="96791" y="80938"/>
                </a:lnTo>
                <a:lnTo>
                  <a:pt x="91058" y="104012"/>
                </a:lnTo>
                <a:lnTo>
                  <a:pt x="91749" y="111892"/>
                </a:lnTo>
                <a:lnTo>
                  <a:pt x="93821" y="120665"/>
                </a:lnTo>
                <a:lnTo>
                  <a:pt x="97274" y="130319"/>
                </a:lnTo>
                <a:lnTo>
                  <a:pt x="102107" y="140842"/>
                </a:lnTo>
                <a:lnTo>
                  <a:pt x="108608" y="155942"/>
                </a:lnTo>
                <a:lnTo>
                  <a:pt x="116967" y="199644"/>
                </a:lnTo>
                <a:lnTo>
                  <a:pt x="108876" y="245864"/>
                </a:lnTo>
                <a:lnTo>
                  <a:pt x="86137" y="276987"/>
                </a:lnTo>
                <a:lnTo>
                  <a:pt x="65277" y="283083"/>
                </a:lnTo>
                <a:lnTo>
                  <a:pt x="53470" y="281414"/>
                </a:lnTo>
                <a:lnTo>
                  <a:pt x="24002" y="256286"/>
                </a:lnTo>
                <a:lnTo>
                  <a:pt x="8411" y="210673"/>
                </a:lnTo>
                <a:lnTo>
                  <a:pt x="7366" y="193166"/>
                </a:lnTo>
                <a:lnTo>
                  <a:pt x="8768" y="168001"/>
                </a:lnTo>
                <a:lnTo>
                  <a:pt x="19956" y="119336"/>
                </a:lnTo>
                <a:lnTo>
                  <a:pt x="41959" y="74074"/>
                </a:lnTo>
                <a:lnTo>
                  <a:pt x="73062" y="38502"/>
                </a:lnTo>
                <a:lnTo>
                  <a:pt x="112067" y="13930"/>
                </a:lnTo>
                <a:lnTo>
                  <a:pt x="153544" y="1547"/>
                </a:lnTo>
                <a:lnTo>
                  <a:pt x="174878" y="0"/>
                </a:lnTo>
                <a:close/>
              </a:path>
            </a:pathLst>
          </a:custGeom>
          <a:ln w="1219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26986" y="986663"/>
            <a:ext cx="306070" cy="701675"/>
          </a:xfrm>
          <a:custGeom>
            <a:avLst/>
            <a:gdLst/>
            <a:ahLst/>
            <a:cxnLst/>
            <a:rect l="l" t="t" r="r" b="b"/>
            <a:pathLst>
              <a:path w="306070" h="701675">
                <a:moveTo>
                  <a:pt x="165481" y="0"/>
                </a:moveTo>
                <a:lnTo>
                  <a:pt x="217408" y="20589"/>
                </a:lnTo>
                <a:lnTo>
                  <a:pt x="262001" y="82423"/>
                </a:lnTo>
                <a:lnTo>
                  <a:pt x="276812" y="118602"/>
                </a:lnTo>
                <a:lnTo>
                  <a:pt x="288624" y="161152"/>
                </a:lnTo>
                <a:lnTo>
                  <a:pt x="297424" y="210073"/>
                </a:lnTo>
                <a:lnTo>
                  <a:pt x="303201" y="265363"/>
                </a:lnTo>
                <a:lnTo>
                  <a:pt x="305943" y="327025"/>
                </a:lnTo>
                <a:lnTo>
                  <a:pt x="255819" y="327025"/>
                </a:lnTo>
                <a:lnTo>
                  <a:pt x="205660" y="327025"/>
                </a:lnTo>
                <a:lnTo>
                  <a:pt x="155477" y="327025"/>
                </a:lnTo>
                <a:lnTo>
                  <a:pt x="105283" y="327025"/>
                </a:lnTo>
                <a:lnTo>
                  <a:pt x="108995" y="389391"/>
                </a:lnTo>
                <a:lnTo>
                  <a:pt x="116697" y="444865"/>
                </a:lnTo>
                <a:lnTo>
                  <a:pt x="128375" y="493456"/>
                </a:lnTo>
                <a:lnTo>
                  <a:pt x="144018" y="535177"/>
                </a:lnTo>
                <a:lnTo>
                  <a:pt x="173751" y="579183"/>
                </a:lnTo>
                <a:lnTo>
                  <a:pt x="208915" y="593851"/>
                </a:lnTo>
                <a:lnTo>
                  <a:pt x="220440" y="592375"/>
                </a:lnTo>
                <a:lnTo>
                  <a:pt x="251587" y="570229"/>
                </a:lnTo>
                <a:lnTo>
                  <a:pt x="271494" y="536987"/>
                </a:lnTo>
                <a:lnTo>
                  <a:pt x="292735" y="484886"/>
                </a:lnTo>
                <a:lnTo>
                  <a:pt x="297180" y="490092"/>
                </a:lnTo>
                <a:lnTo>
                  <a:pt x="301625" y="495300"/>
                </a:lnTo>
                <a:lnTo>
                  <a:pt x="305943" y="500507"/>
                </a:lnTo>
                <a:lnTo>
                  <a:pt x="290701" y="551297"/>
                </a:lnTo>
                <a:lnTo>
                  <a:pt x="274685" y="594121"/>
                </a:lnTo>
                <a:lnTo>
                  <a:pt x="257883" y="628969"/>
                </a:lnTo>
                <a:lnTo>
                  <a:pt x="221569" y="675810"/>
                </a:lnTo>
                <a:lnTo>
                  <a:pt x="179901" y="698583"/>
                </a:lnTo>
                <a:lnTo>
                  <a:pt x="156972" y="701421"/>
                </a:lnTo>
                <a:lnTo>
                  <a:pt x="118701" y="694348"/>
                </a:lnTo>
                <a:lnTo>
                  <a:pt x="85407" y="673131"/>
                </a:lnTo>
                <a:lnTo>
                  <a:pt x="57066" y="637770"/>
                </a:lnTo>
                <a:lnTo>
                  <a:pt x="33655" y="588263"/>
                </a:lnTo>
                <a:lnTo>
                  <a:pt x="21571" y="549948"/>
                </a:lnTo>
                <a:lnTo>
                  <a:pt x="12152" y="508146"/>
                </a:lnTo>
                <a:lnTo>
                  <a:pt x="5409" y="462844"/>
                </a:lnTo>
                <a:lnTo>
                  <a:pt x="1354" y="414032"/>
                </a:lnTo>
                <a:lnTo>
                  <a:pt x="0" y="361696"/>
                </a:lnTo>
                <a:lnTo>
                  <a:pt x="1981" y="298163"/>
                </a:lnTo>
                <a:lnTo>
                  <a:pt x="7924" y="240013"/>
                </a:lnTo>
                <a:lnTo>
                  <a:pt x="17830" y="187265"/>
                </a:lnTo>
                <a:lnTo>
                  <a:pt x="31699" y="139935"/>
                </a:lnTo>
                <a:lnTo>
                  <a:pt x="49530" y="98044"/>
                </a:lnTo>
                <a:lnTo>
                  <a:pt x="75344" y="55131"/>
                </a:lnTo>
                <a:lnTo>
                  <a:pt x="103266" y="24495"/>
                </a:lnTo>
                <a:lnTo>
                  <a:pt x="133308" y="6121"/>
                </a:lnTo>
                <a:lnTo>
                  <a:pt x="165481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32832" y="986663"/>
            <a:ext cx="343535" cy="701675"/>
          </a:xfrm>
          <a:custGeom>
            <a:avLst/>
            <a:gdLst/>
            <a:ahLst/>
            <a:cxnLst/>
            <a:rect l="l" t="t" r="r" b="b"/>
            <a:pathLst>
              <a:path w="343535" h="701675">
                <a:moveTo>
                  <a:pt x="170560" y="0"/>
                </a:moveTo>
                <a:lnTo>
                  <a:pt x="216677" y="11144"/>
                </a:lnTo>
                <a:lnTo>
                  <a:pt x="259460" y="44576"/>
                </a:lnTo>
                <a:lnTo>
                  <a:pt x="295544" y="98567"/>
                </a:lnTo>
                <a:lnTo>
                  <a:pt x="321817" y="171323"/>
                </a:lnTo>
                <a:lnTo>
                  <a:pt x="331152" y="213350"/>
                </a:lnTo>
                <a:lnTo>
                  <a:pt x="337819" y="257317"/>
                </a:lnTo>
                <a:lnTo>
                  <a:pt x="341820" y="303214"/>
                </a:lnTo>
                <a:lnTo>
                  <a:pt x="343153" y="351027"/>
                </a:lnTo>
                <a:lnTo>
                  <a:pt x="341570" y="405571"/>
                </a:lnTo>
                <a:lnTo>
                  <a:pt x="336822" y="456427"/>
                </a:lnTo>
                <a:lnTo>
                  <a:pt x="328916" y="503595"/>
                </a:lnTo>
                <a:lnTo>
                  <a:pt x="317859" y="547075"/>
                </a:lnTo>
                <a:lnTo>
                  <a:pt x="303656" y="586866"/>
                </a:lnTo>
                <a:lnTo>
                  <a:pt x="277485" y="636966"/>
                </a:lnTo>
                <a:lnTo>
                  <a:pt x="246776" y="672766"/>
                </a:lnTo>
                <a:lnTo>
                  <a:pt x="211520" y="694255"/>
                </a:lnTo>
                <a:lnTo>
                  <a:pt x="171703" y="701421"/>
                </a:lnTo>
                <a:lnTo>
                  <a:pt x="132820" y="694874"/>
                </a:lnTo>
                <a:lnTo>
                  <a:pt x="98663" y="675243"/>
                </a:lnTo>
                <a:lnTo>
                  <a:pt x="69244" y="642538"/>
                </a:lnTo>
                <a:lnTo>
                  <a:pt x="44576" y="596773"/>
                </a:lnTo>
                <a:lnTo>
                  <a:pt x="28529" y="553523"/>
                </a:lnTo>
                <a:lnTo>
                  <a:pt x="16047" y="507604"/>
                </a:lnTo>
                <a:lnTo>
                  <a:pt x="7132" y="459027"/>
                </a:lnTo>
                <a:lnTo>
                  <a:pt x="1783" y="407805"/>
                </a:lnTo>
                <a:lnTo>
                  <a:pt x="0" y="353949"/>
                </a:lnTo>
                <a:lnTo>
                  <a:pt x="1827" y="298489"/>
                </a:lnTo>
                <a:lnTo>
                  <a:pt x="7307" y="245950"/>
                </a:lnTo>
                <a:lnTo>
                  <a:pt x="16431" y="196324"/>
                </a:lnTo>
                <a:lnTo>
                  <a:pt x="29195" y="149607"/>
                </a:lnTo>
                <a:lnTo>
                  <a:pt x="45592" y="105790"/>
                </a:lnTo>
                <a:lnTo>
                  <a:pt x="70477" y="59525"/>
                </a:lnTo>
                <a:lnTo>
                  <a:pt x="99599" y="26463"/>
                </a:lnTo>
                <a:lnTo>
                  <a:pt x="132961" y="6617"/>
                </a:lnTo>
                <a:lnTo>
                  <a:pt x="17056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686046" y="986663"/>
            <a:ext cx="394970" cy="681990"/>
          </a:xfrm>
          <a:custGeom>
            <a:avLst/>
            <a:gdLst/>
            <a:ahLst/>
            <a:cxnLst/>
            <a:rect l="l" t="t" r="r" b="b"/>
            <a:pathLst>
              <a:path w="394970" h="681989">
                <a:moveTo>
                  <a:pt x="258699" y="0"/>
                </a:moveTo>
                <a:lnTo>
                  <a:pt x="305276" y="20091"/>
                </a:lnTo>
                <a:lnTo>
                  <a:pt x="328493" y="54667"/>
                </a:lnTo>
                <a:lnTo>
                  <a:pt x="344114" y="99105"/>
                </a:lnTo>
                <a:lnTo>
                  <a:pt x="351756" y="149421"/>
                </a:lnTo>
                <a:lnTo>
                  <a:pt x="354943" y="226903"/>
                </a:lnTo>
                <a:lnTo>
                  <a:pt x="355345" y="279526"/>
                </a:lnTo>
                <a:lnTo>
                  <a:pt x="355345" y="331100"/>
                </a:lnTo>
                <a:lnTo>
                  <a:pt x="355345" y="382648"/>
                </a:lnTo>
                <a:lnTo>
                  <a:pt x="355345" y="434179"/>
                </a:lnTo>
                <a:lnTo>
                  <a:pt x="355345" y="485697"/>
                </a:lnTo>
                <a:lnTo>
                  <a:pt x="355345" y="537210"/>
                </a:lnTo>
                <a:lnTo>
                  <a:pt x="355822" y="571881"/>
                </a:lnTo>
                <a:lnTo>
                  <a:pt x="359632" y="619506"/>
                </a:lnTo>
                <a:lnTo>
                  <a:pt x="383718" y="652855"/>
                </a:lnTo>
                <a:lnTo>
                  <a:pt x="394842" y="656209"/>
                </a:lnTo>
                <a:lnTo>
                  <a:pt x="394842" y="662588"/>
                </a:lnTo>
                <a:lnTo>
                  <a:pt x="394842" y="668956"/>
                </a:lnTo>
                <a:lnTo>
                  <a:pt x="394842" y="675300"/>
                </a:lnTo>
                <a:lnTo>
                  <a:pt x="394842" y="681609"/>
                </a:lnTo>
                <a:lnTo>
                  <a:pt x="348553" y="681609"/>
                </a:lnTo>
                <a:lnTo>
                  <a:pt x="302275" y="681609"/>
                </a:lnTo>
                <a:lnTo>
                  <a:pt x="256022" y="681609"/>
                </a:lnTo>
                <a:lnTo>
                  <a:pt x="209803" y="681609"/>
                </a:lnTo>
                <a:lnTo>
                  <a:pt x="209803" y="675300"/>
                </a:lnTo>
                <a:lnTo>
                  <a:pt x="209803" y="668956"/>
                </a:lnTo>
                <a:lnTo>
                  <a:pt x="209803" y="662588"/>
                </a:lnTo>
                <a:lnTo>
                  <a:pt x="209803" y="656209"/>
                </a:lnTo>
                <a:lnTo>
                  <a:pt x="219376" y="652399"/>
                </a:lnTo>
                <a:lnTo>
                  <a:pt x="242262" y="612898"/>
                </a:lnTo>
                <a:lnTo>
                  <a:pt x="245362" y="568995"/>
                </a:lnTo>
                <a:lnTo>
                  <a:pt x="245744" y="537210"/>
                </a:lnTo>
                <a:lnTo>
                  <a:pt x="245744" y="488133"/>
                </a:lnTo>
                <a:lnTo>
                  <a:pt x="245744" y="439071"/>
                </a:lnTo>
                <a:lnTo>
                  <a:pt x="245744" y="390017"/>
                </a:lnTo>
                <a:lnTo>
                  <a:pt x="245744" y="340962"/>
                </a:lnTo>
                <a:lnTo>
                  <a:pt x="245744" y="291900"/>
                </a:lnTo>
                <a:lnTo>
                  <a:pt x="245744" y="242824"/>
                </a:lnTo>
                <a:lnTo>
                  <a:pt x="245528" y="205839"/>
                </a:lnTo>
                <a:lnTo>
                  <a:pt x="243762" y="154491"/>
                </a:lnTo>
                <a:lnTo>
                  <a:pt x="234152" y="113666"/>
                </a:lnTo>
                <a:lnTo>
                  <a:pt x="218439" y="95503"/>
                </a:lnTo>
                <a:lnTo>
                  <a:pt x="211708" y="95503"/>
                </a:lnTo>
                <a:lnTo>
                  <a:pt x="195157" y="100955"/>
                </a:lnTo>
                <a:lnTo>
                  <a:pt x="179212" y="117300"/>
                </a:lnTo>
                <a:lnTo>
                  <a:pt x="163863" y="144527"/>
                </a:lnTo>
                <a:lnTo>
                  <a:pt x="149098" y="182625"/>
                </a:lnTo>
                <a:lnTo>
                  <a:pt x="149098" y="233298"/>
                </a:lnTo>
                <a:lnTo>
                  <a:pt x="149098" y="283969"/>
                </a:lnTo>
                <a:lnTo>
                  <a:pt x="149098" y="537210"/>
                </a:lnTo>
                <a:lnTo>
                  <a:pt x="149574" y="571025"/>
                </a:lnTo>
                <a:lnTo>
                  <a:pt x="153384" y="618130"/>
                </a:lnTo>
                <a:lnTo>
                  <a:pt x="175541" y="652803"/>
                </a:lnTo>
                <a:lnTo>
                  <a:pt x="185038" y="656209"/>
                </a:lnTo>
                <a:lnTo>
                  <a:pt x="185038" y="662588"/>
                </a:lnTo>
                <a:lnTo>
                  <a:pt x="185038" y="668956"/>
                </a:lnTo>
                <a:lnTo>
                  <a:pt x="185038" y="675300"/>
                </a:lnTo>
                <a:lnTo>
                  <a:pt x="185038" y="681609"/>
                </a:lnTo>
                <a:lnTo>
                  <a:pt x="138820" y="681609"/>
                </a:lnTo>
                <a:lnTo>
                  <a:pt x="92567" y="681609"/>
                </a:lnTo>
                <a:lnTo>
                  <a:pt x="46289" y="681609"/>
                </a:lnTo>
                <a:lnTo>
                  <a:pt x="0" y="681609"/>
                </a:lnTo>
                <a:lnTo>
                  <a:pt x="0" y="675300"/>
                </a:lnTo>
                <a:lnTo>
                  <a:pt x="0" y="668956"/>
                </a:lnTo>
                <a:lnTo>
                  <a:pt x="0" y="662588"/>
                </a:lnTo>
                <a:lnTo>
                  <a:pt x="0" y="656209"/>
                </a:lnTo>
                <a:lnTo>
                  <a:pt x="10711" y="652895"/>
                </a:lnTo>
                <a:lnTo>
                  <a:pt x="35800" y="617684"/>
                </a:lnTo>
                <a:lnTo>
                  <a:pt x="39090" y="571670"/>
                </a:lnTo>
                <a:lnTo>
                  <a:pt x="39496" y="537210"/>
                </a:lnTo>
                <a:lnTo>
                  <a:pt x="39496" y="483815"/>
                </a:lnTo>
                <a:lnTo>
                  <a:pt x="39496" y="430421"/>
                </a:lnTo>
                <a:lnTo>
                  <a:pt x="39496" y="163449"/>
                </a:lnTo>
                <a:lnTo>
                  <a:pt x="39020" y="129522"/>
                </a:lnTo>
                <a:lnTo>
                  <a:pt x="35210" y="82813"/>
                </a:lnTo>
                <a:lnTo>
                  <a:pt x="11124" y="49619"/>
                </a:lnTo>
                <a:lnTo>
                  <a:pt x="0" y="45974"/>
                </a:lnTo>
                <a:lnTo>
                  <a:pt x="0" y="39421"/>
                </a:lnTo>
                <a:lnTo>
                  <a:pt x="0" y="32892"/>
                </a:lnTo>
                <a:lnTo>
                  <a:pt x="0" y="26364"/>
                </a:lnTo>
                <a:lnTo>
                  <a:pt x="0" y="19812"/>
                </a:lnTo>
                <a:lnTo>
                  <a:pt x="37316" y="19812"/>
                </a:lnTo>
                <a:lnTo>
                  <a:pt x="74596" y="19812"/>
                </a:lnTo>
                <a:lnTo>
                  <a:pt x="111853" y="19812"/>
                </a:lnTo>
                <a:lnTo>
                  <a:pt x="149098" y="19812"/>
                </a:lnTo>
                <a:lnTo>
                  <a:pt x="149098" y="41241"/>
                </a:lnTo>
                <a:lnTo>
                  <a:pt x="149098" y="62658"/>
                </a:lnTo>
                <a:lnTo>
                  <a:pt x="149098" y="84052"/>
                </a:lnTo>
                <a:lnTo>
                  <a:pt x="149098" y="105410"/>
                </a:lnTo>
                <a:lnTo>
                  <a:pt x="163050" y="79742"/>
                </a:lnTo>
                <a:lnTo>
                  <a:pt x="190049" y="39598"/>
                </a:lnTo>
                <a:lnTo>
                  <a:pt x="229933" y="6286"/>
                </a:lnTo>
                <a:lnTo>
                  <a:pt x="244078" y="1571"/>
                </a:lnTo>
                <a:lnTo>
                  <a:pt x="258699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79315" y="986663"/>
            <a:ext cx="252095" cy="701675"/>
          </a:xfrm>
          <a:custGeom>
            <a:avLst/>
            <a:gdLst/>
            <a:ahLst/>
            <a:cxnLst/>
            <a:rect l="l" t="t" r="r" b="b"/>
            <a:pathLst>
              <a:path w="252095" h="701675">
                <a:moveTo>
                  <a:pt x="113411" y="0"/>
                </a:moveTo>
                <a:lnTo>
                  <a:pt x="156987" y="14733"/>
                </a:lnTo>
                <a:lnTo>
                  <a:pt x="178054" y="33274"/>
                </a:lnTo>
                <a:lnTo>
                  <a:pt x="183769" y="36829"/>
                </a:lnTo>
                <a:lnTo>
                  <a:pt x="188213" y="36829"/>
                </a:lnTo>
                <a:lnTo>
                  <a:pt x="192912" y="36829"/>
                </a:lnTo>
                <a:lnTo>
                  <a:pt x="196723" y="35051"/>
                </a:lnTo>
                <a:lnTo>
                  <a:pt x="213233" y="1397"/>
                </a:lnTo>
                <a:lnTo>
                  <a:pt x="217678" y="1397"/>
                </a:lnTo>
                <a:lnTo>
                  <a:pt x="222123" y="1397"/>
                </a:lnTo>
                <a:lnTo>
                  <a:pt x="226568" y="1397"/>
                </a:lnTo>
                <a:lnTo>
                  <a:pt x="228016" y="57860"/>
                </a:lnTo>
                <a:lnTo>
                  <a:pt x="229488" y="114300"/>
                </a:lnTo>
                <a:lnTo>
                  <a:pt x="230961" y="170739"/>
                </a:lnTo>
                <a:lnTo>
                  <a:pt x="232410" y="227202"/>
                </a:lnTo>
                <a:lnTo>
                  <a:pt x="227964" y="227202"/>
                </a:lnTo>
                <a:lnTo>
                  <a:pt x="223520" y="227202"/>
                </a:lnTo>
                <a:lnTo>
                  <a:pt x="219075" y="227202"/>
                </a:lnTo>
                <a:lnTo>
                  <a:pt x="207051" y="180909"/>
                </a:lnTo>
                <a:lnTo>
                  <a:pt x="194802" y="142605"/>
                </a:lnTo>
                <a:lnTo>
                  <a:pt x="169672" y="89915"/>
                </a:lnTo>
                <a:lnTo>
                  <a:pt x="131310" y="55375"/>
                </a:lnTo>
                <a:lnTo>
                  <a:pt x="118618" y="53086"/>
                </a:lnTo>
                <a:lnTo>
                  <a:pt x="110831" y="54300"/>
                </a:lnTo>
                <a:lnTo>
                  <a:pt x="82677" y="93472"/>
                </a:lnTo>
                <a:lnTo>
                  <a:pt x="79883" y="117475"/>
                </a:lnTo>
                <a:lnTo>
                  <a:pt x="80361" y="126926"/>
                </a:lnTo>
                <a:lnTo>
                  <a:pt x="96726" y="171378"/>
                </a:lnTo>
                <a:lnTo>
                  <a:pt x="131778" y="221099"/>
                </a:lnTo>
                <a:lnTo>
                  <a:pt x="157734" y="253746"/>
                </a:lnTo>
                <a:lnTo>
                  <a:pt x="184026" y="287655"/>
                </a:lnTo>
                <a:lnTo>
                  <a:pt x="221849" y="347472"/>
                </a:lnTo>
                <a:lnTo>
                  <a:pt x="241353" y="398692"/>
                </a:lnTo>
                <a:lnTo>
                  <a:pt x="250445" y="453747"/>
                </a:lnTo>
                <a:lnTo>
                  <a:pt x="251587" y="483488"/>
                </a:lnTo>
                <a:lnTo>
                  <a:pt x="250634" y="510970"/>
                </a:lnTo>
                <a:lnTo>
                  <a:pt x="243014" y="565124"/>
                </a:lnTo>
                <a:lnTo>
                  <a:pt x="227941" y="616773"/>
                </a:lnTo>
                <a:lnTo>
                  <a:pt x="206414" y="657488"/>
                </a:lnTo>
                <a:lnTo>
                  <a:pt x="179028" y="685561"/>
                </a:lnTo>
                <a:lnTo>
                  <a:pt x="131825" y="701421"/>
                </a:lnTo>
                <a:lnTo>
                  <a:pt x="117659" y="699563"/>
                </a:lnTo>
                <a:lnTo>
                  <a:pt x="101266" y="693991"/>
                </a:lnTo>
                <a:lnTo>
                  <a:pt x="82659" y="684704"/>
                </a:lnTo>
                <a:lnTo>
                  <a:pt x="61849" y="671702"/>
                </a:lnTo>
                <a:lnTo>
                  <a:pt x="53975" y="666496"/>
                </a:lnTo>
                <a:lnTo>
                  <a:pt x="48641" y="663956"/>
                </a:lnTo>
                <a:lnTo>
                  <a:pt x="45720" y="663956"/>
                </a:lnTo>
                <a:lnTo>
                  <a:pt x="39580" y="666170"/>
                </a:lnTo>
                <a:lnTo>
                  <a:pt x="33940" y="672814"/>
                </a:lnTo>
                <a:lnTo>
                  <a:pt x="28825" y="683887"/>
                </a:lnTo>
                <a:lnTo>
                  <a:pt x="24257" y="699388"/>
                </a:lnTo>
                <a:lnTo>
                  <a:pt x="19938" y="699388"/>
                </a:lnTo>
                <a:lnTo>
                  <a:pt x="15621" y="699388"/>
                </a:lnTo>
                <a:lnTo>
                  <a:pt x="11303" y="699388"/>
                </a:lnTo>
                <a:lnTo>
                  <a:pt x="10070" y="651778"/>
                </a:lnTo>
                <a:lnTo>
                  <a:pt x="8819" y="604191"/>
                </a:lnTo>
                <a:lnTo>
                  <a:pt x="7563" y="556623"/>
                </a:lnTo>
                <a:lnTo>
                  <a:pt x="6312" y="509067"/>
                </a:lnTo>
                <a:lnTo>
                  <a:pt x="5080" y="461517"/>
                </a:lnTo>
                <a:lnTo>
                  <a:pt x="9525" y="461517"/>
                </a:lnTo>
                <a:lnTo>
                  <a:pt x="13970" y="461517"/>
                </a:lnTo>
                <a:lnTo>
                  <a:pt x="18414" y="461517"/>
                </a:lnTo>
                <a:lnTo>
                  <a:pt x="28009" y="505285"/>
                </a:lnTo>
                <a:lnTo>
                  <a:pt x="39258" y="543242"/>
                </a:lnTo>
                <a:lnTo>
                  <a:pt x="66675" y="601726"/>
                </a:lnTo>
                <a:lnTo>
                  <a:pt x="96615" y="636698"/>
                </a:lnTo>
                <a:lnTo>
                  <a:pt x="124841" y="648335"/>
                </a:lnTo>
                <a:lnTo>
                  <a:pt x="133768" y="647045"/>
                </a:lnTo>
                <a:lnTo>
                  <a:pt x="160762" y="616499"/>
                </a:lnTo>
                <a:lnTo>
                  <a:pt x="167512" y="576834"/>
                </a:lnTo>
                <a:lnTo>
                  <a:pt x="166774" y="560451"/>
                </a:lnTo>
                <a:lnTo>
                  <a:pt x="155701" y="518160"/>
                </a:lnTo>
                <a:lnTo>
                  <a:pt x="121822" y="466653"/>
                </a:lnTo>
                <a:lnTo>
                  <a:pt x="103250" y="443102"/>
                </a:lnTo>
                <a:lnTo>
                  <a:pt x="75983" y="407789"/>
                </a:lnTo>
                <a:lnTo>
                  <a:pt x="37260" y="350448"/>
                </a:lnTo>
                <a:lnTo>
                  <a:pt x="14519" y="298630"/>
                </a:lnTo>
                <a:lnTo>
                  <a:pt x="1617" y="234570"/>
                </a:lnTo>
                <a:lnTo>
                  <a:pt x="0" y="200278"/>
                </a:lnTo>
                <a:lnTo>
                  <a:pt x="1831" y="162988"/>
                </a:lnTo>
                <a:lnTo>
                  <a:pt x="16448" y="93837"/>
                </a:lnTo>
                <a:lnTo>
                  <a:pt x="45402" y="34825"/>
                </a:lnTo>
                <a:lnTo>
                  <a:pt x="87502" y="3861"/>
                </a:lnTo>
                <a:lnTo>
                  <a:pt x="113411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53308" y="986663"/>
            <a:ext cx="356235" cy="995044"/>
          </a:xfrm>
          <a:custGeom>
            <a:avLst/>
            <a:gdLst/>
            <a:ahLst/>
            <a:cxnLst/>
            <a:rect l="l" t="t" r="r" b="b"/>
            <a:pathLst>
              <a:path w="356235" h="995044">
                <a:moveTo>
                  <a:pt x="156463" y="0"/>
                </a:moveTo>
                <a:lnTo>
                  <a:pt x="174801" y="1716"/>
                </a:lnTo>
                <a:lnTo>
                  <a:pt x="193436" y="6873"/>
                </a:lnTo>
                <a:lnTo>
                  <a:pt x="212381" y="15484"/>
                </a:lnTo>
                <a:lnTo>
                  <a:pt x="231647" y="27559"/>
                </a:lnTo>
                <a:lnTo>
                  <a:pt x="262433" y="27559"/>
                </a:lnTo>
                <a:lnTo>
                  <a:pt x="293242" y="27559"/>
                </a:lnTo>
                <a:lnTo>
                  <a:pt x="324052" y="27559"/>
                </a:lnTo>
                <a:lnTo>
                  <a:pt x="354838" y="27559"/>
                </a:lnTo>
                <a:lnTo>
                  <a:pt x="354838" y="47063"/>
                </a:lnTo>
                <a:lnTo>
                  <a:pt x="354838" y="66532"/>
                </a:lnTo>
                <a:lnTo>
                  <a:pt x="354838" y="85977"/>
                </a:lnTo>
                <a:lnTo>
                  <a:pt x="354838" y="105410"/>
                </a:lnTo>
                <a:lnTo>
                  <a:pt x="337313" y="105410"/>
                </a:lnTo>
                <a:lnTo>
                  <a:pt x="319801" y="105410"/>
                </a:lnTo>
                <a:lnTo>
                  <a:pt x="302313" y="105410"/>
                </a:lnTo>
                <a:lnTo>
                  <a:pt x="284861" y="105410"/>
                </a:lnTo>
                <a:lnTo>
                  <a:pt x="293669" y="122360"/>
                </a:lnTo>
                <a:lnTo>
                  <a:pt x="311403" y="168401"/>
                </a:lnTo>
                <a:lnTo>
                  <a:pt x="318436" y="207549"/>
                </a:lnTo>
                <a:lnTo>
                  <a:pt x="320801" y="248412"/>
                </a:lnTo>
                <a:lnTo>
                  <a:pt x="319444" y="282656"/>
                </a:lnTo>
                <a:lnTo>
                  <a:pt x="308586" y="344048"/>
                </a:lnTo>
                <a:lnTo>
                  <a:pt x="287250" y="395817"/>
                </a:lnTo>
                <a:lnTo>
                  <a:pt x="257722" y="436532"/>
                </a:lnTo>
                <a:lnTo>
                  <a:pt x="221884" y="465482"/>
                </a:lnTo>
                <a:lnTo>
                  <a:pt x="173736" y="482091"/>
                </a:lnTo>
                <a:lnTo>
                  <a:pt x="169876" y="481857"/>
                </a:lnTo>
                <a:lnTo>
                  <a:pt x="160766" y="481171"/>
                </a:lnTo>
                <a:lnTo>
                  <a:pt x="146393" y="480056"/>
                </a:lnTo>
                <a:lnTo>
                  <a:pt x="126745" y="478536"/>
                </a:lnTo>
                <a:lnTo>
                  <a:pt x="91967" y="510341"/>
                </a:lnTo>
                <a:lnTo>
                  <a:pt x="85216" y="549275"/>
                </a:lnTo>
                <a:lnTo>
                  <a:pt x="85903" y="561447"/>
                </a:lnTo>
                <a:lnTo>
                  <a:pt x="102274" y="598152"/>
                </a:lnTo>
                <a:lnTo>
                  <a:pt x="131063" y="607313"/>
                </a:lnTo>
                <a:lnTo>
                  <a:pt x="147998" y="606952"/>
                </a:lnTo>
                <a:lnTo>
                  <a:pt x="164909" y="606615"/>
                </a:lnTo>
                <a:lnTo>
                  <a:pt x="181820" y="606278"/>
                </a:lnTo>
                <a:lnTo>
                  <a:pt x="198754" y="605916"/>
                </a:lnTo>
                <a:lnTo>
                  <a:pt x="236614" y="607943"/>
                </a:lnTo>
                <a:lnTo>
                  <a:pt x="293141" y="624187"/>
                </a:lnTo>
                <a:lnTo>
                  <a:pt x="331120" y="664146"/>
                </a:lnTo>
                <a:lnTo>
                  <a:pt x="353218" y="733869"/>
                </a:lnTo>
                <a:lnTo>
                  <a:pt x="355980" y="777875"/>
                </a:lnTo>
                <a:lnTo>
                  <a:pt x="354716" y="807285"/>
                </a:lnTo>
                <a:lnTo>
                  <a:pt x="344568" y="862010"/>
                </a:lnTo>
                <a:lnTo>
                  <a:pt x="324679" y="910306"/>
                </a:lnTo>
                <a:lnTo>
                  <a:pt x="297906" y="946552"/>
                </a:lnTo>
                <a:lnTo>
                  <a:pt x="255873" y="975034"/>
                </a:lnTo>
                <a:lnTo>
                  <a:pt x="197770" y="992370"/>
                </a:lnTo>
                <a:lnTo>
                  <a:pt x="165862" y="994537"/>
                </a:lnTo>
                <a:lnTo>
                  <a:pt x="141737" y="993443"/>
                </a:lnTo>
                <a:lnTo>
                  <a:pt x="96728" y="984732"/>
                </a:lnTo>
                <a:lnTo>
                  <a:pt x="56959" y="967634"/>
                </a:lnTo>
                <a:lnTo>
                  <a:pt x="17525" y="929004"/>
                </a:lnTo>
                <a:lnTo>
                  <a:pt x="1095" y="881070"/>
                </a:lnTo>
                <a:lnTo>
                  <a:pt x="0" y="864235"/>
                </a:lnTo>
                <a:lnTo>
                  <a:pt x="835" y="848375"/>
                </a:lnTo>
                <a:lnTo>
                  <a:pt x="13462" y="805941"/>
                </a:lnTo>
                <a:lnTo>
                  <a:pt x="46823" y="771741"/>
                </a:lnTo>
                <a:lnTo>
                  <a:pt x="63753" y="762381"/>
                </a:lnTo>
                <a:lnTo>
                  <a:pt x="41491" y="737498"/>
                </a:lnTo>
                <a:lnTo>
                  <a:pt x="25574" y="708199"/>
                </a:lnTo>
                <a:lnTo>
                  <a:pt x="16015" y="674495"/>
                </a:lnTo>
                <a:lnTo>
                  <a:pt x="12826" y="636397"/>
                </a:lnTo>
                <a:lnTo>
                  <a:pt x="14134" y="612108"/>
                </a:lnTo>
                <a:lnTo>
                  <a:pt x="24560" y="564673"/>
                </a:lnTo>
                <a:lnTo>
                  <a:pt x="45539" y="519239"/>
                </a:lnTo>
                <a:lnTo>
                  <a:pt x="78357" y="479234"/>
                </a:lnTo>
                <a:lnTo>
                  <a:pt x="99313" y="461517"/>
                </a:lnTo>
                <a:lnTo>
                  <a:pt x="74929" y="442803"/>
                </a:lnTo>
                <a:lnTo>
                  <a:pt x="37020" y="397134"/>
                </a:lnTo>
                <a:lnTo>
                  <a:pt x="13180" y="340798"/>
                </a:lnTo>
                <a:lnTo>
                  <a:pt x="1456" y="275318"/>
                </a:lnTo>
                <a:lnTo>
                  <a:pt x="0" y="239267"/>
                </a:lnTo>
                <a:lnTo>
                  <a:pt x="2738" y="192385"/>
                </a:lnTo>
                <a:lnTo>
                  <a:pt x="10953" y="148716"/>
                </a:lnTo>
                <a:lnTo>
                  <a:pt x="24645" y="108287"/>
                </a:lnTo>
                <a:lnTo>
                  <a:pt x="43814" y="71120"/>
                </a:lnTo>
                <a:lnTo>
                  <a:pt x="67292" y="40022"/>
                </a:lnTo>
                <a:lnTo>
                  <a:pt x="123628" y="4450"/>
                </a:lnTo>
                <a:lnTo>
                  <a:pt x="156463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05379" y="986663"/>
            <a:ext cx="394970" cy="681990"/>
          </a:xfrm>
          <a:custGeom>
            <a:avLst/>
            <a:gdLst/>
            <a:ahLst/>
            <a:cxnLst/>
            <a:rect l="l" t="t" r="r" b="b"/>
            <a:pathLst>
              <a:path w="394970" h="681989">
                <a:moveTo>
                  <a:pt x="258571" y="0"/>
                </a:moveTo>
                <a:lnTo>
                  <a:pt x="305202" y="20091"/>
                </a:lnTo>
                <a:lnTo>
                  <a:pt x="328493" y="54667"/>
                </a:lnTo>
                <a:lnTo>
                  <a:pt x="344114" y="99105"/>
                </a:lnTo>
                <a:lnTo>
                  <a:pt x="351736" y="149421"/>
                </a:lnTo>
                <a:lnTo>
                  <a:pt x="354836" y="226903"/>
                </a:lnTo>
                <a:lnTo>
                  <a:pt x="355219" y="279526"/>
                </a:lnTo>
                <a:lnTo>
                  <a:pt x="355219" y="331100"/>
                </a:lnTo>
                <a:lnTo>
                  <a:pt x="355219" y="382648"/>
                </a:lnTo>
                <a:lnTo>
                  <a:pt x="355219" y="434179"/>
                </a:lnTo>
                <a:lnTo>
                  <a:pt x="355219" y="485697"/>
                </a:lnTo>
                <a:lnTo>
                  <a:pt x="355219" y="537210"/>
                </a:lnTo>
                <a:lnTo>
                  <a:pt x="355695" y="571881"/>
                </a:lnTo>
                <a:lnTo>
                  <a:pt x="359505" y="619506"/>
                </a:lnTo>
                <a:lnTo>
                  <a:pt x="383645" y="652855"/>
                </a:lnTo>
                <a:lnTo>
                  <a:pt x="394716" y="656209"/>
                </a:lnTo>
                <a:lnTo>
                  <a:pt x="394716" y="662588"/>
                </a:lnTo>
                <a:lnTo>
                  <a:pt x="394716" y="668956"/>
                </a:lnTo>
                <a:lnTo>
                  <a:pt x="394716" y="675300"/>
                </a:lnTo>
                <a:lnTo>
                  <a:pt x="394716" y="681609"/>
                </a:lnTo>
                <a:lnTo>
                  <a:pt x="348497" y="681609"/>
                </a:lnTo>
                <a:lnTo>
                  <a:pt x="302244" y="681609"/>
                </a:lnTo>
                <a:lnTo>
                  <a:pt x="255966" y="681609"/>
                </a:lnTo>
                <a:lnTo>
                  <a:pt x="209676" y="681609"/>
                </a:lnTo>
                <a:lnTo>
                  <a:pt x="209676" y="675300"/>
                </a:lnTo>
                <a:lnTo>
                  <a:pt x="209676" y="668956"/>
                </a:lnTo>
                <a:lnTo>
                  <a:pt x="209676" y="662588"/>
                </a:lnTo>
                <a:lnTo>
                  <a:pt x="209676" y="656209"/>
                </a:lnTo>
                <a:lnTo>
                  <a:pt x="219321" y="652399"/>
                </a:lnTo>
                <a:lnTo>
                  <a:pt x="242155" y="612898"/>
                </a:lnTo>
                <a:lnTo>
                  <a:pt x="245342" y="568995"/>
                </a:lnTo>
                <a:lnTo>
                  <a:pt x="245744" y="537210"/>
                </a:lnTo>
                <a:lnTo>
                  <a:pt x="245744" y="488133"/>
                </a:lnTo>
                <a:lnTo>
                  <a:pt x="245744" y="439071"/>
                </a:lnTo>
                <a:lnTo>
                  <a:pt x="245744" y="390017"/>
                </a:lnTo>
                <a:lnTo>
                  <a:pt x="245744" y="340962"/>
                </a:lnTo>
                <a:lnTo>
                  <a:pt x="245744" y="291900"/>
                </a:lnTo>
                <a:lnTo>
                  <a:pt x="245744" y="242824"/>
                </a:lnTo>
                <a:lnTo>
                  <a:pt x="245510" y="205839"/>
                </a:lnTo>
                <a:lnTo>
                  <a:pt x="243709" y="154491"/>
                </a:lnTo>
                <a:lnTo>
                  <a:pt x="234134" y="113666"/>
                </a:lnTo>
                <a:lnTo>
                  <a:pt x="218439" y="95503"/>
                </a:lnTo>
                <a:lnTo>
                  <a:pt x="211708" y="95503"/>
                </a:lnTo>
                <a:lnTo>
                  <a:pt x="195157" y="100955"/>
                </a:lnTo>
                <a:lnTo>
                  <a:pt x="179212" y="117300"/>
                </a:lnTo>
                <a:lnTo>
                  <a:pt x="163863" y="144527"/>
                </a:lnTo>
                <a:lnTo>
                  <a:pt x="149097" y="182625"/>
                </a:lnTo>
                <a:lnTo>
                  <a:pt x="149097" y="233298"/>
                </a:lnTo>
                <a:lnTo>
                  <a:pt x="149097" y="283969"/>
                </a:lnTo>
                <a:lnTo>
                  <a:pt x="149097" y="537210"/>
                </a:lnTo>
                <a:lnTo>
                  <a:pt x="149574" y="571025"/>
                </a:lnTo>
                <a:lnTo>
                  <a:pt x="153384" y="618130"/>
                </a:lnTo>
                <a:lnTo>
                  <a:pt x="175488" y="652803"/>
                </a:lnTo>
                <a:lnTo>
                  <a:pt x="185038" y="656209"/>
                </a:lnTo>
                <a:lnTo>
                  <a:pt x="185038" y="662588"/>
                </a:lnTo>
                <a:lnTo>
                  <a:pt x="185038" y="668956"/>
                </a:lnTo>
                <a:lnTo>
                  <a:pt x="185038" y="675300"/>
                </a:lnTo>
                <a:lnTo>
                  <a:pt x="185038" y="681609"/>
                </a:lnTo>
                <a:lnTo>
                  <a:pt x="138767" y="681609"/>
                </a:lnTo>
                <a:lnTo>
                  <a:pt x="92519" y="681609"/>
                </a:lnTo>
                <a:lnTo>
                  <a:pt x="46271" y="681609"/>
                </a:lnTo>
                <a:lnTo>
                  <a:pt x="0" y="681609"/>
                </a:lnTo>
                <a:lnTo>
                  <a:pt x="0" y="675300"/>
                </a:lnTo>
                <a:lnTo>
                  <a:pt x="0" y="668956"/>
                </a:lnTo>
                <a:lnTo>
                  <a:pt x="0" y="662588"/>
                </a:lnTo>
                <a:lnTo>
                  <a:pt x="0" y="656209"/>
                </a:lnTo>
                <a:lnTo>
                  <a:pt x="10693" y="652895"/>
                </a:lnTo>
                <a:lnTo>
                  <a:pt x="35800" y="617684"/>
                </a:lnTo>
                <a:lnTo>
                  <a:pt x="39090" y="571670"/>
                </a:lnTo>
                <a:lnTo>
                  <a:pt x="39496" y="537210"/>
                </a:lnTo>
                <a:lnTo>
                  <a:pt x="39496" y="483815"/>
                </a:lnTo>
                <a:lnTo>
                  <a:pt x="39496" y="430421"/>
                </a:lnTo>
                <a:lnTo>
                  <a:pt x="39496" y="163449"/>
                </a:lnTo>
                <a:lnTo>
                  <a:pt x="39020" y="129522"/>
                </a:lnTo>
                <a:lnTo>
                  <a:pt x="35210" y="82813"/>
                </a:lnTo>
                <a:lnTo>
                  <a:pt x="11070" y="49619"/>
                </a:lnTo>
                <a:lnTo>
                  <a:pt x="0" y="45974"/>
                </a:lnTo>
                <a:lnTo>
                  <a:pt x="0" y="39421"/>
                </a:lnTo>
                <a:lnTo>
                  <a:pt x="0" y="32892"/>
                </a:lnTo>
                <a:lnTo>
                  <a:pt x="0" y="26364"/>
                </a:lnTo>
                <a:lnTo>
                  <a:pt x="0" y="19812"/>
                </a:lnTo>
                <a:lnTo>
                  <a:pt x="37244" y="19812"/>
                </a:lnTo>
                <a:lnTo>
                  <a:pt x="74501" y="19812"/>
                </a:lnTo>
                <a:lnTo>
                  <a:pt x="111781" y="19812"/>
                </a:lnTo>
                <a:lnTo>
                  <a:pt x="149097" y="19812"/>
                </a:lnTo>
                <a:lnTo>
                  <a:pt x="149097" y="41241"/>
                </a:lnTo>
                <a:lnTo>
                  <a:pt x="149097" y="62658"/>
                </a:lnTo>
                <a:lnTo>
                  <a:pt x="149097" y="84052"/>
                </a:lnTo>
                <a:lnTo>
                  <a:pt x="149097" y="105410"/>
                </a:lnTo>
                <a:lnTo>
                  <a:pt x="163032" y="79742"/>
                </a:lnTo>
                <a:lnTo>
                  <a:pt x="189995" y="39598"/>
                </a:lnTo>
                <a:lnTo>
                  <a:pt x="229822" y="6286"/>
                </a:lnTo>
                <a:lnTo>
                  <a:pt x="243953" y="1571"/>
                </a:lnTo>
                <a:lnTo>
                  <a:pt x="258571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7613" y="986663"/>
            <a:ext cx="394970" cy="681990"/>
          </a:xfrm>
          <a:custGeom>
            <a:avLst/>
            <a:gdLst/>
            <a:ahLst/>
            <a:cxnLst/>
            <a:rect l="l" t="t" r="r" b="b"/>
            <a:pathLst>
              <a:path w="394969" h="681989">
                <a:moveTo>
                  <a:pt x="258572" y="0"/>
                </a:moveTo>
                <a:lnTo>
                  <a:pt x="305202" y="20091"/>
                </a:lnTo>
                <a:lnTo>
                  <a:pt x="328493" y="54667"/>
                </a:lnTo>
                <a:lnTo>
                  <a:pt x="344114" y="99105"/>
                </a:lnTo>
                <a:lnTo>
                  <a:pt x="351736" y="149421"/>
                </a:lnTo>
                <a:lnTo>
                  <a:pt x="354836" y="226903"/>
                </a:lnTo>
                <a:lnTo>
                  <a:pt x="355219" y="279526"/>
                </a:lnTo>
                <a:lnTo>
                  <a:pt x="355219" y="331100"/>
                </a:lnTo>
                <a:lnTo>
                  <a:pt x="355219" y="382648"/>
                </a:lnTo>
                <a:lnTo>
                  <a:pt x="355219" y="434179"/>
                </a:lnTo>
                <a:lnTo>
                  <a:pt x="355219" y="485697"/>
                </a:lnTo>
                <a:lnTo>
                  <a:pt x="355219" y="537210"/>
                </a:lnTo>
                <a:lnTo>
                  <a:pt x="355695" y="571881"/>
                </a:lnTo>
                <a:lnTo>
                  <a:pt x="359505" y="619506"/>
                </a:lnTo>
                <a:lnTo>
                  <a:pt x="383645" y="652855"/>
                </a:lnTo>
                <a:lnTo>
                  <a:pt x="394716" y="656209"/>
                </a:lnTo>
                <a:lnTo>
                  <a:pt x="394716" y="662588"/>
                </a:lnTo>
                <a:lnTo>
                  <a:pt x="394716" y="668956"/>
                </a:lnTo>
                <a:lnTo>
                  <a:pt x="394716" y="675300"/>
                </a:lnTo>
                <a:lnTo>
                  <a:pt x="394716" y="681609"/>
                </a:lnTo>
                <a:lnTo>
                  <a:pt x="348497" y="681609"/>
                </a:lnTo>
                <a:lnTo>
                  <a:pt x="302244" y="681609"/>
                </a:lnTo>
                <a:lnTo>
                  <a:pt x="255966" y="681609"/>
                </a:lnTo>
                <a:lnTo>
                  <a:pt x="209676" y="681609"/>
                </a:lnTo>
                <a:lnTo>
                  <a:pt x="209676" y="675300"/>
                </a:lnTo>
                <a:lnTo>
                  <a:pt x="209676" y="668956"/>
                </a:lnTo>
                <a:lnTo>
                  <a:pt x="209676" y="662588"/>
                </a:lnTo>
                <a:lnTo>
                  <a:pt x="209676" y="656209"/>
                </a:lnTo>
                <a:lnTo>
                  <a:pt x="219321" y="652399"/>
                </a:lnTo>
                <a:lnTo>
                  <a:pt x="242155" y="612898"/>
                </a:lnTo>
                <a:lnTo>
                  <a:pt x="245342" y="568995"/>
                </a:lnTo>
                <a:lnTo>
                  <a:pt x="245744" y="537210"/>
                </a:lnTo>
                <a:lnTo>
                  <a:pt x="245744" y="488133"/>
                </a:lnTo>
                <a:lnTo>
                  <a:pt x="245744" y="439071"/>
                </a:lnTo>
                <a:lnTo>
                  <a:pt x="245744" y="390017"/>
                </a:lnTo>
                <a:lnTo>
                  <a:pt x="245744" y="340962"/>
                </a:lnTo>
                <a:lnTo>
                  <a:pt x="245744" y="291900"/>
                </a:lnTo>
                <a:lnTo>
                  <a:pt x="245744" y="242824"/>
                </a:lnTo>
                <a:lnTo>
                  <a:pt x="245510" y="205839"/>
                </a:lnTo>
                <a:lnTo>
                  <a:pt x="243709" y="154491"/>
                </a:lnTo>
                <a:lnTo>
                  <a:pt x="234134" y="113666"/>
                </a:lnTo>
                <a:lnTo>
                  <a:pt x="218439" y="95503"/>
                </a:lnTo>
                <a:lnTo>
                  <a:pt x="211709" y="95503"/>
                </a:lnTo>
                <a:lnTo>
                  <a:pt x="195157" y="100955"/>
                </a:lnTo>
                <a:lnTo>
                  <a:pt x="179212" y="117300"/>
                </a:lnTo>
                <a:lnTo>
                  <a:pt x="163863" y="144527"/>
                </a:lnTo>
                <a:lnTo>
                  <a:pt x="149098" y="182625"/>
                </a:lnTo>
                <a:lnTo>
                  <a:pt x="149098" y="233298"/>
                </a:lnTo>
                <a:lnTo>
                  <a:pt x="149098" y="283969"/>
                </a:lnTo>
                <a:lnTo>
                  <a:pt x="149098" y="537210"/>
                </a:lnTo>
                <a:lnTo>
                  <a:pt x="149574" y="571025"/>
                </a:lnTo>
                <a:lnTo>
                  <a:pt x="153384" y="618130"/>
                </a:lnTo>
                <a:lnTo>
                  <a:pt x="175488" y="652803"/>
                </a:lnTo>
                <a:lnTo>
                  <a:pt x="185038" y="656209"/>
                </a:lnTo>
                <a:lnTo>
                  <a:pt x="185038" y="662588"/>
                </a:lnTo>
                <a:lnTo>
                  <a:pt x="185038" y="668956"/>
                </a:lnTo>
                <a:lnTo>
                  <a:pt x="185038" y="675300"/>
                </a:lnTo>
                <a:lnTo>
                  <a:pt x="185038" y="681609"/>
                </a:lnTo>
                <a:lnTo>
                  <a:pt x="138767" y="681609"/>
                </a:lnTo>
                <a:lnTo>
                  <a:pt x="92519" y="681609"/>
                </a:lnTo>
                <a:lnTo>
                  <a:pt x="46271" y="681609"/>
                </a:lnTo>
                <a:lnTo>
                  <a:pt x="0" y="681609"/>
                </a:lnTo>
                <a:lnTo>
                  <a:pt x="0" y="675300"/>
                </a:lnTo>
                <a:lnTo>
                  <a:pt x="0" y="668956"/>
                </a:lnTo>
                <a:lnTo>
                  <a:pt x="0" y="662588"/>
                </a:lnTo>
                <a:lnTo>
                  <a:pt x="0" y="656209"/>
                </a:lnTo>
                <a:lnTo>
                  <a:pt x="10693" y="652895"/>
                </a:lnTo>
                <a:lnTo>
                  <a:pt x="35800" y="617684"/>
                </a:lnTo>
                <a:lnTo>
                  <a:pt x="39090" y="571670"/>
                </a:lnTo>
                <a:lnTo>
                  <a:pt x="39497" y="537210"/>
                </a:lnTo>
                <a:lnTo>
                  <a:pt x="39497" y="483815"/>
                </a:lnTo>
                <a:lnTo>
                  <a:pt x="39497" y="430421"/>
                </a:lnTo>
                <a:lnTo>
                  <a:pt x="39497" y="163449"/>
                </a:lnTo>
                <a:lnTo>
                  <a:pt x="39020" y="129522"/>
                </a:lnTo>
                <a:lnTo>
                  <a:pt x="35210" y="82813"/>
                </a:lnTo>
                <a:lnTo>
                  <a:pt x="11070" y="49619"/>
                </a:lnTo>
                <a:lnTo>
                  <a:pt x="0" y="45974"/>
                </a:lnTo>
                <a:lnTo>
                  <a:pt x="0" y="39421"/>
                </a:lnTo>
                <a:lnTo>
                  <a:pt x="0" y="32892"/>
                </a:lnTo>
                <a:lnTo>
                  <a:pt x="0" y="26364"/>
                </a:lnTo>
                <a:lnTo>
                  <a:pt x="0" y="19812"/>
                </a:lnTo>
                <a:lnTo>
                  <a:pt x="37244" y="19812"/>
                </a:lnTo>
                <a:lnTo>
                  <a:pt x="74501" y="19812"/>
                </a:lnTo>
                <a:lnTo>
                  <a:pt x="111781" y="19812"/>
                </a:lnTo>
                <a:lnTo>
                  <a:pt x="149098" y="19812"/>
                </a:lnTo>
                <a:lnTo>
                  <a:pt x="149098" y="41241"/>
                </a:lnTo>
                <a:lnTo>
                  <a:pt x="149098" y="62658"/>
                </a:lnTo>
                <a:lnTo>
                  <a:pt x="149098" y="84052"/>
                </a:lnTo>
                <a:lnTo>
                  <a:pt x="149098" y="105410"/>
                </a:lnTo>
                <a:lnTo>
                  <a:pt x="163032" y="79742"/>
                </a:lnTo>
                <a:lnTo>
                  <a:pt x="189995" y="39598"/>
                </a:lnTo>
                <a:lnTo>
                  <a:pt x="229822" y="6286"/>
                </a:lnTo>
                <a:lnTo>
                  <a:pt x="243953" y="1571"/>
                </a:lnTo>
                <a:lnTo>
                  <a:pt x="258572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884933" y="986663"/>
            <a:ext cx="306070" cy="701675"/>
          </a:xfrm>
          <a:custGeom>
            <a:avLst/>
            <a:gdLst/>
            <a:ahLst/>
            <a:cxnLst/>
            <a:rect l="l" t="t" r="r" b="b"/>
            <a:pathLst>
              <a:path w="306069" h="701675">
                <a:moveTo>
                  <a:pt x="165608" y="0"/>
                </a:moveTo>
                <a:lnTo>
                  <a:pt x="217424" y="20589"/>
                </a:lnTo>
                <a:lnTo>
                  <a:pt x="262001" y="82423"/>
                </a:lnTo>
                <a:lnTo>
                  <a:pt x="276862" y="118602"/>
                </a:lnTo>
                <a:lnTo>
                  <a:pt x="288687" y="161152"/>
                </a:lnTo>
                <a:lnTo>
                  <a:pt x="297488" y="210073"/>
                </a:lnTo>
                <a:lnTo>
                  <a:pt x="303279" y="265363"/>
                </a:lnTo>
                <a:lnTo>
                  <a:pt x="306070" y="327025"/>
                </a:lnTo>
                <a:lnTo>
                  <a:pt x="255873" y="327025"/>
                </a:lnTo>
                <a:lnTo>
                  <a:pt x="205676" y="327025"/>
                </a:lnTo>
                <a:lnTo>
                  <a:pt x="155479" y="327025"/>
                </a:lnTo>
                <a:lnTo>
                  <a:pt x="105283" y="327025"/>
                </a:lnTo>
                <a:lnTo>
                  <a:pt x="109049" y="389391"/>
                </a:lnTo>
                <a:lnTo>
                  <a:pt x="116744" y="444865"/>
                </a:lnTo>
                <a:lnTo>
                  <a:pt x="128393" y="493456"/>
                </a:lnTo>
                <a:lnTo>
                  <a:pt x="144018" y="535177"/>
                </a:lnTo>
                <a:lnTo>
                  <a:pt x="173767" y="579183"/>
                </a:lnTo>
                <a:lnTo>
                  <a:pt x="209042" y="593851"/>
                </a:lnTo>
                <a:lnTo>
                  <a:pt x="220493" y="592375"/>
                </a:lnTo>
                <a:lnTo>
                  <a:pt x="251587" y="570229"/>
                </a:lnTo>
                <a:lnTo>
                  <a:pt x="271494" y="536987"/>
                </a:lnTo>
                <a:lnTo>
                  <a:pt x="292735" y="484886"/>
                </a:lnTo>
                <a:lnTo>
                  <a:pt x="297180" y="490092"/>
                </a:lnTo>
                <a:lnTo>
                  <a:pt x="301625" y="495300"/>
                </a:lnTo>
                <a:lnTo>
                  <a:pt x="306070" y="500507"/>
                </a:lnTo>
                <a:lnTo>
                  <a:pt x="290754" y="551297"/>
                </a:lnTo>
                <a:lnTo>
                  <a:pt x="274701" y="594121"/>
                </a:lnTo>
                <a:lnTo>
                  <a:pt x="257885" y="628969"/>
                </a:lnTo>
                <a:lnTo>
                  <a:pt x="221569" y="675810"/>
                </a:lnTo>
                <a:lnTo>
                  <a:pt x="179901" y="698583"/>
                </a:lnTo>
                <a:lnTo>
                  <a:pt x="156972" y="701421"/>
                </a:lnTo>
                <a:lnTo>
                  <a:pt x="118754" y="694348"/>
                </a:lnTo>
                <a:lnTo>
                  <a:pt x="85455" y="673131"/>
                </a:lnTo>
                <a:lnTo>
                  <a:pt x="57084" y="637770"/>
                </a:lnTo>
                <a:lnTo>
                  <a:pt x="33655" y="588263"/>
                </a:lnTo>
                <a:lnTo>
                  <a:pt x="21571" y="549948"/>
                </a:lnTo>
                <a:lnTo>
                  <a:pt x="12152" y="508146"/>
                </a:lnTo>
                <a:lnTo>
                  <a:pt x="5409" y="462844"/>
                </a:lnTo>
                <a:lnTo>
                  <a:pt x="1354" y="414032"/>
                </a:lnTo>
                <a:lnTo>
                  <a:pt x="0" y="361696"/>
                </a:lnTo>
                <a:lnTo>
                  <a:pt x="1981" y="298163"/>
                </a:lnTo>
                <a:lnTo>
                  <a:pt x="7924" y="240013"/>
                </a:lnTo>
                <a:lnTo>
                  <a:pt x="17830" y="187265"/>
                </a:lnTo>
                <a:lnTo>
                  <a:pt x="31699" y="139935"/>
                </a:lnTo>
                <a:lnTo>
                  <a:pt x="49530" y="98044"/>
                </a:lnTo>
                <a:lnTo>
                  <a:pt x="75346" y="55131"/>
                </a:lnTo>
                <a:lnTo>
                  <a:pt x="103282" y="24495"/>
                </a:lnTo>
                <a:lnTo>
                  <a:pt x="133361" y="6121"/>
                </a:lnTo>
                <a:lnTo>
                  <a:pt x="165608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07083" y="986663"/>
            <a:ext cx="252095" cy="701675"/>
          </a:xfrm>
          <a:custGeom>
            <a:avLst/>
            <a:gdLst/>
            <a:ahLst/>
            <a:cxnLst/>
            <a:rect l="l" t="t" r="r" b="b"/>
            <a:pathLst>
              <a:path w="252094" h="701675">
                <a:moveTo>
                  <a:pt x="113410" y="0"/>
                </a:moveTo>
                <a:lnTo>
                  <a:pt x="156916" y="14733"/>
                </a:lnTo>
                <a:lnTo>
                  <a:pt x="177927" y="33274"/>
                </a:lnTo>
                <a:lnTo>
                  <a:pt x="183769" y="36829"/>
                </a:lnTo>
                <a:lnTo>
                  <a:pt x="188087" y="36829"/>
                </a:lnTo>
                <a:lnTo>
                  <a:pt x="192785" y="36829"/>
                </a:lnTo>
                <a:lnTo>
                  <a:pt x="196596" y="35051"/>
                </a:lnTo>
                <a:lnTo>
                  <a:pt x="213232" y="1397"/>
                </a:lnTo>
                <a:lnTo>
                  <a:pt x="217678" y="1397"/>
                </a:lnTo>
                <a:lnTo>
                  <a:pt x="221996" y="1397"/>
                </a:lnTo>
                <a:lnTo>
                  <a:pt x="226440" y="1397"/>
                </a:lnTo>
                <a:lnTo>
                  <a:pt x="227945" y="57860"/>
                </a:lnTo>
                <a:lnTo>
                  <a:pt x="229425" y="114300"/>
                </a:lnTo>
                <a:lnTo>
                  <a:pt x="230905" y="170739"/>
                </a:lnTo>
                <a:lnTo>
                  <a:pt x="232409" y="227202"/>
                </a:lnTo>
                <a:lnTo>
                  <a:pt x="227965" y="227202"/>
                </a:lnTo>
                <a:lnTo>
                  <a:pt x="223519" y="227202"/>
                </a:lnTo>
                <a:lnTo>
                  <a:pt x="219075" y="227202"/>
                </a:lnTo>
                <a:lnTo>
                  <a:pt x="207049" y="180909"/>
                </a:lnTo>
                <a:lnTo>
                  <a:pt x="194786" y="142605"/>
                </a:lnTo>
                <a:lnTo>
                  <a:pt x="169544" y="89915"/>
                </a:lnTo>
                <a:lnTo>
                  <a:pt x="131254" y="55375"/>
                </a:lnTo>
                <a:lnTo>
                  <a:pt x="118490" y="53086"/>
                </a:lnTo>
                <a:lnTo>
                  <a:pt x="110775" y="54300"/>
                </a:lnTo>
                <a:lnTo>
                  <a:pt x="82597" y="93472"/>
                </a:lnTo>
                <a:lnTo>
                  <a:pt x="79756" y="117475"/>
                </a:lnTo>
                <a:lnTo>
                  <a:pt x="80254" y="126926"/>
                </a:lnTo>
                <a:lnTo>
                  <a:pt x="96652" y="171378"/>
                </a:lnTo>
                <a:lnTo>
                  <a:pt x="131653" y="221099"/>
                </a:lnTo>
                <a:lnTo>
                  <a:pt x="157606" y="253746"/>
                </a:lnTo>
                <a:lnTo>
                  <a:pt x="183917" y="287655"/>
                </a:lnTo>
                <a:lnTo>
                  <a:pt x="221775" y="347472"/>
                </a:lnTo>
                <a:lnTo>
                  <a:pt x="241300" y="398692"/>
                </a:lnTo>
                <a:lnTo>
                  <a:pt x="250444" y="453747"/>
                </a:lnTo>
                <a:lnTo>
                  <a:pt x="251587" y="483488"/>
                </a:lnTo>
                <a:lnTo>
                  <a:pt x="250632" y="510970"/>
                </a:lnTo>
                <a:lnTo>
                  <a:pt x="242960" y="565124"/>
                </a:lnTo>
                <a:lnTo>
                  <a:pt x="227816" y="616773"/>
                </a:lnTo>
                <a:lnTo>
                  <a:pt x="206341" y="657488"/>
                </a:lnTo>
                <a:lnTo>
                  <a:pt x="179010" y="685561"/>
                </a:lnTo>
                <a:lnTo>
                  <a:pt x="131825" y="701421"/>
                </a:lnTo>
                <a:lnTo>
                  <a:pt x="117586" y="699563"/>
                </a:lnTo>
                <a:lnTo>
                  <a:pt x="101155" y="693991"/>
                </a:lnTo>
                <a:lnTo>
                  <a:pt x="82534" y="684704"/>
                </a:lnTo>
                <a:lnTo>
                  <a:pt x="61721" y="671702"/>
                </a:lnTo>
                <a:lnTo>
                  <a:pt x="53975" y="666496"/>
                </a:lnTo>
                <a:lnTo>
                  <a:pt x="48640" y="663956"/>
                </a:lnTo>
                <a:lnTo>
                  <a:pt x="45719" y="663956"/>
                </a:lnTo>
                <a:lnTo>
                  <a:pt x="39526" y="666170"/>
                </a:lnTo>
                <a:lnTo>
                  <a:pt x="33893" y="672814"/>
                </a:lnTo>
                <a:lnTo>
                  <a:pt x="28807" y="683887"/>
                </a:lnTo>
                <a:lnTo>
                  <a:pt x="24256" y="699388"/>
                </a:lnTo>
                <a:lnTo>
                  <a:pt x="19938" y="699388"/>
                </a:lnTo>
                <a:lnTo>
                  <a:pt x="15621" y="699388"/>
                </a:lnTo>
                <a:lnTo>
                  <a:pt x="11303" y="699388"/>
                </a:lnTo>
                <a:lnTo>
                  <a:pt x="10021" y="651778"/>
                </a:lnTo>
                <a:lnTo>
                  <a:pt x="8765" y="604191"/>
                </a:lnTo>
                <a:lnTo>
                  <a:pt x="7526" y="556623"/>
                </a:lnTo>
                <a:lnTo>
                  <a:pt x="6300" y="509067"/>
                </a:lnTo>
                <a:lnTo>
                  <a:pt x="5079" y="461517"/>
                </a:lnTo>
                <a:lnTo>
                  <a:pt x="9525" y="461517"/>
                </a:lnTo>
                <a:lnTo>
                  <a:pt x="13843" y="461517"/>
                </a:lnTo>
                <a:lnTo>
                  <a:pt x="18287" y="461517"/>
                </a:lnTo>
                <a:lnTo>
                  <a:pt x="27955" y="505285"/>
                </a:lnTo>
                <a:lnTo>
                  <a:pt x="39243" y="543242"/>
                </a:lnTo>
                <a:lnTo>
                  <a:pt x="66675" y="601726"/>
                </a:lnTo>
                <a:lnTo>
                  <a:pt x="96551" y="636698"/>
                </a:lnTo>
                <a:lnTo>
                  <a:pt x="124713" y="648335"/>
                </a:lnTo>
                <a:lnTo>
                  <a:pt x="133713" y="647045"/>
                </a:lnTo>
                <a:lnTo>
                  <a:pt x="160688" y="616499"/>
                </a:lnTo>
                <a:lnTo>
                  <a:pt x="167385" y="576834"/>
                </a:lnTo>
                <a:lnTo>
                  <a:pt x="166649" y="560451"/>
                </a:lnTo>
                <a:lnTo>
                  <a:pt x="155702" y="518160"/>
                </a:lnTo>
                <a:lnTo>
                  <a:pt x="121804" y="466653"/>
                </a:lnTo>
                <a:lnTo>
                  <a:pt x="103250" y="443102"/>
                </a:lnTo>
                <a:lnTo>
                  <a:pt x="75965" y="407789"/>
                </a:lnTo>
                <a:lnTo>
                  <a:pt x="37207" y="350448"/>
                </a:lnTo>
                <a:lnTo>
                  <a:pt x="14466" y="298630"/>
                </a:lnTo>
                <a:lnTo>
                  <a:pt x="1599" y="234570"/>
                </a:lnTo>
                <a:lnTo>
                  <a:pt x="0" y="200278"/>
                </a:lnTo>
                <a:lnTo>
                  <a:pt x="1811" y="162988"/>
                </a:lnTo>
                <a:lnTo>
                  <a:pt x="16341" y="93837"/>
                </a:lnTo>
                <a:lnTo>
                  <a:pt x="45277" y="34825"/>
                </a:lnTo>
                <a:lnTo>
                  <a:pt x="87429" y="3861"/>
                </a:lnTo>
                <a:lnTo>
                  <a:pt x="11341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519420" y="764412"/>
            <a:ext cx="244475" cy="913130"/>
          </a:xfrm>
          <a:custGeom>
            <a:avLst/>
            <a:gdLst/>
            <a:ahLst/>
            <a:cxnLst/>
            <a:rect l="l" t="t" r="r" b="b"/>
            <a:pathLst>
              <a:path w="244475" h="913130">
                <a:moveTo>
                  <a:pt x="144399" y="0"/>
                </a:moveTo>
                <a:lnTo>
                  <a:pt x="148716" y="0"/>
                </a:lnTo>
                <a:lnTo>
                  <a:pt x="152907" y="0"/>
                </a:lnTo>
                <a:lnTo>
                  <a:pt x="157225" y="0"/>
                </a:lnTo>
                <a:lnTo>
                  <a:pt x="157225" y="48400"/>
                </a:lnTo>
                <a:lnTo>
                  <a:pt x="157225" y="96818"/>
                </a:lnTo>
                <a:lnTo>
                  <a:pt x="157225" y="145243"/>
                </a:lnTo>
                <a:lnTo>
                  <a:pt x="157225" y="193661"/>
                </a:lnTo>
                <a:lnTo>
                  <a:pt x="157225" y="242062"/>
                </a:lnTo>
                <a:lnTo>
                  <a:pt x="178942" y="242062"/>
                </a:lnTo>
                <a:lnTo>
                  <a:pt x="200659" y="242062"/>
                </a:lnTo>
                <a:lnTo>
                  <a:pt x="222376" y="242062"/>
                </a:lnTo>
                <a:lnTo>
                  <a:pt x="244093" y="242062"/>
                </a:lnTo>
                <a:lnTo>
                  <a:pt x="244093" y="259587"/>
                </a:lnTo>
                <a:lnTo>
                  <a:pt x="244093" y="277113"/>
                </a:lnTo>
                <a:lnTo>
                  <a:pt x="244093" y="294639"/>
                </a:lnTo>
                <a:lnTo>
                  <a:pt x="244093" y="312165"/>
                </a:lnTo>
                <a:lnTo>
                  <a:pt x="222376" y="312165"/>
                </a:lnTo>
                <a:lnTo>
                  <a:pt x="200660" y="312165"/>
                </a:lnTo>
                <a:lnTo>
                  <a:pt x="178943" y="312165"/>
                </a:lnTo>
                <a:lnTo>
                  <a:pt x="157225" y="312165"/>
                </a:lnTo>
                <a:lnTo>
                  <a:pt x="157225" y="363219"/>
                </a:lnTo>
                <a:lnTo>
                  <a:pt x="157225" y="720598"/>
                </a:lnTo>
                <a:lnTo>
                  <a:pt x="157414" y="746720"/>
                </a:lnTo>
                <a:lnTo>
                  <a:pt x="160146" y="794512"/>
                </a:lnTo>
                <a:lnTo>
                  <a:pt x="180085" y="831723"/>
                </a:lnTo>
                <a:lnTo>
                  <a:pt x="184276" y="831723"/>
                </a:lnTo>
                <a:lnTo>
                  <a:pt x="196798" y="827341"/>
                </a:lnTo>
                <a:lnTo>
                  <a:pt x="209010" y="814196"/>
                </a:lnTo>
                <a:lnTo>
                  <a:pt x="220888" y="792289"/>
                </a:lnTo>
                <a:lnTo>
                  <a:pt x="232409" y="761619"/>
                </a:lnTo>
                <a:lnTo>
                  <a:pt x="236346" y="766826"/>
                </a:lnTo>
                <a:lnTo>
                  <a:pt x="240156" y="772033"/>
                </a:lnTo>
                <a:lnTo>
                  <a:pt x="244093" y="777239"/>
                </a:lnTo>
                <a:lnTo>
                  <a:pt x="225805" y="836674"/>
                </a:lnTo>
                <a:lnTo>
                  <a:pt x="202564" y="879141"/>
                </a:lnTo>
                <a:lnTo>
                  <a:pt x="174371" y="904630"/>
                </a:lnTo>
                <a:lnTo>
                  <a:pt x="141224" y="913129"/>
                </a:lnTo>
                <a:lnTo>
                  <a:pt x="124479" y="910939"/>
                </a:lnTo>
                <a:lnTo>
                  <a:pt x="82295" y="878077"/>
                </a:lnTo>
                <a:lnTo>
                  <a:pt x="62595" y="841009"/>
                </a:lnTo>
                <a:lnTo>
                  <a:pt x="51562" y="799846"/>
                </a:lnTo>
                <a:lnTo>
                  <a:pt x="48704" y="755268"/>
                </a:lnTo>
                <a:lnTo>
                  <a:pt x="47751" y="669544"/>
                </a:lnTo>
                <a:lnTo>
                  <a:pt x="47751" y="618489"/>
                </a:lnTo>
                <a:lnTo>
                  <a:pt x="47751" y="567435"/>
                </a:lnTo>
                <a:lnTo>
                  <a:pt x="47751" y="312165"/>
                </a:lnTo>
                <a:lnTo>
                  <a:pt x="35772" y="312165"/>
                </a:lnTo>
                <a:lnTo>
                  <a:pt x="23828" y="312165"/>
                </a:lnTo>
                <a:lnTo>
                  <a:pt x="11908" y="312165"/>
                </a:lnTo>
                <a:lnTo>
                  <a:pt x="0" y="312165"/>
                </a:lnTo>
                <a:lnTo>
                  <a:pt x="0" y="303911"/>
                </a:lnTo>
                <a:lnTo>
                  <a:pt x="0" y="295656"/>
                </a:lnTo>
                <a:lnTo>
                  <a:pt x="0" y="287400"/>
                </a:lnTo>
                <a:lnTo>
                  <a:pt x="23743" y="255470"/>
                </a:lnTo>
                <a:lnTo>
                  <a:pt x="45640" y="222742"/>
                </a:lnTo>
                <a:lnTo>
                  <a:pt x="65704" y="189228"/>
                </a:lnTo>
                <a:lnTo>
                  <a:pt x="83946" y="154939"/>
                </a:lnTo>
                <a:lnTo>
                  <a:pt x="100661" y="119247"/>
                </a:lnTo>
                <a:lnTo>
                  <a:pt x="116316" y="81518"/>
                </a:lnTo>
                <a:lnTo>
                  <a:pt x="130899" y="41765"/>
                </a:lnTo>
                <a:lnTo>
                  <a:pt x="144399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1850" y="764412"/>
            <a:ext cx="244475" cy="913130"/>
          </a:xfrm>
          <a:custGeom>
            <a:avLst/>
            <a:gdLst/>
            <a:ahLst/>
            <a:cxnLst/>
            <a:rect l="l" t="t" r="r" b="b"/>
            <a:pathLst>
              <a:path w="244475" h="913130">
                <a:moveTo>
                  <a:pt x="144399" y="0"/>
                </a:moveTo>
                <a:lnTo>
                  <a:pt x="148717" y="0"/>
                </a:lnTo>
                <a:lnTo>
                  <a:pt x="152907" y="0"/>
                </a:lnTo>
                <a:lnTo>
                  <a:pt x="157225" y="0"/>
                </a:lnTo>
                <a:lnTo>
                  <a:pt x="157225" y="48400"/>
                </a:lnTo>
                <a:lnTo>
                  <a:pt x="157225" y="96818"/>
                </a:lnTo>
                <a:lnTo>
                  <a:pt x="157225" y="145243"/>
                </a:lnTo>
                <a:lnTo>
                  <a:pt x="157225" y="193661"/>
                </a:lnTo>
                <a:lnTo>
                  <a:pt x="157225" y="242062"/>
                </a:lnTo>
                <a:lnTo>
                  <a:pt x="178943" y="242062"/>
                </a:lnTo>
                <a:lnTo>
                  <a:pt x="200660" y="242062"/>
                </a:lnTo>
                <a:lnTo>
                  <a:pt x="222377" y="242062"/>
                </a:lnTo>
                <a:lnTo>
                  <a:pt x="244094" y="242062"/>
                </a:lnTo>
                <a:lnTo>
                  <a:pt x="244094" y="259587"/>
                </a:lnTo>
                <a:lnTo>
                  <a:pt x="244094" y="277113"/>
                </a:lnTo>
                <a:lnTo>
                  <a:pt x="244094" y="294639"/>
                </a:lnTo>
                <a:lnTo>
                  <a:pt x="244094" y="312165"/>
                </a:lnTo>
                <a:lnTo>
                  <a:pt x="222376" y="312165"/>
                </a:lnTo>
                <a:lnTo>
                  <a:pt x="200659" y="312165"/>
                </a:lnTo>
                <a:lnTo>
                  <a:pt x="178942" y="312165"/>
                </a:lnTo>
                <a:lnTo>
                  <a:pt x="157225" y="312165"/>
                </a:lnTo>
                <a:lnTo>
                  <a:pt x="157225" y="363219"/>
                </a:lnTo>
                <a:lnTo>
                  <a:pt x="157225" y="720598"/>
                </a:lnTo>
                <a:lnTo>
                  <a:pt x="157414" y="746720"/>
                </a:lnTo>
                <a:lnTo>
                  <a:pt x="160147" y="794512"/>
                </a:lnTo>
                <a:lnTo>
                  <a:pt x="180086" y="831723"/>
                </a:lnTo>
                <a:lnTo>
                  <a:pt x="184276" y="831723"/>
                </a:lnTo>
                <a:lnTo>
                  <a:pt x="196798" y="827341"/>
                </a:lnTo>
                <a:lnTo>
                  <a:pt x="209010" y="814196"/>
                </a:lnTo>
                <a:lnTo>
                  <a:pt x="220888" y="792289"/>
                </a:lnTo>
                <a:lnTo>
                  <a:pt x="232410" y="761619"/>
                </a:lnTo>
                <a:lnTo>
                  <a:pt x="236347" y="766826"/>
                </a:lnTo>
                <a:lnTo>
                  <a:pt x="240156" y="772033"/>
                </a:lnTo>
                <a:lnTo>
                  <a:pt x="244094" y="777239"/>
                </a:lnTo>
                <a:lnTo>
                  <a:pt x="225806" y="836674"/>
                </a:lnTo>
                <a:lnTo>
                  <a:pt x="202565" y="879141"/>
                </a:lnTo>
                <a:lnTo>
                  <a:pt x="174371" y="904630"/>
                </a:lnTo>
                <a:lnTo>
                  <a:pt x="141224" y="913129"/>
                </a:lnTo>
                <a:lnTo>
                  <a:pt x="124479" y="910939"/>
                </a:lnTo>
                <a:lnTo>
                  <a:pt x="82296" y="878077"/>
                </a:lnTo>
                <a:lnTo>
                  <a:pt x="62595" y="841009"/>
                </a:lnTo>
                <a:lnTo>
                  <a:pt x="51562" y="799846"/>
                </a:lnTo>
                <a:lnTo>
                  <a:pt x="48704" y="755268"/>
                </a:lnTo>
                <a:lnTo>
                  <a:pt x="47751" y="669544"/>
                </a:lnTo>
                <a:lnTo>
                  <a:pt x="47751" y="618489"/>
                </a:lnTo>
                <a:lnTo>
                  <a:pt x="47751" y="567435"/>
                </a:lnTo>
                <a:lnTo>
                  <a:pt x="47751" y="312165"/>
                </a:lnTo>
                <a:lnTo>
                  <a:pt x="35772" y="312165"/>
                </a:lnTo>
                <a:lnTo>
                  <a:pt x="23828" y="312165"/>
                </a:lnTo>
                <a:lnTo>
                  <a:pt x="11908" y="312165"/>
                </a:lnTo>
                <a:lnTo>
                  <a:pt x="0" y="312165"/>
                </a:lnTo>
                <a:lnTo>
                  <a:pt x="0" y="303911"/>
                </a:lnTo>
                <a:lnTo>
                  <a:pt x="0" y="295656"/>
                </a:lnTo>
                <a:lnTo>
                  <a:pt x="0" y="287400"/>
                </a:lnTo>
                <a:lnTo>
                  <a:pt x="23743" y="255470"/>
                </a:lnTo>
                <a:lnTo>
                  <a:pt x="45640" y="222742"/>
                </a:lnTo>
                <a:lnTo>
                  <a:pt x="65704" y="189228"/>
                </a:lnTo>
                <a:lnTo>
                  <a:pt x="83947" y="154939"/>
                </a:lnTo>
                <a:lnTo>
                  <a:pt x="100661" y="119247"/>
                </a:lnTo>
                <a:lnTo>
                  <a:pt x="116316" y="81518"/>
                </a:lnTo>
                <a:lnTo>
                  <a:pt x="130899" y="41765"/>
                </a:lnTo>
                <a:lnTo>
                  <a:pt x="144399" y="0"/>
                </a:lnTo>
                <a:close/>
              </a:path>
            </a:pathLst>
          </a:custGeom>
          <a:ln w="12191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89701" y="708405"/>
            <a:ext cx="592455" cy="960119"/>
          </a:xfrm>
          <a:custGeom>
            <a:avLst/>
            <a:gdLst/>
            <a:ahLst/>
            <a:cxnLst/>
            <a:rect l="l" t="t" r="r" b="b"/>
            <a:pathLst>
              <a:path w="592454" h="960119">
                <a:moveTo>
                  <a:pt x="0" y="0"/>
                </a:moveTo>
                <a:lnTo>
                  <a:pt x="0" y="0"/>
                </a:lnTo>
                <a:lnTo>
                  <a:pt x="277368" y="0"/>
                </a:lnTo>
                <a:lnTo>
                  <a:pt x="277368" y="6572"/>
                </a:lnTo>
                <a:lnTo>
                  <a:pt x="277368" y="13144"/>
                </a:lnTo>
                <a:lnTo>
                  <a:pt x="277368" y="19716"/>
                </a:lnTo>
                <a:lnTo>
                  <a:pt x="277368" y="26289"/>
                </a:lnTo>
                <a:lnTo>
                  <a:pt x="271525" y="26289"/>
                </a:lnTo>
                <a:lnTo>
                  <a:pt x="265684" y="26289"/>
                </a:lnTo>
                <a:lnTo>
                  <a:pt x="259841" y="26289"/>
                </a:lnTo>
                <a:lnTo>
                  <a:pt x="248812" y="27217"/>
                </a:lnTo>
                <a:lnTo>
                  <a:pt x="213487" y="54578"/>
                </a:lnTo>
                <a:lnTo>
                  <a:pt x="203374" y="105822"/>
                </a:lnTo>
                <a:lnTo>
                  <a:pt x="202311" y="164211"/>
                </a:lnTo>
                <a:lnTo>
                  <a:pt x="202311" y="218604"/>
                </a:lnTo>
                <a:lnTo>
                  <a:pt x="202311" y="272979"/>
                </a:lnTo>
                <a:lnTo>
                  <a:pt x="202311" y="327349"/>
                </a:lnTo>
                <a:lnTo>
                  <a:pt x="202311" y="381724"/>
                </a:lnTo>
                <a:lnTo>
                  <a:pt x="202311" y="436118"/>
                </a:lnTo>
                <a:lnTo>
                  <a:pt x="249154" y="436118"/>
                </a:lnTo>
                <a:lnTo>
                  <a:pt x="295973" y="436118"/>
                </a:lnTo>
                <a:lnTo>
                  <a:pt x="342792" y="436118"/>
                </a:lnTo>
                <a:lnTo>
                  <a:pt x="389636" y="436118"/>
                </a:lnTo>
                <a:lnTo>
                  <a:pt x="389636" y="381724"/>
                </a:lnTo>
                <a:lnTo>
                  <a:pt x="389636" y="327349"/>
                </a:lnTo>
                <a:lnTo>
                  <a:pt x="389636" y="272979"/>
                </a:lnTo>
                <a:lnTo>
                  <a:pt x="389636" y="218604"/>
                </a:lnTo>
                <a:lnTo>
                  <a:pt x="389636" y="164211"/>
                </a:lnTo>
                <a:lnTo>
                  <a:pt x="389372" y="130877"/>
                </a:lnTo>
                <a:lnTo>
                  <a:pt x="387224" y="84879"/>
                </a:lnTo>
                <a:lnTo>
                  <a:pt x="373888" y="47224"/>
                </a:lnTo>
                <a:lnTo>
                  <a:pt x="332104" y="26289"/>
                </a:lnTo>
                <a:lnTo>
                  <a:pt x="326389" y="26289"/>
                </a:lnTo>
                <a:lnTo>
                  <a:pt x="320675" y="26289"/>
                </a:lnTo>
                <a:lnTo>
                  <a:pt x="314960" y="26289"/>
                </a:lnTo>
                <a:lnTo>
                  <a:pt x="314960" y="19716"/>
                </a:lnTo>
                <a:lnTo>
                  <a:pt x="314960" y="13144"/>
                </a:lnTo>
                <a:lnTo>
                  <a:pt x="314960" y="6572"/>
                </a:lnTo>
                <a:lnTo>
                  <a:pt x="314960" y="0"/>
                </a:lnTo>
                <a:lnTo>
                  <a:pt x="370357" y="0"/>
                </a:lnTo>
                <a:lnTo>
                  <a:pt x="425754" y="0"/>
                </a:lnTo>
                <a:lnTo>
                  <a:pt x="481152" y="0"/>
                </a:lnTo>
                <a:lnTo>
                  <a:pt x="536549" y="0"/>
                </a:lnTo>
                <a:lnTo>
                  <a:pt x="591947" y="0"/>
                </a:lnTo>
                <a:lnTo>
                  <a:pt x="591947" y="6572"/>
                </a:lnTo>
                <a:lnTo>
                  <a:pt x="591947" y="13144"/>
                </a:lnTo>
                <a:lnTo>
                  <a:pt x="591947" y="19716"/>
                </a:lnTo>
                <a:lnTo>
                  <a:pt x="591947" y="26289"/>
                </a:lnTo>
                <a:lnTo>
                  <a:pt x="586231" y="26289"/>
                </a:lnTo>
                <a:lnTo>
                  <a:pt x="580517" y="26289"/>
                </a:lnTo>
                <a:lnTo>
                  <a:pt x="574801" y="26289"/>
                </a:lnTo>
                <a:lnTo>
                  <a:pt x="563629" y="27217"/>
                </a:lnTo>
                <a:lnTo>
                  <a:pt x="528494" y="54578"/>
                </a:lnTo>
                <a:lnTo>
                  <a:pt x="518334" y="105822"/>
                </a:lnTo>
                <a:lnTo>
                  <a:pt x="517271" y="164211"/>
                </a:lnTo>
                <a:lnTo>
                  <a:pt x="517271" y="216849"/>
                </a:lnTo>
                <a:lnTo>
                  <a:pt x="517271" y="269484"/>
                </a:lnTo>
                <a:lnTo>
                  <a:pt x="517271" y="795655"/>
                </a:lnTo>
                <a:lnTo>
                  <a:pt x="517534" y="829044"/>
                </a:lnTo>
                <a:lnTo>
                  <a:pt x="519682" y="875057"/>
                </a:lnTo>
                <a:lnTo>
                  <a:pt x="533018" y="912697"/>
                </a:lnTo>
                <a:lnTo>
                  <a:pt x="574801" y="933704"/>
                </a:lnTo>
                <a:lnTo>
                  <a:pt x="580517" y="933704"/>
                </a:lnTo>
                <a:lnTo>
                  <a:pt x="586231" y="933704"/>
                </a:lnTo>
                <a:lnTo>
                  <a:pt x="591947" y="933704"/>
                </a:lnTo>
                <a:lnTo>
                  <a:pt x="591947" y="940274"/>
                </a:lnTo>
                <a:lnTo>
                  <a:pt x="591947" y="946832"/>
                </a:lnTo>
                <a:lnTo>
                  <a:pt x="591947" y="953367"/>
                </a:lnTo>
                <a:lnTo>
                  <a:pt x="591947" y="959866"/>
                </a:lnTo>
                <a:lnTo>
                  <a:pt x="536549" y="959866"/>
                </a:lnTo>
                <a:lnTo>
                  <a:pt x="481152" y="959866"/>
                </a:lnTo>
                <a:lnTo>
                  <a:pt x="425754" y="959866"/>
                </a:lnTo>
                <a:lnTo>
                  <a:pt x="370357" y="959866"/>
                </a:lnTo>
                <a:lnTo>
                  <a:pt x="314960" y="959866"/>
                </a:lnTo>
                <a:lnTo>
                  <a:pt x="314960" y="953367"/>
                </a:lnTo>
                <a:lnTo>
                  <a:pt x="314960" y="946832"/>
                </a:lnTo>
                <a:lnTo>
                  <a:pt x="314960" y="940274"/>
                </a:lnTo>
                <a:lnTo>
                  <a:pt x="314960" y="933704"/>
                </a:lnTo>
                <a:lnTo>
                  <a:pt x="320675" y="933704"/>
                </a:lnTo>
                <a:lnTo>
                  <a:pt x="326389" y="933704"/>
                </a:lnTo>
                <a:lnTo>
                  <a:pt x="332104" y="933704"/>
                </a:lnTo>
                <a:lnTo>
                  <a:pt x="343277" y="932775"/>
                </a:lnTo>
                <a:lnTo>
                  <a:pt x="378460" y="905414"/>
                </a:lnTo>
                <a:lnTo>
                  <a:pt x="388572" y="854059"/>
                </a:lnTo>
                <a:lnTo>
                  <a:pt x="389636" y="795655"/>
                </a:lnTo>
                <a:lnTo>
                  <a:pt x="389636" y="746124"/>
                </a:lnTo>
                <a:lnTo>
                  <a:pt x="389636" y="696590"/>
                </a:lnTo>
                <a:lnTo>
                  <a:pt x="389636" y="647049"/>
                </a:lnTo>
                <a:lnTo>
                  <a:pt x="389636" y="597497"/>
                </a:lnTo>
                <a:lnTo>
                  <a:pt x="389636" y="547931"/>
                </a:lnTo>
                <a:lnTo>
                  <a:pt x="389636" y="498348"/>
                </a:lnTo>
                <a:lnTo>
                  <a:pt x="342792" y="498348"/>
                </a:lnTo>
                <a:lnTo>
                  <a:pt x="295973" y="498348"/>
                </a:lnTo>
                <a:lnTo>
                  <a:pt x="249154" y="498348"/>
                </a:lnTo>
                <a:lnTo>
                  <a:pt x="202311" y="498348"/>
                </a:lnTo>
                <a:lnTo>
                  <a:pt x="202311" y="547931"/>
                </a:lnTo>
                <a:lnTo>
                  <a:pt x="202311" y="795655"/>
                </a:lnTo>
                <a:lnTo>
                  <a:pt x="202576" y="829044"/>
                </a:lnTo>
                <a:lnTo>
                  <a:pt x="204775" y="875057"/>
                </a:lnTo>
                <a:lnTo>
                  <a:pt x="218382" y="912697"/>
                </a:lnTo>
                <a:lnTo>
                  <a:pt x="259841" y="933704"/>
                </a:lnTo>
                <a:lnTo>
                  <a:pt x="265684" y="933704"/>
                </a:lnTo>
                <a:lnTo>
                  <a:pt x="271525" y="933704"/>
                </a:lnTo>
                <a:lnTo>
                  <a:pt x="277368" y="933704"/>
                </a:lnTo>
                <a:lnTo>
                  <a:pt x="277368" y="940274"/>
                </a:lnTo>
                <a:lnTo>
                  <a:pt x="277368" y="946832"/>
                </a:lnTo>
                <a:lnTo>
                  <a:pt x="277368" y="953367"/>
                </a:lnTo>
                <a:lnTo>
                  <a:pt x="277368" y="959866"/>
                </a:lnTo>
                <a:lnTo>
                  <a:pt x="221894" y="959866"/>
                </a:lnTo>
                <a:lnTo>
                  <a:pt x="166420" y="959866"/>
                </a:lnTo>
                <a:lnTo>
                  <a:pt x="110947" y="959866"/>
                </a:lnTo>
                <a:lnTo>
                  <a:pt x="55473" y="959866"/>
                </a:lnTo>
                <a:lnTo>
                  <a:pt x="0" y="959866"/>
                </a:lnTo>
                <a:lnTo>
                  <a:pt x="0" y="953367"/>
                </a:lnTo>
                <a:lnTo>
                  <a:pt x="0" y="946832"/>
                </a:lnTo>
                <a:lnTo>
                  <a:pt x="0" y="940274"/>
                </a:lnTo>
                <a:lnTo>
                  <a:pt x="0" y="933704"/>
                </a:lnTo>
                <a:lnTo>
                  <a:pt x="5841" y="933704"/>
                </a:lnTo>
                <a:lnTo>
                  <a:pt x="11684" y="933704"/>
                </a:lnTo>
                <a:lnTo>
                  <a:pt x="17525" y="933704"/>
                </a:lnTo>
                <a:lnTo>
                  <a:pt x="28555" y="932775"/>
                </a:lnTo>
                <a:lnTo>
                  <a:pt x="63785" y="905414"/>
                </a:lnTo>
                <a:lnTo>
                  <a:pt x="73612" y="854059"/>
                </a:lnTo>
                <a:lnTo>
                  <a:pt x="74675" y="795655"/>
                </a:lnTo>
                <a:lnTo>
                  <a:pt x="74675" y="743045"/>
                </a:lnTo>
                <a:lnTo>
                  <a:pt x="74675" y="690434"/>
                </a:lnTo>
                <a:lnTo>
                  <a:pt x="74675" y="164211"/>
                </a:lnTo>
                <a:lnTo>
                  <a:pt x="74412" y="130877"/>
                </a:lnTo>
                <a:lnTo>
                  <a:pt x="72264" y="84879"/>
                </a:lnTo>
                <a:lnTo>
                  <a:pt x="58981" y="47224"/>
                </a:lnTo>
                <a:lnTo>
                  <a:pt x="17525" y="26289"/>
                </a:lnTo>
                <a:lnTo>
                  <a:pt x="11684" y="26289"/>
                </a:lnTo>
                <a:lnTo>
                  <a:pt x="5841" y="26289"/>
                </a:lnTo>
                <a:lnTo>
                  <a:pt x="0" y="26289"/>
                </a:lnTo>
                <a:lnTo>
                  <a:pt x="0" y="19716"/>
                </a:lnTo>
                <a:lnTo>
                  <a:pt x="0" y="13144"/>
                </a:lnTo>
                <a:lnTo>
                  <a:pt x="0" y="65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400" y="708405"/>
            <a:ext cx="491490" cy="960119"/>
          </a:xfrm>
          <a:custGeom>
            <a:avLst/>
            <a:gdLst/>
            <a:ahLst/>
            <a:cxnLst/>
            <a:rect l="l" t="t" r="r" b="b"/>
            <a:pathLst>
              <a:path w="491490" h="960119">
                <a:moveTo>
                  <a:pt x="0" y="0"/>
                </a:moveTo>
                <a:lnTo>
                  <a:pt x="0" y="0"/>
                </a:lnTo>
                <a:lnTo>
                  <a:pt x="282892" y="0"/>
                </a:lnTo>
                <a:lnTo>
                  <a:pt x="282892" y="6572"/>
                </a:lnTo>
                <a:lnTo>
                  <a:pt x="282892" y="13144"/>
                </a:lnTo>
                <a:lnTo>
                  <a:pt x="282892" y="19716"/>
                </a:lnTo>
                <a:lnTo>
                  <a:pt x="282892" y="26289"/>
                </a:lnTo>
                <a:lnTo>
                  <a:pt x="275196" y="26289"/>
                </a:lnTo>
                <a:lnTo>
                  <a:pt x="267500" y="26289"/>
                </a:lnTo>
                <a:lnTo>
                  <a:pt x="259803" y="26289"/>
                </a:lnTo>
                <a:lnTo>
                  <a:pt x="248823" y="27217"/>
                </a:lnTo>
                <a:lnTo>
                  <a:pt x="213534" y="54578"/>
                </a:lnTo>
                <a:lnTo>
                  <a:pt x="203361" y="105822"/>
                </a:lnTo>
                <a:lnTo>
                  <a:pt x="202285" y="164211"/>
                </a:lnTo>
                <a:lnTo>
                  <a:pt x="202285" y="215198"/>
                </a:lnTo>
                <a:lnTo>
                  <a:pt x="202285" y="266182"/>
                </a:lnTo>
                <a:lnTo>
                  <a:pt x="202285" y="775843"/>
                </a:lnTo>
                <a:lnTo>
                  <a:pt x="202578" y="809349"/>
                </a:lnTo>
                <a:lnTo>
                  <a:pt x="204927" y="856263"/>
                </a:lnTo>
                <a:lnTo>
                  <a:pt x="219087" y="894199"/>
                </a:lnTo>
                <a:lnTo>
                  <a:pt x="255672" y="905742"/>
                </a:lnTo>
                <a:lnTo>
                  <a:pt x="272719" y="906145"/>
                </a:lnTo>
                <a:lnTo>
                  <a:pt x="283770" y="906145"/>
                </a:lnTo>
                <a:lnTo>
                  <a:pt x="294824" y="906145"/>
                </a:lnTo>
                <a:lnTo>
                  <a:pt x="305877" y="906145"/>
                </a:lnTo>
                <a:lnTo>
                  <a:pt x="316928" y="906145"/>
                </a:lnTo>
                <a:lnTo>
                  <a:pt x="337176" y="904456"/>
                </a:lnTo>
                <a:lnTo>
                  <a:pt x="387362" y="879221"/>
                </a:lnTo>
                <a:lnTo>
                  <a:pt x="413619" y="844550"/>
                </a:lnTo>
                <a:lnTo>
                  <a:pt x="436067" y="794258"/>
                </a:lnTo>
                <a:lnTo>
                  <a:pt x="456074" y="722407"/>
                </a:lnTo>
                <a:lnTo>
                  <a:pt x="465672" y="676136"/>
                </a:lnTo>
                <a:lnTo>
                  <a:pt x="475005" y="622935"/>
                </a:lnTo>
                <a:lnTo>
                  <a:pt x="480352" y="622935"/>
                </a:lnTo>
                <a:lnTo>
                  <a:pt x="485698" y="622935"/>
                </a:lnTo>
                <a:lnTo>
                  <a:pt x="491045" y="622935"/>
                </a:lnTo>
                <a:lnTo>
                  <a:pt x="488193" y="671096"/>
                </a:lnTo>
                <a:lnTo>
                  <a:pt x="485341" y="719245"/>
                </a:lnTo>
                <a:lnTo>
                  <a:pt x="482490" y="767382"/>
                </a:lnTo>
                <a:lnTo>
                  <a:pt x="479639" y="815511"/>
                </a:lnTo>
                <a:lnTo>
                  <a:pt x="476789" y="863633"/>
                </a:lnTo>
                <a:lnTo>
                  <a:pt x="473941" y="911750"/>
                </a:lnTo>
                <a:lnTo>
                  <a:pt x="471093" y="959866"/>
                </a:lnTo>
                <a:lnTo>
                  <a:pt x="418749" y="959866"/>
                </a:lnTo>
                <a:lnTo>
                  <a:pt x="0" y="959866"/>
                </a:lnTo>
                <a:lnTo>
                  <a:pt x="0" y="953367"/>
                </a:lnTo>
                <a:lnTo>
                  <a:pt x="0" y="946832"/>
                </a:lnTo>
                <a:lnTo>
                  <a:pt x="0" y="940274"/>
                </a:lnTo>
                <a:lnTo>
                  <a:pt x="0" y="933704"/>
                </a:lnTo>
                <a:lnTo>
                  <a:pt x="5867" y="933704"/>
                </a:lnTo>
                <a:lnTo>
                  <a:pt x="11734" y="933704"/>
                </a:lnTo>
                <a:lnTo>
                  <a:pt x="17602" y="933704"/>
                </a:lnTo>
                <a:lnTo>
                  <a:pt x="28584" y="932775"/>
                </a:lnTo>
                <a:lnTo>
                  <a:pt x="63776" y="905414"/>
                </a:lnTo>
                <a:lnTo>
                  <a:pt x="73652" y="854059"/>
                </a:lnTo>
                <a:lnTo>
                  <a:pt x="74726" y="795655"/>
                </a:lnTo>
                <a:lnTo>
                  <a:pt x="74726" y="743045"/>
                </a:lnTo>
                <a:lnTo>
                  <a:pt x="74726" y="690434"/>
                </a:lnTo>
                <a:lnTo>
                  <a:pt x="74726" y="164211"/>
                </a:lnTo>
                <a:lnTo>
                  <a:pt x="74457" y="130877"/>
                </a:lnTo>
                <a:lnTo>
                  <a:pt x="72310" y="84879"/>
                </a:lnTo>
                <a:lnTo>
                  <a:pt x="59025" y="47224"/>
                </a:lnTo>
                <a:lnTo>
                  <a:pt x="17602" y="26289"/>
                </a:lnTo>
                <a:lnTo>
                  <a:pt x="11734" y="26289"/>
                </a:lnTo>
                <a:lnTo>
                  <a:pt x="5867" y="26289"/>
                </a:lnTo>
                <a:lnTo>
                  <a:pt x="0" y="26289"/>
                </a:lnTo>
                <a:lnTo>
                  <a:pt x="0" y="19716"/>
                </a:lnTo>
                <a:lnTo>
                  <a:pt x="0" y="13144"/>
                </a:lnTo>
                <a:lnTo>
                  <a:pt x="0" y="657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3333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757668" y="679704"/>
            <a:ext cx="133096" cy="23088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73703" y="679704"/>
            <a:ext cx="133096" cy="23088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4083" y="679704"/>
            <a:ext cx="133095" cy="2308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01432" y="679704"/>
            <a:ext cx="133083" cy="2308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35940" y="2686939"/>
            <a:ext cx="7763509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6379">
              <a:lnSpc>
                <a:spcPct val="100000"/>
              </a:lnSpc>
              <a:spcBef>
                <a:spcPts val="100"/>
              </a:spcBef>
            </a:pP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Listening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and hearing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are </a:t>
            </a: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not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the same.  Hearing is the </a:t>
            </a:r>
            <a:r>
              <a:rPr sz="3600" b="1" spc="-20" dirty="0">
                <a:solidFill>
                  <a:srgbClr val="006600"/>
                </a:solidFill>
                <a:latin typeface="Calibri"/>
                <a:cs typeface="Calibri"/>
              </a:rPr>
              <a:t>first </a:t>
            </a: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stage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of</a:t>
            </a:r>
            <a:r>
              <a:rPr sz="3600" b="1" spc="2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listening.</a:t>
            </a:r>
            <a:endParaRPr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tabLst>
                <a:tab pos="2584450" algn="l"/>
              </a:tabLst>
            </a:pP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Hearing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occurs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when our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ears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pick up  sound </a:t>
            </a: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waves </a:t>
            </a: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which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are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then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transported  </a:t>
            </a:r>
            <a:r>
              <a:rPr sz="3600" b="1" spc="-20" dirty="0">
                <a:solidFill>
                  <a:srgbClr val="006600"/>
                </a:solidFill>
                <a:latin typeface="Calibri"/>
                <a:cs typeface="Calibri"/>
              </a:rPr>
              <a:t>to</a:t>
            </a:r>
            <a:r>
              <a:rPr sz="3600" b="1" spc="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our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brain.	</a:t>
            </a: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This </a:t>
            </a:r>
            <a:r>
              <a:rPr sz="3600" b="1" spc="-25" dirty="0">
                <a:solidFill>
                  <a:srgbClr val="006600"/>
                </a:solidFill>
                <a:latin typeface="Calibri"/>
                <a:cs typeface="Calibri"/>
              </a:rPr>
              <a:t>stage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is our sense of  </a:t>
            </a: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hearing.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458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4125" y="303987"/>
            <a:ext cx="8628823" cy="6180153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  <a:tab pos="1969770" algn="l"/>
                <a:tab pos="4510405" algn="l"/>
                <a:tab pos="6106795" algn="l"/>
              </a:tabLst>
            </a:pP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Listening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is a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communication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process and,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to 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be successful, is an</a:t>
            </a:r>
            <a:r>
              <a:rPr sz="2400" b="1" spc="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active</a:t>
            </a:r>
            <a:r>
              <a:rPr sz="2400" b="1" spc="2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process.	</a:t>
            </a:r>
            <a:endParaRPr lang="en-GB" sz="2400" b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  <a:tab pos="1969770" algn="l"/>
                <a:tab pos="4510405" algn="l"/>
                <a:tab pos="6106795" algn="l"/>
              </a:tabLst>
            </a:pPr>
            <a:r>
              <a:rPr sz="24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other 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words,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we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must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be an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active participant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4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</a:t>
            </a:r>
            <a:r>
              <a:rPr lang="en-GB" sz="24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communication</a:t>
            </a:r>
            <a:r>
              <a:rPr sz="2400" b="1" spc="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process.	</a:t>
            </a:r>
            <a:endParaRPr lang="en-GB" sz="2400" b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  <a:tab pos="1969770" algn="l"/>
                <a:tab pos="4510405" algn="l"/>
                <a:tab pos="6106795" algn="l"/>
              </a:tabLst>
            </a:pPr>
            <a:r>
              <a:rPr sz="2400" b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In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active listening,  meaning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and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evaluation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of a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message must  </a:t>
            </a:r>
            <a:r>
              <a:rPr sz="2400" b="1" spc="-35" dirty="0">
                <a:solidFill>
                  <a:srgbClr val="0000FF"/>
                </a:solidFill>
                <a:latin typeface="Times New Roman"/>
                <a:cs typeface="Times New Roman"/>
              </a:rPr>
              <a:t>take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place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before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can respond </a:t>
            </a:r>
            <a:r>
              <a:rPr sz="2400" b="1" spc="-2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a  </a:t>
            </a:r>
            <a:r>
              <a:rPr sz="2400" b="1" spc="-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speak</a:t>
            </a:r>
            <a:r>
              <a:rPr sz="2400" b="1" spc="-50" dirty="0">
                <a:solidFill>
                  <a:srgbClr val="0000FF"/>
                </a:solidFill>
                <a:latin typeface="Times New Roman"/>
                <a:cs typeface="Times New Roman"/>
              </a:rPr>
              <a:t>	</a:t>
            </a:r>
            <a:endParaRPr lang="en-GB" sz="2400" b="1" spc="-5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20000"/>
              </a:lnSpc>
              <a:spcBef>
                <a:spcPts val="840"/>
              </a:spcBef>
              <a:buFont typeface="Arial"/>
              <a:buChar char="•"/>
              <a:tabLst>
                <a:tab pos="354965" algn="l"/>
                <a:tab pos="355600" algn="l"/>
                <a:tab pos="1969770" algn="l"/>
                <a:tab pos="4510405" algn="l"/>
                <a:tab pos="6106795" algn="l"/>
              </a:tabLst>
            </a:pPr>
            <a:r>
              <a:rPr sz="2400" b="1" spc="-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Therefore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,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listener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is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actively 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working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while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the </a:t>
            </a:r>
            <a:r>
              <a:rPr sz="2400" b="1" spc="-15" dirty="0">
                <a:solidFill>
                  <a:srgbClr val="0000FF"/>
                </a:solidFill>
                <a:latin typeface="Times New Roman"/>
                <a:cs typeface="Times New Roman"/>
              </a:rPr>
              <a:t>speaker </a:t>
            </a:r>
            <a:r>
              <a:rPr sz="2400" b="1" spc="-5" dirty="0">
                <a:solidFill>
                  <a:srgbClr val="0000FF"/>
                </a:solidFill>
                <a:latin typeface="Times New Roman"/>
                <a:cs typeface="Times New Roman"/>
              </a:rPr>
              <a:t>is</a:t>
            </a:r>
            <a:r>
              <a:rPr sz="2400" b="1" spc="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Times New Roman"/>
                <a:cs typeface="Times New Roman"/>
              </a:rPr>
              <a:t>talking</a:t>
            </a:r>
            <a:r>
              <a:rPr sz="2400" b="1" spc="-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355600" marR="13906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1616075" algn="l"/>
                <a:tab pos="4286885" algn="l"/>
                <a:tab pos="6182995" algn="l"/>
                <a:tab pos="7180580" algn="l"/>
              </a:tabLst>
            </a:pP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How 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can this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happen? It</a:t>
            </a:r>
            <a:r>
              <a:rPr sz="2400" b="1" spc="1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is</a:t>
            </a:r>
            <a:r>
              <a:rPr sz="2400" b="1" spc="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simple.	</a:t>
            </a:r>
            <a:endParaRPr lang="en-GB" sz="2400" b="1" spc="-5" dirty="0" smtClean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355600" marR="13906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1616075" algn="l"/>
                <a:tab pos="4286885" algn="l"/>
                <a:tab pos="6182995" algn="l"/>
                <a:tab pos="7180580" algn="l"/>
              </a:tabLst>
            </a:pPr>
            <a:r>
              <a:rPr sz="2400" b="1" spc="-10" dirty="0" smtClean="0">
                <a:solidFill>
                  <a:srgbClr val="006600"/>
                </a:solidFill>
                <a:latin typeface="Times New Roman"/>
                <a:cs typeface="Times New Roman"/>
              </a:rPr>
              <a:t>Our  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thought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speed is much </a:t>
            </a:r>
            <a:r>
              <a:rPr sz="2400" b="1" spc="-25" dirty="0">
                <a:solidFill>
                  <a:srgbClr val="006600"/>
                </a:solidFill>
                <a:latin typeface="Times New Roman"/>
                <a:cs typeface="Times New Roman"/>
              </a:rPr>
              <a:t>faster 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than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our speech  </a:t>
            </a:r>
            <a:r>
              <a:rPr sz="2400" b="1" spc="-5" dirty="0" smtClean="0">
                <a:solidFill>
                  <a:srgbClr val="006600"/>
                </a:solidFill>
                <a:latin typeface="Times New Roman"/>
                <a:cs typeface="Times New Roman"/>
              </a:rPr>
              <a:t>speed.</a:t>
            </a:r>
            <a:endParaRPr lang="en-GB" sz="2400" b="1" spc="-5" dirty="0" smtClean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355600" marR="13906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1616075" algn="l"/>
                <a:tab pos="4286885" algn="l"/>
                <a:tab pos="6182995" algn="l"/>
                <a:tab pos="7180580" algn="l"/>
              </a:tabLst>
            </a:pPr>
            <a:r>
              <a:rPr sz="2400" b="1" spc="-5" dirty="0" smtClean="0">
                <a:solidFill>
                  <a:srgbClr val="006600"/>
                </a:solidFill>
                <a:latin typeface="Times New Roman"/>
                <a:cs typeface="Times New Roman"/>
              </a:rPr>
              <a:t>But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be</a:t>
            </a:r>
            <a:r>
              <a:rPr sz="2400" b="1" spc="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006600"/>
                </a:solidFill>
                <a:latin typeface="Times New Roman"/>
                <a:cs typeface="Times New Roman"/>
              </a:rPr>
              <a:t>careful</a:t>
            </a:r>
            <a:r>
              <a:rPr sz="2400" b="1" spc="-15" dirty="0" smtClean="0">
                <a:solidFill>
                  <a:srgbClr val="006600"/>
                </a:solidFill>
                <a:latin typeface="Times New Roman"/>
                <a:cs typeface="Times New Roman"/>
              </a:rPr>
              <a:t>!</a:t>
            </a:r>
            <a:r>
              <a:rPr lang="en-GB" sz="2400" b="1" spc="-15" dirty="0" smtClean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smtClean="0">
                <a:solidFill>
                  <a:srgbClr val="006600"/>
                </a:solidFill>
                <a:latin typeface="Times New Roman"/>
                <a:cs typeface="Times New Roman"/>
              </a:rPr>
              <a:t>Don't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allow the  thoug</a:t>
            </a:r>
            <a:r>
              <a:rPr sz="24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h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t</a:t>
            </a:r>
            <a:r>
              <a:rPr sz="2400" b="1" spc="25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speed</a:t>
            </a:r>
            <a:r>
              <a:rPr sz="2400" b="1" spc="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o</a:t>
            </a:r>
            <a:r>
              <a:rPr sz="2400" b="1" spc="1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75" dirty="0">
                <a:solidFill>
                  <a:srgbClr val="006600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ace</a:t>
            </a:r>
            <a:r>
              <a:rPr sz="2400" b="1" spc="1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i</a:t>
            </a:r>
            <a:r>
              <a:rPr sz="2400" b="1" spc="-40" dirty="0">
                <a:solidFill>
                  <a:srgbClr val="006600"/>
                </a:solidFill>
                <a:latin typeface="Times New Roman"/>
                <a:cs typeface="Times New Roman"/>
              </a:rPr>
              <a:t>n</a:t>
            </a:r>
            <a:r>
              <a:rPr sz="24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o</a:t>
            </a:r>
            <a:r>
              <a:rPr sz="2400" b="1" spc="2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d</a:t>
            </a:r>
            <a:r>
              <a:rPr sz="2400" b="1" spc="-75" dirty="0">
                <a:solidFill>
                  <a:srgbClr val="006600"/>
                </a:solidFill>
                <a:latin typeface="Times New Roman"/>
                <a:cs typeface="Times New Roman"/>
              </a:rPr>
              <a:t>a</a:t>
            </a:r>
            <a:r>
              <a:rPr sz="24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y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d</a:t>
            </a:r>
            <a:r>
              <a:rPr sz="2400" b="1" spc="-40" dirty="0">
                <a:solidFill>
                  <a:srgbClr val="006600"/>
                </a:solidFill>
                <a:latin typeface="Times New Roman"/>
                <a:cs typeface="Times New Roman"/>
              </a:rPr>
              <a:t>r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eaming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.</a:t>
            </a:r>
            <a:r>
              <a:rPr sz="2400" b="1" dirty="0">
                <a:solidFill>
                  <a:srgbClr val="006600"/>
                </a:solidFill>
                <a:latin typeface="Times New Roman"/>
                <a:cs typeface="Times New Roman"/>
              </a:rPr>
              <a:t>	</a:t>
            </a:r>
            <a:endParaRPr lang="en-GB" sz="2400" b="1" dirty="0" smtClean="0">
              <a:solidFill>
                <a:srgbClr val="006600"/>
              </a:solidFill>
              <a:latin typeface="Times New Roman"/>
              <a:cs typeface="Times New Roman"/>
            </a:endParaRPr>
          </a:p>
          <a:p>
            <a:pPr marL="355600" marR="139065" indent="-342900">
              <a:lnSpc>
                <a:spcPct val="120000"/>
              </a:lnSpc>
              <a:buFont typeface="Arial"/>
              <a:buChar char="•"/>
              <a:tabLst>
                <a:tab pos="354965" algn="l"/>
                <a:tab pos="355600" algn="l"/>
                <a:tab pos="1616075" algn="l"/>
                <a:tab pos="4286885" algn="l"/>
                <a:tab pos="6182995" algn="l"/>
                <a:tab pos="7180580" algn="l"/>
              </a:tabLst>
            </a:pPr>
            <a:r>
              <a:rPr sz="2400" b="1" spc="-10" dirty="0" smtClean="0">
                <a:solidFill>
                  <a:srgbClr val="006600"/>
                </a:solidFill>
                <a:latin typeface="Times New Roman"/>
                <a:cs typeface="Times New Roman"/>
              </a:rPr>
              <a:t>This 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habit 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will </a:t>
            </a:r>
            <a:r>
              <a:rPr sz="2400" b="1" spc="-25" dirty="0">
                <a:solidFill>
                  <a:srgbClr val="006600"/>
                </a:solidFill>
                <a:latin typeface="Times New Roman"/>
                <a:cs typeface="Times New Roman"/>
              </a:rPr>
              <a:t>defeat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our </a:t>
            </a:r>
            <a:r>
              <a:rPr sz="2400" b="1" spc="-20" dirty="0">
                <a:solidFill>
                  <a:srgbClr val="006600"/>
                </a:solidFill>
                <a:latin typeface="Times New Roman"/>
                <a:cs typeface="Times New Roman"/>
              </a:rPr>
              <a:t>attempt </a:t>
            </a:r>
            <a:r>
              <a:rPr sz="2400" b="1" spc="-25" dirty="0">
                <a:solidFill>
                  <a:srgbClr val="006600"/>
                </a:solidFill>
                <a:latin typeface="Times New Roman"/>
                <a:cs typeface="Times New Roman"/>
              </a:rPr>
              <a:t>to </a:t>
            </a:r>
            <a:r>
              <a:rPr sz="2400" b="1" spc="-5" dirty="0">
                <a:solidFill>
                  <a:srgbClr val="006600"/>
                </a:solidFill>
                <a:latin typeface="Times New Roman"/>
                <a:cs typeface="Times New Roman"/>
              </a:rPr>
              <a:t>become an  </a:t>
            </a:r>
            <a:r>
              <a:rPr sz="2400" b="1" spc="-10" dirty="0">
                <a:solidFill>
                  <a:srgbClr val="006600"/>
                </a:solidFill>
                <a:latin typeface="Times New Roman"/>
                <a:cs typeface="Times New Roman"/>
              </a:rPr>
              <a:t>active</a:t>
            </a:r>
            <a:r>
              <a:rPr sz="2400" b="1" spc="10" dirty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6600"/>
                </a:solidFill>
                <a:latin typeface="Times New Roman"/>
                <a:cs typeface="Times New Roman"/>
              </a:rPr>
              <a:t>listener.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4462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6038" y="314032"/>
            <a:ext cx="5453714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" dirty="0">
                <a:solidFill>
                  <a:srgbClr val="0000FF"/>
                </a:solidFill>
                <a:latin typeface="Calibri"/>
                <a:cs typeface="Calibri"/>
              </a:rPr>
              <a:t>Listening</a:t>
            </a:r>
            <a:r>
              <a:rPr b="1" spc="-1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0000FF"/>
                </a:solidFill>
                <a:latin typeface="Calibri"/>
                <a:cs typeface="Calibri"/>
              </a:rPr>
              <a:t>Skill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604213"/>
            <a:ext cx="8030209" cy="47595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2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006600"/>
                </a:solidFill>
                <a:latin typeface="Calibri"/>
                <a:cs typeface="Calibri"/>
              </a:rPr>
              <a:t>The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skill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of listening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is the ability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to  receive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understand </a:t>
            </a:r>
            <a:r>
              <a:rPr sz="3600" b="1" spc="-15" dirty="0">
                <a:solidFill>
                  <a:srgbClr val="006600"/>
                </a:solidFill>
                <a:latin typeface="Calibri"/>
                <a:cs typeface="Calibri"/>
              </a:rPr>
              <a:t>different </a:t>
            </a:r>
            <a:r>
              <a:rPr sz="3600" b="1" dirty="0">
                <a:solidFill>
                  <a:srgbClr val="006600"/>
                </a:solidFill>
                <a:latin typeface="Calibri"/>
                <a:cs typeface="Calibri"/>
              </a:rPr>
              <a:t>speech  sounds of a</a:t>
            </a:r>
            <a:r>
              <a:rPr sz="3600" b="1" spc="1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600" b="1" spc="-10" dirty="0">
                <a:solidFill>
                  <a:srgbClr val="006600"/>
                </a:solidFill>
                <a:latin typeface="Calibri"/>
                <a:cs typeface="Calibri"/>
              </a:rPr>
              <a:t>language</a:t>
            </a:r>
            <a:endParaRPr sz="3600" dirty="0">
              <a:latin typeface="Calibri"/>
              <a:cs typeface="Calibri"/>
            </a:endParaRPr>
          </a:p>
          <a:p>
            <a:pPr marL="355600" marR="100965" indent="-342900">
              <a:lnSpc>
                <a:spcPct val="120000"/>
              </a:lnSpc>
              <a:spcBef>
                <a:spcPts val="87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dirty="0">
                <a:solidFill>
                  <a:srgbClr val="974707"/>
                </a:solidFill>
                <a:latin typeface="Calibri"/>
                <a:cs typeface="Calibri"/>
              </a:rPr>
              <a:t>It is the </a:t>
            </a:r>
            <a:r>
              <a:rPr sz="3600" b="1" spc="-10" dirty="0">
                <a:solidFill>
                  <a:srgbClr val="974707"/>
                </a:solidFill>
                <a:latin typeface="Calibri"/>
                <a:cs typeface="Calibri"/>
              </a:rPr>
              <a:t>training </a:t>
            </a:r>
            <a:r>
              <a:rPr sz="3600" b="1" dirty="0">
                <a:solidFill>
                  <a:srgbClr val="974707"/>
                </a:solidFill>
                <a:latin typeface="Calibri"/>
                <a:cs typeface="Calibri"/>
              </a:rPr>
              <a:t>of </a:t>
            </a:r>
            <a:r>
              <a:rPr sz="3600" b="1" spc="-45" dirty="0">
                <a:solidFill>
                  <a:srgbClr val="974707"/>
                </a:solidFill>
                <a:latin typeface="Calibri"/>
                <a:cs typeface="Calibri"/>
              </a:rPr>
              <a:t>one’s </a:t>
            </a:r>
            <a:r>
              <a:rPr sz="3600" b="1" spc="-15" dirty="0">
                <a:solidFill>
                  <a:srgbClr val="974707"/>
                </a:solidFill>
                <a:latin typeface="Calibri"/>
                <a:cs typeface="Calibri"/>
              </a:rPr>
              <a:t>ears </a:t>
            </a:r>
            <a:r>
              <a:rPr sz="3600" b="1" spc="-20" dirty="0">
                <a:solidFill>
                  <a:srgbClr val="974707"/>
                </a:solidFill>
                <a:latin typeface="Calibri"/>
                <a:cs typeface="Calibri"/>
              </a:rPr>
              <a:t>to  </a:t>
            </a:r>
            <a:r>
              <a:rPr sz="3600" b="1" spc="-10" dirty="0">
                <a:solidFill>
                  <a:srgbClr val="974707"/>
                </a:solidFill>
                <a:latin typeface="Calibri"/>
                <a:cs typeface="Calibri"/>
              </a:rPr>
              <a:t>understand </a:t>
            </a:r>
            <a:r>
              <a:rPr sz="3600" b="1" dirty="0" smtClean="0">
                <a:solidFill>
                  <a:srgbClr val="974707"/>
                </a:solidFill>
                <a:latin typeface="Calibri"/>
                <a:cs typeface="Calibri"/>
              </a:rPr>
              <a:t>the  </a:t>
            </a:r>
            <a:r>
              <a:rPr sz="3600" b="1" spc="-5" dirty="0">
                <a:solidFill>
                  <a:srgbClr val="974707"/>
                </a:solidFill>
                <a:latin typeface="Calibri"/>
                <a:cs typeface="Calibri"/>
              </a:rPr>
              <a:t>meaningful messages </a:t>
            </a:r>
            <a:r>
              <a:rPr sz="3600" b="1" spc="-15" dirty="0">
                <a:solidFill>
                  <a:srgbClr val="974707"/>
                </a:solidFill>
                <a:latin typeface="Calibri"/>
                <a:cs typeface="Calibri"/>
              </a:rPr>
              <a:t>communicated by  </a:t>
            </a:r>
            <a:r>
              <a:rPr sz="3600" b="1" dirty="0">
                <a:solidFill>
                  <a:srgbClr val="974707"/>
                </a:solidFill>
                <a:latin typeface="Calibri"/>
                <a:cs typeface="Calibri"/>
              </a:rPr>
              <a:t>the sounds of a</a:t>
            </a:r>
            <a:r>
              <a:rPr sz="3600" b="1" spc="15" dirty="0">
                <a:solidFill>
                  <a:srgbClr val="974707"/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rgbClr val="974707"/>
                </a:solidFill>
                <a:latin typeface="Calibri"/>
                <a:cs typeface="Calibri"/>
              </a:rPr>
              <a:t>language</a:t>
            </a:r>
            <a:endParaRPr sz="3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407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547893"/>
            <a:ext cx="8092883" cy="5091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43942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Radio, </a:t>
            </a:r>
            <a:r>
              <a:rPr sz="3000" b="1" spc="-75" dirty="0">
                <a:solidFill>
                  <a:srgbClr val="3333FF"/>
                </a:solidFill>
                <a:latin typeface="Calibri"/>
                <a:cs typeface="Calibri"/>
              </a:rPr>
              <a:t>TV, </a:t>
            </a:r>
            <a:r>
              <a:rPr sz="3000" b="1" spc="-5" dirty="0">
                <a:solidFill>
                  <a:srgbClr val="3333FF"/>
                </a:solidFill>
                <a:latin typeface="Calibri"/>
                <a:cs typeface="Calibri"/>
              </a:rPr>
              <a:t>public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speeches,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parents, </a:t>
            </a:r>
            <a:r>
              <a:rPr sz="3000" b="1" spc="-5" dirty="0">
                <a:solidFill>
                  <a:srgbClr val="3333FF"/>
                </a:solidFill>
                <a:latin typeface="Calibri"/>
                <a:cs typeface="Calibri"/>
              </a:rPr>
              <a:t>friends,  </a:t>
            </a:r>
            <a:r>
              <a:rPr sz="3000" b="1" spc="-15" dirty="0">
                <a:solidFill>
                  <a:srgbClr val="3333FF"/>
                </a:solidFill>
                <a:latin typeface="Calibri"/>
                <a:cs typeface="Calibri"/>
              </a:rPr>
              <a:t>relatives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and so</a:t>
            </a:r>
            <a:r>
              <a:rPr sz="3000" b="1" spc="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on</a:t>
            </a:r>
            <a:endParaRPr sz="3000" dirty="0">
              <a:latin typeface="Calibri"/>
              <a:cs typeface="Calibri"/>
            </a:endParaRPr>
          </a:p>
          <a:p>
            <a:pPr marL="355600" marR="698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0" dirty="0">
                <a:solidFill>
                  <a:srgbClr val="006600"/>
                </a:solidFill>
                <a:latin typeface="Calibri"/>
                <a:cs typeface="Calibri"/>
              </a:rPr>
              <a:t>We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spend 50% </a:t>
            </a:r>
            <a:r>
              <a:rPr sz="3000" b="1" spc="-15" dirty="0">
                <a:solidFill>
                  <a:srgbClr val="006600"/>
                </a:solidFill>
                <a:latin typeface="Calibri"/>
                <a:cs typeface="Calibri"/>
              </a:rPr>
              <a:t>more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time </a:t>
            </a:r>
            <a:r>
              <a:rPr sz="3000" b="1" spc="-15" dirty="0">
                <a:solidFill>
                  <a:srgbClr val="006600"/>
                </a:solidFill>
                <a:latin typeface="Calibri"/>
                <a:cs typeface="Calibri"/>
              </a:rPr>
              <a:t>listening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than </a:t>
            </a: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we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do  </a:t>
            </a:r>
            <a:r>
              <a:rPr sz="3000" b="1" spc="-5" dirty="0">
                <a:solidFill>
                  <a:srgbClr val="006600"/>
                </a:solidFill>
                <a:latin typeface="Calibri"/>
                <a:cs typeface="Calibri"/>
              </a:rPr>
              <a:t>talking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Listening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is as </a:t>
            </a:r>
            <a:r>
              <a:rPr sz="3000" b="1" spc="-15" dirty="0">
                <a:solidFill>
                  <a:srgbClr val="3333FF"/>
                </a:solidFill>
                <a:latin typeface="Calibri"/>
                <a:cs typeface="Calibri"/>
              </a:rPr>
              <a:t>natural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as breathing</a:t>
            </a:r>
            <a:r>
              <a:rPr sz="3000" b="1" spc="30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(automatic)</a:t>
            </a:r>
            <a:endParaRPr sz="3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Listening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is </a:t>
            </a:r>
            <a:r>
              <a:rPr sz="3000" b="1" spc="-5" dirty="0">
                <a:solidFill>
                  <a:srgbClr val="006600"/>
                </a:solidFill>
                <a:latin typeface="Calibri"/>
                <a:cs typeface="Calibri"/>
              </a:rPr>
              <a:t>critical </a:t>
            </a: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to </a:t>
            </a:r>
            <a:r>
              <a:rPr sz="3000" b="1" spc="-15" dirty="0">
                <a:solidFill>
                  <a:srgbClr val="006600"/>
                </a:solidFill>
                <a:latin typeface="Calibri"/>
                <a:cs typeface="Calibri"/>
              </a:rPr>
              <a:t>effective</a:t>
            </a:r>
            <a:r>
              <a:rPr sz="3000" b="1" spc="-3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communication</a:t>
            </a:r>
            <a:endParaRPr sz="3000" dirty="0">
              <a:latin typeface="Calibri"/>
              <a:cs typeface="Calibri"/>
            </a:endParaRPr>
          </a:p>
          <a:p>
            <a:pPr marL="355600" marR="471805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20" dirty="0">
                <a:solidFill>
                  <a:srgbClr val="3333FF"/>
                </a:solidFill>
                <a:latin typeface="Calibri"/>
                <a:cs typeface="Calibri"/>
              </a:rPr>
              <a:t>Effective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communication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is the </a:t>
            </a:r>
            <a:r>
              <a:rPr sz="3000" b="1" spc="-15" dirty="0">
                <a:solidFill>
                  <a:srgbClr val="3333FF"/>
                </a:solidFill>
                <a:latin typeface="Calibri"/>
                <a:cs typeface="Calibri"/>
              </a:rPr>
              <a:t>lifeline </a:t>
            </a:r>
            <a:r>
              <a:rPr sz="3000" b="1" dirty="0">
                <a:solidFill>
                  <a:srgbClr val="3333FF"/>
                </a:solidFill>
                <a:latin typeface="Calibri"/>
                <a:cs typeface="Calibri"/>
              </a:rPr>
              <a:t>of all 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good</a:t>
            </a:r>
            <a:r>
              <a:rPr sz="3000" b="1" spc="-5" dirty="0">
                <a:solidFill>
                  <a:srgbClr val="3333FF"/>
                </a:solidFill>
                <a:latin typeface="Calibri"/>
                <a:cs typeface="Calibri"/>
              </a:rPr>
              <a:t> </a:t>
            </a:r>
            <a:r>
              <a:rPr sz="3000" b="1" spc="-10" dirty="0">
                <a:solidFill>
                  <a:srgbClr val="3333FF"/>
                </a:solidFill>
                <a:latin typeface="Calibri"/>
                <a:cs typeface="Calibri"/>
              </a:rPr>
              <a:t>relationships</a:t>
            </a:r>
            <a:endParaRPr sz="3000" dirty="0">
              <a:latin typeface="Calibri"/>
              <a:cs typeface="Calibri"/>
            </a:endParaRPr>
          </a:p>
          <a:p>
            <a:pPr marL="355600" marR="32131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15" dirty="0">
                <a:solidFill>
                  <a:srgbClr val="006600"/>
                </a:solidFill>
                <a:latin typeface="Calibri"/>
                <a:cs typeface="Calibri"/>
              </a:rPr>
              <a:t>Poor listening </a:t>
            </a:r>
            <a:r>
              <a:rPr sz="3000" b="1" spc="-20" dirty="0">
                <a:solidFill>
                  <a:srgbClr val="006600"/>
                </a:solidFill>
                <a:latin typeface="Calibri"/>
                <a:cs typeface="Calibri"/>
              </a:rPr>
              <a:t>may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lead </a:t>
            </a: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to misunderstanding  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and </a:t>
            </a:r>
            <a:r>
              <a:rPr sz="3000" b="1" spc="-10" dirty="0">
                <a:solidFill>
                  <a:srgbClr val="006600"/>
                </a:solidFill>
                <a:latin typeface="Calibri"/>
                <a:cs typeface="Calibri"/>
              </a:rPr>
              <a:t>arguments </a:t>
            </a:r>
            <a:r>
              <a:rPr sz="3000" b="1" spc="-5" dirty="0">
                <a:solidFill>
                  <a:srgbClr val="006600"/>
                </a:solidFill>
                <a:latin typeface="Calibri"/>
                <a:cs typeface="Calibri"/>
              </a:rPr>
              <a:t>among</a:t>
            </a:r>
            <a:r>
              <a:rPr sz="3000" b="1" dirty="0">
                <a:solidFill>
                  <a:srgbClr val="006600"/>
                </a:solidFill>
                <a:latin typeface="Calibri"/>
                <a:cs typeface="Calibri"/>
              </a:rPr>
              <a:t> people</a:t>
            </a:r>
            <a:endParaRPr sz="3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678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578" y="446057"/>
            <a:ext cx="890742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dirty="0">
                <a:solidFill>
                  <a:srgbClr val="006600"/>
                </a:solidFill>
                <a:latin typeface="Times New Roman"/>
                <a:cs typeface="Times New Roman"/>
              </a:rPr>
              <a:t>Misconceptions</a:t>
            </a:r>
            <a:r>
              <a:rPr lang="en-US" sz="4400" b="1" dirty="0">
                <a:effectLst/>
                <a:latin typeface="Times New Roman"/>
                <a:cs typeface="Times New Roman"/>
              </a:rPr>
              <a:t> </a:t>
            </a:r>
            <a:r>
              <a:rPr sz="4400" b="1" dirty="0" smtClean="0">
                <a:solidFill>
                  <a:srgbClr val="006600"/>
                </a:solidFill>
                <a:latin typeface="Times New Roman"/>
                <a:cs typeface="Times New Roman"/>
              </a:rPr>
              <a:t>about</a:t>
            </a:r>
            <a:r>
              <a:rPr sz="4400" b="1" spc="-100" dirty="0" smtClean="0">
                <a:solidFill>
                  <a:srgbClr val="006600"/>
                </a:solidFill>
                <a:latin typeface="Times New Roman"/>
                <a:cs typeface="Times New Roman"/>
              </a:rPr>
              <a:t> </a:t>
            </a:r>
            <a:r>
              <a:rPr sz="4400" b="1" dirty="0">
                <a:solidFill>
                  <a:srgbClr val="006600"/>
                </a:solidFill>
                <a:latin typeface="Times New Roman"/>
                <a:cs typeface="Times New Roman"/>
              </a:rPr>
              <a:t>Listening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770329"/>
            <a:ext cx="7599045" cy="3885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indent="-610235">
              <a:lnSpc>
                <a:spcPct val="100000"/>
              </a:lnSpc>
              <a:spcBef>
                <a:spcPts val="100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Listening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is not my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problem!</a:t>
            </a:r>
            <a:endParaRPr sz="36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870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Listening and hearing </a:t>
            </a:r>
            <a:r>
              <a:rPr sz="3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are </a:t>
            </a: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the</a:t>
            </a:r>
            <a:r>
              <a:rPr sz="3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same</a:t>
            </a:r>
            <a:endParaRPr sz="36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860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Good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readers </a:t>
            </a:r>
            <a:r>
              <a:rPr sz="36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are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good</a:t>
            </a:r>
            <a:r>
              <a:rPr sz="3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listeners</a:t>
            </a:r>
            <a:endParaRPr sz="36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870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Smarter </a:t>
            </a: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people </a:t>
            </a:r>
            <a:r>
              <a:rPr sz="3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are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better</a:t>
            </a:r>
            <a:r>
              <a:rPr sz="3600" b="1" spc="-12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listeners</a:t>
            </a:r>
            <a:endParaRPr sz="36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860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Listening </a:t>
            </a:r>
            <a:r>
              <a:rPr sz="3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improves </a:t>
            </a:r>
            <a:r>
              <a:rPr sz="3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with</a:t>
            </a:r>
            <a:r>
              <a:rPr sz="3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0000"/>
                </a:solidFill>
                <a:latin typeface="Times New Roman"/>
                <a:cs typeface="Times New Roman"/>
              </a:rPr>
              <a:t>age</a:t>
            </a:r>
            <a:endParaRPr sz="3600" dirty="0">
              <a:latin typeface="Times New Roman"/>
              <a:cs typeface="Times New Roman"/>
            </a:endParaRPr>
          </a:p>
          <a:p>
            <a:pPr marL="622300" indent="-610235">
              <a:lnSpc>
                <a:spcPct val="100000"/>
              </a:lnSpc>
              <a:spcBef>
                <a:spcPts val="869"/>
              </a:spcBef>
              <a:buSzPct val="119444"/>
              <a:buFont typeface="Wingdings"/>
              <a:buChar char=""/>
              <a:tabLst>
                <a:tab pos="622300" algn="l"/>
                <a:tab pos="622935" algn="l"/>
              </a:tabLst>
            </a:pP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Listening skills </a:t>
            </a:r>
            <a:r>
              <a:rPr sz="3600" b="1" spc="-20" dirty="0">
                <a:solidFill>
                  <a:srgbClr val="006FC0"/>
                </a:solidFill>
                <a:latin typeface="Times New Roman"/>
                <a:cs typeface="Times New Roman"/>
              </a:rPr>
              <a:t>are </a:t>
            </a:r>
            <a:r>
              <a:rPr sz="36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difficult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to</a:t>
            </a:r>
            <a:r>
              <a:rPr sz="3600" b="1" spc="3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006FC0"/>
                </a:solidFill>
                <a:latin typeface="Times New Roman"/>
                <a:cs typeface="Times New Roman"/>
              </a:rPr>
              <a:t>learn</a:t>
            </a:r>
            <a:endParaRPr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8333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1323</TotalTime>
  <Words>1586</Words>
  <Application>Microsoft Macintosh PowerPoint</Application>
  <PresentationFormat>On-screen Show (4:3)</PresentationFormat>
  <Paragraphs>159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Executive</vt:lpstr>
      <vt:lpstr>Listening</vt:lpstr>
      <vt:lpstr>PowerPoint Presentation</vt:lpstr>
      <vt:lpstr>Effective Listening</vt:lpstr>
      <vt:lpstr>The First and the foremost communication skill that we learn is “LISTENING”</vt:lpstr>
      <vt:lpstr>PowerPoint Presentation</vt:lpstr>
      <vt:lpstr>PowerPoint Presentation</vt:lpstr>
      <vt:lpstr>Listening Skill</vt:lpstr>
      <vt:lpstr>PowerPoint Presentation</vt:lpstr>
      <vt:lpstr>Misconceptions about Listening</vt:lpstr>
      <vt:lpstr>PowerPoint Presentation</vt:lpstr>
      <vt:lpstr>PowerPoint Presentation</vt:lpstr>
      <vt:lpstr>Real listening has three basic steps:</vt:lpstr>
      <vt:lpstr>STEPS:</vt:lpstr>
      <vt:lpstr>HEARING</vt:lpstr>
      <vt:lpstr>FILTERING</vt:lpstr>
      <vt:lpstr>COMPREHENDING</vt:lpstr>
      <vt:lpstr>REMEMBERING</vt:lpstr>
      <vt:lpstr>4-Levels of Listening</vt:lpstr>
      <vt:lpstr>PowerPoint Presentation</vt:lpstr>
      <vt:lpstr>COMPREHENSION LISTENING </vt:lpstr>
      <vt:lpstr>ATTENTIVE LISTENING  It involves  paying attention to the words that are  being spoken.</vt:lpstr>
      <vt:lpstr>SELECTIVE LISTENING   It involves  selecting the desired part of the message  and ignoring the undesired part of the  message.</vt:lpstr>
      <vt:lpstr>5 Basic reasons we Do Not Listen</vt:lpstr>
      <vt:lpstr>PowerPoint Presentation</vt:lpstr>
      <vt:lpstr>PowerPoint Presentation</vt:lpstr>
      <vt:lpstr>PowerPoint Presentation</vt:lpstr>
      <vt:lpstr>PowerPoint Presentation</vt:lpstr>
      <vt:lpstr>P s y c h o l o g i c a l  B a r r i e r s</vt:lpstr>
      <vt:lpstr>PowerPoint Presentation</vt:lpstr>
      <vt:lpstr>PowerPoint Presentation</vt:lpstr>
      <vt:lpstr>Improving Listening Skills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</dc:title>
  <dc:creator>Mohammed Yaseen</dc:creator>
  <cp:lastModifiedBy>Mohammed Yaseen</cp:lastModifiedBy>
  <cp:revision>20</cp:revision>
  <dcterms:created xsi:type="dcterms:W3CDTF">2020-03-31T10:14:08Z</dcterms:created>
  <dcterms:modified xsi:type="dcterms:W3CDTF">2020-04-10T04:58:34Z</dcterms:modified>
</cp:coreProperties>
</file>