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D0ED18-895E-4C4C-8E8F-C8F8298D1457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F52F4E-12A6-4778-9CBC-449F2FE65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0ED18-895E-4C4C-8E8F-C8F8298D1457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F52F4E-12A6-4778-9CBC-449F2FE65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0ED18-895E-4C4C-8E8F-C8F8298D1457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F52F4E-12A6-4778-9CBC-449F2FE65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0ED18-895E-4C4C-8E8F-C8F8298D1457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F52F4E-12A6-4778-9CBC-449F2FE65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0ED18-895E-4C4C-8E8F-C8F8298D1457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F52F4E-12A6-4778-9CBC-449F2FE65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0ED18-895E-4C4C-8E8F-C8F8298D1457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F52F4E-12A6-4778-9CBC-449F2FE65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0ED18-895E-4C4C-8E8F-C8F8298D1457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F52F4E-12A6-4778-9CBC-449F2FE65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0ED18-895E-4C4C-8E8F-C8F8298D1457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F52F4E-12A6-4778-9CBC-449F2FE65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0ED18-895E-4C4C-8E8F-C8F8298D1457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F52F4E-12A6-4778-9CBC-449F2FE65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D0ED18-895E-4C4C-8E8F-C8F8298D1457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F52F4E-12A6-4778-9CBC-449F2FE65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D0ED18-895E-4C4C-8E8F-C8F8298D1457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F52F4E-12A6-4778-9CBC-449F2FE65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D0ED18-895E-4C4C-8E8F-C8F8298D1457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F52F4E-12A6-4778-9CBC-449F2FE65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 Setting Theory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819400"/>
            <a:ext cx="7772400" cy="1199704"/>
          </a:xfrm>
        </p:spPr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Max </a:t>
            </a:r>
            <a:r>
              <a:rPr lang="en-US" dirty="0" err="1" smtClean="0"/>
              <a:t>McComb</a:t>
            </a:r>
            <a:r>
              <a:rPr lang="en-US" dirty="0" smtClean="0"/>
              <a:t> &amp; Donald Shaw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Priming can be defined as the effects of particular, prior context on the retrieval and </a:t>
            </a:r>
            <a:r>
              <a:rPr lang="en-US" sz="2400" dirty="0" smtClean="0"/>
              <a:t>explanation </a:t>
            </a:r>
            <a:r>
              <a:rPr lang="en-US" sz="2400" dirty="0" smtClean="0"/>
              <a:t>of </a:t>
            </a:r>
            <a:r>
              <a:rPr lang="en-US" sz="2400" dirty="0" smtClean="0"/>
              <a:t>information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Second level agenda </a:t>
            </a:r>
            <a:r>
              <a:rPr lang="en-US" sz="2400" dirty="0" smtClean="0"/>
              <a:t>setting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Amount of time or space given by the media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Priming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Media Users are not ideal</a:t>
            </a:r>
          </a:p>
          <a:p>
            <a:r>
              <a:rPr lang="en-US" dirty="0" smtClean="0"/>
              <a:t>People have already made up their minds</a:t>
            </a:r>
          </a:p>
          <a:p>
            <a:r>
              <a:rPr lang="en-US" dirty="0" smtClean="0"/>
              <a:t>Media cannot create problem</a:t>
            </a:r>
          </a:p>
          <a:p>
            <a:r>
              <a:rPr lang="en-US" dirty="0" smtClean="0"/>
              <a:t>Lack of agreement between conceptual and operational definitions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Critiques of Agenda Setting Theory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Formed in 1972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 Idea - mass media have the ability to carry the salience of items on their news agendas and then transfer it to the public agenda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/>
          <a:lstStyle/>
          <a:p>
            <a:pPr algn="just"/>
            <a:r>
              <a:rPr lang="en-US" b="1" dirty="0" smtClean="0"/>
              <a:t> </a:t>
            </a:r>
            <a:r>
              <a:rPr lang="en-US" sz="2000" b="1" dirty="0" smtClean="0"/>
              <a:t>Walter Lippmann (1922) - </a:t>
            </a:r>
            <a:r>
              <a:rPr lang="en-US" sz="2000" dirty="0" smtClean="0"/>
              <a:t>mass media create images of events in our minds and that policy makers should be aware of those pictures in people’s heads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 </a:t>
            </a:r>
            <a:r>
              <a:rPr lang="en-US" sz="2000" b="1" dirty="0" smtClean="0"/>
              <a:t>Cohen (1963) - </a:t>
            </a:r>
            <a:r>
              <a:rPr lang="en-US" sz="2000" dirty="0" smtClean="0"/>
              <a:t>may not be successful much of the time in telling people what to think, but it is stunningly successful in telling its readers what to think about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 </a:t>
            </a:r>
            <a:r>
              <a:rPr lang="en-US" sz="2000" b="1" dirty="0" smtClean="0"/>
              <a:t>McCombs and Shaw (1972) - </a:t>
            </a:r>
            <a:r>
              <a:rPr lang="en-US" sz="2000" dirty="0" smtClean="0"/>
              <a:t>media were highly influential in telling readers and viewers what to think about and they coined the term agenda setting 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Historical Background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1968 Presidential elections</a:t>
            </a:r>
          </a:p>
          <a:p>
            <a:endParaRPr lang="en-US" dirty="0" smtClean="0"/>
          </a:p>
          <a:p>
            <a:r>
              <a:rPr lang="en-US" dirty="0" smtClean="0"/>
              <a:t> Newspaper &amp; Television: Media Agenda</a:t>
            </a:r>
          </a:p>
          <a:p>
            <a:endParaRPr lang="en-US" dirty="0" smtClean="0"/>
          </a:p>
          <a:p>
            <a:r>
              <a:rPr lang="en-US" dirty="0" smtClean="0"/>
              <a:t> Interview of 100 voters: Public Agenda</a:t>
            </a:r>
          </a:p>
          <a:p>
            <a:endParaRPr lang="en-US" dirty="0" smtClean="0"/>
          </a:p>
          <a:p>
            <a:r>
              <a:rPr lang="en-US" dirty="0" smtClean="0"/>
              <a:t>Correlation between Media and Public Agenda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Chapel Hill Study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smtClean="0"/>
              <a:t>The press and media do not reflect reality, they filter and shape it</a:t>
            </a:r>
            <a:r>
              <a:rPr lang="en-US" dirty="0" smtClean="0"/>
              <a:t>.</a:t>
            </a:r>
          </a:p>
          <a:p>
            <a:pPr lvl="0" algn="just"/>
            <a:endParaRPr lang="en-US" dirty="0" smtClean="0"/>
          </a:p>
          <a:p>
            <a:pPr lvl="0" algn="just"/>
            <a:r>
              <a:rPr lang="en-US" dirty="0" smtClean="0"/>
              <a:t>Media concentration on few issues and subjects leads the public to perceive those issues as important as any other issue.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sz="3600" dirty="0" smtClean="0"/>
              <a:t>Assumptions of agenda setting theory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The media agenda</a:t>
            </a:r>
            <a:r>
              <a:rPr lang="en-US" sz="2000" dirty="0" smtClean="0"/>
              <a:t>: is the set of topics addressed by media sources.eg newspapers, television and radio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b="1" dirty="0" smtClean="0"/>
              <a:t>The public agenda</a:t>
            </a:r>
            <a:r>
              <a:rPr lang="en-US" sz="2000" dirty="0" smtClean="0"/>
              <a:t>: is the set of topics that the members of public believe is important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b="1" dirty="0" smtClean="0"/>
              <a:t>The policy agenda</a:t>
            </a:r>
            <a:r>
              <a:rPr lang="en-US" sz="2000" dirty="0" smtClean="0"/>
              <a:t>: represents issues that decision makers believe are particularly salient.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Types of agenda setting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Model </a:t>
            </a:r>
            <a:r>
              <a:rPr lang="en-US" dirty="0" smtClean="0"/>
              <a:t>of agenda setting</a:t>
            </a:r>
            <a:endParaRPr lang="en-US" dirty="0"/>
          </a:p>
        </p:txBody>
      </p:sp>
      <p:pic>
        <p:nvPicPr>
          <p:cNvPr id="4" name="Content Placeholder 3" descr="http://america.pink/images/2/6/9/2/0/1/en/3-agenda-setting-theory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149003" y="1481138"/>
            <a:ext cx="6845993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</a:t>
            </a:r>
            <a:r>
              <a:rPr lang="en-US" b="1" dirty="0" smtClean="0"/>
              <a:t>first level </a:t>
            </a:r>
            <a:r>
              <a:rPr lang="en-US" dirty="0" smtClean="0"/>
              <a:t>enacts the common subjects that are most important</a:t>
            </a:r>
            <a:r>
              <a:rPr lang="en-US" dirty="0" smtClean="0"/>
              <a:t>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b="1" dirty="0" smtClean="0"/>
              <a:t>second level </a:t>
            </a:r>
            <a:r>
              <a:rPr lang="en-US" dirty="0" smtClean="0"/>
              <a:t>decides what parts of the subject are important.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Levels of Agenda Setting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 smtClean="0"/>
              <a:t>Framing </a:t>
            </a:r>
            <a:r>
              <a:rPr lang="en-US" sz="2000" dirty="0" smtClean="0"/>
              <a:t>is a process through which the media emphasize some aspects of reality and downplay other </a:t>
            </a:r>
            <a:r>
              <a:rPr lang="en-US" sz="2000" dirty="0" smtClean="0"/>
              <a:t>aspects</a:t>
            </a:r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second level agenda </a:t>
            </a:r>
            <a:r>
              <a:rPr lang="en-US" sz="2000" dirty="0" smtClean="0"/>
              <a:t>setting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how something is presented to the audience through the frame which influences the choices people make about how to process that information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Framing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462</TotalTime>
  <Words>393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Agenda Setting Theory </vt:lpstr>
      <vt:lpstr>Introduction</vt:lpstr>
      <vt:lpstr>Historical Background </vt:lpstr>
      <vt:lpstr>Chapel Hill Study </vt:lpstr>
      <vt:lpstr>Assumptions of agenda setting theory </vt:lpstr>
      <vt:lpstr>Types of agenda setting </vt:lpstr>
      <vt:lpstr>Model of agenda setting</vt:lpstr>
      <vt:lpstr>Levels of Agenda Setting </vt:lpstr>
      <vt:lpstr> Framing </vt:lpstr>
      <vt:lpstr>Priming</vt:lpstr>
      <vt:lpstr>Critiques of Agenda Setting Theory 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Setting Theory </dc:title>
  <dc:creator>Olive</dc:creator>
  <cp:lastModifiedBy>Olive</cp:lastModifiedBy>
  <cp:revision>15</cp:revision>
  <dcterms:created xsi:type="dcterms:W3CDTF">2020-04-17T10:45:18Z</dcterms:created>
  <dcterms:modified xsi:type="dcterms:W3CDTF">2020-04-18T18:09:43Z</dcterms:modified>
</cp:coreProperties>
</file>