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40"/>
  </p:notesMasterIdLst>
  <p:sldIdLst>
    <p:sldId id="277" r:id="rId2"/>
    <p:sldId id="276" r:id="rId3"/>
    <p:sldId id="279" r:id="rId4"/>
    <p:sldId id="278" r:id="rId5"/>
    <p:sldId id="257" r:id="rId6"/>
    <p:sldId id="283" r:id="rId7"/>
    <p:sldId id="293" r:id="rId8"/>
    <p:sldId id="295" r:id="rId9"/>
    <p:sldId id="281" r:id="rId10"/>
    <p:sldId id="259" r:id="rId11"/>
    <p:sldId id="284" r:id="rId12"/>
    <p:sldId id="282" r:id="rId13"/>
    <p:sldId id="270" r:id="rId14"/>
    <p:sldId id="271" r:id="rId15"/>
    <p:sldId id="260" r:id="rId16"/>
    <p:sldId id="285" r:id="rId17"/>
    <p:sldId id="286" r:id="rId18"/>
    <p:sldId id="287" r:id="rId19"/>
    <p:sldId id="289" r:id="rId20"/>
    <p:sldId id="261" r:id="rId21"/>
    <p:sldId id="301" r:id="rId22"/>
    <p:sldId id="288" r:id="rId23"/>
    <p:sldId id="272" r:id="rId24"/>
    <p:sldId id="273" r:id="rId25"/>
    <p:sldId id="274" r:id="rId26"/>
    <p:sldId id="262" r:id="rId27"/>
    <p:sldId id="296" r:id="rId28"/>
    <p:sldId id="297" r:id="rId29"/>
    <p:sldId id="298" r:id="rId30"/>
    <p:sldId id="299" r:id="rId31"/>
    <p:sldId id="263" r:id="rId32"/>
    <p:sldId id="300" r:id="rId33"/>
    <p:sldId id="265" r:id="rId34"/>
    <p:sldId id="266" r:id="rId35"/>
    <p:sldId id="267" r:id="rId36"/>
    <p:sldId id="268" r:id="rId37"/>
    <p:sldId id="269" r:id="rId38"/>
    <p:sldId id="280"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1398" autoAdjust="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0BDF4B-BF53-4E4D-ADAD-1B9AF2B0A0E7}" type="datetimeFigureOut">
              <a:rPr lang="en-US" smtClean="0"/>
              <a:pPr/>
              <a:t>4/16/2020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594396-4795-4F50-B883-8397CAA6283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en.wikipedia.org/wiki/ILLIAC_IV"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3594396-4795-4F50-B883-8397CAA6283E}"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1" kern="1200" dirty="0" smtClean="0">
                <a:solidFill>
                  <a:schemeClr val="tx1"/>
                </a:solidFill>
                <a:latin typeface="+mn-lt"/>
                <a:ea typeface="+mn-ea"/>
                <a:cs typeface="+mn-cs"/>
              </a:rPr>
              <a:t>Illi</a:t>
            </a:r>
            <a:r>
              <a:rPr lang="en-US" sz="1200" b="0" i="1" kern="1200" dirty="0" smtClean="0">
                <a:solidFill>
                  <a:schemeClr val="tx1"/>
                </a:solidFill>
                <a:latin typeface="+mn-lt"/>
                <a:ea typeface="+mn-ea"/>
                <a:cs typeface="+mn-cs"/>
              </a:rPr>
              <a:t>nois </a:t>
            </a:r>
            <a:r>
              <a:rPr lang="en-US" sz="1200" b="1" i="1" kern="1200" dirty="0" smtClean="0">
                <a:solidFill>
                  <a:schemeClr val="tx1"/>
                </a:solidFill>
                <a:latin typeface="+mn-lt"/>
                <a:ea typeface="+mn-ea"/>
                <a:cs typeface="+mn-cs"/>
              </a:rPr>
              <a:t>A</a:t>
            </a:r>
            <a:r>
              <a:rPr lang="en-US" sz="1200" b="0" i="1" kern="1200" dirty="0" smtClean="0">
                <a:solidFill>
                  <a:schemeClr val="tx1"/>
                </a:solidFill>
                <a:latin typeface="+mn-lt"/>
                <a:ea typeface="+mn-ea"/>
                <a:cs typeface="+mn-cs"/>
              </a:rPr>
              <a:t>utomatic </a:t>
            </a:r>
            <a:r>
              <a:rPr lang="en-US" sz="1200" b="1" i="1" kern="1200" dirty="0" smtClean="0">
                <a:solidFill>
                  <a:schemeClr val="tx1"/>
                </a:solidFill>
                <a:latin typeface="+mn-lt"/>
                <a:ea typeface="+mn-ea"/>
                <a:cs typeface="+mn-cs"/>
              </a:rPr>
              <a:t>C</a:t>
            </a:r>
            <a:r>
              <a:rPr lang="en-US" sz="1200" b="0" i="1" kern="1200" dirty="0" smtClean="0">
                <a:solidFill>
                  <a:schemeClr val="tx1"/>
                </a:solidFill>
                <a:latin typeface="+mn-lt"/>
                <a:ea typeface="+mn-ea"/>
                <a:cs typeface="+mn-cs"/>
              </a:rPr>
              <a:t>omputer :</a:t>
            </a:r>
            <a:r>
              <a:rPr lang="en-US" sz="1200" b="0" i="0" kern="1200" dirty="0" smtClean="0">
                <a:solidFill>
                  <a:schemeClr val="tx1"/>
                </a:solidFill>
                <a:latin typeface="+mn-lt"/>
                <a:ea typeface="+mn-ea"/>
                <a:cs typeface="+mn-cs"/>
              </a:rPr>
              <a:t>The </a:t>
            </a:r>
            <a:r>
              <a:rPr lang="en-US" sz="1200" b="0" i="0" u="none" strike="noStrike" kern="1200" dirty="0" smtClean="0">
                <a:solidFill>
                  <a:schemeClr val="tx1"/>
                </a:solidFill>
                <a:latin typeface="+mn-lt"/>
                <a:ea typeface="+mn-ea"/>
                <a:cs typeface="+mn-cs"/>
                <a:hlinkClick r:id="rId3" tooltip="ILLIAC IV"/>
              </a:rPr>
              <a:t>ILLIAC IV</a:t>
            </a:r>
            <a:r>
              <a:rPr lang="en-US" sz="1200" b="0" i="0" kern="1200" dirty="0" smtClean="0">
                <a:solidFill>
                  <a:schemeClr val="tx1"/>
                </a:solidFill>
                <a:latin typeface="+mn-lt"/>
                <a:ea typeface="+mn-ea"/>
                <a:cs typeface="+mn-cs"/>
              </a:rPr>
              <a:t> was one of the first attempts at a massively parallel computer</a:t>
            </a:r>
            <a:endParaRPr lang="en-US" dirty="0"/>
          </a:p>
        </p:txBody>
      </p:sp>
      <p:sp>
        <p:nvSpPr>
          <p:cNvPr id="4" name="Slide Number Placeholder 3"/>
          <p:cNvSpPr>
            <a:spLocks noGrp="1"/>
          </p:cNvSpPr>
          <p:nvPr>
            <p:ph type="sldNum" sz="quarter" idx="10"/>
          </p:nvPr>
        </p:nvSpPr>
        <p:spPr/>
        <p:txBody>
          <a:bodyPr/>
          <a:lstStyle/>
          <a:p>
            <a:fld id="{03594396-4795-4F50-B883-8397CAA6283E}"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F087B4-01DD-4638-B5FB-320B2B2FE8DB}"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6C60D-C063-4D52-BA21-B767E7DF59C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F087B4-01DD-4638-B5FB-320B2B2FE8DB}"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6C60D-C063-4D52-BA21-B767E7DF59C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F087B4-01DD-4638-B5FB-320B2B2FE8DB}"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6C60D-C063-4D52-BA21-B767E7DF59C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F087B4-01DD-4638-B5FB-320B2B2FE8DB}"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6C60D-C063-4D52-BA21-B767E7DF59C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F087B4-01DD-4638-B5FB-320B2B2FE8DB}"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6C60D-C063-4D52-BA21-B767E7DF59C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F087B4-01DD-4638-B5FB-320B2B2FE8DB}" type="datetimeFigureOut">
              <a:rPr lang="en-US" smtClean="0"/>
              <a:pPr/>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6C60D-C063-4D52-BA21-B767E7DF59C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F087B4-01DD-4638-B5FB-320B2B2FE8DB}" type="datetimeFigureOut">
              <a:rPr lang="en-US" smtClean="0"/>
              <a:pPr/>
              <a:t>4/16/2020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B6C60D-C063-4D52-BA21-B767E7DF59C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F087B4-01DD-4638-B5FB-320B2B2FE8DB}" type="datetimeFigureOut">
              <a:rPr lang="en-US" smtClean="0"/>
              <a:pPr/>
              <a:t>4/16/2020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B6C60D-C063-4D52-BA21-B767E7DF59C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F087B4-01DD-4638-B5FB-320B2B2FE8DB}" type="datetimeFigureOut">
              <a:rPr lang="en-US" smtClean="0"/>
              <a:pPr/>
              <a:t>4/16/2020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B6C60D-C063-4D52-BA21-B767E7DF59C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F087B4-01DD-4638-B5FB-320B2B2FE8DB}" type="datetimeFigureOut">
              <a:rPr lang="en-US" smtClean="0"/>
              <a:pPr/>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6C60D-C063-4D52-BA21-B767E7DF59C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F087B4-01DD-4638-B5FB-320B2B2FE8DB}" type="datetimeFigureOut">
              <a:rPr lang="en-US" smtClean="0"/>
              <a:pPr/>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6C60D-C063-4D52-BA21-B767E7DF59C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F087B4-01DD-4638-B5FB-320B2B2FE8DB}" type="datetimeFigureOut">
              <a:rPr lang="en-US" smtClean="0"/>
              <a:pPr/>
              <a:t>4/16/2020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6C60D-C063-4D52-BA21-B767E7DF59C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en.wikipedia.org/wiki/File:SIMD.sv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en.wikipedia.org/wiki/File:MISD.sv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en.wikipedia.org/wiki/File:MIMD.sv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en.wikipedia.org/wiki/Von_Neumann_architectur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en.wikipedia.org/wiki/File:SISD.sv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4572000"/>
          </a:xfrm>
        </p:spPr>
        <p:txBody>
          <a:bodyPr>
            <a:normAutofit/>
          </a:bodyPr>
          <a:lstStyle/>
          <a:p>
            <a:r>
              <a:rPr dirty="0" smtClean="0"/>
              <a:t>Introduction to  Advanced Computer Architecture and Parallel Processing</a:t>
            </a:r>
            <a:br>
              <a:rPr dirty="0" smtClean="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 SIMD Architecture</a:t>
            </a:r>
            <a:endParaRPr lang="en-US" dirty="0"/>
          </a:p>
        </p:txBody>
      </p:sp>
      <p:sp>
        <p:nvSpPr>
          <p:cNvPr id="3" name="Content Placeholder 2"/>
          <p:cNvSpPr>
            <a:spLocks noGrp="1"/>
          </p:cNvSpPr>
          <p:nvPr>
            <p:ph idx="1"/>
          </p:nvPr>
        </p:nvSpPr>
        <p:spPr/>
        <p:txBody>
          <a:bodyPr/>
          <a:lstStyle/>
          <a:p>
            <a:r>
              <a:rPr lang="en-US" dirty="0" smtClean="0"/>
              <a:t>single-instruction multiple-data streams (SIMD);</a:t>
            </a:r>
          </a:p>
          <a:p>
            <a:r>
              <a:rPr lang="en-US" dirty="0" smtClean="0"/>
              <a:t>Consists of 2 parts:</a:t>
            </a:r>
          </a:p>
          <a:p>
            <a:pPr lvl="1"/>
            <a:r>
              <a:rPr lang="en-US" dirty="0" smtClean="0"/>
              <a:t>A front-end Von Neumann computer.</a:t>
            </a:r>
          </a:p>
          <a:p>
            <a:pPr lvl="1"/>
            <a:r>
              <a:rPr lang="en-US" dirty="0" smtClean="0"/>
              <a:t>A processor array: connected to the memory bus of the front end. </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1066800" y="4648200"/>
            <a:ext cx="6781800" cy="205740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Single Instruction, Multiple Data (SIMD) is an Instruction Set Architecture that have a single control unit (CU) and more than one processing unit (PU) that operates like a von Neumann machine by executing a single instruction stream over PUs, handled through the CU.</a:t>
            </a:r>
          </a:p>
          <a:p>
            <a:r>
              <a:rPr lang="en-US" dirty="0" smtClean="0"/>
              <a:t> The CU generates the control signals for all of the PUs and by which executes the same operation on different data streams. </a:t>
            </a:r>
          </a:p>
          <a:p>
            <a:r>
              <a:rPr lang="en-US" dirty="0" smtClean="0"/>
              <a:t>The SIMD architecture, in effect, is capable of achieving data level parallelism just like with vector processor.</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The processor array is set of identical synchronized processing elements capable of simultaneously performing the same operation on different data. </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Each processor in the array has small amount of local memory where the distributed data resides while it is being processed in parallel. </a:t>
            </a:r>
            <a:endParaRPr lang="en-US" dirty="0"/>
          </a:p>
        </p:txBody>
      </p:sp>
      <p:pic>
        <p:nvPicPr>
          <p:cNvPr id="4" name="Content Placeholder 3" descr="SIMD.svg">
            <a:hlinkClick r:id="rId2"/>
          </p:cNvPr>
          <p:cNvPicPr>
            <a:picLocks/>
          </p:cNvPicPr>
          <p:nvPr/>
        </p:nvPicPr>
        <p:blipFill>
          <a:blip r:embed="rId3" cstate="print"/>
          <a:srcRect/>
          <a:stretch>
            <a:fillRect/>
          </a:stretch>
        </p:blipFill>
        <p:spPr bwMode="auto">
          <a:xfrm>
            <a:off x="3733800" y="2438400"/>
            <a:ext cx="3276600" cy="23622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 SIMD Architecture…</a:t>
            </a:r>
            <a:endParaRPr lang="en-US" dirty="0"/>
          </a:p>
        </p:txBody>
      </p:sp>
      <p:sp>
        <p:nvSpPr>
          <p:cNvPr id="3" name="Content Placeholder 2"/>
          <p:cNvSpPr>
            <a:spLocks noGrp="1"/>
          </p:cNvSpPr>
          <p:nvPr>
            <p:ph idx="1"/>
          </p:nvPr>
        </p:nvSpPr>
        <p:spPr/>
        <p:txBody>
          <a:bodyPr>
            <a:normAutofit/>
          </a:bodyPr>
          <a:lstStyle/>
          <a:p>
            <a:pPr>
              <a:buNone/>
            </a:pPr>
            <a:r>
              <a:rPr lang="en-US" dirty="0" smtClean="0"/>
              <a:t>	SIMD Scheme 1</a:t>
            </a:r>
          </a:p>
          <a:p>
            <a:pPr>
              <a:buNone/>
            </a:pPr>
            <a:r>
              <a:rPr lang="en-US" dirty="0" smtClean="0"/>
              <a:t>	– Each processor has its own local memory.</a:t>
            </a:r>
          </a:p>
          <a:p>
            <a:pPr>
              <a:buNone/>
            </a:pPr>
            <a:r>
              <a:rPr lang="en-US" sz="1800" dirty="0" smtClean="0"/>
              <a:t>	Processors </a:t>
            </a:r>
            <a:r>
              <a:rPr lang="en-US" sz="1800" dirty="0"/>
              <a:t>can communicate with each other through the interconnection network. </a:t>
            </a:r>
            <a:endParaRPr lang="en-US" sz="1800" dirty="0" smtClean="0"/>
          </a:p>
          <a:p>
            <a:pPr>
              <a:buFont typeface="Arial"/>
              <a:buChar char="•"/>
            </a:pPr>
            <a:r>
              <a:rPr lang="en-US" sz="1700" dirty="0" smtClean="0">
                <a:solidFill>
                  <a:srgbClr val="000000"/>
                </a:solidFill>
                <a:latin typeface="Times New Roman"/>
              </a:rPr>
              <a:t>The ILLIAC IV used such an interconnection scheme. The interconnection network in the ILLIAC IV allowed each processor to communicate directly with four neighboring processors in an matrix pattern such that the </a:t>
            </a:r>
            <a:r>
              <a:rPr lang="en-US" sz="1700" dirty="0" err="1" smtClean="0">
                <a:solidFill>
                  <a:srgbClr val="000000"/>
                </a:solidFill>
                <a:latin typeface="Times New Roman"/>
              </a:rPr>
              <a:t>i</a:t>
            </a:r>
            <a:r>
              <a:rPr lang="en-US" sz="1700" dirty="0" smtClean="0">
                <a:solidFill>
                  <a:srgbClr val="000000"/>
                </a:solidFill>
                <a:latin typeface="Times New Roman"/>
              </a:rPr>
              <a:t> </a:t>
            </a:r>
            <a:r>
              <a:rPr lang="en-US" sz="1700" dirty="0" err="1" smtClean="0">
                <a:solidFill>
                  <a:srgbClr val="000000"/>
                </a:solidFill>
                <a:latin typeface="Times New Roman"/>
              </a:rPr>
              <a:t>th</a:t>
            </a:r>
            <a:r>
              <a:rPr lang="en-US" sz="1700" dirty="0" smtClean="0">
                <a:solidFill>
                  <a:srgbClr val="000000"/>
                </a:solidFill>
                <a:latin typeface="Times New Roman"/>
              </a:rPr>
              <a:t> processor can communicate directly with the </a:t>
            </a:r>
            <a:r>
              <a:rPr lang="en-US" dirty="0" smtClean="0">
                <a:solidFill>
                  <a:srgbClr val="000000"/>
                </a:solidFill>
                <a:latin typeface="Times New Roman"/>
              </a:rPr>
              <a:t>                                             </a:t>
            </a:r>
            <a:r>
              <a:rPr lang="en-US" sz="1600" dirty="0" smtClean="0">
                <a:solidFill>
                  <a:srgbClr val="000000"/>
                </a:solidFill>
                <a:latin typeface="Times New Roman"/>
              </a:rPr>
              <a:t>processors</a:t>
            </a:r>
            <a:r>
              <a:rPr lang="en-US" dirty="0" smtClean="0">
                <a:solidFill>
                  <a:srgbClr val="000000"/>
                </a:solidFill>
                <a:latin typeface="Times New Roman"/>
              </a:rPr>
              <a:t>.</a:t>
            </a:r>
          </a:p>
          <a:p>
            <a:pPr>
              <a:buFont typeface="Arial"/>
              <a:buChar char="•"/>
            </a:pPr>
            <a:endParaRPr lang="en-US" dirty="0" smtClean="0">
              <a:solidFill>
                <a:srgbClr val="000000"/>
              </a:solidFill>
              <a:latin typeface="Times New Roman"/>
            </a:endParaRPr>
          </a:p>
          <a:p>
            <a:pPr>
              <a:buFont typeface="Arial"/>
              <a:buChar char="•"/>
            </a:pPr>
            <a:endParaRPr lang="en-US" dirty="0" smtClean="0">
              <a:solidFill>
                <a:srgbClr val="000000"/>
              </a:solidFill>
              <a:latin typeface="Times New Roman"/>
            </a:endParaRPr>
          </a:p>
          <a:p>
            <a:pPr>
              <a:buNone/>
            </a:pPr>
            <a:endParaRPr lang="en-US" dirty="0"/>
          </a:p>
        </p:txBody>
      </p:sp>
      <p:pic>
        <p:nvPicPr>
          <p:cNvPr id="1028" name="Picture 4"/>
          <p:cNvPicPr>
            <a:picLocks noChangeAspect="1" noChangeArrowheads="1"/>
          </p:cNvPicPr>
          <p:nvPr/>
        </p:nvPicPr>
        <p:blipFill>
          <a:blip r:embed="rId3" cstate="print"/>
          <a:srcRect/>
          <a:stretch>
            <a:fillRect/>
          </a:stretch>
        </p:blipFill>
        <p:spPr bwMode="auto">
          <a:xfrm>
            <a:off x="1752600" y="4191000"/>
            <a:ext cx="4419600" cy="348916"/>
          </a:xfrm>
          <a:prstGeom prst="rect">
            <a:avLst/>
          </a:prstGeom>
          <a:noFill/>
          <a:ln w="9525">
            <a:noFill/>
            <a:miter lim="800000"/>
            <a:headEnd/>
            <a:tailEnd/>
          </a:ln>
          <a:effectLst/>
        </p:spPr>
      </p:pic>
      <p:pic>
        <p:nvPicPr>
          <p:cNvPr id="1029" name="Picture 5"/>
          <p:cNvPicPr>
            <a:picLocks noChangeAspect="1" noChangeArrowheads="1"/>
          </p:cNvPicPr>
          <p:nvPr/>
        </p:nvPicPr>
        <p:blipFill>
          <a:blip r:embed="rId4" cstate="print"/>
          <a:srcRect/>
          <a:stretch>
            <a:fillRect/>
          </a:stretch>
        </p:blipFill>
        <p:spPr bwMode="auto">
          <a:xfrm>
            <a:off x="1066800" y="2743200"/>
            <a:ext cx="6705600" cy="4086225"/>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SIMD Scheme 2</a:t>
            </a:r>
          </a:p>
          <a:p>
            <a:pPr lvl="1"/>
            <a:r>
              <a:rPr lang="en-US" dirty="0" smtClean="0"/>
              <a:t>Processors and memory modules communicate with each other via interconnection network.</a:t>
            </a:r>
          </a:p>
          <a:p>
            <a:pPr lvl="1">
              <a:buNone/>
            </a:pPr>
            <a:r>
              <a:rPr lang="en-US" dirty="0" smtClean="0"/>
              <a:t>The BSP (Burroughs’ </a:t>
            </a:r>
            <a:r>
              <a:rPr lang="en-US" dirty="0" err="1" smtClean="0"/>
              <a:t>Scientiﬁc</a:t>
            </a:r>
            <a:r>
              <a:rPr lang="en-US" dirty="0" smtClean="0"/>
              <a:t> Processor) used the second SIMD scheme. </a:t>
            </a:r>
          </a:p>
          <a:p>
            <a:pPr lvl="1">
              <a:buNone/>
            </a:pP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2714625" y="2895600"/>
            <a:ext cx="4829175" cy="396240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dirty="0" smtClean="0"/>
              <a:t>multiple-instruction single-data streams (MISD);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Multiple Instruction, Single Data (MISD) is an Instruction Set Architecture for parallel computing where many functional units perform different operations by executing different </a:t>
            </a:r>
            <a:r>
              <a:rPr lang="en-US" dirty="0" err="1" smtClean="0"/>
              <a:t>intructions</a:t>
            </a:r>
            <a:r>
              <a:rPr lang="en-US" dirty="0" smtClean="0"/>
              <a:t> on the </a:t>
            </a:r>
            <a:r>
              <a:rPr lang="en-US" dirty="0" smtClean="0">
                <a:solidFill>
                  <a:srgbClr val="FF0000"/>
                </a:solidFill>
              </a:rPr>
              <a:t>same data </a:t>
            </a:r>
            <a:r>
              <a:rPr lang="en-US" dirty="0" smtClean="0"/>
              <a:t>set.</a:t>
            </a:r>
          </a:p>
          <a:p>
            <a:r>
              <a:rPr lang="en-US" dirty="0" smtClean="0"/>
              <a:t> This type of architecture is common mainly in the fault-tolerant computers executing the same instructions redundantly in order to detect and mask errors.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pPr lvl="0"/>
            <a:r>
              <a:rPr lang="en-US" kern="0" dirty="0" smtClean="0">
                <a:solidFill>
                  <a:srgbClr val="C28C73">
                    <a:lumMod val="75000"/>
                  </a:srgbClr>
                </a:solidFill>
                <a:latin typeface="Times New Roman"/>
              </a:rPr>
              <a:t>Multiple Instruction, Single Data stream</a:t>
            </a:r>
            <a:br>
              <a:rPr lang="en-US" kern="0" dirty="0" smtClean="0">
                <a:solidFill>
                  <a:srgbClr val="C28C73">
                    <a:lumMod val="75000"/>
                  </a:srgbClr>
                </a:solidFill>
                <a:latin typeface="Times New Roman"/>
              </a:rPr>
            </a:br>
            <a:endParaRPr lang="en-US" dirty="0"/>
          </a:p>
        </p:txBody>
      </p:sp>
      <p:sp>
        <p:nvSpPr>
          <p:cNvPr id="3" name="Content Placeholder 2"/>
          <p:cNvSpPr>
            <a:spLocks noGrp="1"/>
          </p:cNvSpPr>
          <p:nvPr>
            <p:ph idx="1"/>
          </p:nvPr>
        </p:nvSpPr>
        <p:spPr>
          <a:xfrm>
            <a:off x="457200" y="1828800"/>
            <a:ext cx="8229600" cy="4525963"/>
          </a:xfrm>
        </p:spPr>
        <p:txBody>
          <a:bodyPr>
            <a:normAutofit/>
          </a:bodyPr>
          <a:lstStyle/>
          <a:p>
            <a:pPr lvl="0" fontAlgn="base">
              <a:spcAft>
                <a:spcPct val="0"/>
              </a:spcAft>
              <a:buBlip>
                <a:blip r:embed="rId2"/>
              </a:buBlip>
            </a:pPr>
            <a:r>
              <a:rPr lang="en-US" kern="0" dirty="0" smtClean="0">
                <a:solidFill>
                  <a:srgbClr val="000000"/>
                </a:solidFill>
                <a:latin typeface="Times New Roman"/>
              </a:rPr>
              <a:t>Multiple instructions operate on a single data stream. Uncommon architecture which is generally used for fault tolerance. </a:t>
            </a:r>
          </a:p>
          <a:p>
            <a:pPr lvl="0" fontAlgn="base">
              <a:spcAft>
                <a:spcPct val="0"/>
              </a:spcAft>
              <a:buBlip>
                <a:blip r:embed="rId2"/>
              </a:buBlip>
            </a:pPr>
            <a:r>
              <a:rPr lang="en-US" dirty="0" smtClean="0"/>
              <a:t>processing for critical controls of missiles where single data stream processed on different processors to handle faults if any during processing</a:t>
            </a:r>
            <a:endParaRPr lang="en-US" kern="0" dirty="0" smtClean="0">
              <a:solidFill>
                <a:srgbClr val="000000"/>
              </a:solidFill>
              <a:latin typeface="Times New Roman"/>
            </a:endParaRPr>
          </a:p>
          <a:p>
            <a:pPr lvl="0" fontAlgn="base">
              <a:spcAft>
                <a:spcPct val="0"/>
              </a:spcAft>
              <a:buBlip>
                <a:blip r:embed="rId2"/>
              </a:buBlip>
            </a:pPr>
            <a:r>
              <a:rPr lang="en-US" kern="0" dirty="0" smtClean="0">
                <a:solidFill>
                  <a:srgbClr val="000000"/>
                </a:solidFill>
                <a:latin typeface="Times New Roman"/>
              </a:rPr>
              <a:t>Least common</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MISD.svg">
            <a:hlinkClick r:id="rId2"/>
          </p:cNvPr>
          <p:cNvPicPr>
            <a:picLocks noGrp="1"/>
          </p:cNvPicPr>
          <p:nvPr>
            <p:ph idx="1"/>
          </p:nvPr>
        </p:nvPicPr>
        <p:blipFill>
          <a:blip r:embed="rId3" cstate="print"/>
          <a:srcRect/>
          <a:stretch>
            <a:fillRect/>
          </a:stretch>
        </p:blipFill>
        <p:spPr bwMode="auto">
          <a:xfrm>
            <a:off x="1828800" y="1981200"/>
            <a:ext cx="5257800" cy="35814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smtClean="0">
                <a:solidFill>
                  <a:schemeClr val="accent6">
                    <a:lumMod val="75000"/>
                  </a:schemeClr>
                </a:solidFill>
              </a:rPr>
              <a:t>Multiple Instruction, Multiple Data streams</a:t>
            </a:r>
            <a:br>
              <a:rPr lang="en-US" dirty="0" smtClean="0">
                <a:solidFill>
                  <a:schemeClr val="accent6">
                    <a:lumMod val="75000"/>
                  </a:schemeClr>
                </a:solidFill>
              </a:rPr>
            </a:br>
            <a:endParaRPr lang="en-US" dirty="0"/>
          </a:p>
        </p:txBody>
      </p:sp>
      <p:sp>
        <p:nvSpPr>
          <p:cNvPr id="3" name="Content Placeholder 2"/>
          <p:cNvSpPr>
            <a:spLocks noGrp="1"/>
          </p:cNvSpPr>
          <p:nvPr>
            <p:ph idx="1"/>
          </p:nvPr>
        </p:nvSpPr>
        <p:spPr>
          <a:xfrm>
            <a:off x="457200" y="1600200"/>
            <a:ext cx="8686800" cy="4525963"/>
          </a:xfrm>
        </p:spPr>
        <p:txBody>
          <a:bodyPr>
            <a:normAutofit/>
          </a:bodyPr>
          <a:lstStyle/>
          <a:p>
            <a:r>
              <a:rPr lang="en-US" dirty="0" smtClean="0"/>
              <a:t>Multiple autonomous processors simultaneously executing different instructions on different data. </a:t>
            </a:r>
          </a:p>
          <a:p>
            <a:r>
              <a:rPr lang="en-US" dirty="0" smtClean="0"/>
              <a:t>Using the MIMD, each processor in a multiprocessor system can execute asynchronously different set of the instructions independently on the different set of data units.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MIMD.svg">
            <a:hlinkClick r:id="rId2"/>
          </p:cNvPr>
          <p:cNvPicPr>
            <a:picLocks noGrp="1"/>
          </p:cNvPicPr>
          <p:nvPr>
            <p:ph idx="1"/>
          </p:nvPr>
        </p:nvPicPr>
        <p:blipFill>
          <a:blip r:embed="rId3" cstate="print"/>
          <a:stretch>
            <a:fillRect/>
          </a:stretch>
        </p:blipFill>
        <p:spPr bwMode="auto">
          <a:xfrm>
            <a:off x="2286000" y="1905000"/>
            <a:ext cx="5334000" cy="39624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2" name="Content Placeholder 1"/>
          <p:cNvSpPr>
            <a:spLocks noGrp="1"/>
          </p:cNvSpPr>
          <p:nvPr>
            <p:ph idx="1"/>
          </p:nvPr>
        </p:nvSpPr>
        <p:spPr/>
        <p:txBody>
          <a:bodyPr>
            <a:normAutofit fontScale="92500"/>
          </a:bodyPr>
          <a:lstStyle/>
          <a:p>
            <a:r>
              <a:rPr lang="en-US" dirty="0" smtClean="0"/>
              <a:t>Parallel processors are computer systems consisting of multiple processing units connected via some interconnection network plus the software needed to make the processing units work together.</a:t>
            </a:r>
          </a:p>
          <a:p>
            <a:r>
              <a:rPr lang="en-US" dirty="0" smtClean="0"/>
              <a:t> There are two major factors used to categorize such systems: </a:t>
            </a:r>
          </a:p>
          <a:p>
            <a:pPr lvl="1"/>
            <a:r>
              <a:rPr lang="en-US" dirty="0" smtClean="0"/>
              <a:t>the processing units themselves</a:t>
            </a:r>
          </a:p>
          <a:p>
            <a:pPr lvl="1"/>
            <a:r>
              <a:rPr lang="en-US" dirty="0" smtClean="0"/>
              <a:t>the interconnection network that ties them together. </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1.4 MIMD Architecture</a:t>
            </a:r>
            <a:endParaRPr lang="en-US" dirty="0"/>
          </a:p>
        </p:txBody>
      </p:sp>
      <p:sp>
        <p:nvSpPr>
          <p:cNvPr id="3" name="Content Placeholder 2"/>
          <p:cNvSpPr>
            <a:spLocks noGrp="1"/>
          </p:cNvSpPr>
          <p:nvPr>
            <p:ph idx="1"/>
          </p:nvPr>
        </p:nvSpPr>
        <p:spPr/>
        <p:txBody>
          <a:bodyPr>
            <a:normAutofit/>
          </a:bodyPr>
          <a:lstStyle/>
          <a:p>
            <a:r>
              <a:rPr lang="fr-FR" sz="2800" dirty="0" smtClean="0">
                <a:latin typeface="Arial"/>
              </a:rPr>
              <a:t>Multiple Instruction Multiple Data (MIMD)</a:t>
            </a:r>
          </a:p>
          <a:p>
            <a:pPr>
              <a:buNone/>
            </a:pPr>
            <a:r>
              <a:rPr lang="en-US" sz="2400" dirty="0" smtClean="0">
                <a:latin typeface="Arial"/>
              </a:rPr>
              <a:t>	– Made of multiple processors and multiple memory	modules connected together via some interconnection network.</a:t>
            </a:r>
          </a:p>
          <a:p>
            <a:pPr>
              <a:buNone/>
            </a:pPr>
            <a:r>
              <a:rPr lang="en-US" sz="2400" dirty="0" smtClean="0">
                <a:latin typeface="Arial"/>
              </a:rPr>
              <a:t>	– 2 broad categories:</a:t>
            </a:r>
          </a:p>
          <a:p>
            <a:pPr>
              <a:buNone/>
            </a:pPr>
            <a:r>
              <a:rPr lang="en-US" sz="2000" dirty="0" smtClean="0">
                <a:latin typeface="Arial"/>
              </a:rPr>
              <a:t>	• Shared memory</a:t>
            </a:r>
          </a:p>
          <a:p>
            <a:pPr>
              <a:buNone/>
            </a:pPr>
            <a:r>
              <a:rPr lang="en-US" sz="2000" dirty="0" smtClean="0">
                <a:latin typeface="Arial"/>
              </a:rPr>
              <a:t>	• Message passing</a:t>
            </a:r>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2"/>
          <p:cNvPicPr>
            <a:picLocks noGrp="1" noChangeAspect="1" noChangeArrowheads="1"/>
          </p:cNvPicPr>
          <p:nvPr>
            <p:ph idx="1"/>
          </p:nvPr>
        </p:nvPicPr>
        <p:blipFill>
          <a:blip r:embed="rId2" cstate="print"/>
          <a:stretch>
            <a:fillRect/>
          </a:stretch>
        </p:blipFill>
        <p:spPr bwMode="auto">
          <a:xfrm>
            <a:off x="1890712" y="2515394"/>
            <a:ext cx="5362575" cy="2695575"/>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MIMD architectures is primarily used in a number of application areas such as computer-aided design/computer-aided manufacturing, simulation, modeling, communication switches etc.</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1.4 MIMD Architecture</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Shared Memory versus Message Passing Architecture</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685800" y="2546555"/>
            <a:ext cx="7010400" cy="3625645"/>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dirty="0" smtClean="0"/>
              <a:t>Shared Memory Organization</a:t>
            </a:r>
          </a:p>
          <a:p>
            <a:pPr>
              <a:buNone/>
            </a:pPr>
            <a:r>
              <a:rPr lang="en-US" sz="2400" dirty="0" smtClean="0"/>
              <a:t>	– Inter-processor coordination is accomplished by	reading and writing in a global memory shared by all	processors.</a:t>
            </a:r>
          </a:p>
          <a:p>
            <a:pPr>
              <a:buNone/>
            </a:pPr>
            <a:r>
              <a:rPr lang="en-US" sz="2400" dirty="0" smtClean="0"/>
              <a:t>	– </a:t>
            </a:r>
            <a:endParaRPr lang="en-US" sz="2400" dirty="0"/>
          </a:p>
        </p:txBody>
      </p:sp>
      <p:pic>
        <p:nvPicPr>
          <p:cNvPr id="2050" name="Picture 2"/>
          <p:cNvPicPr>
            <a:picLocks noChangeAspect="1" noChangeArrowheads="1"/>
          </p:cNvPicPr>
          <p:nvPr/>
        </p:nvPicPr>
        <p:blipFill>
          <a:blip r:embed="rId2" cstate="print"/>
          <a:srcRect/>
          <a:stretch>
            <a:fillRect/>
          </a:stretch>
        </p:blipFill>
        <p:spPr bwMode="auto">
          <a:xfrm>
            <a:off x="2667000" y="3810000"/>
            <a:ext cx="3657600" cy="2144421"/>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smtClean="0"/>
              <a:t>Message Passing Organization</a:t>
            </a:r>
          </a:p>
          <a:p>
            <a:pPr>
              <a:buNone/>
            </a:pPr>
            <a:r>
              <a:rPr lang="en-US" sz="2800" dirty="0" smtClean="0"/>
              <a:t>	– Each processor has access to its own local memory.</a:t>
            </a:r>
          </a:p>
          <a:p>
            <a:pPr>
              <a:buNone/>
            </a:pPr>
            <a:r>
              <a:rPr lang="en-US" sz="2800" dirty="0" smtClean="0"/>
              <a:t>	– Communications are performed via send and receive	operations.</a:t>
            </a:r>
          </a:p>
          <a:p>
            <a:pPr>
              <a:buNone/>
            </a:pPr>
            <a:r>
              <a:rPr lang="en-US" sz="2800" dirty="0" smtClean="0"/>
              <a:t>	– Message passing multiprocessors employ a variety of static networks in local communications.</a:t>
            </a:r>
            <a:endParaRPr lang="en-US" sz="2800" dirty="0"/>
          </a:p>
        </p:txBody>
      </p:sp>
      <p:pic>
        <p:nvPicPr>
          <p:cNvPr id="3074" name="Picture 2"/>
          <p:cNvPicPr>
            <a:picLocks noChangeAspect="1" noChangeArrowheads="1"/>
          </p:cNvPicPr>
          <p:nvPr/>
        </p:nvPicPr>
        <p:blipFill>
          <a:blip r:embed="rId2" cstate="print"/>
          <a:srcRect/>
          <a:stretch>
            <a:fillRect/>
          </a:stretch>
        </p:blipFill>
        <p:spPr bwMode="auto">
          <a:xfrm>
            <a:off x="2819400" y="4572000"/>
            <a:ext cx="3581400" cy="1748873"/>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1.4.1     Shared Memory Organization</a:t>
            </a:r>
            <a:br>
              <a:rPr lang="en-US" dirty="0" smtClean="0"/>
            </a:br>
            <a:endParaRPr lang="en-US" dirty="0"/>
          </a:p>
        </p:txBody>
      </p:sp>
      <p:sp>
        <p:nvSpPr>
          <p:cNvPr id="3" name="Content Placeholder 2"/>
          <p:cNvSpPr>
            <a:spLocks noGrp="1"/>
          </p:cNvSpPr>
          <p:nvPr>
            <p:ph idx="1"/>
          </p:nvPr>
        </p:nvSpPr>
        <p:spPr/>
        <p:txBody>
          <a:bodyPr>
            <a:normAutofit/>
          </a:bodyPr>
          <a:lstStyle/>
          <a:p>
            <a:r>
              <a:rPr lang="en-US" sz="2400" dirty="0" smtClean="0"/>
              <a:t>A shared memory model is one in which processors communicate by reading and writing locations in a shared memory that is equally accessible by all processors. Each processor may have registers, buffers, caches, and local memory banks as additional memory resources.</a:t>
            </a:r>
          </a:p>
          <a:p>
            <a:r>
              <a:rPr lang="en-US" sz="2400" dirty="0" smtClean="0"/>
              <a:t> A number of basic issues in the design of shared memory systems have to be taken into consideration.</a:t>
            </a:r>
          </a:p>
          <a:p>
            <a:pPr lvl="1"/>
            <a:r>
              <a:rPr lang="en-US" sz="1800" dirty="0" smtClean="0"/>
              <a:t> access control, </a:t>
            </a:r>
          </a:p>
          <a:p>
            <a:pPr lvl="1"/>
            <a:r>
              <a:rPr lang="en-US" sz="1800" dirty="0" smtClean="0"/>
              <a:t>synchronization, </a:t>
            </a:r>
          </a:p>
          <a:p>
            <a:pPr lvl="1"/>
            <a:r>
              <a:rPr lang="en-US" sz="1800" dirty="0" smtClean="0"/>
              <a:t>protection, </a:t>
            </a:r>
          </a:p>
          <a:p>
            <a:pPr lvl="1"/>
            <a:r>
              <a:rPr lang="en-US" sz="1800" dirty="0" smtClean="0"/>
              <a:t>and security</a:t>
            </a:r>
            <a:endParaRPr lang="en-US" sz="44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lvl="1"/>
            <a:r>
              <a:rPr lang="en-US" sz="1100" dirty="0" smtClean="0"/>
              <a:t>. </a:t>
            </a:r>
            <a:r>
              <a:rPr lang="en-US" sz="2200" dirty="0" smtClean="0"/>
              <a:t>Access control determines which process accesses are possible to which resources. Access control models make the required check for every access request issued by the processors to the shared memory, against the  contents of  the  access control  table.  </a:t>
            </a:r>
          </a:p>
          <a:p>
            <a:pPr lvl="1"/>
            <a:r>
              <a:rPr lang="en-US" sz="2200" dirty="0" smtClean="0"/>
              <a:t>Synchronization constraints limit the time of accesses from sharing processes to shared resources. Appropriate synchronization ensures that the information </a:t>
            </a:r>
            <a:r>
              <a:rPr lang="en-US" sz="2200" dirty="0" err="1" smtClean="0"/>
              <a:t>ﬂows</a:t>
            </a:r>
            <a:r>
              <a:rPr lang="en-US" sz="2200" dirty="0" smtClean="0"/>
              <a:t> properly and ensures system functionality. </a:t>
            </a:r>
          </a:p>
          <a:p>
            <a:pPr lvl="1"/>
            <a:r>
              <a:rPr lang="en-US" sz="2200" dirty="0" smtClean="0"/>
              <a:t>Protection is a system feature that prevents processes from making arbitrary access to resources belonging to other processes. </a:t>
            </a:r>
          </a:p>
          <a:p>
            <a:pPr lvl="1"/>
            <a:r>
              <a:rPr lang="en-US" sz="2200" dirty="0" smtClean="0"/>
              <a:t>Sharing and protection are incompatible; sharing allows access, whereas protection restricts it.</a:t>
            </a:r>
            <a:endParaRPr lang="en-US" sz="1100" dirty="0" smtClean="0"/>
          </a:p>
          <a:p>
            <a:pPr>
              <a:buNone/>
            </a:pPr>
            <a:r>
              <a:rPr lang="en-US" dirty="0" smtClean="0"/>
              <a:t> </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Depending on the interconnection network, a shared memory system leads to systems  can  be  </a:t>
            </a:r>
            <a:r>
              <a:rPr lang="en-US" dirty="0" err="1" smtClean="0"/>
              <a:t>classiﬁed</a:t>
            </a:r>
            <a:r>
              <a:rPr lang="en-US" dirty="0" smtClean="0"/>
              <a:t>  as:  </a:t>
            </a:r>
          </a:p>
          <a:p>
            <a:pPr lvl="1"/>
            <a:r>
              <a:rPr lang="en-US" dirty="0" smtClean="0"/>
              <a:t>uniform  memory  access  (UMA), </a:t>
            </a:r>
          </a:p>
          <a:p>
            <a:pPr lvl="1"/>
            <a:r>
              <a:rPr lang="en-US" dirty="0" smtClean="0"/>
              <a:t> </a:t>
            </a:r>
            <a:r>
              <a:rPr lang="en-US" dirty="0" err="1" smtClean="0"/>
              <a:t>nonuniform</a:t>
            </a:r>
            <a:r>
              <a:rPr lang="en-US" dirty="0" smtClean="0"/>
              <a:t> memory access (NUMA), </a:t>
            </a:r>
          </a:p>
          <a:p>
            <a:pPr lvl="1"/>
            <a:r>
              <a:rPr lang="en-US" dirty="0" smtClean="0"/>
              <a:t> cache-only memory architecture (COMA).</a:t>
            </a:r>
          </a:p>
          <a:p>
            <a:pPr lvl="1">
              <a:buNone/>
            </a:pPr>
            <a:endParaRPr lang="en-US" dirty="0" smtClean="0"/>
          </a:p>
          <a:p>
            <a:r>
              <a:rPr lang="en-US" dirty="0" smtClean="0"/>
              <a:t/>
            </a:r>
            <a:br>
              <a:rPr lang="en-US" dirty="0" smtClean="0"/>
            </a:b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In the UMA system, a shared memory is accessible by all processors through an interconnection network in the same way a single processor accesses its memory. Therefore, all processors have equal access time to any memory location. The interconnection network used in the UMA can be a single bus, multiple buses, a crossbar, or a multiport memory</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The processing units can communicate and interact with each other using either shared memory or message passing methods.</a:t>
            </a:r>
          </a:p>
          <a:p>
            <a:r>
              <a:rPr lang="en-US" dirty="0" smtClean="0"/>
              <a:t> The interconnection network for shared memory systems can be </a:t>
            </a:r>
            <a:r>
              <a:rPr lang="en-US" dirty="0" err="1" smtClean="0"/>
              <a:t>classiﬁed</a:t>
            </a:r>
            <a:r>
              <a:rPr lang="en-US" dirty="0" smtClean="0"/>
              <a:t> as bus-based versus switch-based.</a:t>
            </a:r>
          </a:p>
          <a:p>
            <a:r>
              <a:rPr lang="en-US" dirty="0" smtClean="0"/>
              <a:t> In message passing systems, the interconnection network is divided into static and dynamic. </a:t>
            </a:r>
          </a:p>
          <a:p>
            <a:pPr lvl="1"/>
            <a:r>
              <a:rPr lang="en-US" dirty="0" smtClean="0"/>
              <a:t>Static connections have a </a:t>
            </a:r>
            <a:r>
              <a:rPr lang="en-US" dirty="0" err="1" smtClean="0"/>
              <a:t>ﬁxed</a:t>
            </a:r>
            <a:r>
              <a:rPr lang="en-US" dirty="0" smtClean="0"/>
              <a:t> topology that does not change while programs are running. </a:t>
            </a:r>
          </a:p>
          <a:p>
            <a:pPr lvl="1"/>
            <a:r>
              <a:rPr lang="en-US" dirty="0" smtClean="0"/>
              <a:t>Dynamic connections create links on the ﬂy as the program executes.</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 In the NUMA system, each processor has part of the shared memory attached. The memory has a single address space. Therefore, any processor could access any memory location directly using its real address. However, the access time to modules depends on the distance to the processor. This results in a </a:t>
            </a:r>
            <a:r>
              <a:rPr lang="en-US" dirty="0" err="1" smtClean="0"/>
              <a:t>nonuniform</a:t>
            </a:r>
            <a:r>
              <a:rPr lang="en-US" dirty="0" smtClean="0"/>
              <a:t> memory access time. A number of architectures are used to interconnect processors to memory modules in a NUMA.</a:t>
            </a:r>
          </a:p>
          <a:p>
            <a:r>
              <a:rPr lang="en-US" dirty="0" smtClean="0"/>
              <a:t> Similar to the NUMA, each processor has part of the shared memory in the COMA. However, in this case the shared memory consists of cache memory. A COMA system requires that data be migrated to the processor requesting it. Shared memory systems will be discussed in more detail in Chapter 4.</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1.4.2 Message Passing Organization</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Message passing systems are a class of multiprocessors in which each processor has access to its own local memory. communications in message passing systems are performed via send and receive operations. </a:t>
            </a:r>
          </a:p>
          <a:p>
            <a:r>
              <a:rPr lang="en-US" dirty="0" smtClean="0"/>
              <a:t>A node in such a system consists of a processor and its local memory. </a:t>
            </a:r>
          </a:p>
          <a:p>
            <a:r>
              <a:rPr lang="en-US" dirty="0" smtClean="0"/>
              <a:t>Nodes are typically able to store messages in and perform send/receive operations at the same time as processing. </a:t>
            </a:r>
          </a:p>
          <a:p>
            <a:r>
              <a:rPr lang="en-US" dirty="0" smtClean="0"/>
              <a:t>Simultaneous message processing and problem calculating are handled by the underlying operating system. </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Processors do not share a global memory and each processor has access to its own address space. </a:t>
            </a:r>
          </a:p>
          <a:p>
            <a:r>
              <a:rPr lang="en-US" dirty="0" smtClean="0"/>
              <a:t>The processing units of a message passing system may be connected in a variety of ways ranging from architecture-</a:t>
            </a:r>
            <a:r>
              <a:rPr lang="en-US" dirty="0" err="1" smtClean="0"/>
              <a:t>speciﬁc</a:t>
            </a:r>
            <a:r>
              <a:rPr lang="en-US" dirty="0" smtClean="0"/>
              <a:t> interconnection structures to geographically dispersed networks.</a:t>
            </a:r>
          </a:p>
          <a:p>
            <a:r>
              <a:rPr lang="en-US" dirty="0" smtClean="0"/>
              <a:t> The message passing approach is, in principle, scalable to large pro- portions. By scalable, it is meant that the number of processors can be increased without </a:t>
            </a:r>
            <a:r>
              <a:rPr lang="en-US" dirty="0" err="1" smtClean="0"/>
              <a:t>signiﬁcant</a:t>
            </a:r>
            <a:r>
              <a:rPr lang="en-US" dirty="0" smtClean="0"/>
              <a:t> decrease in </a:t>
            </a:r>
            <a:r>
              <a:rPr lang="en-US" dirty="0" err="1" smtClean="0"/>
              <a:t>efﬁciency</a:t>
            </a:r>
            <a:r>
              <a:rPr lang="en-US" dirty="0" smtClean="0"/>
              <a:t> of operation.</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1.5 Interconnection Networks (INs)</a:t>
            </a:r>
            <a:endParaRPr lang="en-US" dirty="0"/>
          </a:p>
        </p:txBody>
      </p:sp>
      <p:sp>
        <p:nvSpPr>
          <p:cNvPr id="3" name="Content Placeholder 2"/>
          <p:cNvSpPr>
            <a:spLocks noGrp="1"/>
          </p:cNvSpPr>
          <p:nvPr>
            <p:ph idx="1"/>
          </p:nvPr>
        </p:nvSpPr>
        <p:spPr/>
        <p:txBody>
          <a:bodyPr>
            <a:normAutofit/>
          </a:bodyPr>
          <a:lstStyle/>
          <a:p>
            <a:pPr>
              <a:buNone/>
            </a:pPr>
            <a:r>
              <a:rPr lang="en-US" dirty="0" smtClean="0"/>
              <a:t>(1) Mode of Operation</a:t>
            </a:r>
          </a:p>
          <a:p>
            <a:pPr>
              <a:buNone/>
            </a:pPr>
            <a:r>
              <a:rPr lang="en-US" sz="2200" dirty="0" smtClean="0"/>
              <a:t>	– Synchronous:</a:t>
            </a:r>
          </a:p>
          <a:p>
            <a:pPr>
              <a:buNone/>
            </a:pPr>
            <a:r>
              <a:rPr lang="en-US" sz="2200" dirty="0" smtClean="0"/>
              <a:t>		• a single global clock is used by all components in the system	(lock-step manner).</a:t>
            </a:r>
          </a:p>
          <a:p>
            <a:pPr>
              <a:buNone/>
            </a:pPr>
            <a:r>
              <a:rPr lang="en-US" sz="2200" dirty="0" smtClean="0"/>
              <a:t>	– Asynchronous:</a:t>
            </a:r>
          </a:p>
          <a:p>
            <a:pPr>
              <a:buNone/>
            </a:pPr>
            <a:r>
              <a:rPr lang="en-US" sz="2200" dirty="0" smtClean="0"/>
              <a:t>		• No global clock required</a:t>
            </a:r>
          </a:p>
          <a:p>
            <a:pPr>
              <a:buNone/>
            </a:pPr>
            <a:r>
              <a:rPr lang="en-US" sz="2200" dirty="0" smtClean="0"/>
              <a:t>		• Hand shaking signals are used to coordinate the operation of</a:t>
            </a:r>
          </a:p>
          <a:p>
            <a:pPr>
              <a:buNone/>
            </a:pPr>
            <a:r>
              <a:rPr lang="en-US" sz="2200" dirty="0" smtClean="0"/>
              <a:t>		asynchronous systems.</a:t>
            </a:r>
          </a:p>
          <a:p>
            <a:pPr>
              <a:buNone/>
            </a:pPr>
            <a:endParaRPr lang="en-US" dirty="0" smtClean="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a:t>
            </a:r>
            <a:r>
              <a:rPr lang="en-US" sz="2400" dirty="0" smtClean="0"/>
              <a:t>(2) control strategy</a:t>
            </a:r>
          </a:p>
          <a:p>
            <a:r>
              <a:rPr lang="en-US" sz="2400" dirty="0"/>
              <a:t>Centralized: one central control unit is used to </a:t>
            </a:r>
            <a:r>
              <a:rPr lang="en-US" sz="2400" dirty="0" smtClean="0"/>
              <a:t>control the </a:t>
            </a:r>
            <a:r>
              <a:rPr lang="en-US" sz="2400" dirty="0"/>
              <a:t>operations of the components of the system.</a:t>
            </a:r>
          </a:p>
          <a:p>
            <a:r>
              <a:rPr lang="en-US" sz="2400" dirty="0"/>
              <a:t>Decentralized: the control function is </a:t>
            </a:r>
            <a:r>
              <a:rPr lang="en-US" sz="2400" dirty="0" smtClean="0"/>
              <a:t>distributed among </a:t>
            </a:r>
            <a:r>
              <a:rPr lang="en-US" sz="2400" dirty="0"/>
              <a:t>different components in the system.</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dirty="0" smtClean="0"/>
              <a:t>	(3) switching techniques</a:t>
            </a:r>
          </a:p>
          <a:p>
            <a:pPr>
              <a:buNone/>
            </a:pPr>
            <a:r>
              <a:rPr lang="en-US" dirty="0" smtClean="0"/>
              <a:t>	</a:t>
            </a:r>
            <a:r>
              <a:rPr lang="en-US" sz="2400" dirty="0" smtClean="0"/>
              <a:t>– </a:t>
            </a:r>
            <a:r>
              <a:rPr lang="en-US" sz="2400" dirty="0"/>
              <a:t>Circuit switching: a complete path has to </a:t>
            </a:r>
            <a:r>
              <a:rPr lang="en-US" sz="2400" dirty="0" smtClean="0"/>
              <a:t>be</a:t>
            </a:r>
          </a:p>
          <a:p>
            <a:pPr>
              <a:buNone/>
            </a:pPr>
            <a:r>
              <a:rPr lang="en-US" sz="2400" dirty="0" smtClean="0"/>
              <a:t>		established prior to the start of communication </a:t>
            </a:r>
          </a:p>
          <a:p>
            <a:pPr>
              <a:buNone/>
            </a:pPr>
            <a:r>
              <a:rPr lang="en-US" sz="2400" dirty="0" smtClean="0"/>
              <a:t>		between </a:t>
            </a:r>
            <a:r>
              <a:rPr lang="en-US" sz="2400" dirty="0"/>
              <a:t>a source and a destination.</a:t>
            </a:r>
          </a:p>
          <a:p>
            <a:pPr>
              <a:buNone/>
            </a:pPr>
            <a:r>
              <a:rPr lang="en-US" sz="2400" dirty="0" smtClean="0"/>
              <a:t>	– </a:t>
            </a:r>
            <a:r>
              <a:rPr lang="en-US" sz="2400" dirty="0"/>
              <a:t>Packet switching: communication between a </a:t>
            </a:r>
            <a:r>
              <a:rPr lang="en-US" sz="2400" dirty="0" smtClean="0"/>
              <a:t>source and </a:t>
            </a:r>
            <a:r>
              <a:rPr lang="en-US" sz="2400" dirty="0"/>
              <a:t>a </a:t>
            </a:r>
            <a:r>
              <a:rPr lang="en-US" sz="2400" dirty="0" smtClean="0"/>
              <a:t>	destination </a:t>
            </a:r>
            <a:r>
              <a:rPr lang="en-US" sz="2400" dirty="0"/>
              <a:t>takes place via messages divided </a:t>
            </a:r>
            <a:r>
              <a:rPr lang="en-US" sz="2400" dirty="0" smtClean="0"/>
              <a:t>into </a:t>
            </a:r>
            <a:r>
              <a:rPr lang="en-US" sz="2400" dirty="0"/>
              <a:t>smaller </a:t>
            </a:r>
            <a:r>
              <a:rPr lang="en-US" sz="2400" dirty="0" smtClean="0"/>
              <a:t>	entities</a:t>
            </a:r>
            <a:r>
              <a:rPr lang="en-US" sz="2400" dirty="0"/>
              <a:t>, called packets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dirty="0"/>
              <a:t>	</a:t>
            </a:r>
            <a:r>
              <a:rPr lang="en-US" sz="3600" dirty="0" smtClean="0"/>
              <a:t>(4) topology </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10000"/>
          </a:bodyPr>
          <a:lstStyle/>
          <a:p>
            <a:r>
              <a:rPr lang="en-US" dirty="0" smtClean="0"/>
              <a:t> </a:t>
            </a:r>
            <a:r>
              <a:rPr lang="en-US" sz="2400" dirty="0" smtClean="0"/>
              <a:t>Topology </a:t>
            </a:r>
            <a:r>
              <a:rPr lang="en-US" sz="2400" dirty="0"/>
              <a:t>describes how to connect processors and memories to </a:t>
            </a:r>
            <a:r>
              <a:rPr lang="en-US" sz="2400" dirty="0" smtClean="0"/>
              <a:t>other </a:t>
            </a:r>
            <a:r>
              <a:rPr lang="en-US" sz="2400" dirty="0" smtClean="0">
                <a:latin typeface="Times New Roman"/>
                <a:ea typeface="Times New Roman"/>
              </a:rPr>
              <a:t>proc</a:t>
            </a:r>
            <a:r>
              <a:rPr lang="en-US" sz="2400" spc="10" dirty="0" smtClean="0">
                <a:latin typeface="Times New Roman"/>
                <a:ea typeface="Times New Roman"/>
              </a:rPr>
              <a:t>e</a:t>
            </a:r>
            <a:r>
              <a:rPr lang="en-US" sz="2400" dirty="0" smtClean="0">
                <a:latin typeface="Times New Roman"/>
                <a:ea typeface="Times New Roman"/>
              </a:rPr>
              <a:t>ssors</a:t>
            </a:r>
            <a:r>
              <a:rPr lang="en-US" sz="2400" spc="-45" dirty="0" smtClean="0">
                <a:latin typeface="Times New Roman"/>
                <a:ea typeface="Times New Roman"/>
              </a:rPr>
              <a:t> </a:t>
            </a:r>
            <a:r>
              <a:rPr lang="en-US" sz="2400" dirty="0" smtClean="0">
                <a:latin typeface="Times New Roman"/>
                <a:ea typeface="Times New Roman"/>
              </a:rPr>
              <a:t>and</a:t>
            </a:r>
            <a:r>
              <a:rPr lang="en-US" sz="2400" spc="-15" dirty="0" smtClean="0">
                <a:latin typeface="Times New Roman"/>
                <a:ea typeface="Times New Roman"/>
              </a:rPr>
              <a:t> </a:t>
            </a:r>
            <a:r>
              <a:rPr lang="en-US" sz="2400" dirty="0" smtClean="0">
                <a:latin typeface="Times New Roman"/>
                <a:ea typeface="Times New Roman"/>
              </a:rPr>
              <a:t>memo</a:t>
            </a:r>
            <a:r>
              <a:rPr lang="en-US" sz="2400" spc="10" dirty="0" smtClean="0">
                <a:latin typeface="Times New Roman"/>
                <a:ea typeface="Times New Roman"/>
              </a:rPr>
              <a:t>r</a:t>
            </a:r>
            <a:r>
              <a:rPr lang="en-US" sz="2400" dirty="0" smtClean="0">
                <a:latin typeface="Times New Roman"/>
                <a:ea typeface="Times New Roman"/>
              </a:rPr>
              <a:t>ies</a:t>
            </a:r>
          </a:p>
          <a:p>
            <a:pPr lvl="1">
              <a:buFont typeface="Wingdings" pitchFamily="2" charset="2"/>
              <a:buChar char="v"/>
            </a:pPr>
            <a:r>
              <a:rPr lang="en-US" sz="2000" dirty="0" smtClean="0"/>
              <a:t>A fully connected topology, is a mapping in which each processor is connected to all other processors in the computer.</a:t>
            </a:r>
          </a:p>
          <a:p>
            <a:pPr lvl="1">
              <a:buFont typeface="Wingdings" pitchFamily="2" charset="2"/>
              <a:buChar char="v"/>
            </a:pPr>
            <a:r>
              <a:rPr lang="en-US" sz="2000" dirty="0" smtClean="0"/>
              <a:t> A ring topology is  a  mapping  that  connects  processor  k to  its  neighbors,  processors (k - 1) and (k + 1).</a:t>
            </a:r>
          </a:p>
          <a:p>
            <a:pPr lvl="1"/>
            <a:endParaRPr lang="en-US" sz="2000" dirty="0" smtClean="0">
              <a:latin typeface="Times New Roman"/>
              <a:ea typeface="Times New Roman"/>
            </a:endParaRPr>
          </a:p>
          <a:p>
            <a:pPr marL="342900" lvl="1" indent="-342900">
              <a:buFont typeface="Arial" pitchFamily="34" charset="0"/>
              <a:buChar char="•"/>
            </a:pPr>
            <a:r>
              <a:rPr lang="en-US" sz="2400" dirty="0" smtClean="0"/>
              <a:t>interconnection networks can be </a:t>
            </a:r>
            <a:r>
              <a:rPr lang="en-US" sz="2400" dirty="0" err="1" smtClean="0"/>
              <a:t>classiﬁed</a:t>
            </a:r>
            <a:r>
              <a:rPr lang="en-US" sz="2400" dirty="0" smtClean="0"/>
              <a:t> as static versus dynamic networks.</a:t>
            </a:r>
          </a:p>
          <a:p>
            <a:pPr lvl="1">
              <a:buFont typeface="Wingdings" pitchFamily="2" charset="2"/>
              <a:buChar char="v"/>
            </a:pPr>
            <a:r>
              <a:rPr lang="en-US" sz="2000" dirty="0" smtClean="0">
                <a:latin typeface="Times New Roman"/>
                <a:ea typeface="Times New Roman"/>
              </a:rPr>
              <a:t>In</a:t>
            </a:r>
            <a:r>
              <a:rPr lang="en-US" sz="2000" spc="195" dirty="0" smtClean="0">
                <a:latin typeface="Times New Roman"/>
                <a:ea typeface="Times New Roman"/>
              </a:rPr>
              <a:t> </a:t>
            </a:r>
            <a:r>
              <a:rPr lang="en-US" sz="2000" dirty="0" smtClean="0">
                <a:latin typeface="Times New Roman"/>
                <a:ea typeface="Times New Roman"/>
              </a:rPr>
              <a:t>static</a:t>
            </a:r>
            <a:r>
              <a:rPr lang="en-US" sz="2000" spc="205" dirty="0" smtClean="0">
                <a:latin typeface="Times New Roman"/>
                <a:ea typeface="Times New Roman"/>
              </a:rPr>
              <a:t> </a:t>
            </a:r>
            <a:r>
              <a:rPr lang="en-US" sz="2000" spc="5" dirty="0" smtClean="0">
                <a:latin typeface="Times New Roman"/>
                <a:ea typeface="Times New Roman"/>
              </a:rPr>
              <a:t>n</a:t>
            </a:r>
            <a:r>
              <a:rPr lang="en-US" sz="2000" dirty="0" smtClean="0">
                <a:latin typeface="Times New Roman"/>
                <a:ea typeface="Times New Roman"/>
              </a:rPr>
              <a:t>etworks,</a:t>
            </a:r>
            <a:r>
              <a:rPr lang="en-US" sz="2000" spc="170" dirty="0" smtClean="0">
                <a:latin typeface="Times New Roman"/>
                <a:ea typeface="Times New Roman"/>
              </a:rPr>
              <a:t> </a:t>
            </a:r>
            <a:r>
              <a:rPr lang="en-US" sz="2000" dirty="0" smtClean="0">
                <a:latin typeface="Times New Roman"/>
                <a:ea typeface="Times New Roman"/>
              </a:rPr>
              <a:t>direct</a:t>
            </a:r>
            <a:r>
              <a:rPr lang="en-US" sz="2000" spc="205" dirty="0" smtClean="0">
                <a:latin typeface="Times New Roman"/>
                <a:ea typeface="Times New Roman"/>
              </a:rPr>
              <a:t> </a:t>
            </a:r>
            <a:r>
              <a:rPr lang="en-US" sz="2000" dirty="0" err="1" smtClean="0">
                <a:latin typeface="Times New Roman"/>
                <a:ea typeface="Times New Roman"/>
              </a:rPr>
              <a:t>ﬁxed</a:t>
            </a:r>
            <a:r>
              <a:rPr lang="en-US" sz="2000" spc="180" dirty="0" smtClean="0">
                <a:latin typeface="Times New Roman"/>
                <a:ea typeface="Times New Roman"/>
              </a:rPr>
              <a:t> </a:t>
            </a:r>
            <a:r>
              <a:rPr lang="en-US" sz="2000" dirty="0" smtClean="0">
                <a:latin typeface="Times New Roman"/>
                <a:ea typeface="Times New Roman"/>
              </a:rPr>
              <a:t>lin</a:t>
            </a:r>
            <a:r>
              <a:rPr lang="en-US" sz="2000" spc="10" dirty="0" smtClean="0">
                <a:latin typeface="Times New Roman"/>
                <a:ea typeface="Times New Roman"/>
              </a:rPr>
              <a:t>k</a:t>
            </a:r>
            <a:r>
              <a:rPr lang="en-US" sz="2000" dirty="0" smtClean="0">
                <a:latin typeface="Times New Roman"/>
                <a:ea typeface="Times New Roman"/>
              </a:rPr>
              <a:t>s</a:t>
            </a:r>
            <a:r>
              <a:rPr lang="en-US" sz="2000" spc="190" dirty="0" smtClean="0">
                <a:latin typeface="Times New Roman"/>
                <a:ea typeface="Times New Roman"/>
              </a:rPr>
              <a:t> </a:t>
            </a:r>
            <a:r>
              <a:rPr lang="en-US" sz="2000" dirty="0" smtClean="0">
                <a:latin typeface="Times New Roman"/>
                <a:ea typeface="Times New Roman"/>
              </a:rPr>
              <a:t>are</a:t>
            </a:r>
            <a:r>
              <a:rPr lang="en-US" sz="2000" spc="205" dirty="0" smtClean="0">
                <a:latin typeface="Times New Roman"/>
                <a:ea typeface="Times New Roman"/>
              </a:rPr>
              <a:t> </a:t>
            </a:r>
            <a:r>
              <a:rPr lang="en-US" sz="2000" dirty="0" smtClean="0">
                <a:latin typeface="Times New Roman"/>
                <a:ea typeface="Times New Roman"/>
              </a:rPr>
              <a:t>estab</a:t>
            </a:r>
            <a:r>
              <a:rPr lang="en-US" sz="2000" spc="10" dirty="0" smtClean="0">
                <a:latin typeface="Times New Roman"/>
                <a:ea typeface="Times New Roman"/>
              </a:rPr>
              <a:t>l</a:t>
            </a:r>
            <a:r>
              <a:rPr lang="en-US" sz="2000" dirty="0" smtClean="0">
                <a:latin typeface="Times New Roman"/>
                <a:ea typeface="Times New Roman"/>
              </a:rPr>
              <a:t>ished</a:t>
            </a:r>
            <a:r>
              <a:rPr lang="en-US" sz="2000" spc="180" dirty="0" smtClean="0">
                <a:latin typeface="Times New Roman"/>
                <a:ea typeface="Times New Roman"/>
              </a:rPr>
              <a:t> </a:t>
            </a:r>
            <a:r>
              <a:rPr lang="en-US" sz="2000" dirty="0" smtClean="0">
                <a:latin typeface="Times New Roman"/>
                <a:ea typeface="Times New Roman"/>
              </a:rPr>
              <a:t>am</a:t>
            </a:r>
            <a:r>
              <a:rPr lang="en-US" sz="2000" spc="10" dirty="0" smtClean="0">
                <a:latin typeface="Times New Roman"/>
                <a:ea typeface="Times New Roman"/>
              </a:rPr>
              <a:t>o</a:t>
            </a:r>
            <a:r>
              <a:rPr lang="en-US" sz="2000" dirty="0" smtClean="0">
                <a:latin typeface="Times New Roman"/>
                <a:ea typeface="Times New Roman"/>
              </a:rPr>
              <a:t>ng</a:t>
            </a:r>
            <a:r>
              <a:rPr lang="en-US" sz="2000" spc="195" dirty="0" smtClean="0">
                <a:latin typeface="Times New Roman"/>
                <a:ea typeface="Times New Roman"/>
              </a:rPr>
              <a:t> </a:t>
            </a:r>
            <a:r>
              <a:rPr lang="en-US" sz="2000" dirty="0" smtClean="0">
                <a:latin typeface="Times New Roman"/>
                <a:ea typeface="Times New Roman"/>
              </a:rPr>
              <a:t>nodes</a:t>
            </a:r>
            <a:r>
              <a:rPr lang="en-US" sz="2000" spc="180" dirty="0" smtClean="0">
                <a:latin typeface="Times New Roman"/>
                <a:ea typeface="Times New Roman"/>
              </a:rPr>
              <a:t> </a:t>
            </a:r>
            <a:r>
              <a:rPr lang="en-US" sz="2000" dirty="0" smtClean="0">
                <a:latin typeface="Times New Roman"/>
                <a:ea typeface="Times New Roman"/>
              </a:rPr>
              <a:t>to form</a:t>
            </a:r>
            <a:r>
              <a:rPr lang="en-US" sz="2000" spc="25" dirty="0" smtClean="0">
                <a:latin typeface="Times New Roman"/>
                <a:ea typeface="Times New Roman"/>
              </a:rPr>
              <a:t> </a:t>
            </a:r>
            <a:r>
              <a:rPr lang="en-US" sz="2000" dirty="0" smtClean="0">
                <a:latin typeface="Times New Roman"/>
                <a:ea typeface="Times New Roman"/>
              </a:rPr>
              <a:t>a</a:t>
            </a:r>
            <a:r>
              <a:rPr lang="en-US" sz="2000" spc="40" dirty="0" smtClean="0">
                <a:latin typeface="Times New Roman"/>
                <a:ea typeface="Times New Roman"/>
              </a:rPr>
              <a:t> </a:t>
            </a:r>
            <a:r>
              <a:rPr lang="en-US" sz="2000" dirty="0" err="1" smtClean="0">
                <a:latin typeface="Times New Roman"/>
                <a:ea typeface="Times New Roman"/>
              </a:rPr>
              <a:t>ﬁ</a:t>
            </a:r>
            <a:r>
              <a:rPr lang="en-US" sz="2000" spc="5" dirty="0" err="1" smtClean="0">
                <a:latin typeface="Times New Roman"/>
                <a:ea typeface="Times New Roman"/>
              </a:rPr>
              <a:t>x</a:t>
            </a:r>
            <a:r>
              <a:rPr lang="en-US" sz="2000" dirty="0" err="1" smtClean="0">
                <a:latin typeface="Times New Roman"/>
                <a:ea typeface="Times New Roman"/>
              </a:rPr>
              <a:t>ed</a:t>
            </a:r>
            <a:r>
              <a:rPr lang="en-US" sz="2000" spc="30" dirty="0" smtClean="0">
                <a:latin typeface="Times New Roman"/>
                <a:ea typeface="Times New Roman"/>
              </a:rPr>
              <a:t> </a:t>
            </a:r>
            <a:r>
              <a:rPr lang="en-US" sz="2000" dirty="0" smtClean="0">
                <a:latin typeface="Times New Roman"/>
                <a:ea typeface="Times New Roman"/>
              </a:rPr>
              <a:t>netwo</a:t>
            </a:r>
            <a:r>
              <a:rPr lang="en-US" sz="2000" spc="10" dirty="0" smtClean="0">
                <a:latin typeface="Times New Roman"/>
                <a:ea typeface="Times New Roman"/>
              </a:rPr>
              <a:t>r</a:t>
            </a:r>
            <a:r>
              <a:rPr lang="en-US" sz="2000" dirty="0" smtClean="0">
                <a:latin typeface="Times New Roman"/>
                <a:ea typeface="Times New Roman"/>
              </a:rPr>
              <a:t>k,</a:t>
            </a:r>
            <a:r>
              <a:rPr lang="en-US" sz="2000" spc="5" dirty="0" smtClean="0">
                <a:latin typeface="Times New Roman"/>
                <a:ea typeface="Times New Roman"/>
              </a:rPr>
              <a:t> </a:t>
            </a:r>
          </a:p>
          <a:p>
            <a:pPr lvl="1">
              <a:buFont typeface="Wingdings" pitchFamily="2" charset="2"/>
              <a:buChar char="v"/>
            </a:pPr>
            <a:r>
              <a:rPr lang="en-US" sz="2000" spc="5" dirty="0">
                <a:latin typeface="Times New Roman"/>
                <a:ea typeface="Times New Roman"/>
              </a:rPr>
              <a:t>	</a:t>
            </a:r>
            <a:r>
              <a:rPr lang="en-US" sz="2000" dirty="0" smtClean="0">
                <a:latin typeface="Times New Roman"/>
                <a:ea typeface="Times New Roman"/>
              </a:rPr>
              <a:t>while</a:t>
            </a:r>
            <a:r>
              <a:rPr lang="en-US" sz="2000" spc="20" dirty="0" smtClean="0">
                <a:latin typeface="Times New Roman"/>
                <a:ea typeface="Times New Roman"/>
              </a:rPr>
              <a:t> </a:t>
            </a:r>
            <a:r>
              <a:rPr lang="en-US" sz="2000" dirty="0" smtClean="0">
                <a:latin typeface="Times New Roman"/>
                <a:ea typeface="Times New Roman"/>
              </a:rPr>
              <a:t>in</a:t>
            </a:r>
            <a:r>
              <a:rPr lang="en-US" sz="2000" spc="45" dirty="0" smtClean="0">
                <a:latin typeface="Times New Roman"/>
                <a:ea typeface="Times New Roman"/>
              </a:rPr>
              <a:t> </a:t>
            </a:r>
            <a:r>
              <a:rPr lang="en-US" sz="2000" dirty="0" smtClean="0">
                <a:latin typeface="Times New Roman"/>
                <a:ea typeface="Times New Roman"/>
              </a:rPr>
              <a:t>dynamic</a:t>
            </a:r>
            <a:r>
              <a:rPr lang="en-US" sz="2000" spc="45" dirty="0" smtClean="0">
                <a:latin typeface="Times New Roman"/>
                <a:ea typeface="Times New Roman"/>
              </a:rPr>
              <a:t> </a:t>
            </a:r>
            <a:r>
              <a:rPr lang="en-US" sz="2000" dirty="0" smtClean="0">
                <a:latin typeface="Times New Roman"/>
                <a:ea typeface="Times New Roman"/>
              </a:rPr>
              <a:t>netwo</a:t>
            </a:r>
            <a:r>
              <a:rPr lang="en-US" sz="2000" spc="10" dirty="0" smtClean="0">
                <a:latin typeface="Times New Roman"/>
                <a:ea typeface="Times New Roman"/>
              </a:rPr>
              <a:t>r</a:t>
            </a:r>
            <a:r>
              <a:rPr lang="en-US" sz="2000" dirty="0" smtClean="0">
                <a:latin typeface="Times New Roman"/>
                <a:ea typeface="Times New Roman"/>
              </a:rPr>
              <a:t>ks, conne</a:t>
            </a:r>
            <a:r>
              <a:rPr lang="en-US" sz="2000" spc="10" dirty="0" smtClean="0">
                <a:latin typeface="Times New Roman"/>
                <a:ea typeface="Times New Roman"/>
              </a:rPr>
              <a:t>c</a:t>
            </a:r>
            <a:r>
              <a:rPr lang="en-US" sz="2000" dirty="0" smtClean="0">
                <a:latin typeface="Times New Roman"/>
                <a:ea typeface="Times New Roman"/>
              </a:rPr>
              <a:t>tions</a:t>
            </a:r>
            <a:r>
              <a:rPr lang="en-US" sz="2000" spc="25" dirty="0" smtClean="0">
                <a:latin typeface="Times New Roman"/>
                <a:ea typeface="Times New Roman"/>
              </a:rPr>
              <a:t> </a:t>
            </a:r>
            <a:r>
              <a:rPr lang="en-US" sz="2000" dirty="0" smtClean="0">
                <a:latin typeface="Times New Roman"/>
                <a:ea typeface="Times New Roman"/>
              </a:rPr>
              <a:t>are</a:t>
            </a:r>
            <a:r>
              <a:rPr lang="en-US" sz="2000" spc="45" dirty="0" smtClean="0">
                <a:latin typeface="Times New Roman"/>
                <a:ea typeface="Times New Roman"/>
              </a:rPr>
              <a:t> </a:t>
            </a:r>
            <a:r>
              <a:rPr lang="en-US" sz="2000" dirty="0" smtClean="0">
                <a:latin typeface="Times New Roman"/>
                <a:ea typeface="Times New Roman"/>
              </a:rPr>
              <a:t>establis</a:t>
            </a:r>
            <a:r>
              <a:rPr lang="en-US" sz="2000" spc="10" dirty="0" smtClean="0">
                <a:latin typeface="Times New Roman"/>
                <a:ea typeface="Times New Roman"/>
              </a:rPr>
              <a:t>h</a:t>
            </a:r>
            <a:r>
              <a:rPr lang="en-US" sz="2000" dirty="0" smtClean="0">
                <a:latin typeface="Times New Roman"/>
                <a:ea typeface="Times New Roman"/>
              </a:rPr>
              <a:t>ed</a:t>
            </a:r>
            <a:r>
              <a:rPr lang="en-US" sz="2000" spc="5" dirty="0" smtClean="0">
                <a:latin typeface="Times New Roman"/>
                <a:ea typeface="Times New Roman"/>
              </a:rPr>
              <a:t> </a:t>
            </a:r>
            <a:r>
              <a:rPr lang="en-US" sz="2000" dirty="0" smtClean="0">
                <a:latin typeface="Times New Roman"/>
                <a:ea typeface="Times New Roman"/>
              </a:rPr>
              <a:t>as need</a:t>
            </a:r>
            <a:r>
              <a:rPr lang="en-US" sz="2000" spc="10" dirty="0" smtClean="0">
                <a:latin typeface="Times New Roman"/>
                <a:ea typeface="Times New Roman"/>
              </a:rPr>
              <a:t>e</a:t>
            </a:r>
            <a:r>
              <a:rPr lang="en-US" sz="2000" dirty="0" smtClean="0">
                <a:latin typeface="Times New Roman"/>
                <a:ea typeface="Times New Roman"/>
              </a:rPr>
              <a:t>d.</a:t>
            </a:r>
            <a:r>
              <a:rPr lang="en-US" sz="2000" spc="40" dirty="0" smtClean="0">
                <a:latin typeface="Times New Roman"/>
                <a:ea typeface="Times New Roman"/>
              </a:rPr>
              <a:t> </a:t>
            </a:r>
          </a:p>
          <a:p>
            <a:pPr lvl="1">
              <a:buNone/>
            </a:pPr>
            <a:r>
              <a:rPr lang="en-US" sz="2000" dirty="0" smtClean="0">
                <a:latin typeface="Times New Roman"/>
                <a:ea typeface="Times New Roman"/>
              </a:rPr>
              <a:t>Swit</a:t>
            </a:r>
            <a:r>
              <a:rPr lang="en-US" sz="2000" spc="10" dirty="0" smtClean="0">
                <a:latin typeface="Times New Roman"/>
                <a:ea typeface="Times New Roman"/>
              </a:rPr>
              <a:t>c</a:t>
            </a:r>
            <a:r>
              <a:rPr lang="en-US" sz="2000" dirty="0" smtClean="0">
                <a:latin typeface="Times New Roman"/>
                <a:ea typeface="Times New Roman"/>
              </a:rPr>
              <a:t>hing el</a:t>
            </a:r>
            <a:r>
              <a:rPr lang="en-US" sz="2000" spc="10" dirty="0" smtClean="0">
                <a:latin typeface="Times New Roman"/>
                <a:ea typeface="Times New Roman"/>
              </a:rPr>
              <a:t>e</a:t>
            </a:r>
            <a:r>
              <a:rPr lang="en-US" sz="2000" dirty="0" smtClean="0">
                <a:latin typeface="Times New Roman"/>
                <a:ea typeface="Times New Roman"/>
              </a:rPr>
              <a:t>ments</a:t>
            </a:r>
            <a:r>
              <a:rPr lang="en-US" sz="2000" spc="20" dirty="0" smtClean="0">
                <a:latin typeface="Times New Roman"/>
                <a:ea typeface="Times New Roman"/>
              </a:rPr>
              <a:t> </a:t>
            </a:r>
            <a:r>
              <a:rPr lang="en-US" sz="2000" dirty="0" smtClean="0">
                <a:latin typeface="Times New Roman"/>
                <a:ea typeface="Times New Roman"/>
              </a:rPr>
              <a:t>are</a:t>
            </a:r>
            <a:r>
              <a:rPr lang="en-US" sz="2000" spc="50" dirty="0" smtClean="0">
                <a:latin typeface="Times New Roman"/>
                <a:ea typeface="Times New Roman"/>
              </a:rPr>
              <a:t> </a:t>
            </a:r>
            <a:r>
              <a:rPr lang="en-US" sz="2000" dirty="0" smtClean="0">
                <a:latin typeface="Times New Roman"/>
                <a:ea typeface="Times New Roman"/>
              </a:rPr>
              <a:t>used</a:t>
            </a:r>
            <a:r>
              <a:rPr lang="en-US" sz="2000" spc="30" dirty="0" smtClean="0">
                <a:latin typeface="Times New Roman"/>
                <a:ea typeface="Times New Roman"/>
              </a:rPr>
              <a:t> </a:t>
            </a:r>
            <a:r>
              <a:rPr lang="en-US" sz="2000" dirty="0" smtClean="0">
                <a:latin typeface="Times New Roman"/>
                <a:ea typeface="Times New Roman"/>
              </a:rPr>
              <a:t>to</a:t>
            </a:r>
            <a:r>
              <a:rPr lang="en-US" sz="2000" spc="40" dirty="0" smtClean="0">
                <a:latin typeface="Times New Roman"/>
                <a:ea typeface="Times New Roman"/>
              </a:rPr>
              <a:t> </a:t>
            </a:r>
            <a:r>
              <a:rPr lang="en-US" sz="2000" dirty="0" smtClean="0">
                <a:latin typeface="Times New Roman"/>
                <a:ea typeface="Times New Roman"/>
              </a:rPr>
              <a:t>es</a:t>
            </a:r>
            <a:r>
              <a:rPr lang="en-US" sz="2000" spc="10" dirty="0" smtClean="0">
                <a:latin typeface="Times New Roman"/>
                <a:ea typeface="Times New Roman"/>
              </a:rPr>
              <a:t>t</a:t>
            </a:r>
            <a:r>
              <a:rPr lang="en-US" sz="2000" dirty="0" smtClean="0">
                <a:latin typeface="Times New Roman"/>
                <a:ea typeface="Times New Roman"/>
              </a:rPr>
              <a:t>ablish</a:t>
            </a:r>
            <a:r>
              <a:rPr lang="en-US" sz="2000" spc="10" dirty="0" smtClean="0">
                <a:latin typeface="Times New Roman"/>
                <a:ea typeface="Times New Roman"/>
              </a:rPr>
              <a:t> </a:t>
            </a:r>
            <a:r>
              <a:rPr lang="en-US" sz="2000" dirty="0" smtClean="0">
                <a:latin typeface="Times New Roman"/>
                <a:ea typeface="Times New Roman"/>
              </a:rPr>
              <a:t>conne</a:t>
            </a:r>
            <a:r>
              <a:rPr lang="en-US" sz="2000" spc="10" dirty="0" smtClean="0">
                <a:latin typeface="Times New Roman"/>
                <a:ea typeface="Times New Roman"/>
              </a:rPr>
              <a:t>c</a:t>
            </a:r>
            <a:r>
              <a:rPr lang="en-US" sz="2000" dirty="0" smtClean="0">
                <a:latin typeface="Times New Roman"/>
                <a:ea typeface="Times New Roman"/>
              </a:rPr>
              <a:t>tions</a:t>
            </a:r>
            <a:r>
              <a:rPr lang="en-US" sz="2000" spc="25" dirty="0" smtClean="0">
                <a:latin typeface="Times New Roman"/>
                <a:ea typeface="Times New Roman"/>
              </a:rPr>
              <a:t> </a:t>
            </a:r>
            <a:r>
              <a:rPr lang="en-US" sz="2000" dirty="0" smtClean="0">
                <a:latin typeface="Times New Roman"/>
                <a:ea typeface="Times New Roman"/>
              </a:rPr>
              <a:t>am</a:t>
            </a:r>
            <a:r>
              <a:rPr lang="en-US" sz="2000" spc="10" dirty="0" smtClean="0">
                <a:latin typeface="Times New Roman"/>
                <a:ea typeface="Times New Roman"/>
              </a:rPr>
              <a:t>o</a:t>
            </a:r>
            <a:r>
              <a:rPr lang="en-US" sz="2000" dirty="0" smtClean="0">
                <a:latin typeface="Times New Roman"/>
                <a:ea typeface="Times New Roman"/>
              </a:rPr>
              <a:t>ng</a:t>
            </a:r>
            <a:r>
              <a:rPr lang="en-US" sz="2000" spc="35" dirty="0" smtClean="0">
                <a:latin typeface="Times New Roman"/>
                <a:ea typeface="Times New Roman"/>
              </a:rPr>
              <a:t> </a:t>
            </a:r>
            <a:r>
              <a:rPr lang="en-US" sz="2000" dirty="0" smtClean="0">
                <a:latin typeface="Times New Roman"/>
                <a:ea typeface="Times New Roman"/>
              </a:rPr>
              <a:t>inputs</a:t>
            </a:r>
            <a:r>
              <a:rPr lang="en-US" sz="2000" spc="25" dirty="0" smtClean="0">
                <a:latin typeface="Times New Roman"/>
                <a:ea typeface="Times New Roman"/>
              </a:rPr>
              <a:t> </a:t>
            </a:r>
            <a:r>
              <a:rPr lang="en-US" sz="2000" dirty="0" smtClean="0">
                <a:latin typeface="Times New Roman"/>
                <a:ea typeface="Times New Roman"/>
              </a:rPr>
              <a:t>and outp</a:t>
            </a:r>
            <a:r>
              <a:rPr lang="en-US" sz="2000" spc="5" dirty="0" smtClean="0">
                <a:latin typeface="Times New Roman"/>
                <a:ea typeface="Times New Roman"/>
              </a:rPr>
              <a:t>u</a:t>
            </a:r>
            <a:r>
              <a:rPr lang="en-US" sz="2000" dirty="0" smtClean="0">
                <a:latin typeface="Times New Roman"/>
                <a:ea typeface="Times New Roman"/>
              </a:rPr>
              <a:t>ts</a:t>
            </a:r>
            <a:endParaRPr lang="en-US" sz="2000" dirty="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000" dirty="0" smtClean="0"/>
              <a:t>The processing units can communicate and interact with each other using either shared memory or message passing methods.</a:t>
            </a:r>
          </a:p>
          <a:p>
            <a:pPr>
              <a:buNone/>
            </a:pPr>
            <a:r>
              <a:rPr lang="en-US" sz="2000" dirty="0" smtClean="0"/>
              <a:t>	</a:t>
            </a:r>
            <a:r>
              <a:rPr lang="en-US" sz="2000" u="sng" dirty="0" smtClean="0"/>
              <a:t>Shared memory systems:</a:t>
            </a:r>
          </a:p>
          <a:p>
            <a:pPr lvl="1"/>
            <a:r>
              <a:rPr lang="en-US" sz="1600" dirty="0" smtClean="0"/>
              <a:t>Shared </a:t>
            </a:r>
            <a:r>
              <a:rPr lang="en-US" sz="1600" dirty="0"/>
              <a:t>memory systems can be designed using bus-based or switch-based </a:t>
            </a:r>
            <a:r>
              <a:rPr lang="en-US" sz="1600" dirty="0" err="1"/>
              <a:t>INs.</a:t>
            </a:r>
            <a:r>
              <a:rPr lang="en-US" sz="1600" dirty="0"/>
              <a:t> </a:t>
            </a:r>
            <a:endParaRPr lang="en-US" sz="1600" dirty="0" smtClean="0"/>
          </a:p>
          <a:p>
            <a:pPr lvl="1"/>
            <a:r>
              <a:rPr lang="en-US" sz="1600" dirty="0" smtClean="0"/>
              <a:t>The </a:t>
            </a:r>
            <a:r>
              <a:rPr lang="en-US" sz="1600" dirty="0"/>
              <a:t>simplest IN for shared memory systems is the bus. However, the bus may get saturated if multiple processors are trying to access the shared memory </a:t>
            </a:r>
            <a:r>
              <a:rPr lang="en-US" sz="1600" dirty="0" smtClean="0"/>
              <a:t>simultaneously</a:t>
            </a:r>
            <a:r>
              <a:rPr lang="en-US" sz="1600" dirty="0"/>
              <a:t>. A typical bus-based design uses caches to solve the bus </a:t>
            </a:r>
            <a:r>
              <a:rPr lang="en-US" sz="1600" dirty="0" smtClean="0"/>
              <a:t>contention </a:t>
            </a:r>
            <a:r>
              <a:rPr lang="en-US" sz="1600" dirty="0"/>
              <a:t>problem. </a:t>
            </a:r>
            <a:endParaRPr lang="en-US" sz="1600" dirty="0" smtClean="0"/>
          </a:p>
          <a:p>
            <a:pPr lvl="1"/>
            <a:r>
              <a:rPr lang="en-US" sz="1600" dirty="0" smtClean="0"/>
              <a:t>Other </a:t>
            </a:r>
            <a:r>
              <a:rPr lang="en-US" sz="1600" dirty="0"/>
              <a:t>shared memory designs rely on switches for interconnection. For example, a crossbar switch can be used to connect multiple processors to multiple memory modules.</a:t>
            </a:r>
            <a:endParaRPr lang="en-US" sz="1600" u="sng"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sz="2000" dirty="0" smtClean="0">
                <a:solidFill>
                  <a:prstClr val="black"/>
                </a:solidFill>
              </a:rPr>
              <a:t>	</a:t>
            </a:r>
            <a:r>
              <a:rPr lang="en-US" sz="2400" u="sng" dirty="0">
                <a:solidFill>
                  <a:prstClr val="black"/>
                </a:solidFill>
              </a:rPr>
              <a:t>M</a:t>
            </a:r>
            <a:r>
              <a:rPr lang="en-US" sz="2400" u="sng" dirty="0" smtClean="0">
                <a:solidFill>
                  <a:prstClr val="black"/>
                </a:solidFill>
              </a:rPr>
              <a:t>essage </a:t>
            </a:r>
            <a:r>
              <a:rPr lang="en-US" sz="2400" u="sng" dirty="0">
                <a:solidFill>
                  <a:prstClr val="black"/>
                </a:solidFill>
              </a:rPr>
              <a:t>passing </a:t>
            </a:r>
            <a:r>
              <a:rPr lang="en-US" sz="2400" u="sng" dirty="0" smtClean="0">
                <a:solidFill>
                  <a:prstClr val="black"/>
                </a:solidFill>
              </a:rPr>
              <a:t>methods: </a:t>
            </a:r>
          </a:p>
          <a:p>
            <a:pPr>
              <a:buNone/>
            </a:pPr>
            <a:r>
              <a:rPr lang="en-US" sz="1800" dirty="0" smtClean="0"/>
              <a:t>	Message </a:t>
            </a:r>
            <a:r>
              <a:rPr lang="en-US" sz="1800" dirty="0"/>
              <a:t>passing INs can be divided into static and dynamic</a:t>
            </a:r>
            <a:r>
              <a:rPr lang="en-US" sz="1800" dirty="0" smtClean="0"/>
              <a:t>.</a:t>
            </a:r>
          </a:p>
          <a:p>
            <a:pPr>
              <a:buFont typeface="Wingdings" pitchFamily="2" charset="2"/>
              <a:buChar char="§"/>
            </a:pPr>
            <a:r>
              <a:rPr lang="en-US" sz="1800" dirty="0" smtClean="0"/>
              <a:t> </a:t>
            </a:r>
            <a:r>
              <a:rPr lang="en-US" sz="1800" dirty="0"/>
              <a:t>Static networks form all connections when the system is designed rather than when the connection is needed. In a static network, messages must be routed along established links</a:t>
            </a:r>
            <a:r>
              <a:rPr lang="en-US" sz="1800" dirty="0" smtClean="0"/>
              <a:t>.</a:t>
            </a:r>
          </a:p>
          <a:p>
            <a:pPr>
              <a:buFont typeface="Wingdings" pitchFamily="2" charset="2"/>
              <a:buChar char="§"/>
            </a:pPr>
            <a:r>
              <a:rPr lang="en-US" sz="1800" dirty="0"/>
              <a:t>Dynamic INs establish a connection between two or more nodes on the ﬂy as </a:t>
            </a:r>
            <a:r>
              <a:rPr lang="en-US" sz="1800" dirty="0" smtClean="0"/>
              <a:t>messages </a:t>
            </a:r>
            <a:r>
              <a:rPr lang="en-US" sz="1800" dirty="0"/>
              <a:t>are routed along the links.</a:t>
            </a:r>
            <a:endParaRPr lang="en-US" sz="1800" dirty="0" smtClean="0"/>
          </a:p>
          <a:p>
            <a:pPr>
              <a:buNone/>
            </a:pPr>
            <a:endParaRPr lang="en-US" sz="1800" dirty="0"/>
          </a:p>
          <a:p>
            <a:pPr>
              <a:buNone/>
            </a:pPr>
            <a:endParaRPr lang="en-US" u="sn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1"/>
            <a:ext cx="7924800" cy="1066800"/>
          </a:xfrm>
        </p:spPr>
        <p:txBody>
          <a:bodyPr>
            <a:normAutofit fontScale="90000"/>
          </a:bodyPr>
          <a:lstStyle/>
          <a:p>
            <a:r>
              <a:rPr lang="en-US" dirty="0" smtClean="0"/>
              <a:t>   </a:t>
            </a:r>
            <a:r>
              <a:rPr lang="en-US" sz="2700" b="1" dirty="0"/>
              <a:t>FLYNN’S  TAXONOMY OF  COMPUTER  ARCHITECTURE</a:t>
            </a:r>
            <a:endParaRPr lang="en-US" b="1" dirty="0"/>
          </a:p>
        </p:txBody>
      </p:sp>
      <p:sp>
        <p:nvSpPr>
          <p:cNvPr id="3" name="Subtitle 2"/>
          <p:cNvSpPr>
            <a:spLocks noGrp="1"/>
          </p:cNvSpPr>
          <p:nvPr>
            <p:ph type="subTitle" idx="1"/>
          </p:nvPr>
        </p:nvSpPr>
        <p:spPr>
          <a:xfrm>
            <a:off x="609600" y="1447800"/>
            <a:ext cx="8305800" cy="4191000"/>
          </a:xfrm>
        </p:spPr>
        <p:txBody>
          <a:bodyPr>
            <a:normAutofit fontScale="92500"/>
          </a:bodyPr>
          <a:lstStyle/>
          <a:p>
            <a:pPr lvl="1" algn="l">
              <a:buFont typeface="Arial" pitchFamily="34" charset="0"/>
              <a:buChar char="•"/>
            </a:pPr>
            <a:r>
              <a:rPr lang="en-US" sz="2400" dirty="0" smtClean="0">
                <a:solidFill>
                  <a:schemeClr val="tx1"/>
                </a:solidFill>
                <a:latin typeface="Arial" pitchFamily="34" charset="0"/>
                <a:ea typeface="Times New Roman"/>
                <a:cs typeface="Arial" pitchFamily="34" charset="0"/>
              </a:rPr>
              <a:t>T</a:t>
            </a:r>
            <a:r>
              <a:rPr lang="en-US" sz="2400" spc="5" dirty="0" smtClean="0">
                <a:solidFill>
                  <a:schemeClr val="tx1"/>
                </a:solidFill>
                <a:latin typeface="Arial" pitchFamily="34" charset="0"/>
                <a:ea typeface="Times New Roman"/>
                <a:cs typeface="Arial" pitchFamily="34" charset="0"/>
              </a:rPr>
              <a:t>h</a:t>
            </a:r>
            <a:r>
              <a:rPr lang="en-US" sz="2400" dirty="0" smtClean="0">
                <a:solidFill>
                  <a:schemeClr val="tx1"/>
                </a:solidFill>
                <a:latin typeface="Arial" pitchFamily="34" charset="0"/>
                <a:ea typeface="Times New Roman"/>
                <a:cs typeface="Arial" pitchFamily="34" charset="0"/>
              </a:rPr>
              <a:t>e</a:t>
            </a:r>
            <a:r>
              <a:rPr lang="en-US" sz="2400" spc="-35" dirty="0" smtClean="0">
                <a:solidFill>
                  <a:schemeClr val="tx1"/>
                </a:solidFill>
                <a:latin typeface="Arial" pitchFamily="34" charset="0"/>
                <a:ea typeface="Times New Roman"/>
                <a:cs typeface="Arial" pitchFamily="34" charset="0"/>
              </a:rPr>
              <a:t> </a:t>
            </a:r>
            <a:r>
              <a:rPr lang="en-US" sz="2400" dirty="0" smtClean="0">
                <a:solidFill>
                  <a:schemeClr val="tx1"/>
                </a:solidFill>
                <a:latin typeface="Arial" pitchFamily="34" charset="0"/>
                <a:ea typeface="Times New Roman"/>
                <a:cs typeface="Arial" pitchFamily="34" charset="0"/>
              </a:rPr>
              <a:t>mo</a:t>
            </a:r>
            <a:r>
              <a:rPr lang="en-US" sz="2400" spc="5" dirty="0" smtClean="0">
                <a:solidFill>
                  <a:schemeClr val="tx1"/>
                </a:solidFill>
                <a:latin typeface="Arial" pitchFamily="34" charset="0"/>
                <a:ea typeface="Times New Roman"/>
                <a:cs typeface="Arial" pitchFamily="34" charset="0"/>
              </a:rPr>
              <a:t>s</a:t>
            </a:r>
            <a:r>
              <a:rPr lang="en-US" sz="2400" dirty="0" smtClean="0">
                <a:solidFill>
                  <a:schemeClr val="tx1"/>
                </a:solidFill>
                <a:latin typeface="Arial" pitchFamily="34" charset="0"/>
                <a:ea typeface="Times New Roman"/>
                <a:cs typeface="Arial" pitchFamily="34" charset="0"/>
              </a:rPr>
              <a:t>t</a:t>
            </a:r>
            <a:r>
              <a:rPr lang="en-US" sz="2400" spc="-40" dirty="0" smtClean="0">
                <a:solidFill>
                  <a:schemeClr val="tx1"/>
                </a:solidFill>
                <a:latin typeface="Arial" pitchFamily="34" charset="0"/>
                <a:ea typeface="Times New Roman"/>
                <a:cs typeface="Arial" pitchFamily="34" charset="0"/>
              </a:rPr>
              <a:t> </a:t>
            </a:r>
            <a:r>
              <a:rPr lang="en-US" sz="2400" dirty="0" smtClean="0">
                <a:solidFill>
                  <a:schemeClr val="tx1"/>
                </a:solidFill>
                <a:latin typeface="Arial" pitchFamily="34" charset="0"/>
                <a:ea typeface="Times New Roman"/>
                <a:cs typeface="Arial" pitchFamily="34" charset="0"/>
              </a:rPr>
              <a:t>popu</a:t>
            </a:r>
            <a:r>
              <a:rPr lang="en-US" sz="2400" spc="5" dirty="0" smtClean="0">
                <a:solidFill>
                  <a:schemeClr val="tx1"/>
                </a:solidFill>
                <a:latin typeface="Arial" pitchFamily="34" charset="0"/>
                <a:ea typeface="Times New Roman"/>
                <a:cs typeface="Arial" pitchFamily="34" charset="0"/>
              </a:rPr>
              <a:t>l</a:t>
            </a:r>
            <a:r>
              <a:rPr lang="en-US" sz="2400" dirty="0" smtClean="0">
                <a:solidFill>
                  <a:schemeClr val="tx1"/>
                </a:solidFill>
                <a:latin typeface="Arial" pitchFamily="34" charset="0"/>
                <a:ea typeface="Times New Roman"/>
                <a:cs typeface="Arial" pitchFamily="34" charset="0"/>
              </a:rPr>
              <a:t>ar</a:t>
            </a:r>
            <a:r>
              <a:rPr lang="en-US" sz="2400" spc="-50" dirty="0" smtClean="0">
                <a:solidFill>
                  <a:schemeClr val="tx1"/>
                </a:solidFill>
                <a:latin typeface="Arial" pitchFamily="34" charset="0"/>
                <a:ea typeface="Times New Roman"/>
                <a:cs typeface="Arial" pitchFamily="34" charset="0"/>
              </a:rPr>
              <a:t> </a:t>
            </a:r>
            <a:r>
              <a:rPr lang="en-US" sz="2400" dirty="0" smtClean="0">
                <a:solidFill>
                  <a:schemeClr val="tx1"/>
                </a:solidFill>
                <a:latin typeface="Arial" pitchFamily="34" charset="0"/>
                <a:ea typeface="Times New Roman"/>
                <a:cs typeface="Arial" pitchFamily="34" charset="0"/>
              </a:rPr>
              <a:t>taxon</a:t>
            </a:r>
            <a:r>
              <a:rPr lang="en-US" sz="2400" spc="10" dirty="0" smtClean="0">
                <a:solidFill>
                  <a:schemeClr val="tx1"/>
                </a:solidFill>
                <a:latin typeface="Arial" pitchFamily="34" charset="0"/>
                <a:ea typeface="Times New Roman"/>
                <a:cs typeface="Arial" pitchFamily="34" charset="0"/>
              </a:rPr>
              <a:t>o</a:t>
            </a:r>
            <a:r>
              <a:rPr lang="en-US" sz="2400" dirty="0" smtClean="0">
                <a:solidFill>
                  <a:schemeClr val="tx1"/>
                </a:solidFill>
                <a:latin typeface="Arial" pitchFamily="34" charset="0"/>
                <a:ea typeface="Times New Roman"/>
                <a:cs typeface="Arial" pitchFamily="34" charset="0"/>
              </a:rPr>
              <a:t>my</a:t>
            </a:r>
            <a:r>
              <a:rPr lang="en-US" sz="2400" spc="-65" dirty="0" smtClean="0">
                <a:solidFill>
                  <a:schemeClr val="tx1"/>
                </a:solidFill>
                <a:latin typeface="Arial" pitchFamily="34" charset="0"/>
                <a:ea typeface="Times New Roman"/>
                <a:cs typeface="Arial" pitchFamily="34" charset="0"/>
              </a:rPr>
              <a:t> </a:t>
            </a:r>
            <a:r>
              <a:rPr lang="en-US" sz="2400" dirty="0" smtClean="0">
                <a:solidFill>
                  <a:schemeClr val="tx1"/>
                </a:solidFill>
                <a:latin typeface="Arial" pitchFamily="34" charset="0"/>
                <a:ea typeface="Times New Roman"/>
                <a:cs typeface="Arial" pitchFamily="34" charset="0"/>
              </a:rPr>
              <a:t>of</a:t>
            </a:r>
            <a:r>
              <a:rPr lang="en-US" sz="2400" spc="-35" dirty="0" smtClean="0">
                <a:solidFill>
                  <a:schemeClr val="tx1"/>
                </a:solidFill>
                <a:latin typeface="Arial" pitchFamily="34" charset="0"/>
                <a:ea typeface="Times New Roman"/>
                <a:cs typeface="Arial" pitchFamily="34" charset="0"/>
              </a:rPr>
              <a:t> </a:t>
            </a:r>
            <a:r>
              <a:rPr lang="en-US" sz="2400" dirty="0" smtClean="0">
                <a:solidFill>
                  <a:schemeClr val="tx1"/>
                </a:solidFill>
                <a:latin typeface="Arial" pitchFamily="34" charset="0"/>
                <a:ea typeface="Times New Roman"/>
                <a:cs typeface="Arial" pitchFamily="34" charset="0"/>
              </a:rPr>
              <a:t>co</a:t>
            </a:r>
            <a:r>
              <a:rPr lang="en-US" sz="2400" spc="10" dirty="0" smtClean="0">
                <a:solidFill>
                  <a:schemeClr val="tx1"/>
                </a:solidFill>
                <a:latin typeface="Arial" pitchFamily="34" charset="0"/>
                <a:ea typeface="Times New Roman"/>
                <a:cs typeface="Arial" pitchFamily="34" charset="0"/>
              </a:rPr>
              <a:t>m</a:t>
            </a:r>
            <a:r>
              <a:rPr lang="en-US" sz="2400" dirty="0" smtClean="0">
                <a:solidFill>
                  <a:schemeClr val="tx1"/>
                </a:solidFill>
                <a:latin typeface="Arial" pitchFamily="34" charset="0"/>
                <a:ea typeface="Times New Roman"/>
                <a:cs typeface="Arial" pitchFamily="34" charset="0"/>
              </a:rPr>
              <a:t>puter</a:t>
            </a:r>
            <a:r>
              <a:rPr lang="en-US" sz="2400" spc="-20" dirty="0" smtClean="0">
                <a:solidFill>
                  <a:schemeClr val="tx1"/>
                </a:solidFill>
                <a:latin typeface="Arial" pitchFamily="34" charset="0"/>
                <a:ea typeface="Times New Roman"/>
                <a:cs typeface="Arial" pitchFamily="34" charset="0"/>
              </a:rPr>
              <a:t> </a:t>
            </a:r>
            <a:r>
              <a:rPr lang="en-US" sz="2400" dirty="0" smtClean="0">
                <a:solidFill>
                  <a:schemeClr val="tx1"/>
                </a:solidFill>
                <a:latin typeface="Arial" pitchFamily="34" charset="0"/>
                <a:ea typeface="Times New Roman"/>
                <a:cs typeface="Arial" pitchFamily="34" charset="0"/>
              </a:rPr>
              <a:t>architec</a:t>
            </a:r>
            <a:r>
              <a:rPr lang="en-US" sz="2400" spc="15" dirty="0" smtClean="0">
                <a:solidFill>
                  <a:schemeClr val="tx1"/>
                </a:solidFill>
                <a:latin typeface="Arial" pitchFamily="34" charset="0"/>
                <a:ea typeface="Times New Roman"/>
                <a:cs typeface="Arial" pitchFamily="34" charset="0"/>
              </a:rPr>
              <a:t>t</a:t>
            </a:r>
            <a:r>
              <a:rPr lang="en-US" sz="2400" dirty="0" smtClean="0">
                <a:solidFill>
                  <a:schemeClr val="tx1"/>
                </a:solidFill>
                <a:latin typeface="Arial" pitchFamily="34" charset="0"/>
                <a:ea typeface="Times New Roman"/>
                <a:cs typeface="Arial" pitchFamily="34" charset="0"/>
              </a:rPr>
              <a:t>ure</a:t>
            </a:r>
            <a:r>
              <a:rPr lang="en-US" sz="2400" spc="-40" dirty="0" smtClean="0">
                <a:solidFill>
                  <a:schemeClr val="tx1"/>
                </a:solidFill>
                <a:latin typeface="Arial" pitchFamily="34" charset="0"/>
                <a:ea typeface="Times New Roman"/>
                <a:cs typeface="Arial" pitchFamily="34" charset="0"/>
              </a:rPr>
              <a:t> 	</a:t>
            </a:r>
            <a:r>
              <a:rPr lang="en-US" sz="2400" dirty="0" smtClean="0">
                <a:solidFill>
                  <a:schemeClr val="tx1"/>
                </a:solidFill>
                <a:latin typeface="Arial" pitchFamily="34" charset="0"/>
                <a:ea typeface="Times New Roman"/>
                <a:cs typeface="Arial" pitchFamily="34" charset="0"/>
              </a:rPr>
              <a:t>was</a:t>
            </a:r>
            <a:r>
              <a:rPr lang="en-US" sz="2400" spc="-35" dirty="0" smtClean="0">
                <a:solidFill>
                  <a:schemeClr val="tx1"/>
                </a:solidFill>
                <a:latin typeface="Arial" pitchFamily="34" charset="0"/>
                <a:ea typeface="Times New Roman"/>
                <a:cs typeface="Arial" pitchFamily="34" charset="0"/>
              </a:rPr>
              <a:t> </a:t>
            </a:r>
            <a:r>
              <a:rPr lang="en-US" sz="2400" dirty="0" err="1" smtClean="0">
                <a:solidFill>
                  <a:schemeClr val="tx1"/>
                </a:solidFill>
                <a:latin typeface="Arial" pitchFamily="34" charset="0"/>
                <a:ea typeface="Times New Roman"/>
                <a:cs typeface="Arial" pitchFamily="34" charset="0"/>
              </a:rPr>
              <a:t>deﬁned</a:t>
            </a:r>
            <a:r>
              <a:rPr lang="en-US" sz="2400" spc="-45" dirty="0" smtClean="0">
                <a:solidFill>
                  <a:schemeClr val="tx1"/>
                </a:solidFill>
                <a:latin typeface="Arial" pitchFamily="34" charset="0"/>
                <a:ea typeface="Times New Roman"/>
                <a:cs typeface="Arial" pitchFamily="34" charset="0"/>
              </a:rPr>
              <a:t> </a:t>
            </a:r>
            <a:r>
              <a:rPr lang="en-US" sz="2400" dirty="0" smtClean="0">
                <a:solidFill>
                  <a:schemeClr val="tx1"/>
                </a:solidFill>
                <a:latin typeface="Arial" pitchFamily="34" charset="0"/>
                <a:ea typeface="Times New Roman"/>
                <a:cs typeface="Arial" pitchFamily="34" charset="0"/>
              </a:rPr>
              <a:t>by</a:t>
            </a:r>
            <a:r>
              <a:rPr lang="en-US" sz="2400" spc="-30" dirty="0" smtClean="0">
                <a:solidFill>
                  <a:schemeClr val="tx1"/>
                </a:solidFill>
                <a:latin typeface="Arial" pitchFamily="34" charset="0"/>
                <a:ea typeface="Times New Roman"/>
                <a:cs typeface="Arial" pitchFamily="34" charset="0"/>
              </a:rPr>
              <a:t> </a:t>
            </a:r>
            <a:r>
              <a:rPr lang="en-US" sz="2400" dirty="0" smtClean="0">
                <a:solidFill>
                  <a:schemeClr val="tx1"/>
                </a:solidFill>
                <a:latin typeface="Arial" pitchFamily="34" charset="0"/>
                <a:ea typeface="Times New Roman"/>
                <a:cs typeface="Arial" pitchFamily="34" charset="0"/>
              </a:rPr>
              <a:t>Flynn</a:t>
            </a:r>
            <a:r>
              <a:rPr lang="en-US" sz="2400" spc="-50" dirty="0" smtClean="0">
                <a:solidFill>
                  <a:schemeClr val="tx1"/>
                </a:solidFill>
                <a:latin typeface="Arial" pitchFamily="34" charset="0"/>
                <a:ea typeface="Times New Roman"/>
                <a:cs typeface="Arial" pitchFamily="34" charset="0"/>
              </a:rPr>
              <a:t> </a:t>
            </a:r>
            <a:r>
              <a:rPr lang="en-US" sz="2400" dirty="0" smtClean="0">
                <a:solidFill>
                  <a:schemeClr val="tx1"/>
                </a:solidFill>
                <a:latin typeface="Arial" pitchFamily="34" charset="0"/>
                <a:ea typeface="Times New Roman"/>
                <a:cs typeface="Arial" pitchFamily="34" charset="0"/>
              </a:rPr>
              <a:t>in</a:t>
            </a:r>
            <a:r>
              <a:rPr lang="en-US" sz="2400" spc="-20" dirty="0" smtClean="0">
                <a:solidFill>
                  <a:schemeClr val="tx1"/>
                </a:solidFill>
                <a:latin typeface="Arial" pitchFamily="34" charset="0"/>
                <a:ea typeface="Times New Roman"/>
                <a:cs typeface="Arial" pitchFamily="34" charset="0"/>
              </a:rPr>
              <a:t> </a:t>
            </a:r>
            <a:r>
              <a:rPr lang="en-US" sz="2400" dirty="0" smtClean="0">
                <a:solidFill>
                  <a:schemeClr val="tx1"/>
                </a:solidFill>
                <a:latin typeface="Arial" pitchFamily="34" charset="0"/>
                <a:ea typeface="Times New Roman"/>
                <a:cs typeface="Arial" pitchFamily="34" charset="0"/>
              </a:rPr>
              <a:t>1966. Flynn</a:t>
            </a:r>
            <a:r>
              <a:rPr lang="en-US" sz="2400" spc="10" dirty="0" smtClean="0">
                <a:solidFill>
                  <a:schemeClr val="tx1"/>
                </a:solidFill>
                <a:latin typeface="Arial" pitchFamily="34" charset="0"/>
                <a:ea typeface="Times New Roman"/>
                <a:cs typeface="Arial" pitchFamily="34" charset="0"/>
              </a:rPr>
              <a:t>’</a:t>
            </a:r>
            <a:r>
              <a:rPr lang="en-US" sz="2400" dirty="0" smtClean="0">
                <a:solidFill>
                  <a:schemeClr val="tx1"/>
                </a:solidFill>
                <a:latin typeface="Arial" pitchFamily="34" charset="0"/>
                <a:ea typeface="Times New Roman"/>
                <a:cs typeface="Arial" pitchFamily="34" charset="0"/>
              </a:rPr>
              <a:t>s</a:t>
            </a:r>
            <a:r>
              <a:rPr lang="en-US" sz="2400" spc="-60" dirty="0" smtClean="0">
                <a:solidFill>
                  <a:schemeClr val="tx1"/>
                </a:solidFill>
                <a:latin typeface="Arial" pitchFamily="34" charset="0"/>
                <a:ea typeface="Times New Roman"/>
                <a:cs typeface="Arial" pitchFamily="34" charset="0"/>
              </a:rPr>
              <a:t> </a:t>
            </a:r>
            <a:r>
              <a:rPr lang="en-US" sz="2400" dirty="0" err="1" smtClean="0">
                <a:solidFill>
                  <a:schemeClr val="tx1"/>
                </a:solidFill>
                <a:latin typeface="Arial" pitchFamily="34" charset="0"/>
                <a:ea typeface="Times New Roman"/>
                <a:cs typeface="Arial" pitchFamily="34" charset="0"/>
              </a:rPr>
              <a:t>classiﬁca</a:t>
            </a:r>
            <a:r>
              <a:rPr lang="en-US" sz="2400" spc="15" dirty="0" err="1" smtClean="0">
                <a:solidFill>
                  <a:schemeClr val="tx1"/>
                </a:solidFill>
                <a:latin typeface="Arial" pitchFamily="34" charset="0"/>
                <a:ea typeface="Times New Roman"/>
                <a:cs typeface="Arial" pitchFamily="34" charset="0"/>
              </a:rPr>
              <a:t>t</a:t>
            </a:r>
            <a:r>
              <a:rPr lang="en-US" sz="2400" dirty="0" err="1" smtClean="0">
                <a:solidFill>
                  <a:schemeClr val="tx1"/>
                </a:solidFill>
                <a:latin typeface="Arial" pitchFamily="34" charset="0"/>
                <a:ea typeface="Times New Roman"/>
                <a:cs typeface="Arial" pitchFamily="34" charset="0"/>
              </a:rPr>
              <a:t>ion</a:t>
            </a:r>
            <a:r>
              <a:rPr lang="en-US" sz="2400" spc="-45" dirty="0" smtClean="0">
                <a:solidFill>
                  <a:schemeClr val="tx1"/>
                </a:solidFill>
                <a:latin typeface="Arial" pitchFamily="34" charset="0"/>
                <a:ea typeface="Times New Roman"/>
                <a:cs typeface="Arial" pitchFamily="34" charset="0"/>
              </a:rPr>
              <a:t> 	</a:t>
            </a:r>
            <a:r>
              <a:rPr lang="en-US" sz="2400" dirty="0" smtClean="0">
                <a:solidFill>
                  <a:schemeClr val="tx1"/>
                </a:solidFill>
                <a:latin typeface="Arial" pitchFamily="34" charset="0"/>
                <a:ea typeface="Times New Roman"/>
                <a:cs typeface="Arial" pitchFamily="34" charset="0"/>
              </a:rPr>
              <a:t>scheme</a:t>
            </a:r>
            <a:r>
              <a:rPr lang="en-US" sz="2400" spc="-20" dirty="0" smtClean="0">
                <a:solidFill>
                  <a:schemeClr val="tx1"/>
                </a:solidFill>
                <a:latin typeface="Arial" pitchFamily="34" charset="0"/>
                <a:ea typeface="Times New Roman"/>
                <a:cs typeface="Arial" pitchFamily="34" charset="0"/>
              </a:rPr>
              <a:t> </a:t>
            </a:r>
            <a:r>
              <a:rPr lang="en-US" sz="2400" dirty="0" smtClean="0">
                <a:solidFill>
                  <a:schemeClr val="tx1"/>
                </a:solidFill>
                <a:latin typeface="Arial" pitchFamily="34" charset="0"/>
                <a:ea typeface="Times New Roman"/>
                <a:cs typeface="Arial" pitchFamily="34" charset="0"/>
              </a:rPr>
              <a:t>is</a:t>
            </a:r>
            <a:r>
              <a:rPr lang="en-US" sz="2400" spc="-30" dirty="0" smtClean="0">
                <a:solidFill>
                  <a:schemeClr val="tx1"/>
                </a:solidFill>
                <a:latin typeface="Arial" pitchFamily="34" charset="0"/>
                <a:ea typeface="Times New Roman"/>
                <a:cs typeface="Arial" pitchFamily="34" charset="0"/>
              </a:rPr>
              <a:t> </a:t>
            </a:r>
            <a:r>
              <a:rPr lang="en-US" sz="2400" dirty="0" smtClean="0">
                <a:solidFill>
                  <a:schemeClr val="tx1"/>
                </a:solidFill>
                <a:latin typeface="Arial" pitchFamily="34" charset="0"/>
                <a:ea typeface="Times New Roman"/>
                <a:cs typeface="Arial" pitchFamily="34" charset="0"/>
              </a:rPr>
              <a:t>based</a:t>
            </a:r>
            <a:r>
              <a:rPr lang="en-US" sz="2400" spc="-50" dirty="0" smtClean="0">
                <a:solidFill>
                  <a:schemeClr val="tx1"/>
                </a:solidFill>
                <a:latin typeface="Arial" pitchFamily="34" charset="0"/>
                <a:ea typeface="Times New Roman"/>
                <a:cs typeface="Arial" pitchFamily="34" charset="0"/>
              </a:rPr>
              <a:t> </a:t>
            </a:r>
            <a:r>
              <a:rPr lang="en-US" sz="2400" dirty="0" smtClean="0">
                <a:solidFill>
                  <a:schemeClr val="tx1"/>
                </a:solidFill>
                <a:latin typeface="Arial" pitchFamily="34" charset="0"/>
                <a:ea typeface="Times New Roman"/>
                <a:cs typeface="Arial" pitchFamily="34" charset="0"/>
              </a:rPr>
              <a:t>on</a:t>
            </a:r>
            <a:r>
              <a:rPr lang="en-US" sz="2400" spc="-40" dirty="0" smtClean="0">
                <a:solidFill>
                  <a:schemeClr val="tx1"/>
                </a:solidFill>
                <a:latin typeface="Arial" pitchFamily="34" charset="0"/>
                <a:ea typeface="Times New Roman"/>
                <a:cs typeface="Arial" pitchFamily="34" charset="0"/>
              </a:rPr>
              <a:t> </a:t>
            </a:r>
            <a:r>
              <a:rPr lang="en-US" sz="2400" dirty="0" smtClean="0">
                <a:solidFill>
                  <a:schemeClr val="tx1"/>
                </a:solidFill>
                <a:latin typeface="Arial" pitchFamily="34" charset="0"/>
                <a:ea typeface="Times New Roman"/>
                <a:cs typeface="Arial" pitchFamily="34" charset="0"/>
              </a:rPr>
              <a:t>the</a:t>
            </a:r>
            <a:r>
              <a:rPr lang="en-US" sz="2400" spc="-20" dirty="0" smtClean="0">
                <a:solidFill>
                  <a:schemeClr val="tx1"/>
                </a:solidFill>
                <a:latin typeface="Arial" pitchFamily="34" charset="0"/>
                <a:ea typeface="Times New Roman"/>
                <a:cs typeface="Arial" pitchFamily="34" charset="0"/>
              </a:rPr>
              <a:t> </a:t>
            </a:r>
            <a:r>
              <a:rPr lang="en-US" sz="2400" dirty="0" smtClean="0">
                <a:solidFill>
                  <a:schemeClr val="tx1"/>
                </a:solidFill>
                <a:latin typeface="Arial" pitchFamily="34" charset="0"/>
                <a:ea typeface="Times New Roman"/>
                <a:cs typeface="Arial" pitchFamily="34" charset="0"/>
              </a:rPr>
              <a:t>notion</a:t>
            </a:r>
            <a:r>
              <a:rPr lang="en-US" sz="2400" spc="-50" dirty="0" smtClean="0">
                <a:solidFill>
                  <a:schemeClr val="tx1"/>
                </a:solidFill>
                <a:latin typeface="Arial" pitchFamily="34" charset="0"/>
                <a:ea typeface="Times New Roman"/>
                <a:cs typeface="Arial" pitchFamily="34" charset="0"/>
              </a:rPr>
              <a:t> </a:t>
            </a:r>
            <a:r>
              <a:rPr lang="en-US" sz="2400" dirty="0" smtClean="0">
                <a:solidFill>
                  <a:schemeClr val="tx1"/>
                </a:solidFill>
                <a:latin typeface="Arial" pitchFamily="34" charset="0"/>
                <a:ea typeface="Times New Roman"/>
                <a:cs typeface="Arial" pitchFamily="34" charset="0"/>
              </a:rPr>
              <a:t>of</a:t>
            </a:r>
            <a:r>
              <a:rPr lang="en-US" sz="2400" spc="-35" dirty="0" smtClean="0">
                <a:solidFill>
                  <a:schemeClr val="tx1"/>
                </a:solidFill>
                <a:latin typeface="Arial" pitchFamily="34" charset="0"/>
                <a:ea typeface="Times New Roman"/>
                <a:cs typeface="Arial" pitchFamily="34" charset="0"/>
              </a:rPr>
              <a:t> </a:t>
            </a:r>
            <a:r>
              <a:rPr lang="en-US" sz="2400" dirty="0" smtClean="0">
                <a:solidFill>
                  <a:schemeClr val="tx1"/>
                </a:solidFill>
                <a:latin typeface="Arial" pitchFamily="34" charset="0"/>
                <a:ea typeface="Times New Roman"/>
                <a:cs typeface="Arial" pitchFamily="34" charset="0"/>
              </a:rPr>
              <a:t>a</a:t>
            </a:r>
            <a:r>
              <a:rPr lang="en-US" sz="2400" spc="-30" dirty="0" smtClean="0">
                <a:solidFill>
                  <a:schemeClr val="tx1"/>
                </a:solidFill>
                <a:latin typeface="Arial" pitchFamily="34" charset="0"/>
                <a:ea typeface="Times New Roman"/>
                <a:cs typeface="Arial" pitchFamily="34" charset="0"/>
              </a:rPr>
              <a:t> </a:t>
            </a:r>
            <a:r>
              <a:rPr lang="en-US" sz="2400" dirty="0" smtClean="0">
                <a:solidFill>
                  <a:schemeClr val="tx1"/>
                </a:solidFill>
                <a:latin typeface="Arial" pitchFamily="34" charset="0"/>
                <a:ea typeface="Times New Roman"/>
                <a:cs typeface="Arial" pitchFamily="34" charset="0"/>
              </a:rPr>
              <a:t>st</a:t>
            </a:r>
            <a:r>
              <a:rPr lang="en-US" sz="2400" spc="10" dirty="0" smtClean="0">
                <a:solidFill>
                  <a:schemeClr val="tx1"/>
                </a:solidFill>
                <a:latin typeface="Arial" pitchFamily="34" charset="0"/>
                <a:ea typeface="Times New Roman"/>
                <a:cs typeface="Arial" pitchFamily="34" charset="0"/>
              </a:rPr>
              <a:t>r</a:t>
            </a:r>
            <a:r>
              <a:rPr lang="en-US" sz="2400" dirty="0" smtClean="0">
                <a:solidFill>
                  <a:schemeClr val="tx1"/>
                </a:solidFill>
                <a:latin typeface="Arial" pitchFamily="34" charset="0"/>
                <a:ea typeface="Times New Roman"/>
                <a:cs typeface="Arial" pitchFamily="34" charset="0"/>
              </a:rPr>
              <a:t>eam</a:t>
            </a:r>
            <a:r>
              <a:rPr lang="en-US" sz="2400" spc="-35" dirty="0" smtClean="0">
                <a:solidFill>
                  <a:schemeClr val="tx1"/>
                </a:solidFill>
                <a:latin typeface="Arial" pitchFamily="34" charset="0"/>
                <a:ea typeface="Times New Roman"/>
                <a:cs typeface="Arial" pitchFamily="34" charset="0"/>
              </a:rPr>
              <a:t> </a:t>
            </a:r>
            <a:r>
              <a:rPr lang="en-US" sz="2400" dirty="0" smtClean="0">
                <a:solidFill>
                  <a:schemeClr val="tx1"/>
                </a:solidFill>
                <a:latin typeface="Arial" pitchFamily="34" charset="0"/>
                <a:ea typeface="Times New Roman"/>
                <a:cs typeface="Arial" pitchFamily="34" charset="0"/>
              </a:rPr>
              <a:t>of</a:t>
            </a:r>
            <a:r>
              <a:rPr lang="en-US" sz="2400" spc="-35" dirty="0" smtClean="0">
                <a:solidFill>
                  <a:schemeClr val="tx1"/>
                </a:solidFill>
                <a:latin typeface="Arial" pitchFamily="34" charset="0"/>
                <a:ea typeface="Times New Roman"/>
                <a:cs typeface="Arial" pitchFamily="34" charset="0"/>
              </a:rPr>
              <a:t>  </a:t>
            </a:r>
            <a:r>
              <a:rPr lang="en-US" sz="2400" dirty="0" smtClean="0">
                <a:solidFill>
                  <a:schemeClr val="tx1"/>
                </a:solidFill>
                <a:latin typeface="Arial" pitchFamily="34" charset="0"/>
                <a:ea typeface="Times New Roman"/>
                <a:cs typeface="Arial" pitchFamily="34" charset="0"/>
              </a:rPr>
              <a:t>informatio</a:t>
            </a:r>
            <a:r>
              <a:rPr lang="en-US" sz="2400" spc="10" dirty="0" smtClean="0">
                <a:solidFill>
                  <a:schemeClr val="tx1"/>
                </a:solidFill>
                <a:latin typeface="Arial" pitchFamily="34" charset="0"/>
                <a:ea typeface="Times New Roman"/>
                <a:cs typeface="Arial" pitchFamily="34" charset="0"/>
              </a:rPr>
              <a:t>n.</a:t>
            </a:r>
          </a:p>
          <a:p>
            <a:pPr lvl="1" algn="l">
              <a:buFont typeface="Arial" pitchFamily="34" charset="0"/>
              <a:buChar char="•"/>
            </a:pPr>
            <a:r>
              <a:rPr lang="en-US" sz="2400" spc="10" dirty="0" smtClean="0">
                <a:solidFill>
                  <a:schemeClr val="tx1"/>
                </a:solidFill>
                <a:latin typeface="Arial" pitchFamily="34" charset="0"/>
                <a:ea typeface="Times New Roman"/>
                <a:cs typeface="Arial" pitchFamily="34" charset="0"/>
              </a:rPr>
              <a:t>Two types of information flow into a processor:</a:t>
            </a:r>
          </a:p>
          <a:p>
            <a:pPr lvl="1" algn="l"/>
            <a:r>
              <a:rPr lang="en-US" sz="2400" spc="10" dirty="0" smtClean="0">
                <a:solidFill>
                  <a:schemeClr val="tx1"/>
                </a:solidFill>
                <a:latin typeface="Arial" pitchFamily="34" charset="0"/>
                <a:ea typeface="Times New Roman"/>
                <a:cs typeface="Arial" pitchFamily="34" charset="0"/>
              </a:rPr>
              <a:t>	Instruction and data</a:t>
            </a:r>
          </a:p>
          <a:p>
            <a:pPr lvl="1" algn="l">
              <a:buFont typeface="Arial" pitchFamily="34" charset="0"/>
              <a:buChar char="•"/>
            </a:pPr>
            <a:r>
              <a:rPr lang="en-US" dirty="0" smtClean="0">
                <a:solidFill>
                  <a:schemeClr val="tx1"/>
                </a:solidFill>
              </a:rPr>
              <a:t>The instruction  stream is defined as the sequence of instructions performed by the processing unit. </a:t>
            </a:r>
          </a:p>
          <a:p>
            <a:pPr lvl="1" algn="l">
              <a:buFont typeface="Arial" pitchFamily="34" charset="0"/>
              <a:buChar char="•"/>
            </a:pPr>
            <a:r>
              <a:rPr lang="en-US" dirty="0" smtClean="0">
                <a:solidFill>
                  <a:schemeClr val="tx1"/>
                </a:solidFill>
              </a:rPr>
              <a:t>The data stream is defined as the data traffic exchanged between the memory and the processing unit.</a:t>
            </a:r>
            <a:endParaRPr lang="en-US" sz="6800" spc="10" dirty="0" smtClean="0">
              <a:solidFill>
                <a:schemeClr val="tx1"/>
              </a:solidFill>
              <a:latin typeface="Arial" pitchFamily="34" charset="0"/>
              <a:ea typeface="Times New Roman"/>
              <a:cs typeface="Arial" pitchFamily="34" charset="0"/>
            </a:endParaRPr>
          </a:p>
          <a:p>
            <a:pPr algn="l"/>
            <a:endParaRPr lang="en-US" sz="2800" dirty="0">
              <a:solidFill>
                <a:schemeClr val="tx1"/>
              </a:solidFill>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smtClean="0"/>
              <a:t>FLYNN’S  TAXONOMY OF  COMPUTER  ARCHITECTURE….</a:t>
            </a:r>
            <a:endParaRPr lang="en-US" sz="2400" dirty="0"/>
          </a:p>
        </p:txBody>
      </p:sp>
      <p:sp>
        <p:nvSpPr>
          <p:cNvPr id="3" name="Content Placeholder 2"/>
          <p:cNvSpPr>
            <a:spLocks noGrp="1"/>
          </p:cNvSpPr>
          <p:nvPr>
            <p:ph idx="1"/>
          </p:nvPr>
        </p:nvSpPr>
        <p:spPr/>
        <p:txBody>
          <a:bodyPr>
            <a:normAutofit/>
          </a:bodyPr>
          <a:lstStyle/>
          <a:p>
            <a:pPr>
              <a:buNone/>
            </a:pPr>
            <a:r>
              <a:rPr lang="en-US" dirty="0" smtClean="0"/>
              <a:t>	Computer </a:t>
            </a:r>
            <a:r>
              <a:rPr lang="en-US" dirty="0"/>
              <a:t>architecture can be </a:t>
            </a:r>
            <a:r>
              <a:rPr lang="en-US" dirty="0" err="1"/>
              <a:t>classiﬁed</a:t>
            </a:r>
            <a:r>
              <a:rPr lang="en-US" dirty="0"/>
              <a:t> into the following four distinct categories:</a:t>
            </a:r>
          </a:p>
          <a:p>
            <a:r>
              <a:rPr lang="en-US" dirty="0" smtClean="0"/>
              <a:t> </a:t>
            </a:r>
            <a:r>
              <a:rPr lang="en-US" sz="2800" dirty="0"/>
              <a:t>single-instruction single-data streams (SISD);</a:t>
            </a:r>
          </a:p>
          <a:p>
            <a:r>
              <a:rPr lang="en-US" sz="2800" dirty="0" smtClean="0"/>
              <a:t>single-instruction </a:t>
            </a:r>
            <a:r>
              <a:rPr lang="en-US" sz="2800" dirty="0"/>
              <a:t>multiple-data streams (SIMD);</a:t>
            </a:r>
          </a:p>
          <a:p>
            <a:r>
              <a:rPr lang="en-US" sz="2800" dirty="0" smtClean="0"/>
              <a:t>multiple-instruction </a:t>
            </a:r>
            <a:r>
              <a:rPr lang="en-US" sz="2800" dirty="0"/>
              <a:t>single-data streams (MISD); and</a:t>
            </a:r>
          </a:p>
          <a:p>
            <a:r>
              <a:rPr lang="en-US" sz="2800" dirty="0" smtClean="0"/>
              <a:t>multiple-instruction </a:t>
            </a:r>
            <a:r>
              <a:rPr lang="en-US" sz="2800" dirty="0"/>
              <a:t>multiple-data streams (MIMD).</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95400"/>
          </a:xfrm>
        </p:spPr>
        <p:txBody>
          <a:bodyPr>
            <a:normAutofit fontScale="90000"/>
          </a:bodyPr>
          <a:lstStyle/>
          <a:p>
            <a:r>
              <a:rPr lang="en-US" sz="4000" dirty="0" smtClean="0"/>
              <a:t>single-instruction single-data streams (SISD);</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sz="2800" dirty="0" smtClean="0"/>
              <a:t>Computer architecture in which a single processor, executes a single instruction stream, to operate on data stored in a single memory. This corresponds to the </a:t>
            </a:r>
            <a:r>
              <a:rPr lang="en-US" sz="2800" dirty="0" smtClean="0">
                <a:hlinkClick r:id="rId2" tooltip="Von Neumann architecture"/>
              </a:rPr>
              <a:t>von Neumann architecture</a:t>
            </a:r>
            <a:endParaRPr lang="en-US" sz="2800" kern="0" dirty="0" smtClean="0">
              <a:solidFill>
                <a:srgbClr val="000000"/>
              </a:solidFill>
              <a:latin typeface="Times New Roman"/>
            </a:endParaRPr>
          </a:p>
          <a:p>
            <a:r>
              <a:rPr lang="en-US" sz="2800" kern="0" dirty="0" smtClean="0">
                <a:solidFill>
                  <a:srgbClr val="000000"/>
                </a:solidFill>
                <a:latin typeface="Times New Roman"/>
              </a:rPr>
              <a:t>A sequential computer which exploits no parallelism in either the instruction or data streams.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smtClean="0"/>
              <a:t>	Conventional </a:t>
            </a:r>
            <a:r>
              <a:rPr lang="en-US" dirty="0"/>
              <a:t>single-processor von Neumann computers are  </a:t>
            </a:r>
            <a:r>
              <a:rPr lang="en-US" dirty="0" err="1"/>
              <a:t>classiﬁed</a:t>
            </a:r>
            <a:r>
              <a:rPr lang="en-US" dirty="0"/>
              <a:t> as  SISD </a:t>
            </a:r>
            <a:r>
              <a:rPr lang="en-US" dirty="0" smtClean="0"/>
              <a:t>systems</a:t>
            </a:r>
          </a:p>
          <a:p>
            <a:pPr>
              <a:buNone/>
            </a:pPr>
            <a:r>
              <a:rPr lang="en-US" sz="1600" dirty="0" smtClean="0"/>
              <a:t>	</a:t>
            </a:r>
          </a:p>
          <a:p>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990600" y="4191000"/>
            <a:ext cx="6781800" cy="211455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ISD.svg">
            <a:hlinkClick r:id="rId2"/>
          </p:cNvPr>
          <p:cNvPicPr>
            <a:picLocks noGrp="1"/>
          </p:cNvPicPr>
          <p:nvPr>
            <p:ph idx="1"/>
          </p:nvPr>
        </p:nvPicPr>
        <p:blipFill>
          <a:blip r:embed="rId3" cstate="print"/>
          <a:stretch>
            <a:fillRect/>
          </a:stretch>
        </p:blipFill>
        <p:spPr bwMode="auto">
          <a:xfrm>
            <a:off x="3381375" y="2672556"/>
            <a:ext cx="2381250" cy="2381250"/>
          </a:xfrm>
          <a:prstGeom prst="rect">
            <a:avLst/>
          </a:prstGeom>
          <a:noFill/>
          <a:ln w="9525">
            <a:noFill/>
            <a:miter lim="800000"/>
            <a:headEnd/>
            <a:tailEnd/>
          </a:ln>
        </p:spPr>
      </p:pic>
      <p:sp>
        <p:nvSpPr>
          <p:cNvPr id="5" name="Rectangle 4"/>
          <p:cNvSpPr/>
          <p:nvPr/>
        </p:nvSpPr>
        <p:spPr>
          <a:xfrm>
            <a:off x="838200" y="4648200"/>
            <a:ext cx="7239000" cy="1200329"/>
          </a:xfrm>
          <a:prstGeom prst="rect">
            <a:avLst/>
          </a:prstGeom>
        </p:spPr>
        <p:txBody>
          <a:bodyPr wrap="square">
            <a:spAutoFit/>
          </a:bodyPr>
          <a:lstStyle/>
          <a:p>
            <a:r>
              <a:rPr lang="en-US" sz="2400" kern="0" dirty="0" smtClean="0">
                <a:solidFill>
                  <a:srgbClr val="000000"/>
                </a:solidFill>
                <a:latin typeface="Times New Roman"/>
              </a:rPr>
              <a:t>Examples of SISD architecture are the traditional single processor machines like a PC (currently manufactured PC's have multiple processors) or old mainframes.</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Parallel  computers  are  either  SIMD  or  MIMD.  When  there  is  only one control unit and all processors execute the same instruction in a synchronized fashion, the parallel machine is </a:t>
            </a:r>
            <a:r>
              <a:rPr lang="en-US" dirty="0" err="1"/>
              <a:t>classiﬁed</a:t>
            </a:r>
            <a:r>
              <a:rPr lang="en-US" dirty="0"/>
              <a:t> as </a:t>
            </a:r>
            <a:r>
              <a:rPr lang="en-US" dirty="0" smtClean="0"/>
              <a:t>SIMD(</a:t>
            </a:r>
            <a:r>
              <a:rPr lang="en-US" dirty="0" err="1" smtClean="0"/>
              <a:t>excecute</a:t>
            </a:r>
            <a:r>
              <a:rPr lang="en-US" dirty="0" smtClean="0"/>
              <a:t> same instruction on diff cpu but diff data). </a:t>
            </a:r>
          </a:p>
          <a:p>
            <a:r>
              <a:rPr lang="en-US" dirty="0" smtClean="0"/>
              <a:t>In </a:t>
            </a:r>
            <a:r>
              <a:rPr lang="en-US" dirty="0"/>
              <a:t>a MIMD machine, each processor has its own control unit and can execute different instructions on </a:t>
            </a:r>
            <a:r>
              <a:rPr lang="en-US" dirty="0" smtClean="0"/>
              <a:t>different </a:t>
            </a:r>
            <a:r>
              <a:rPr lang="en-US" dirty="0"/>
              <a:t>data</a:t>
            </a:r>
            <a:r>
              <a:rPr lang="en-US" dirty="0" smtClean="0"/>
              <a:t>.</a:t>
            </a:r>
          </a:p>
          <a:p>
            <a:r>
              <a:rPr lang="en-US" dirty="0" smtClean="0"/>
              <a:t> </a:t>
            </a:r>
            <a:r>
              <a:rPr lang="en-US" dirty="0"/>
              <a:t>In the MISD category, the same stream of data </a:t>
            </a:r>
            <a:r>
              <a:rPr lang="en-US" dirty="0" err="1"/>
              <a:t>ﬂows</a:t>
            </a:r>
            <a:r>
              <a:rPr lang="en-US" dirty="0"/>
              <a:t> through a linear array of processors executing different instruction streams. </a:t>
            </a:r>
            <a:r>
              <a:rPr lang="en-US" dirty="0" smtClean="0"/>
              <a:t>In </a:t>
            </a:r>
            <a:r>
              <a:rPr lang="en-US" dirty="0"/>
              <a:t>practice, there is no  viable   MISD  machine;   however,  some  authors  have   considered  </a:t>
            </a:r>
            <a:r>
              <a:rPr lang="en-US" dirty="0" smtClean="0"/>
              <a:t>pipelined machines as </a:t>
            </a:r>
            <a:r>
              <a:rPr lang="en-US" dirty="0"/>
              <a:t>examples for MISD</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3156</TotalTime>
  <Words>1363</Words>
  <Application>Microsoft Office PowerPoint</Application>
  <PresentationFormat>On-screen Show (4:3)</PresentationFormat>
  <Paragraphs>149</Paragraphs>
  <Slides>38</Slides>
  <Notes>2</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Introduction to  Advanced Computer Architecture and Parallel Processing </vt:lpstr>
      <vt:lpstr>Slide 2</vt:lpstr>
      <vt:lpstr>Slide 3</vt:lpstr>
      <vt:lpstr>   FLYNN’S  TAXONOMY OF  COMPUTER  ARCHITECTURE</vt:lpstr>
      <vt:lpstr>FLYNN’S  TAXONOMY OF  COMPUTER  ARCHITECTURE….</vt:lpstr>
      <vt:lpstr>single-instruction single-data streams (SISD); </vt:lpstr>
      <vt:lpstr>Slide 7</vt:lpstr>
      <vt:lpstr>Slide 8</vt:lpstr>
      <vt:lpstr>Slide 9</vt:lpstr>
      <vt:lpstr>1.3 SIMD Architecture</vt:lpstr>
      <vt:lpstr>Slide 11</vt:lpstr>
      <vt:lpstr>Slide 12</vt:lpstr>
      <vt:lpstr>1.3 SIMD Architecture…</vt:lpstr>
      <vt:lpstr>Slide 14</vt:lpstr>
      <vt:lpstr>multiple-instruction single-data streams (MISD);  </vt:lpstr>
      <vt:lpstr>Multiple Instruction, Single Data stream </vt:lpstr>
      <vt:lpstr>Slide 17</vt:lpstr>
      <vt:lpstr>Multiple Instruction, Multiple Data streams </vt:lpstr>
      <vt:lpstr>Slide 19</vt:lpstr>
      <vt:lpstr>1.4 MIMD Architecture</vt:lpstr>
      <vt:lpstr>Slide 21</vt:lpstr>
      <vt:lpstr>Slide 22</vt:lpstr>
      <vt:lpstr>1.4 MIMD Architecture </vt:lpstr>
      <vt:lpstr>Slide 24</vt:lpstr>
      <vt:lpstr>Slide 25</vt:lpstr>
      <vt:lpstr>1.4.1     Shared Memory Organization </vt:lpstr>
      <vt:lpstr>Slide 27</vt:lpstr>
      <vt:lpstr>Slide 28</vt:lpstr>
      <vt:lpstr>Slide 29</vt:lpstr>
      <vt:lpstr>Slide 30</vt:lpstr>
      <vt:lpstr>1.4.2 Message Passing Organization </vt:lpstr>
      <vt:lpstr>Slide 32</vt:lpstr>
      <vt:lpstr>1.5 Interconnection Networks (INs)</vt:lpstr>
      <vt:lpstr>Slide 34</vt:lpstr>
      <vt:lpstr>Slide 35</vt:lpstr>
      <vt:lpstr> (4) topology  </vt:lpstr>
      <vt:lpstr>Slide 37</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FLYNN’S  TAXONOMY OF  COMPUTER  ARCHITECTURE</dc:title>
  <dc:creator>Dell</dc:creator>
  <cp:lastModifiedBy>Q C</cp:lastModifiedBy>
  <cp:revision>93</cp:revision>
  <dcterms:created xsi:type="dcterms:W3CDTF">2013-09-28T17:04:03Z</dcterms:created>
  <dcterms:modified xsi:type="dcterms:W3CDTF">2020-04-17T06:21:17Z</dcterms:modified>
</cp:coreProperties>
</file>