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70" r:id="rId3"/>
    <p:sldId id="257"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yad Ahsan" initials="FA" lastIdx="1" clrIdx="0">
    <p:extLst>
      <p:ext uri="{19B8F6BF-5375-455C-9EA6-DF929625EA0E}">
        <p15:presenceInfo xmlns:p15="http://schemas.microsoft.com/office/powerpoint/2012/main" userId="b0f0ddf0a6ce2c8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commentAuthors" Target="commentAuthor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6T10:36:35.349" idx="1">
    <p:pos x="6275" y="1831"/>
    <p:text>As you can see in the figure Mycobacterium Tuberculosis.A small aerobic non motile bacillus, Mtb can with stand weak infectants. And survive in dry infectants for weeks.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dirty="0"/>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9F9C37B-1D36-470B-8223-D6C91242EC14}"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7C6F52A-A82B-47A2-A83A-8C4C91F2D59F}"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070A7B3-6521-4DCA-87E5-044747A908C1}"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dirty="0"/>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AB134690-1557-4C89-A502-4959FE7FAD70}" type="datetimeFigureOut">
              <a:rPr lang="en-US" dirty="0"/>
              <a:t>11/21/2020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dirty="0"/>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11/21/2020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dirty="0"/>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11/21/2020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DF8AA-936D-0F4D-A8A4-B05509552332}"/>
              </a:ext>
            </a:extLst>
          </p:cNvPr>
          <p:cNvSpPr>
            <a:spLocks noGrp="1"/>
          </p:cNvSpPr>
          <p:nvPr>
            <p:ph type="ctrTitle"/>
          </p:nvPr>
        </p:nvSpPr>
        <p:spPr/>
        <p:txBody>
          <a:bodyPr/>
          <a:lstStyle/>
          <a:p>
            <a:r>
              <a:rPr lang="en-US" b="1"/>
              <a:t>TB HISTORY MECHANISM</a:t>
            </a:r>
            <a:br>
              <a:rPr lang="en-US" b="1"/>
            </a:br>
            <a:r>
              <a:rPr lang="en-US" b="1"/>
              <a:t>AND CONTROL MEASURE</a:t>
            </a:r>
          </a:p>
        </p:txBody>
      </p:sp>
    </p:spTree>
    <p:extLst>
      <p:ext uri="{BB962C8B-B14F-4D97-AF65-F5344CB8AC3E}">
        <p14:creationId xmlns:p14="http://schemas.microsoft.com/office/powerpoint/2010/main" val="2468480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737F5-D60B-C54B-B737-2419044BEC50}"/>
              </a:ext>
            </a:extLst>
          </p:cNvPr>
          <p:cNvSpPr>
            <a:spLocks noGrp="1"/>
          </p:cNvSpPr>
          <p:nvPr>
            <p:ph type="title"/>
          </p:nvPr>
        </p:nvSpPr>
        <p:spPr/>
        <p:txBody>
          <a:bodyPr>
            <a:normAutofit/>
          </a:bodyPr>
          <a:lstStyle/>
          <a:p>
            <a:r>
              <a:rPr lang="en-US" sz="3200" b="1" u="sng"/>
              <a:t>treatment</a:t>
            </a:r>
          </a:p>
        </p:txBody>
      </p:sp>
      <p:sp>
        <p:nvSpPr>
          <p:cNvPr id="3" name="Content Placeholder 2">
            <a:extLst>
              <a:ext uri="{FF2B5EF4-FFF2-40B4-BE49-F238E27FC236}">
                <a16:creationId xmlns:a16="http://schemas.microsoft.com/office/drawing/2014/main" id="{7098073F-2650-3E42-90F7-0B317B3DD7A5}"/>
              </a:ext>
            </a:extLst>
          </p:cNvPr>
          <p:cNvSpPr>
            <a:spLocks noGrp="1"/>
          </p:cNvSpPr>
          <p:nvPr>
            <p:ph idx="1"/>
          </p:nvPr>
        </p:nvSpPr>
        <p:spPr/>
        <p:txBody>
          <a:bodyPr/>
          <a:lstStyle/>
          <a:p>
            <a:pPr lvl="2"/>
            <a:r>
              <a:rPr lang="en-US" sz="2000"/>
              <a:t>Treatment of TB uses antibiotics to kill the bacteria. Effective TB treatment is difficult, due to the unusual structure and chemical composition of the mycobacterial cell wall, which hinders the entry of drugs and makes many antibiotics ineffective</a:t>
            </a:r>
            <a:r>
              <a:rPr lang="en-US"/>
              <a:t>.</a:t>
            </a:r>
          </a:p>
          <a:p>
            <a:pPr lvl="2"/>
            <a:r>
              <a:rPr lang="en-US" sz="2000"/>
              <a:t>Active TB is best treated with combinations of several antibiotics to reduce the risk of the bacteria developing antibiotic resistance.The routine use of rifabutin instead of rifampicin in HIV-positive people with tuberculosis is of unclear benefit as of 2007.</a:t>
            </a:r>
          </a:p>
        </p:txBody>
      </p:sp>
    </p:spTree>
    <p:extLst>
      <p:ext uri="{BB962C8B-B14F-4D97-AF65-F5344CB8AC3E}">
        <p14:creationId xmlns:p14="http://schemas.microsoft.com/office/powerpoint/2010/main" val="227940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C065C-FBC9-6E42-8471-08AEE84B833F}"/>
              </a:ext>
            </a:extLst>
          </p:cNvPr>
          <p:cNvSpPr>
            <a:spLocks noGrp="1"/>
          </p:cNvSpPr>
          <p:nvPr>
            <p:ph type="title"/>
          </p:nvPr>
        </p:nvSpPr>
        <p:spPr>
          <a:xfrm>
            <a:off x="2231136" y="964692"/>
            <a:ext cx="7729728" cy="4571714"/>
          </a:xfrm>
        </p:spPr>
        <p:txBody>
          <a:bodyPr/>
          <a:lstStyle/>
          <a:p>
            <a:r>
              <a:rPr lang="en-US"/>
              <a:t>The treatment takes three to nine months depending on the medications used.[44][94][97][96] People with latent infections are treated to prevent them from progressing to active TB disease later in life.</a:t>
            </a:r>
          </a:p>
        </p:txBody>
      </p:sp>
    </p:spTree>
    <p:extLst>
      <p:ext uri="{BB962C8B-B14F-4D97-AF65-F5344CB8AC3E}">
        <p14:creationId xmlns:p14="http://schemas.microsoft.com/office/powerpoint/2010/main" val="273972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5A03-7798-0A4F-95CC-FA5DDBDDE6DC}"/>
              </a:ext>
            </a:extLst>
          </p:cNvPr>
          <p:cNvSpPr>
            <a:spLocks noGrp="1"/>
          </p:cNvSpPr>
          <p:nvPr>
            <p:ph type="title"/>
          </p:nvPr>
        </p:nvSpPr>
        <p:spPr/>
        <p:txBody>
          <a:bodyPr/>
          <a:lstStyle/>
          <a:p>
            <a:r>
              <a:rPr lang="en-US" b="1"/>
              <a:t>Mechanism of tuberculosis</a:t>
            </a:r>
          </a:p>
        </p:txBody>
      </p:sp>
      <p:sp>
        <p:nvSpPr>
          <p:cNvPr id="3" name="Content Placeholder 2">
            <a:extLst>
              <a:ext uri="{FF2B5EF4-FFF2-40B4-BE49-F238E27FC236}">
                <a16:creationId xmlns:a16="http://schemas.microsoft.com/office/drawing/2014/main" id="{13A4BC3A-D0FF-A54F-9CCA-0E0654A1B9B0}"/>
              </a:ext>
            </a:extLst>
          </p:cNvPr>
          <p:cNvSpPr>
            <a:spLocks noGrp="1"/>
          </p:cNvSpPr>
          <p:nvPr>
            <p:ph idx="1"/>
          </p:nvPr>
        </p:nvSpPr>
        <p:spPr/>
        <p:txBody>
          <a:bodyPr>
            <a:normAutofit/>
          </a:bodyPr>
          <a:lstStyle/>
          <a:p>
            <a:r>
              <a:rPr lang="en-US" sz="2000"/>
              <a:t>Tuberculosis is transmitted through the air, not by surface contact. Transmission occurs when a person inhales droplet nuclei containing M. tuberculosis, and the droplet nuclei traverse the mouth or nasal passages, upper respiratory tract, and bronchi to reach the alveoli of the lungs.</a:t>
            </a:r>
          </a:p>
          <a:p>
            <a:r>
              <a:rPr lang="en-US" sz="2000"/>
              <a:t>Tuberculosis may infect any part of the body, but most commonly occurs in the lungs (known as pulmonary tuberculosis).[9] Extrapulmonary TB occurs when tuberculosis develops outside of the lungs, although extrapulmonary TB may coexist with pulmonary TB.</a:t>
            </a:r>
          </a:p>
        </p:txBody>
      </p:sp>
    </p:spTree>
    <p:extLst>
      <p:ext uri="{BB962C8B-B14F-4D97-AF65-F5344CB8AC3E}">
        <p14:creationId xmlns:p14="http://schemas.microsoft.com/office/powerpoint/2010/main" val="135072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87A14A-1A99-9A49-BBB9-0042483A2EFD}"/>
              </a:ext>
            </a:extLst>
          </p:cNvPr>
          <p:cNvSpPr>
            <a:spLocks noGrp="1"/>
          </p:cNvSpPr>
          <p:nvPr>
            <p:ph idx="1"/>
          </p:nvPr>
        </p:nvSpPr>
        <p:spPr>
          <a:xfrm>
            <a:off x="2231136" y="392906"/>
            <a:ext cx="7729728" cy="5347122"/>
          </a:xfrm>
        </p:spPr>
        <p:txBody>
          <a:bodyPr>
            <a:normAutofit/>
          </a:bodyPr>
          <a:lstStyle/>
          <a:p>
            <a:pPr marL="457200" indent="-457200">
              <a:buFont typeface="+mj-lt"/>
              <a:buAutoNum type="arabicPeriod"/>
            </a:pPr>
            <a:r>
              <a:rPr lang="en-US" sz="2400"/>
              <a:t>General signs and symptoms include fever, chills, night sweats, loss of appetite, weight loss, and fatigue.[9] Significant nail clubbing may also occur.Symptoms may include chest pain and a prolonged cough producing sputum. Tuberculosis may become a chronic illness and cause extensive scarring in the upper lobes of the lungs. The upper lung lobes are more frequently affected by tuberculosis than the lower ones.[9] The reason for this difference is not clear.[14] It may be due to either better air flow,[14] or poor lymph drainage within the upper lungs.</a:t>
            </a:r>
          </a:p>
        </p:txBody>
      </p:sp>
    </p:spTree>
    <p:extLst>
      <p:ext uri="{BB962C8B-B14F-4D97-AF65-F5344CB8AC3E}">
        <p14:creationId xmlns:p14="http://schemas.microsoft.com/office/powerpoint/2010/main" val="3589401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67BC-5208-1B48-AD26-5D72845DBF9E}"/>
              </a:ext>
            </a:extLst>
          </p:cNvPr>
          <p:cNvSpPr>
            <a:spLocks noGrp="1"/>
          </p:cNvSpPr>
          <p:nvPr>
            <p:ph type="title"/>
          </p:nvPr>
        </p:nvSpPr>
        <p:spPr>
          <a:xfrm>
            <a:off x="2231136" y="964691"/>
            <a:ext cx="7729728" cy="5083683"/>
          </a:xfrm>
        </p:spPr>
        <p:txBody>
          <a:bodyPr/>
          <a:lstStyle/>
          <a:p>
            <a:r>
              <a:rPr lang="en-US"/>
              <a:t>In 15–20% of active cases, the infection spreads outside the lungs, causing other kinds of TB.[20] These are collectively denoted as “extrapulmonary tuberculosis”.[21] Extrapulmonary TB occurs more commonly in people with a weakened immune system and young children. In those with HIV, this occurs in more than 50% of cases.</a:t>
            </a:r>
          </a:p>
        </p:txBody>
      </p:sp>
    </p:spTree>
    <p:extLst>
      <p:ext uri="{BB962C8B-B14F-4D97-AF65-F5344CB8AC3E}">
        <p14:creationId xmlns:p14="http://schemas.microsoft.com/office/powerpoint/2010/main" val="1452857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E1CC6-AA80-3643-AD74-8F30706A5FB8}"/>
              </a:ext>
            </a:extLst>
          </p:cNvPr>
          <p:cNvSpPr>
            <a:spLocks noGrp="1"/>
          </p:cNvSpPr>
          <p:nvPr>
            <p:ph type="title"/>
          </p:nvPr>
        </p:nvSpPr>
        <p:spPr/>
        <p:txBody>
          <a:bodyPr>
            <a:noAutofit/>
          </a:bodyPr>
          <a:lstStyle/>
          <a:p>
            <a:r>
              <a:rPr lang="en-US" sz="3200" b="1" u="sng"/>
              <a:t>Control measures of tuberculosis</a:t>
            </a:r>
          </a:p>
        </p:txBody>
      </p:sp>
      <p:sp>
        <p:nvSpPr>
          <p:cNvPr id="3" name="Content Placeholder 2">
            <a:extLst>
              <a:ext uri="{FF2B5EF4-FFF2-40B4-BE49-F238E27FC236}">
                <a16:creationId xmlns:a16="http://schemas.microsoft.com/office/drawing/2014/main" id="{03FA9435-7F2D-8B4D-8E3C-255904EF0AC4}"/>
              </a:ext>
            </a:extLst>
          </p:cNvPr>
          <p:cNvSpPr>
            <a:spLocks noGrp="1"/>
          </p:cNvSpPr>
          <p:nvPr>
            <p:ph idx="1"/>
          </p:nvPr>
        </p:nvSpPr>
        <p:spPr>
          <a:xfrm>
            <a:off x="2231136" y="2638044"/>
            <a:ext cx="7729728" cy="4100894"/>
          </a:xfrm>
        </p:spPr>
        <p:txBody>
          <a:bodyPr>
            <a:noAutofit/>
          </a:bodyPr>
          <a:lstStyle/>
          <a:p>
            <a:r>
              <a:rPr lang="en-US" sz="2000" kern="1200">
                <a:solidFill>
                  <a:srgbClr val="262626"/>
                </a:solidFill>
                <a:effectLst/>
                <a:latin typeface="Gill Sans MT" panose="020B0502020104020203"/>
                <a:ea typeface="+mn-ea"/>
                <a:cs typeface="+mn-cs"/>
              </a:rPr>
              <a:t>Administrative controls are the most important component of TB infection control measures and consist of measures to reduce the risk of exposure to persons with infectious TB (Table VI). Administrative controls focus on early detection of TB, isolation, diagnosis and prompt initiation of anti-TB therapy.A tuberculosis (TB) infection control plan is part of a general infection control program designed to ensure the following:
prompt detection of infectious TB patients,
airborne precautions, and
treatment of people who have suspected or confirmed TB disease.</a:t>
            </a:r>
            <a:endParaRPr lang="en-US" sz="2000"/>
          </a:p>
        </p:txBody>
      </p:sp>
    </p:spTree>
    <p:extLst>
      <p:ext uri="{BB962C8B-B14F-4D97-AF65-F5344CB8AC3E}">
        <p14:creationId xmlns:p14="http://schemas.microsoft.com/office/powerpoint/2010/main" val="4135043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0496-9D4C-1E42-B739-48CAACA249AD}"/>
              </a:ext>
            </a:extLst>
          </p:cNvPr>
          <p:cNvSpPr>
            <a:spLocks noGrp="1"/>
          </p:cNvSpPr>
          <p:nvPr>
            <p:ph type="title"/>
          </p:nvPr>
        </p:nvSpPr>
        <p:spPr>
          <a:xfrm>
            <a:off x="2338292" y="0"/>
            <a:ext cx="7729728" cy="6715125"/>
          </a:xfrm>
        </p:spPr>
        <p:txBody>
          <a:bodyPr>
            <a:normAutofit fontScale="90000"/>
          </a:bodyPr>
          <a:lstStyle/>
          <a:p>
            <a:r>
              <a:rPr lang="en-US"/>
              <a:t>In all health care settings, particularly those in which people are at high risk for exposure to TB, policies and procedures for TB control should be developed, reviewed periodically, and evaluated for effectiveness to determine the actions necessary to minimize the risk for transmission of TB.
The TB infection control program should be based on a three-level hierarchy of control measures and include:
Administrative measures
Environmental controls
Use of respiratory protective equipment</a:t>
            </a:r>
          </a:p>
        </p:txBody>
      </p:sp>
    </p:spTree>
    <p:extLst>
      <p:ext uri="{BB962C8B-B14F-4D97-AF65-F5344CB8AC3E}">
        <p14:creationId xmlns:p14="http://schemas.microsoft.com/office/powerpoint/2010/main" val="1818282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DE27C7-19DB-DB46-A8F9-682DF25A7833}"/>
              </a:ext>
            </a:extLst>
          </p:cNvPr>
          <p:cNvSpPr>
            <a:spLocks noGrp="1"/>
          </p:cNvSpPr>
          <p:nvPr>
            <p:ph idx="1"/>
          </p:nvPr>
        </p:nvSpPr>
        <p:spPr>
          <a:xfrm>
            <a:off x="2231136" y="0"/>
            <a:ext cx="7729728" cy="6858000"/>
          </a:xfrm>
        </p:spPr>
        <p:txBody>
          <a:bodyPr>
            <a:normAutofit/>
          </a:bodyPr>
          <a:lstStyle/>
          <a:p>
            <a:pPr marL="0" indent="0">
              <a:buNone/>
            </a:pPr>
            <a:r>
              <a:rPr lang="en-US" sz="2400"/>
              <a:t>Administrative controls include the careful screening of patients for symptoms and signs of TB, isolation or separation of those with suspected or confirmed TB from others (e.g., in airborne infection isolation rooms for inpatients), rapid diagnosis and implementation of effective anti-TB therapy as well as healthcare worker (HCW) directed measures (surveillance for TB infection and disease among HCWs and education of all HCWAs a package, the hierarchy of control measures has been demonstrated to terminate outbreaks and prevent healthcare-associated transmission of TB. Most experiences regarding the efficacy of TB infection control measures have been reported from high-income countries while the overwhelming burden of TB disease is found in low- and middle-income countries (LMICs).s on TB infection control measures).</a:t>
            </a:r>
          </a:p>
        </p:txBody>
      </p:sp>
    </p:spTree>
    <p:extLst>
      <p:ext uri="{BB962C8B-B14F-4D97-AF65-F5344CB8AC3E}">
        <p14:creationId xmlns:p14="http://schemas.microsoft.com/office/powerpoint/2010/main" val="326407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FE5F-C7F9-0F4A-8A6F-F46486F4D4AE}"/>
              </a:ext>
            </a:extLst>
          </p:cNvPr>
          <p:cNvSpPr>
            <a:spLocks noGrp="1"/>
          </p:cNvSpPr>
          <p:nvPr>
            <p:ph type="title"/>
          </p:nvPr>
        </p:nvSpPr>
        <p:spPr>
          <a:xfrm>
            <a:off x="2231136" y="964691"/>
            <a:ext cx="7729728" cy="4775335"/>
          </a:xfrm>
        </p:spPr>
        <p:txBody>
          <a:bodyPr>
            <a:normAutofit fontScale="90000"/>
          </a:bodyPr>
          <a:lstStyle/>
          <a:p>
            <a:r>
              <a:rPr lang="en-US"/>
              <a:t>If you have tb germs in your body but they haven’t become active, you have what doctors call “latent tb.” you can’t spread the disease to others. But your doctor may still recommend that you take medications to keep the germs from becoming active.
Follow these other tips to help prevent others from getting tb during your first few weeks of treatment, or until your doctor says you’re no longer contagious:</a:t>
            </a:r>
          </a:p>
        </p:txBody>
      </p:sp>
    </p:spTree>
    <p:extLst>
      <p:ext uri="{BB962C8B-B14F-4D97-AF65-F5344CB8AC3E}">
        <p14:creationId xmlns:p14="http://schemas.microsoft.com/office/powerpoint/2010/main" val="3449322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2606-5475-5D46-B7C1-5B542A6C74D9}"/>
              </a:ext>
            </a:extLst>
          </p:cNvPr>
          <p:cNvSpPr>
            <a:spLocks noGrp="1"/>
          </p:cNvSpPr>
          <p:nvPr>
            <p:ph type="title"/>
          </p:nvPr>
        </p:nvSpPr>
        <p:spPr>
          <a:xfrm>
            <a:off x="2231136" y="142875"/>
            <a:ext cx="7729728" cy="6405563"/>
          </a:xfrm>
        </p:spPr>
        <p:txBody>
          <a:bodyPr>
            <a:normAutofit fontScale="90000"/>
          </a:bodyPr>
          <a:lstStyle/>
          <a:p>
            <a:r>
              <a:rPr lang="en-US"/>
              <a:t>Take all of your medicines as they’re prescribed, until your doctor takes you off them.
Keep all your doctor appointments.
Always cover your mouth with a tissue when you cough or sneeze. Seal the tissue in a plastic bag, then throw it away.
Wash your hands after coughing or sneezing.
Don’t visit other people and don’t invite them to visit you.
Stay home from work, school, or other public places.
Use a fan or open windows to move around fresh air.
Don’t use public transportation.</a:t>
            </a:r>
          </a:p>
        </p:txBody>
      </p:sp>
    </p:spTree>
    <p:extLst>
      <p:ext uri="{BB962C8B-B14F-4D97-AF65-F5344CB8AC3E}">
        <p14:creationId xmlns:p14="http://schemas.microsoft.com/office/powerpoint/2010/main" val="270862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01EE-7FED-6848-90D3-1118B8D6D0DB}"/>
              </a:ext>
            </a:extLst>
          </p:cNvPr>
          <p:cNvSpPr>
            <a:spLocks noGrp="1"/>
          </p:cNvSpPr>
          <p:nvPr>
            <p:ph type="title"/>
          </p:nvPr>
        </p:nvSpPr>
        <p:spPr/>
        <p:txBody>
          <a:bodyPr>
            <a:noAutofit/>
          </a:bodyPr>
          <a:lstStyle/>
          <a:p>
            <a:r>
              <a:rPr lang="en-US" sz="3200" b="1" u="sng"/>
              <a:t>Control measures of tuberculosis</a:t>
            </a:r>
          </a:p>
        </p:txBody>
      </p:sp>
      <p:sp>
        <p:nvSpPr>
          <p:cNvPr id="3" name="Content Placeholder 2">
            <a:extLst>
              <a:ext uri="{FF2B5EF4-FFF2-40B4-BE49-F238E27FC236}">
                <a16:creationId xmlns:a16="http://schemas.microsoft.com/office/drawing/2014/main" id="{F673342B-268F-5C40-B2AD-DBC037EDFAC5}"/>
              </a:ext>
            </a:extLst>
          </p:cNvPr>
          <p:cNvSpPr>
            <a:spLocks noGrp="1"/>
          </p:cNvSpPr>
          <p:nvPr>
            <p:ph idx="1"/>
          </p:nvPr>
        </p:nvSpPr>
        <p:spPr>
          <a:xfrm>
            <a:off x="2356151" y="2583656"/>
            <a:ext cx="7729728" cy="3744516"/>
          </a:xfrm>
        </p:spPr>
        <p:txBody>
          <a:bodyPr>
            <a:noAutofit/>
          </a:bodyPr>
          <a:lstStyle/>
          <a:p>
            <a:r>
              <a:rPr lang="en-US" sz="2000"/>
              <a:t>Administrative controls are the most important TB infection control measure and encompass the screening of patients and early isolation, diagnosis, and treatment. Engineering controls are the second level of the hierarchy and reduce the concentration of infectious droplet nuclei in ambient air.There are no randomized controlled trials that have assessed the efficacy of TB infection control measures. Data from observational studies including interventions implemented following outbreaks of nosocomial transmission of TB have demonstrated that a hierarchy of control measures is effective in terminating outbreaks of institutional transmission of TB and preventing subsequent transmission of Mycobacterium tuberculosis.</a:t>
            </a:r>
          </a:p>
        </p:txBody>
      </p:sp>
    </p:spTree>
    <p:extLst>
      <p:ext uri="{BB962C8B-B14F-4D97-AF65-F5344CB8AC3E}">
        <p14:creationId xmlns:p14="http://schemas.microsoft.com/office/powerpoint/2010/main" val="380426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2F8B8-CF41-7541-B98F-9885F6C66888}"/>
              </a:ext>
            </a:extLst>
          </p:cNvPr>
          <p:cNvSpPr>
            <a:spLocks noGrp="1"/>
          </p:cNvSpPr>
          <p:nvPr>
            <p:ph type="title"/>
          </p:nvPr>
        </p:nvSpPr>
        <p:spPr>
          <a:xfrm>
            <a:off x="2231136" y="964691"/>
            <a:ext cx="7729728" cy="3345371"/>
          </a:xfrm>
        </p:spPr>
        <p:txBody>
          <a:bodyPr/>
          <a:lstStyle/>
          <a:p>
            <a:r>
              <a:rPr lang="en-US" b="1" u="sng"/>
              <a:t>The end</a:t>
            </a:r>
          </a:p>
        </p:txBody>
      </p:sp>
    </p:spTree>
    <p:extLst>
      <p:ext uri="{BB962C8B-B14F-4D97-AF65-F5344CB8AC3E}">
        <p14:creationId xmlns:p14="http://schemas.microsoft.com/office/powerpoint/2010/main" val="38289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39DA-0997-024A-B1FD-790DD927DAC2}"/>
              </a:ext>
            </a:extLst>
          </p:cNvPr>
          <p:cNvSpPr>
            <a:spLocks noGrp="1"/>
          </p:cNvSpPr>
          <p:nvPr>
            <p:ph type="title"/>
          </p:nvPr>
        </p:nvSpPr>
        <p:spPr>
          <a:xfrm>
            <a:off x="2231136" y="-130969"/>
            <a:ext cx="7729728" cy="7119937"/>
          </a:xfrm>
        </p:spPr>
        <p:txBody>
          <a:bodyPr>
            <a:normAutofit fontScale="90000"/>
          </a:bodyPr>
          <a:lstStyle/>
          <a:p>
            <a:r>
              <a:rPr lang="en-US"/>
              <a:t>Tuberculosis (TB) is an infectious disease usually caused by Mycobacterium tuberculosis (MTB) bacteria.[1] Tuberculosis generally affects the lungs, but can also affect other parts of the body.[1] Most infections show no symptoms, in which case it is known as latent tuberculosis.[1] About 10% of latent infections progress to active disease which, if left untreated, kills about half of those affected.[1] The classic symptoms of active TB are a chronic cough with blood-containing mucus, fever, night sweats, and weight loss.[1] It was historically called consumption due to the weight loss.[8] Infection of other organs can cause a wide range of symptoms</a:t>
            </a:r>
          </a:p>
        </p:txBody>
      </p:sp>
    </p:spTree>
    <p:extLst>
      <p:ext uri="{BB962C8B-B14F-4D97-AF65-F5344CB8AC3E}">
        <p14:creationId xmlns:p14="http://schemas.microsoft.com/office/powerpoint/2010/main" val="401890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4542E-90D9-9B45-B37A-C492A4ED063C}"/>
              </a:ext>
            </a:extLst>
          </p:cNvPr>
          <p:cNvSpPr>
            <a:spLocks noGrp="1"/>
          </p:cNvSpPr>
          <p:nvPr>
            <p:ph type="title"/>
          </p:nvPr>
        </p:nvSpPr>
        <p:spPr>
          <a:xfrm>
            <a:off x="2231136" y="0"/>
            <a:ext cx="7729728" cy="6941344"/>
          </a:xfrm>
        </p:spPr>
        <p:txBody>
          <a:bodyPr/>
          <a:lstStyle/>
          <a:p>
            <a:r>
              <a:rPr lang="en-US">
                <a:latin typeface="Arial" panose="020B0604020202020204" pitchFamily="34" charset="0"/>
                <a:cs typeface="Arial" panose="020B0604020202020204" pitchFamily="34" charset="0"/>
              </a:rPr>
              <a:t>Tuberculosis
Other names are
</a:t>
            </a:r>
            <a:r>
              <a:rPr lang="en-US" u="sng">
                <a:latin typeface="Arial" panose="020B0604020202020204" pitchFamily="34" charset="0"/>
                <a:cs typeface="Arial" panose="020B0604020202020204" pitchFamily="34" charset="0"/>
              </a:rPr>
              <a:t>Phthisis, phthisis pulmonalis</a:t>
            </a:r>
            <a:r>
              <a:rPr lang="en-US"/>
              <a:t> </a:t>
            </a:r>
          </a:p>
        </p:txBody>
      </p:sp>
    </p:spTree>
    <p:extLst>
      <p:ext uri="{BB962C8B-B14F-4D97-AF65-F5344CB8AC3E}">
        <p14:creationId xmlns:p14="http://schemas.microsoft.com/office/powerpoint/2010/main" val="61579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DB1CDEF0-A768-2642-BC49-763138B7A4DC}"/>
              </a:ext>
            </a:extLst>
          </p:cNvPr>
          <p:cNvSpPr>
            <a:spLocks noGrp="1"/>
          </p:cNvSpPr>
          <p:nvPr>
            <p:ph idx="1"/>
          </p:nvPr>
        </p:nvSpPr>
        <p:spPr>
          <a:xfrm>
            <a:off x="2183511" y="-71438"/>
            <a:ext cx="7729728" cy="6703219"/>
          </a:xfrm>
        </p:spPr>
        <p:txBody>
          <a:bodyPr>
            <a:normAutofit/>
          </a:bodyPr>
          <a:lstStyle/>
          <a:p>
            <a:pPr lvl="8"/>
            <a:r>
              <a:rPr lang="en-US" sz="3200" b="1"/>
              <a:t>Specialty:  </a:t>
            </a:r>
            <a:r>
              <a:rPr lang="en-US" sz="3200"/>
              <a:t>Infectious disease</a:t>
            </a:r>
            <a:r>
              <a:rPr lang="en-US" sz="3200" b="1"/>
              <a:t> </a:t>
            </a:r>
            <a:r>
              <a:rPr lang="en-US" sz="3200"/>
              <a:t>pulmonalogy.</a:t>
            </a:r>
          </a:p>
          <a:p>
            <a:pPr lvl="8"/>
            <a:r>
              <a:rPr lang="en-US" sz="3200" b="1"/>
              <a:t>Symptoms: </a:t>
            </a:r>
            <a:r>
              <a:rPr lang="en-US" sz="3200"/>
              <a:t>chronic cough fever cough</a:t>
            </a:r>
            <a:r>
              <a:rPr lang="en-US" sz="3200" b="1"/>
              <a:t> </a:t>
            </a:r>
            <a:r>
              <a:rPr lang="en-US" sz="3200"/>
              <a:t>with bloody mucus.</a:t>
            </a:r>
          </a:p>
          <a:p>
            <a:pPr lvl="8"/>
            <a:r>
              <a:rPr lang="en-US" sz="3200" b="1"/>
              <a:t>Causes: </a:t>
            </a:r>
            <a:r>
              <a:rPr lang="en-US" sz="3200"/>
              <a:t>Mycobacterium </a:t>
            </a:r>
          </a:p>
          <a:p>
            <a:pPr lvl="8"/>
            <a:r>
              <a:rPr lang="en-US" sz="3200"/>
              <a:t>Tuberculosis.</a:t>
            </a:r>
          </a:p>
          <a:p>
            <a:pPr lvl="8"/>
            <a:r>
              <a:rPr lang="en-US" sz="3200" b="1"/>
              <a:t>Risk factors: </a:t>
            </a:r>
            <a:r>
              <a:rPr lang="en-US" sz="3200"/>
              <a:t>smoking, hiv and aids.</a:t>
            </a:r>
          </a:p>
          <a:p>
            <a:pPr lvl="8"/>
            <a:r>
              <a:rPr lang="en-US" sz="3200" b="1"/>
              <a:t>Diagnotic method: </a:t>
            </a:r>
            <a:r>
              <a:rPr lang="en-US" sz="3200"/>
              <a:t>cxr,culture tuber culin, skin test etc</a:t>
            </a:r>
          </a:p>
          <a:p>
            <a:pPr lvl="8"/>
            <a:r>
              <a:rPr lang="en-US" sz="3200" b="1"/>
              <a:t>Treatment: </a:t>
            </a:r>
            <a:r>
              <a:rPr lang="en-US" sz="3200"/>
              <a:t>Antibiotics</a:t>
            </a:r>
            <a:endParaRPr lang="en-US" sz="3200" b="1"/>
          </a:p>
        </p:txBody>
      </p:sp>
    </p:spTree>
    <p:extLst>
      <p:ext uri="{BB962C8B-B14F-4D97-AF65-F5344CB8AC3E}">
        <p14:creationId xmlns:p14="http://schemas.microsoft.com/office/powerpoint/2010/main" val="8770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9842B-884A-174D-9AC4-82BEB4385098}"/>
              </a:ext>
            </a:extLst>
          </p:cNvPr>
          <p:cNvSpPr>
            <a:spLocks noGrp="1"/>
          </p:cNvSpPr>
          <p:nvPr>
            <p:ph type="title"/>
          </p:nvPr>
        </p:nvSpPr>
        <p:spPr/>
        <p:txBody>
          <a:bodyPr>
            <a:normAutofit/>
          </a:bodyPr>
          <a:lstStyle/>
          <a:p>
            <a:r>
              <a:rPr lang="en-US" sz="3200" b="1" u="sng"/>
              <a:t>causes</a:t>
            </a:r>
          </a:p>
        </p:txBody>
      </p:sp>
      <p:pic>
        <p:nvPicPr>
          <p:cNvPr id="4" name="Picture 4">
            <a:extLst>
              <a:ext uri="{FF2B5EF4-FFF2-40B4-BE49-F238E27FC236}">
                <a16:creationId xmlns:a16="http://schemas.microsoft.com/office/drawing/2014/main" id="{996C8BD1-05B8-7741-9A78-3A5F8E1A0DA5}"/>
              </a:ext>
            </a:extLst>
          </p:cNvPr>
          <p:cNvPicPr>
            <a:picLocks noGrp="1" noChangeAspect="1"/>
          </p:cNvPicPr>
          <p:nvPr>
            <p:ph idx="1"/>
          </p:nvPr>
        </p:nvPicPr>
        <p:blipFill>
          <a:blip r:embed="rId2"/>
          <a:stretch>
            <a:fillRect/>
          </a:stretch>
        </p:blipFill>
        <p:spPr>
          <a:xfrm>
            <a:off x="7031925" y="2906282"/>
            <a:ext cx="3243169" cy="2987026"/>
          </a:xfrm>
        </p:spPr>
      </p:pic>
      <p:sp>
        <p:nvSpPr>
          <p:cNvPr id="5" name="TextBox 4">
            <a:extLst>
              <a:ext uri="{FF2B5EF4-FFF2-40B4-BE49-F238E27FC236}">
                <a16:creationId xmlns:a16="http://schemas.microsoft.com/office/drawing/2014/main" id="{B114C550-A85A-6E44-850E-8FFB56AD6BAD}"/>
              </a:ext>
            </a:extLst>
          </p:cNvPr>
          <p:cNvSpPr txBox="1"/>
          <p:nvPr/>
        </p:nvSpPr>
        <p:spPr>
          <a:xfrm rot="5400000">
            <a:off x="1894798" y="2522420"/>
            <a:ext cx="3866120" cy="4083843"/>
          </a:xfrm>
          <a:prstGeom prst="rect">
            <a:avLst/>
          </a:prstGeom>
          <a:noFill/>
        </p:spPr>
        <p:txBody>
          <a:bodyPr wrap="square" rtlCol="0">
            <a:spAutoFit/>
          </a:bodyPr>
          <a:lstStyle/>
          <a:p>
            <a:pPr algn="l"/>
            <a:endParaRPr lang="en-US"/>
          </a:p>
        </p:txBody>
      </p:sp>
      <p:sp>
        <p:nvSpPr>
          <p:cNvPr id="6" name="TextBox 5">
            <a:extLst>
              <a:ext uri="{FF2B5EF4-FFF2-40B4-BE49-F238E27FC236}">
                <a16:creationId xmlns:a16="http://schemas.microsoft.com/office/drawing/2014/main" id="{4F13F0D4-F5E1-2343-B4F5-12BBA879F650}"/>
              </a:ext>
            </a:extLst>
          </p:cNvPr>
          <p:cNvSpPr txBox="1"/>
          <p:nvPr/>
        </p:nvSpPr>
        <p:spPr>
          <a:xfrm>
            <a:off x="2231136" y="2631281"/>
            <a:ext cx="3231366" cy="3416320"/>
          </a:xfrm>
          <a:prstGeom prst="rect">
            <a:avLst/>
          </a:prstGeom>
          <a:noFill/>
        </p:spPr>
        <p:txBody>
          <a:bodyPr wrap="square" rtlCol="0">
            <a:spAutoFit/>
          </a:bodyPr>
          <a:lstStyle/>
          <a:p>
            <a:pPr algn="l"/>
            <a:r>
              <a:rPr lang="en-US" sz="2400" b="1"/>
              <a:t>The main cause of TB is Mycobacterium tuberculosis (MTB), a small, aerobic, nonmotile bacillus.[9] The high lipid content of this pathogen accounts for many of its unique</a:t>
            </a:r>
          </a:p>
        </p:txBody>
      </p:sp>
    </p:spTree>
    <p:extLst>
      <p:ext uri="{BB962C8B-B14F-4D97-AF65-F5344CB8AC3E}">
        <p14:creationId xmlns:p14="http://schemas.microsoft.com/office/powerpoint/2010/main" val="89423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D55CF-4815-6A49-9C6C-6A099198FFFF}"/>
              </a:ext>
            </a:extLst>
          </p:cNvPr>
          <p:cNvSpPr>
            <a:spLocks noGrp="1"/>
          </p:cNvSpPr>
          <p:nvPr>
            <p:ph type="title"/>
          </p:nvPr>
        </p:nvSpPr>
        <p:spPr/>
        <p:txBody>
          <a:bodyPr>
            <a:normAutofit/>
          </a:bodyPr>
          <a:lstStyle/>
          <a:p>
            <a:r>
              <a:rPr lang="en-US" sz="3200" b="1"/>
              <a:t>prevention</a:t>
            </a:r>
          </a:p>
        </p:txBody>
      </p:sp>
      <p:sp>
        <p:nvSpPr>
          <p:cNvPr id="3" name="Content Placeholder 2">
            <a:extLst>
              <a:ext uri="{FF2B5EF4-FFF2-40B4-BE49-F238E27FC236}">
                <a16:creationId xmlns:a16="http://schemas.microsoft.com/office/drawing/2014/main" id="{34C8436C-5791-E940-8044-5D0D219215E4}"/>
              </a:ext>
            </a:extLst>
          </p:cNvPr>
          <p:cNvSpPr>
            <a:spLocks noGrp="1"/>
          </p:cNvSpPr>
          <p:nvPr>
            <p:ph idx="1"/>
          </p:nvPr>
        </p:nvSpPr>
        <p:spPr/>
        <p:txBody>
          <a:bodyPr/>
          <a:lstStyle/>
          <a:p>
            <a:pPr lvl="3"/>
            <a:r>
              <a:rPr lang="en-US" sz="2000"/>
              <a:t>T</a:t>
            </a:r>
            <a:r>
              <a:rPr lang="en-US" sz="2400"/>
              <a:t>uberculosis prevention and control efforts rely primarily on the vaccination of infants and the detection and appropriate treatment of active cases.</a:t>
            </a:r>
          </a:p>
          <a:p>
            <a:pPr lvl="3"/>
            <a:r>
              <a:rPr lang="en-US" sz="2400"/>
              <a:t>The only available vaccine as of 2011 is </a:t>
            </a:r>
            <a:r>
              <a:rPr lang="en-US" sz="2400" b="1"/>
              <a:t>Bacillus Calmette-Guérin</a:t>
            </a:r>
            <a:r>
              <a:rPr lang="en-US" sz="2400"/>
              <a:t> (BCG).[83] In children it decreases the risk of getting the infection by 20% and the risk of infection turning into active disease by nearly 60%.</a:t>
            </a:r>
          </a:p>
        </p:txBody>
      </p:sp>
    </p:spTree>
    <p:extLst>
      <p:ext uri="{BB962C8B-B14F-4D97-AF65-F5344CB8AC3E}">
        <p14:creationId xmlns:p14="http://schemas.microsoft.com/office/powerpoint/2010/main" val="3457259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E0867-8587-DD4B-9D7C-5CB89B7263C3}"/>
              </a:ext>
            </a:extLst>
          </p:cNvPr>
          <p:cNvSpPr>
            <a:spLocks noGrp="1"/>
          </p:cNvSpPr>
          <p:nvPr>
            <p:ph type="title"/>
          </p:nvPr>
        </p:nvSpPr>
        <p:spPr>
          <a:xfrm>
            <a:off x="2231136" y="-154781"/>
            <a:ext cx="7729728" cy="7203281"/>
          </a:xfrm>
        </p:spPr>
        <p:txBody>
          <a:bodyPr>
            <a:normAutofit fontScale="90000"/>
          </a:bodyPr>
          <a:lstStyle/>
          <a:p>
            <a:r>
              <a:rPr lang="en-US"/>
              <a:t>It is the most widely used vaccine worldwide, with more than 90% of all children being vaccinated.[15] The immunity it induces decreases after about ten years.[15] As tuberculosis is uncommon in most of Canada, Western Europe, and the United States, BCG is administered to only those people at high risk.[85][86][87] Part of the reasoning against the use of the vaccine is that it makes the tuberculin skin test falsely positive, reducing the test’s usefulness as a screening tool.[87] Several vaccines are being developed.</a:t>
            </a:r>
          </a:p>
        </p:txBody>
      </p:sp>
    </p:spTree>
    <p:extLst>
      <p:ext uri="{BB962C8B-B14F-4D97-AF65-F5344CB8AC3E}">
        <p14:creationId xmlns:p14="http://schemas.microsoft.com/office/powerpoint/2010/main" val="129562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77A2-E1A9-AF46-ADCF-B237134284CB}"/>
              </a:ext>
            </a:extLst>
          </p:cNvPr>
          <p:cNvSpPr>
            <a:spLocks noGrp="1"/>
          </p:cNvSpPr>
          <p:nvPr>
            <p:ph type="title"/>
          </p:nvPr>
        </p:nvSpPr>
        <p:spPr>
          <a:xfrm>
            <a:off x="2231136" y="0"/>
            <a:ext cx="7729728" cy="6274594"/>
          </a:xfrm>
        </p:spPr>
        <p:txBody>
          <a:bodyPr>
            <a:normAutofit/>
          </a:bodyPr>
          <a:lstStyle/>
          <a:p>
            <a:r>
              <a:rPr lang="en-US" sz="3200"/>
              <a:t>Intradermal </a:t>
            </a:r>
            <a:r>
              <a:rPr lang="en-US" sz="3200" b="1" u="sng"/>
              <a:t>MVA85A</a:t>
            </a:r>
            <a:r>
              <a:rPr lang="en-US" sz="3200"/>
              <a:t> Vaccine in addition to BCG injection is not effective in preventing tuberculosis</a:t>
            </a:r>
            <a:r>
              <a:rPr lang="en-US"/>
              <a:t>
</a:t>
            </a:r>
          </a:p>
        </p:txBody>
      </p:sp>
    </p:spTree>
    <p:extLst>
      <p:ext uri="{BB962C8B-B14F-4D97-AF65-F5344CB8AC3E}">
        <p14:creationId xmlns:p14="http://schemas.microsoft.com/office/powerpoint/2010/main" val="77160070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Parcel</vt:lpstr>
      <vt:lpstr>TB HISTORY MECHANISM AND CONTROL MEASURE</vt:lpstr>
      <vt:lpstr>Control measures of tuberculosis</vt:lpstr>
      <vt:lpstr>Tuberculosis (TB) is an infectious disease usually caused by Mycobacterium tuberculosis (MTB) bacteria.[1] Tuberculosis generally affects the lungs, but can also affect other parts of the body.[1] Most infections show no symptoms, in which case it is known as latent tuberculosis.[1] About 10% of latent infections progress to active disease which, if left untreated, kills about half of those affected.[1] The classic symptoms of active TB are a chronic cough with blood-containing mucus, fever, night sweats, and weight loss.[1] It was historically called consumption due to the weight loss.[8] Infection of other organs can cause a wide range of symptoms</vt:lpstr>
      <vt:lpstr>Tuberculosis
Other names are
Phthisis, phthisis pulmonalis </vt:lpstr>
      <vt:lpstr>PowerPoint Presentation</vt:lpstr>
      <vt:lpstr>causes</vt:lpstr>
      <vt:lpstr>prevention</vt:lpstr>
      <vt:lpstr>It is the most widely used vaccine worldwide, with more than 90% of all children being vaccinated.[15] The immunity it induces decreases after about ten years.[15] As tuberculosis is uncommon in most of Canada, Western Europe, and the United States, BCG is administered to only those people at high risk.[85][86][87] Part of the reasoning against the use of the vaccine is that it makes the tuberculin skin test falsely positive, reducing the test’s usefulness as a screening tool.[87] Several vaccines are being developed.</vt:lpstr>
      <vt:lpstr>Intradermal MVA85A Vaccine in addition to BCG injection is not effective in preventing tuberculosis
</vt:lpstr>
      <vt:lpstr>treatment</vt:lpstr>
      <vt:lpstr>The treatment takes three to nine months depending on the medications used.[44][94][97][96] People with latent infections are treated to prevent them from progressing to active TB disease later in life.</vt:lpstr>
      <vt:lpstr>Mechanism of tuberculosis</vt:lpstr>
      <vt:lpstr>PowerPoint Presentation</vt:lpstr>
      <vt:lpstr>In 15–20% of active cases, the infection spreads outside the lungs, causing other kinds of TB.[20] These are collectively denoted as “extrapulmonary tuberculosis”.[21] Extrapulmonary TB occurs more commonly in people with a weakened immune system and young children. In those with HIV, this occurs in more than 50% of cases.</vt:lpstr>
      <vt:lpstr>Control measures of tuberculosis</vt:lpstr>
      <vt:lpstr>In all health care settings, particularly those in which people are at high risk for exposure to TB, policies and procedures for TB control should be developed, reviewed periodically, and evaluated for effectiveness to determine the actions necessary to minimize the risk for transmission of TB.
The TB infection control program should be based on a three-level hierarchy of control measures and include:
Administrative measures
Environmental controls
Use of respiratory protective equipment</vt:lpstr>
      <vt:lpstr>PowerPoint Presentation</vt:lpstr>
      <vt:lpstr>If you have tb germs in your body but they haven’t become active, you have what doctors call “latent tb.” you can’t spread the disease to others. But your doctor may still recommend that you take medications to keep the germs from becoming active.
Follow these other tips to help prevent others from getting tb during your first few weeks of treatment, or until your doctor says you’re no longer contagious:</vt:lpstr>
      <vt:lpstr>Take all of your medicines as they’re prescribed, until your doctor takes you off them.
Keep all your doctor appointments.
Always cover your mouth with a tissue when you cough or sneeze. Seal the tissue in a plastic bag, then throw it away.
Wash your hands after coughing or sneezing.
Don’t visit other people and don’t invite them to visit you.
Stay home from work, school, or other public places.
Use a fan or open windows to move around fresh air.
Don’t use public transportation.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Plants bacteriology and  virology</dc:title>
  <dc:creator>Faryad Ahsan</dc:creator>
  <cp:lastModifiedBy>ranahammad7242@gmail.com</cp:lastModifiedBy>
  <cp:revision>6</cp:revision>
  <dcterms:created xsi:type="dcterms:W3CDTF">2020-11-16T02:46:59Z</dcterms:created>
  <dcterms:modified xsi:type="dcterms:W3CDTF">2020-11-21T10:20:11Z</dcterms:modified>
</cp:coreProperties>
</file>