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59" r:id="rId6"/>
    <p:sldId id="261" r:id="rId7"/>
    <p:sldId id="260" r:id="rId8"/>
    <p:sldId id="262" r:id="rId9"/>
    <p:sldId id="324" r:id="rId10"/>
    <p:sldId id="263" r:id="rId11"/>
    <p:sldId id="325" r:id="rId12"/>
    <p:sldId id="264" r:id="rId13"/>
    <p:sldId id="328" r:id="rId14"/>
    <p:sldId id="265" r:id="rId15"/>
    <p:sldId id="327" r:id="rId16"/>
    <p:sldId id="266" r:id="rId17"/>
    <p:sldId id="329" r:id="rId18"/>
    <p:sldId id="267" r:id="rId19"/>
    <p:sldId id="268" r:id="rId20"/>
    <p:sldId id="269" r:id="rId21"/>
    <p:sldId id="270" r:id="rId22"/>
    <p:sldId id="271" r:id="rId23"/>
    <p:sldId id="272" r:id="rId24"/>
    <p:sldId id="273" r:id="rId25"/>
    <p:sldId id="274" r:id="rId26"/>
    <p:sldId id="277" r:id="rId27"/>
    <p:sldId id="278" r:id="rId28"/>
    <p:sldId id="275" r:id="rId29"/>
    <p:sldId id="276" r:id="rId30"/>
    <p:sldId id="279" r:id="rId31"/>
    <p:sldId id="281" r:id="rId32"/>
    <p:sldId id="280" r:id="rId33"/>
    <p:sldId id="284" r:id="rId34"/>
    <p:sldId id="285" r:id="rId35"/>
    <p:sldId id="283" r:id="rId36"/>
    <p:sldId id="287" r:id="rId37"/>
    <p:sldId id="286" r:id="rId38"/>
    <p:sldId id="288" r:id="rId39"/>
    <p:sldId id="330" r:id="rId40"/>
    <p:sldId id="289" r:id="rId41"/>
    <p:sldId id="331" r:id="rId42"/>
    <p:sldId id="290" r:id="rId43"/>
    <p:sldId id="332" r:id="rId44"/>
    <p:sldId id="291" r:id="rId45"/>
    <p:sldId id="333" r:id="rId46"/>
    <p:sldId id="292" r:id="rId47"/>
    <p:sldId id="334" r:id="rId48"/>
    <p:sldId id="293" r:id="rId49"/>
    <p:sldId id="335" r:id="rId50"/>
    <p:sldId id="336" r:id="rId51"/>
    <p:sldId id="337" r:id="rId52"/>
    <p:sldId id="338" r:id="rId53"/>
    <p:sldId id="294" r:id="rId54"/>
    <p:sldId id="339"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2" r:id="rId81"/>
    <p:sldId id="344" r:id="rId82"/>
    <p:sldId id="341" r:id="rId83"/>
    <p:sldId id="342" r:id="rId84"/>
    <p:sldId id="343" r:id="rId85"/>
    <p:sldId id="345" r:id="rId86"/>
    <p:sldId id="346"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72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8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387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1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82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681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44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735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46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58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8E6342-AE72-4A67-950A-C2DF1B57166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BBB3D8-590E-4C92-A6C6-27767E4231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66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Virology</a:t>
            </a:r>
            <a:endParaRPr lang="en-GB" dirty="0"/>
          </a:p>
        </p:txBody>
      </p:sp>
      <p:sp>
        <p:nvSpPr>
          <p:cNvPr id="3" name="Subtitle 2"/>
          <p:cNvSpPr>
            <a:spLocks noGrp="1"/>
          </p:cNvSpPr>
          <p:nvPr>
            <p:ph type="subTitle" idx="1"/>
          </p:nvPr>
        </p:nvSpPr>
        <p:spPr/>
        <p:txBody>
          <a:bodyPr>
            <a:normAutofit fontScale="70000" lnSpcReduction="20000"/>
          </a:bodyPr>
          <a:lstStyle/>
          <a:p>
            <a:pPr algn="ctr"/>
            <a:r>
              <a:rPr lang="en-US" dirty="0" err="1" smtClean="0">
                <a:solidFill>
                  <a:schemeClr val="tx1"/>
                </a:solidFill>
              </a:rPr>
              <a:t>Dr</a:t>
            </a:r>
            <a:r>
              <a:rPr lang="en-US" dirty="0" smtClean="0">
                <a:solidFill>
                  <a:schemeClr val="tx1"/>
                </a:solidFill>
              </a:rPr>
              <a:t> </a:t>
            </a:r>
            <a:r>
              <a:rPr lang="en-US" dirty="0" err="1" smtClean="0">
                <a:solidFill>
                  <a:schemeClr val="tx1"/>
                </a:solidFill>
              </a:rPr>
              <a:t>yasir</a:t>
            </a:r>
            <a:r>
              <a:rPr lang="en-US" dirty="0" smtClean="0">
                <a:solidFill>
                  <a:schemeClr val="tx1"/>
                </a:solidFill>
              </a:rPr>
              <a:t> </a:t>
            </a:r>
            <a:r>
              <a:rPr lang="en-US" dirty="0" err="1" smtClean="0">
                <a:solidFill>
                  <a:schemeClr val="tx1"/>
                </a:solidFill>
              </a:rPr>
              <a:t>Iftikhar</a:t>
            </a:r>
            <a:endParaRPr lang="en-US" dirty="0">
              <a:solidFill>
                <a:schemeClr val="tx1"/>
              </a:solidFill>
            </a:endParaRPr>
          </a:p>
          <a:p>
            <a:pPr algn="ctr"/>
            <a:r>
              <a:rPr lang="en-US" dirty="0" smtClean="0">
                <a:solidFill>
                  <a:schemeClr val="tx1"/>
                </a:solidFill>
              </a:rPr>
              <a:t>Assistant professor</a:t>
            </a:r>
          </a:p>
          <a:p>
            <a:pPr algn="ctr"/>
            <a:r>
              <a:rPr lang="en-US" dirty="0" smtClean="0">
                <a:solidFill>
                  <a:schemeClr val="tx1"/>
                </a:solidFill>
              </a:rPr>
              <a:t>College of Agriculture </a:t>
            </a:r>
            <a:r>
              <a:rPr lang="en-GB" dirty="0" smtClean="0">
                <a:solidFill>
                  <a:schemeClr val="tx1"/>
                </a:solidFill>
              </a:rPr>
              <a:t>, UOS</a:t>
            </a:r>
            <a:endParaRPr lang="en-US" dirty="0" smtClean="0">
              <a:solidFill>
                <a:schemeClr val="tx1"/>
              </a:solidFill>
            </a:endParaRPr>
          </a:p>
        </p:txBody>
      </p:sp>
    </p:spTree>
    <p:extLst>
      <p:ext uri="{BB962C8B-B14F-4D97-AF65-F5344CB8AC3E}">
        <p14:creationId xmlns:p14="http://schemas.microsoft.com/office/powerpoint/2010/main" val="10307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277" y="452718"/>
            <a:ext cx="6191789" cy="5795681"/>
          </a:xfrm>
          <a:prstGeom prst="rect">
            <a:avLst/>
          </a:prstGeom>
        </p:spPr>
      </p:pic>
    </p:spTree>
    <p:extLst>
      <p:ext uri="{BB962C8B-B14F-4D97-AF65-F5344CB8AC3E}">
        <p14:creationId xmlns:p14="http://schemas.microsoft.com/office/powerpoint/2010/main" val="346828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Chlamydia</a:t>
            </a:r>
          </a:p>
        </p:txBody>
      </p:sp>
      <p:sp>
        <p:nvSpPr>
          <p:cNvPr id="3" name="Content Placeholder 2"/>
          <p:cNvSpPr>
            <a:spLocks noGrp="1"/>
          </p:cNvSpPr>
          <p:nvPr>
            <p:ph idx="1"/>
          </p:nvPr>
        </p:nvSpPr>
        <p:spPr/>
        <p:txBody>
          <a:bodyPr>
            <a:normAutofit lnSpcReduction="10000"/>
          </a:bodyPr>
          <a:lstStyle/>
          <a:p>
            <a:r>
              <a:rPr lang="en-US" dirty="0"/>
              <a:t>the agent that causes </a:t>
            </a:r>
            <a:r>
              <a:rPr lang="en-US" dirty="0" smtClean="0"/>
              <a:t>psittacosis</a:t>
            </a:r>
          </a:p>
          <a:p>
            <a:r>
              <a:rPr lang="en-US" dirty="0"/>
              <a:t>include the simplest known type of </a:t>
            </a:r>
            <a:r>
              <a:rPr lang="en-US" dirty="0" smtClean="0"/>
              <a:t>cell</a:t>
            </a:r>
          </a:p>
          <a:p>
            <a:r>
              <a:rPr lang="en-US" dirty="0"/>
              <a:t>obligate parasites that grow by infecting eukaryotic cells and lack an energy-generating </a:t>
            </a:r>
            <a:r>
              <a:rPr lang="en-US" dirty="0" smtClean="0"/>
              <a:t>system</a:t>
            </a:r>
          </a:p>
          <a:p>
            <a:r>
              <a:rPr lang="en-US" dirty="0"/>
              <a:t>They are as small as, or </a:t>
            </a:r>
            <a:r>
              <a:rPr lang="en-US" dirty="0" smtClean="0"/>
              <a:t>smaller </a:t>
            </a:r>
            <a:r>
              <a:rPr lang="en-US" dirty="0"/>
              <a:t>than, many </a:t>
            </a:r>
            <a:r>
              <a:rPr lang="en-US" dirty="0" smtClean="0"/>
              <a:t>viruses</a:t>
            </a:r>
          </a:p>
          <a:p>
            <a:r>
              <a:rPr lang="en-US" dirty="0" err="1"/>
              <a:t>Chlamydiae</a:t>
            </a:r>
            <a:r>
              <a:rPr lang="en-US" dirty="0"/>
              <a:t> have two phases to their life cycle. </a:t>
            </a:r>
            <a:endParaRPr lang="en-US" dirty="0" smtClean="0"/>
          </a:p>
          <a:p>
            <a:pPr marL="0" indent="0">
              <a:buNone/>
            </a:pPr>
            <a:r>
              <a:rPr lang="en-US" dirty="0" smtClean="0"/>
              <a:t>Inside </a:t>
            </a:r>
            <a:r>
              <a:rPr lang="en-US" dirty="0"/>
              <a:t>host cells they take on an intracellular replicative form (termed the reticulate body) and rely on the host </a:t>
            </a:r>
            <a:r>
              <a:rPr lang="en-US" dirty="0" smtClean="0"/>
              <a:t>cell machinery</a:t>
            </a:r>
          </a:p>
          <a:p>
            <a:pPr marL="0" indent="0">
              <a:buNone/>
            </a:pPr>
            <a:r>
              <a:rPr lang="en-US" dirty="0" smtClean="0"/>
              <a:t>outside </a:t>
            </a:r>
            <a:r>
              <a:rPr lang="en-US" dirty="0"/>
              <a:t>the cell they survive by forming infectious elementary bodies about 300 nm in diameter, which is smaller than some pox </a:t>
            </a:r>
            <a:r>
              <a:rPr lang="en-US" dirty="0" smtClean="0"/>
              <a:t>virus.</a:t>
            </a:r>
          </a:p>
          <a:p>
            <a:r>
              <a:rPr lang="en-US" dirty="0" smtClean="0"/>
              <a:t>cannot </a:t>
            </a:r>
            <a:r>
              <a:rPr lang="en-US" dirty="0"/>
              <a:t>be propagated in bacterial culture </a:t>
            </a:r>
            <a:r>
              <a:rPr lang="en-US" dirty="0" smtClean="0"/>
              <a:t>medium</a:t>
            </a:r>
            <a:endParaRPr lang="en-GB" dirty="0"/>
          </a:p>
        </p:txBody>
      </p:sp>
    </p:spTree>
    <p:extLst>
      <p:ext uri="{BB962C8B-B14F-4D97-AF65-F5344CB8AC3E}">
        <p14:creationId xmlns:p14="http://schemas.microsoft.com/office/powerpoint/2010/main" val="383595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4100" name="Picture 4" descr="https://discovery.wehi.edu.au/images/made/images/uploads/main/psittacosis-cell-culture-TT_1200_630_60_s_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7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2619603" cy="736002"/>
          </a:xfrm>
        </p:spPr>
        <p:txBody>
          <a:bodyPr/>
          <a:lstStyle/>
          <a:p>
            <a:r>
              <a:rPr lang="en-GB" dirty="0"/>
              <a:t>Plasmids</a:t>
            </a:r>
          </a:p>
        </p:txBody>
      </p:sp>
      <p:sp>
        <p:nvSpPr>
          <p:cNvPr id="3" name="Content Placeholder 2"/>
          <p:cNvSpPr>
            <a:spLocks noGrp="1"/>
          </p:cNvSpPr>
          <p:nvPr>
            <p:ph idx="1"/>
          </p:nvPr>
        </p:nvSpPr>
        <p:spPr>
          <a:xfrm>
            <a:off x="1103312" y="1345474"/>
            <a:ext cx="10091557" cy="4942113"/>
          </a:xfrm>
        </p:spPr>
        <p:txBody>
          <a:bodyPr>
            <a:normAutofit/>
          </a:bodyPr>
          <a:lstStyle/>
          <a:p>
            <a:r>
              <a:rPr lang="en-GB" sz="2400" dirty="0" smtClean="0">
                <a:latin typeface="Times New Roman" panose="02020603050405020304" pitchFamily="18" charset="0"/>
                <a:cs typeface="Times New Roman" panose="02020603050405020304" pitchFamily="18" charset="0"/>
              </a:rPr>
              <a:t>Autonomous extra chromosomal genetic elements found in many kinds of bacteria.</a:t>
            </a:r>
          </a:p>
          <a:p>
            <a:r>
              <a:rPr lang="en-US" sz="2400" dirty="0">
                <a:latin typeface="Times New Roman" panose="02020603050405020304" pitchFamily="18" charset="0"/>
                <a:cs typeface="Times New Roman" panose="02020603050405020304" pitchFamily="18" charset="0"/>
              </a:rPr>
              <a:t>They consist of closed circular </a:t>
            </a:r>
            <a:r>
              <a:rPr lang="en-US" sz="2400" dirty="0" smtClean="0">
                <a:latin typeface="Times New Roman" panose="02020603050405020304" pitchFamily="18" charset="0"/>
                <a:cs typeface="Times New Roman" panose="02020603050405020304" pitchFamily="18" charset="0"/>
              </a:rPr>
              <a:t>DNA</a:t>
            </a:r>
          </a:p>
          <a:p>
            <a:r>
              <a:rPr lang="en-US" sz="2400" dirty="0">
                <a:latin typeface="Times New Roman" panose="02020603050405020304" pitchFamily="18" charset="0"/>
                <a:cs typeface="Times New Roman" panose="02020603050405020304" pitchFamily="18" charset="0"/>
              </a:rPr>
              <a:t>Some can become integrated into the host chromosome </a:t>
            </a:r>
            <a:r>
              <a:rPr lang="en-US" sz="2400" dirty="0" smtClean="0">
                <a:latin typeface="Times New Roman" panose="02020603050405020304" pitchFamily="18" charset="0"/>
                <a:cs typeface="Times New Roman" panose="02020603050405020304" pitchFamily="18" charset="0"/>
              </a:rPr>
              <a:t>and replicate with it</a:t>
            </a:r>
          </a:p>
          <a:p>
            <a:r>
              <a:rPr lang="en-US" sz="2400" dirty="0">
                <a:latin typeface="Times New Roman" panose="02020603050405020304" pitchFamily="18" charset="0"/>
                <a:cs typeface="Times New Roman" panose="02020603050405020304" pitchFamily="18" charset="0"/>
              </a:rPr>
              <a:t>Normal viruses </a:t>
            </a:r>
            <a:r>
              <a:rPr lang="en-US" sz="2400" dirty="0" smtClean="0">
                <a:latin typeface="Times New Roman" panose="02020603050405020304" pitchFamily="18" charset="0"/>
                <a:cs typeface="Times New Roman" panose="02020603050405020304" pitchFamily="18" charset="0"/>
              </a:rPr>
              <a:t>differ plasmids by having </a:t>
            </a:r>
            <a:r>
              <a:rPr lang="en-US" sz="2400" dirty="0">
                <a:latin typeface="Times New Roman" panose="02020603050405020304" pitchFamily="18" charset="0"/>
                <a:cs typeface="Times New Roman" panose="02020603050405020304" pitchFamily="18" charset="0"/>
              </a:rPr>
              <a:t>a particle with a structure designed to </a:t>
            </a:r>
            <a:r>
              <a:rPr lang="en-US" sz="2400" dirty="0" smtClean="0">
                <a:latin typeface="Times New Roman" panose="02020603050405020304" pitchFamily="18" charset="0"/>
                <a:cs typeface="Times New Roman" panose="02020603050405020304" pitchFamily="18" charset="0"/>
              </a:rPr>
              <a:t>protect </a:t>
            </a:r>
            <a:r>
              <a:rPr lang="en-US" sz="2400" dirty="0">
                <a:latin typeface="Times New Roman" panose="02020603050405020304" pitchFamily="18" charset="0"/>
                <a:cs typeface="Times New Roman" panose="02020603050405020304" pitchFamily="18" charset="0"/>
              </a:rPr>
              <a:t>the genetic </a:t>
            </a:r>
            <a:r>
              <a:rPr lang="en-US" sz="2400" dirty="0" smtClean="0">
                <a:latin typeface="Times New Roman" panose="02020603050405020304" pitchFamily="18" charset="0"/>
                <a:cs typeface="Times New Roman" panose="02020603050405020304" pitchFamily="18" charset="0"/>
              </a:rPr>
              <a:t>material</a:t>
            </a:r>
          </a:p>
          <a:p>
            <a:r>
              <a:rPr lang="en-US" sz="2400" dirty="0">
                <a:latin typeface="Times New Roman" panose="02020603050405020304" pitchFamily="18" charset="0"/>
                <a:cs typeface="Times New Roman" panose="02020603050405020304" pitchFamily="18" charset="0"/>
              </a:rPr>
              <a:t>Virus genomes are highly </a:t>
            </a:r>
            <a:r>
              <a:rPr lang="en-US" sz="2400" dirty="0" smtClean="0">
                <a:latin typeface="Times New Roman" panose="02020603050405020304" pitchFamily="18" charset="0"/>
                <a:cs typeface="Times New Roman" panose="02020603050405020304" pitchFamily="18" charset="0"/>
              </a:rPr>
              <a:t>organized </a:t>
            </a:r>
            <a:r>
              <a:rPr lang="en-US" sz="2400" dirty="0">
                <a:latin typeface="Times New Roman" panose="02020603050405020304" pitchFamily="18" charset="0"/>
                <a:cs typeface="Times New Roman" panose="02020603050405020304" pitchFamily="18" charset="0"/>
              </a:rPr>
              <a:t>for specific virus functions of no known value to the host cell, whereas plasmids consist of genetic material that is often useful for the survival of the cell</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Viruses can kill cells or cause disease in the host organism, but plasmids cannot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9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c/cf/Plasmid_%28english%29.svg/1200px-Plasmid_%28english%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28" y="1112349"/>
            <a:ext cx="10139736" cy="475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8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Transposons</a:t>
            </a:r>
            <a:endParaRPr lang="en-GB" dirty="0"/>
          </a:p>
        </p:txBody>
      </p:sp>
      <p:sp>
        <p:nvSpPr>
          <p:cNvPr id="3" name="Content Placeholder 2"/>
          <p:cNvSpPr>
            <a:spLocks noGrp="1"/>
          </p:cNvSpPr>
          <p:nvPr>
            <p:ph idx="1"/>
          </p:nvPr>
        </p:nvSpPr>
        <p:spPr>
          <a:xfrm>
            <a:off x="1005840" y="1463040"/>
            <a:ext cx="10045337" cy="4785359"/>
          </a:xfrm>
        </p:spPr>
        <p:txBody>
          <a:bodyPr>
            <a:normAutofit/>
          </a:bodyPr>
          <a:lstStyle/>
          <a:p>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obile </a:t>
            </a:r>
            <a:r>
              <a:rPr lang="en-US" sz="2400" dirty="0">
                <a:latin typeface="Times New Roman" panose="02020603050405020304" pitchFamily="18" charset="0"/>
                <a:cs typeface="Times New Roman" panose="02020603050405020304" pitchFamily="18" charset="0"/>
              </a:rPr>
              <a:t>genetic </a:t>
            </a:r>
            <a:r>
              <a:rPr lang="en-US" sz="2400" dirty="0" smtClean="0">
                <a:latin typeface="Times New Roman" panose="02020603050405020304" pitchFamily="18" charset="0"/>
                <a:cs typeface="Times New Roman" panose="02020603050405020304" pitchFamily="18" charset="0"/>
              </a:rPr>
              <a:t>elements sometimes </a:t>
            </a:r>
            <a:r>
              <a:rPr lang="en-US" sz="2400" dirty="0">
                <a:latin typeface="Times New Roman" panose="02020603050405020304" pitchFamily="18" charset="0"/>
                <a:cs typeface="Times New Roman" panose="02020603050405020304" pitchFamily="18" charset="0"/>
              </a:rPr>
              <a:t>called “jumping </a:t>
            </a:r>
            <a:r>
              <a:rPr lang="en-US" sz="2400" dirty="0" smtClean="0">
                <a:latin typeface="Times New Roman" panose="02020603050405020304" pitchFamily="18" charset="0"/>
                <a:cs typeface="Times New Roman" panose="02020603050405020304" pitchFamily="18" charset="0"/>
              </a:rPr>
              <a:t>genes”</a:t>
            </a:r>
          </a:p>
          <a:p>
            <a:r>
              <a:rPr lang="en-US" sz="2400" dirty="0">
                <a:latin typeface="Times New Roman" panose="02020603050405020304" pitchFamily="18" charset="0"/>
                <a:cs typeface="Times New Roman" panose="02020603050405020304" pitchFamily="18" charset="0"/>
              </a:rPr>
              <a:t>sequences of DNA that can move around to different positions within the genome of a single cell, a process termed </a:t>
            </a:r>
            <a:r>
              <a:rPr lang="en-US" sz="2400" dirty="0" smtClean="0">
                <a:latin typeface="Times New Roman" panose="02020603050405020304" pitchFamily="18" charset="0"/>
                <a:cs typeface="Times New Roman" panose="02020603050405020304" pitchFamily="18" charset="0"/>
              </a:rPr>
              <a:t>transposition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Class I mobile genetic elements, or </a:t>
            </a:r>
            <a:r>
              <a:rPr lang="en-US" sz="2400" dirty="0" smtClean="0">
                <a:latin typeface="Times New Roman" panose="02020603050405020304" pitchFamily="18" charset="0"/>
                <a:cs typeface="Times New Roman" panose="02020603050405020304" pitchFamily="18" charset="0"/>
              </a:rPr>
              <a:t>retro transposons, </a:t>
            </a:r>
            <a:r>
              <a:rPr lang="en-US" sz="2400" dirty="0">
                <a:latin typeface="Times New Roman" panose="02020603050405020304" pitchFamily="18" charset="0"/>
                <a:cs typeface="Times New Roman" panose="02020603050405020304" pitchFamily="18" charset="0"/>
              </a:rPr>
              <a:t>move in the </a:t>
            </a:r>
            <a:r>
              <a:rPr lang="en-US" sz="2400" dirty="0" smtClean="0">
                <a:latin typeface="Times New Roman" panose="02020603050405020304" pitchFamily="18" charset="0"/>
                <a:cs typeface="Times New Roman" panose="02020603050405020304" pitchFamily="18" charset="0"/>
              </a:rPr>
              <a:t>genome by being transcribed to RNA </a:t>
            </a:r>
            <a:r>
              <a:rPr lang="en-US" sz="2400" dirty="0">
                <a:latin typeface="Times New Roman" panose="02020603050405020304" pitchFamily="18" charset="0"/>
                <a:cs typeface="Times New Roman" panose="02020603050405020304" pitchFamily="18" charset="0"/>
              </a:rPr>
              <a:t>and then back to DNA by reverse </a:t>
            </a:r>
            <a:r>
              <a:rPr lang="en-US" sz="2400" dirty="0" smtClean="0">
                <a:latin typeface="Times New Roman" panose="02020603050405020304" pitchFamily="18" charset="0"/>
                <a:cs typeface="Times New Roman" panose="02020603050405020304" pitchFamily="18" charset="0"/>
              </a:rPr>
              <a:t>transcriptase</a:t>
            </a:r>
          </a:p>
          <a:p>
            <a:r>
              <a:rPr lang="en-US" sz="2400" dirty="0">
                <a:latin typeface="Times New Roman" panose="02020603050405020304" pitchFamily="18" charset="0"/>
                <a:cs typeface="Times New Roman" panose="02020603050405020304" pitchFamily="18" charset="0"/>
              </a:rPr>
              <a:t>Class </a:t>
            </a:r>
            <a:r>
              <a:rPr lang="en-US" sz="2400" dirty="0" smtClean="0">
                <a:latin typeface="Times New Roman" panose="02020603050405020304" pitchFamily="18" charset="0"/>
                <a:cs typeface="Times New Roman" panose="02020603050405020304" pitchFamily="18" charset="0"/>
              </a:rPr>
              <a:t>II mobile </a:t>
            </a:r>
            <a:r>
              <a:rPr lang="en-US" sz="2400" dirty="0">
                <a:latin typeface="Times New Roman" panose="02020603050405020304" pitchFamily="18" charset="0"/>
                <a:cs typeface="Times New Roman" panose="02020603050405020304" pitchFamily="18" charset="0"/>
              </a:rPr>
              <a:t>genetic elements move directly from one position to another within the genome using a </a:t>
            </a:r>
            <a:r>
              <a:rPr lang="en-US" sz="2400" dirty="0" smtClean="0">
                <a:latin typeface="Times New Roman" panose="02020603050405020304" pitchFamily="18" charset="0"/>
                <a:cs typeface="Times New Roman" panose="02020603050405020304" pitchFamily="18" charset="0"/>
              </a:rPr>
              <a:t>transposes </a:t>
            </a:r>
            <a:r>
              <a:rPr lang="en-US" sz="2400" dirty="0">
                <a:latin typeface="Times New Roman" panose="02020603050405020304" pitchFamily="18" charset="0"/>
                <a:cs typeface="Times New Roman" panose="02020603050405020304" pitchFamily="18" charset="0"/>
              </a:rPr>
              <a:t>to “cut and paste” them within the genome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66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93" y="1178366"/>
            <a:ext cx="10413544" cy="5250162"/>
          </a:xfrm>
          <a:prstGeom prst="rect">
            <a:avLst/>
          </a:prstGeom>
        </p:spPr>
      </p:pic>
    </p:spTree>
    <p:extLst>
      <p:ext uri="{BB962C8B-B14F-4D97-AF65-F5344CB8AC3E}">
        <p14:creationId xmlns:p14="http://schemas.microsoft.com/office/powerpoint/2010/main" val="382570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a:t>
            </a:r>
            <a:endParaRPr lang="en-GB" dirty="0"/>
          </a:p>
        </p:txBody>
      </p:sp>
      <p:sp>
        <p:nvSpPr>
          <p:cNvPr id="3" name="Content Placeholder 2"/>
          <p:cNvSpPr>
            <a:spLocks noGrp="1"/>
          </p:cNvSpPr>
          <p:nvPr>
            <p:ph idx="1"/>
          </p:nvPr>
        </p:nvSpPr>
        <p:spPr>
          <a:xfrm>
            <a:off x="1103312" y="1371600"/>
            <a:ext cx="8946541" cy="4876799"/>
          </a:xfrm>
        </p:spPr>
        <p:txBody>
          <a:bodyPr>
            <a:normAutofit/>
          </a:bodyPr>
          <a:lstStyle/>
          <a:p>
            <a:r>
              <a:rPr lang="en-US" sz="2400" dirty="0">
                <a:latin typeface="Times New Roman" panose="02020603050405020304" pitchFamily="18" charset="0"/>
                <a:cs typeface="Times New Roman" panose="02020603050405020304" pitchFamily="18" charset="0"/>
              </a:rPr>
              <a:t>The structure and replication of viruses have the following features.</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infectious nucleic acid may be DNA or RNA (but never both) and be </a:t>
            </a:r>
            <a:r>
              <a:rPr lang="en-US" sz="2400" dirty="0" smtClean="0">
                <a:latin typeface="Times New Roman" panose="02020603050405020304" pitchFamily="18" charset="0"/>
                <a:cs typeface="Times New Roman" panose="02020603050405020304" pitchFamily="18" charset="0"/>
              </a:rPr>
              <a:t>single stranded (Positive or negative sense)  </a:t>
            </a:r>
            <a:r>
              <a:rPr lang="en-US" sz="2400" dirty="0">
                <a:latin typeface="Times New Roman" panose="02020603050405020304" pitchFamily="18" charset="0"/>
                <a:cs typeface="Times New Roman" panose="02020603050405020304" pitchFamily="18" charset="0"/>
              </a:rPr>
              <a:t>or double-stranded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Positive </a:t>
            </a:r>
            <a:r>
              <a:rPr lang="en-US" sz="2400" dirty="0" smtClean="0">
                <a:latin typeface="Times New Roman" panose="02020603050405020304" pitchFamily="18" charset="0"/>
                <a:cs typeface="Times New Roman" panose="02020603050405020304" pitchFamily="18" charset="0"/>
              </a:rPr>
              <a:t>sense can act as mRNA.)</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mature virus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contain polynucleotides other than the genomic nucleic acid.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virus consists </a:t>
            </a:r>
            <a:r>
              <a:rPr lang="en-US" sz="2400" dirty="0">
                <a:latin typeface="Times New Roman" panose="02020603050405020304" pitchFamily="18" charset="0"/>
                <a:cs typeface="Times New Roman" panose="02020603050405020304" pitchFamily="18" charset="0"/>
              </a:rPr>
              <a:t>of more than one nucleic acid molecule, each may be housed in a separate particle or all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one particle. </a:t>
            </a:r>
            <a:endParaRPr lang="en-US" sz="2400" dirty="0" smtClean="0">
              <a:latin typeface="Times New Roman" panose="02020603050405020304" pitchFamily="18" charset="0"/>
              <a:cs typeface="Times New Roman" panose="02020603050405020304" pitchFamily="18" charset="0"/>
            </a:endParaRPr>
          </a:p>
          <a:p>
            <a:endParaRPr lang="en-US" dirty="0"/>
          </a:p>
          <a:p>
            <a:endParaRPr lang="en-GB" dirty="0"/>
          </a:p>
        </p:txBody>
      </p:sp>
    </p:spTree>
    <p:extLst>
      <p:ext uri="{BB962C8B-B14F-4D97-AF65-F5344CB8AC3E}">
        <p14:creationId xmlns:p14="http://schemas.microsoft.com/office/powerpoint/2010/main" val="379649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2162403" cy="788253"/>
          </a:xfrm>
        </p:spPr>
        <p:txBody>
          <a:bodyPr/>
          <a:lstStyle/>
          <a:p>
            <a:r>
              <a:rPr lang="en-US" dirty="0"/>
              <a:t>Viruses</a:t>
            </a:r>
            <a:endParaRPr lang="en-GB" dirty="0"/>
          </a:p>
        </p:txBody>
      </p:sp>
      <p:sp>
        <p:nvSpPr>
          <p:cNvPr id="3" name="Content Placeholder 2"/>
          <p:cNvSpPr>
            <a:spLocks noGrp="1"/>
          </p:cNvSpPr>
          <p:nvPr>
            <p:ph idx="1"/>
          </p:nvPr>
        </p:nvSpPr>
        <p:spPr>
          <a:xfrm>
            <a:off x="1011872" y="1853249"/>
            <a:ext cx="10235248" cy="3332706"/>
          </a:xfrm>
        </p:spPr>
        <p:txBody>
          <a:bodyPr>
            <a:normAutofit/>
          </a:bodyPr>
          <a:lstStyle/>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genomes of viruses vary widely in size, encoding between 1 and about 250 </a:t>
            </a:r>
            <a:r>
              <a:rPr lang="en-US" sz="2400" dirty="0" smtClean="0">
                <a:latin typeface="Times New Roman" panose="02020603050405020304" pitchFamily="18" charset="0"/>
                <a:cs typeface="Times New Roman" panose="02020603050405020304" pitchFamily="18" charset="0"/>
              </a:rPr>
              <a:t>proteins while  </a:t>
            </a:r>
            <a:r>
              <a:rPr lang="en-US" sz="2400" dirty="0">
                <a:latin typeface="Times New Roman" panose="02020603050405020304" pitchFamily="18" charset="0"/>
                <a:cs typeface="Times New Roman" panose="02020603050405020304" pitchFamily="18" charset="0"/>
              </a:rPr>
              <a:t>Plant </a:t>
            </a:r>
            <a:r>
              <a:rPr lang="en-US" sz="2400" dirty="0" smtClean="0">
                <a:latin typeface="Times New Roman" panose="02020603050405020304" pitchFamily="18" charset="0"/>
                <a:cs typeface="Times New Roman" panose="02020603050405020304" pitchFamily="18" charset="0"/>
              </a:rPr>
              <a:t>virus mostly encode  </a:t>
            </a:r>
            <a:r>
              <a:rPr lang="en-US" sz="2400" dirty="0">
                <a:latin typeface="Times New Roman" panose="02020603050405020304" pitchFamily="18" charset="0"/>
                <a:cs typeface="Times New Roman" panose="02020603050405020304" pitchFamily="18" charset="0"/>
              </a:rPr>
              <a:t>between 1 and 12 proteins.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plant </a:t>
            </a:r>
            <a:r>
              <a:rPr lang="en-US" sz="2400" dirty="0" smtClean="0">
                <a:latin typeface="Times New Roman" panose="02020603050405020304" pitchFamily="18" charset="0"/>
                <a:cs typeface="Times New Roman" panose="02020603050405020304" pitchFamily="18" charset="0"/>
              </a:rPr>
              <a:t>virus coded </a:t>
            </a:r>
            <a:r>
              <a:rPr lang="en-US" sz="2400" dirty="0">
                <a:latin typeface="Times New Roman" panose="02020603050405020304" pitchFamily="18" charset="0"/>
                <a:cs typeface="Times New Roman" panose="02020603050405020304" pitchFamily="18" charset="0"/>
              </a:rPr>
              <a:t>proteins may have functions in </a:t>
            </a:r>
            <a:r>
              <a:rPr lang="en-US" sz="2400" dirty="0" smtClean="0">
                <a:latin typeface="Times New Roman" panose="02020603050405020304" pitchFamily="18" charset="0"/>
                <a:cs typeface="Times New Roman" panose="02020603050405020304" pitchFamily="18" charset="0"/>
              </a:rPr>
              <a:t>virus replication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movement, structure</a:t>
            </a:r>
            <a:r>
              <a:rPr lang="en-US" sz="2400" dirty="0">
                <a:latin typeface="Times New Roman" panose="02020603050405020304" pitchFamily="18" charset="0"/>
                <a:cs typeface="Times New Roman" panose="02020603050405020304" pitchFamily="18" charset="0"/>
              </a:rPr>
              <a:t>, and in </a:t>
            </a:r>
            <a:r>
              <a:rPr lang="en-US" sz="2400" dirty="0" smtClean="0">
                <a:latin typeface="Times New Roman" panose="02020603050405020304" pitchFamily="18" charset="0"/>
                <a:cs typeface="Times New Roman" panose="02020603050405020304" pitchFamily="18" charset="0"/>
              </a:rPr>
              <a:t>transmission. </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Viruses </a:t>
            </a:r>
            <a:r>
              <a:rPr lang="en-US" sz="2400" dirty="0">
                <a:latin typeface="Times New Roman" panose="02020603050405020304" pitchFamily="18" charset="0"/>
                <a:cs typeface="Times New Roman" panose="02020603050405020304" pitchFamily="18" charset="0"/>
              </a:rPr>
              <a:t>undergo genetic change. Point mutations occur with high </a:t>
            </a:r>
            <a:r>
              <a:rPr lang="en-US" sz="2400" dirty="0" smtClean="0">
                <a:latin typeface="Times New Roman" panose="02020603050405020304" pitchFamily="18" charset="0"/>
                <a:cs typeface="Times New Roman" panose="02020603050405020304" pitchFamily="18" charset="0"/>
              </a:rPr>
              <a:t>frequency. Other changes </a:t>
            </a:r>
            <a:r>
              <a:rPr lang="en-US" sz="2400" dirty="0">
                <a:latin typeface="Times New Roman" panose="02020603050405020304" pitchFamily="18" charset="0"/>
                <a:cs typeface="Times New Roman" panose="02020603050405020304" pitchFamily="18" charset="0"/>
              </a:rPr>
              <a:t>may be due to recombination, </a:t>
            </a:r>
            <a:r>
              <a:rPr lang="en-US" sz="2400" dirty="0" smtClean="0">
                <a:latin typeface="Times New Roman" panose="02020603050405020304" pitchFamily="18" charset="0"/>
                <a:cs typeface="Times New Roman" panose="02020603050405020304" pitchFamily="18" charset="0"/>
              </a:rPr>
              <a:t>re-assortment </a:t>
            </a:r>
            <a:r>
              <a:rPr lang="en-US" sz="2400" dirty="0">
                <a:latin typeface="Times New Roman" panose="02020603050405020304" pitchFamily="18" charset="0"/>
                <a:cs typeface="Times New Roman" panose="02020603050405020304" pitchFamily="18" charset="0"/>
              </a:rPr>
              <a:t>of genome pieces, loss of genetic material, or acquisition of nucleotide </a:t>
            </a:r>
            <a:r>
              <a:rPr lang="en-US" sz="2400" dirty="0" smtClean="0">
                <a:latin typeface="Times New Roman" panose="02020603050405020304" pitchFamily="18" charset="0"/>
                <a:cs typeface="Times New Roman" panose="02020603050405020304" pitchFamily="18" charset="0"/>
              </a:rPr>
              <a:t>sequences.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99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endParaRPr lang="en-GB" dirty="0"/>
          </a:p>
        </p:txBody>
      </p:sp>
      <p:sp>
        <p:nvSpPr>
          <p:cNvPr id="3" name="Content Placeholder 2"/>
          <p:cNvSpPr>
            <a:spLocks noGrp="1"/>
          </p:cNvSpPr>
          <p:nvPr>
            <p:ph idx="1"/>
          </p:nvPr>
        </p:nvSpPr>
        <p:spPr/>
        <p:txBody>
          <a:bodyPr/>
          <a:lstStyle/>
          <a:p>
            <a:r>
              <a:rPr lang="en-US" dirty="0"/>
              <a:t> </a:t>
            </a:r>
            <a:r>
              <a:rPr lang="en-US" dirty="0" smtClean="0"/>
              <a:t>6.Enzymes </a:t>
            </a:r>
            <a:r>
              <a:rPr lang="en-US" dirty="0"/>
              <a:t>specified by the viral genome may be present in the virus particle. Most of these enzymes are concerned with nucleic acid synthesis. </a:t>
            </a:r>
            <a:endParaRPr lang="en-US" dirty="0" smtClean="0"/>
          </a:p>
          <a:p>
            <a:endParaRPr lang="en-US" dirty="0" smtClean="0"/>
          </a:p>
          <a:p>
            <a:r>
              <a:rPr lang="en-US" dirty="0" smtClean="0"/>
              <a:t>7</a:t>
            </a:r>
            <a:r>
              <a:rPr lang="en-US" dirty="0"/>
              <a:t>. Replication of many viruses takes place in distinctive virus-induced structures in the cell. </a:t>
            </a:r>
            <a:endParaRPr lang="en-US" dirty="0" smtClean="0"/>
          </a:p>
          <a:p>
            <a:r>
              <a:rPr lang="en-US" dirty="0" smtClean="0"/>
              <a:t>8</a:t>
            </a:r>
            <a:r>
              <a:rPr lang="en-US" dirty="0"/>
              <a:t>. Some viruses share with </a:t>
            </a:r>
            <a:r>
              <a:rPr lang="en-US"/>
              <a:t>certain </a:t>
            </a:r>
            <a:r>
              <a:rPr lang="en-US" smtClean="0"/>
              <a:t>non-viral </a:t>
            </a:r>
            <a:r>
              <a:rPr lang="en-US" dirty="0"/>
              <a:t>nucleic acid molecules the property of integration into host-cell genomes and translocation from one integration site to another. </a:t>
            </a:r>
            <a:endParaRPr lang="en-US" dirty="0" smtClean="0"/>
          </a:p>
          <a:p>
            <a:r>
              <a:rPr lang="en-US" dirty="0" smtClean="0"/>
              <a:t>9</a:t>
            </a:r>
            <a:r>
              <a:rPr lang="en-US" dirty="0"/>
              <a:t>. A few viruses require the presence of another virus for their replication.</a:t>
            </a:r>
          </a:p>
          <a:p>
            <a:endParaRPr lang="en-GB" dirty="0"/>
          </a:p>
        </p:txBody>
      </p:sp>
    </p:spTree>
    <p:extLst>
      <p:ext uri="{BB962C8B-B14F-4D97-AF65-F5344CB8AC3E}">
        <p14:creationId xmlns:p14="http://schemas.microsoft.com/office/powerpoint/2010/main" val="68041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Viruses.</a:t>
            </a:r>
            <a:endParaRPr lang="en-GB" dirty="0"/>
          </a:p>
        </p:txBody>
      </p:sp>
      <p:sp>
        <p:nvSpPr>
          <p:cNvPr id="3" name="Content Placeholder 2"/>
          <p:cNvSpPr>
            <a:spLocks noGrp="1"/>
          </p:cNvSpPr>
          <p:nvPr>
            <p:ph idx="1"/>
          </p:nvPr>
        </p:nvSpPr>
        <p:spPr/>
        <p:txBody>
          <a:bodyPr>
            <a:normAutofit/>
          </a:bodyPr>
          <a:lstStyle/>
          <a:p>
            <a:pPr algn="just"/>
            <a:r>
              <a:rPr lang="en-US" sz="2400" dirty="0" smtClean="0"/>
              <a:t>In roman times virus meaning was poison. </a:t>
            </a:r>
          </a:p>
          <a:p>
            <a:pPr algn="just"/>
            <a:r>
              <a:rPr lang="en-US" sz="2400" dirty="0" smtClean="0"/>
              <a:t>Even </a:t>
            </a:r>
            <a:r>
              <a:rPr lang="en-US" sz="2400" dirty="0"/>
              <a:t>in eighteen century a dictionary </a:t>
            </a:r>
            <a:r>
              <a:rPr lang="en-US" sz="2400" dirty="0" smtClean="0"/>
              <a:t>referred </a:t>
            </a:r>
            <a:r>
              <a:rPr lang="en-US" sz="2400" dirty="0"/>
              <a:t>it as "poison</a:t>
            </a:r>
            <a:r>
              <a:rPr lang="en-US" sz="2400" dirty="0" smtClean="0"/>
              <a:t>, </a:t>
            </a:r>
            <a:r>
              <a:rPr lang="en-US" sz="2400" dirty="0" err="1" smtClean="0"/>
              <a:t>venum</a:t>
            </a:r>
            <a:r>
              <a:rPr lang="en-US" sz="2400" dirty="0"/>
              <a:t>, also a </a:t>
            </a:r>
            <a:r>
              <a:rPr lang="en-US" sz="2400" dirty="0" err="1" smtClean="0"/>
              <a:t>rammish</a:t>
            </a:r>
            <a:r>
              <a:rPr lang="en-US" sz="2400" dirty="0" smtClean="0"/>
              <a:t> </a:t>
            </a:r>
            <a:r>
              <a:rPr lang="en-US" sz="2400" dirty="0"/>
              <a:t>smell as armpits, also a kind of watery matter, whitish, yellowish, and greenish at the same time, which tissues </a:t>
            </a:r>
            <a:r>
              <a:rPr lang="en-US" sz="2400" dirty="0" smtClean="0"/>
              <a:t>out of </a:t>
            </a:r>
            <a:r>
              <a:rPr lang="en-US" sz="2400" dirty="0"/>
              <a:t>ulcers and </a:t>
            </a:r>
            <a:r>
              <a:rPr lang="en-US" sz="2400" dirty="0" err="1" smtClean="0"/>
              <a:t>stincks</a:t>
            </a:r>
            <a:r>
              <a:rPr lang="en-US" sz="2400" dirty="0" smtClean="0"/>
              <a:t> </a:t>
            </a:r>
            <a:r>
              <a:rPr lang="en-US" sz="2400" dirty="0"/>
              <a:t>very much; being induced with eating and malignant </a:t>
            </a:r>
            <a:r>
              <a:rPr lang="en-US" sz="2400" dirty="0" smtClean="0"/>
              <a:t>qualities“</a:t>
            </a:r>
            <a:r>
              <a:rPr lang="en-GB" sz="2400" dirty="0"/>
              <a:t> </a:t>
            </a:r>
            <a:r>
              <a:rPr lang="en-GB" sz="2400" dirty="0" smtClean="0"/>
              <a:t>(Philips, 1720)</a:t>
            </a:r>
          </a:p>
          <a:p>
            <a:pPr algn="just"/>
            <a:r>
              <a:rPr lang="en-US" sz="2400" dirty="0" smtClean="0"/>
              <a:t>The poisonous elements by which infection is communicated or simply a micro pathogen. (Gibbs and Harrison, 1962)</a:t>
            </a:r>
          </a:p>
        </p:txBody>
      </p:sp>
    </p:spTree>
    <p:extLst>
      <p:ext uri="{BB962C8B-B14F-4D97-AF65-F5344CB8AC3E}">
        <p14:creationId xmlns:p14="http://schemas.microsoft.com/office/powerpoint/2010/main" val="261154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23929"/>
            <a:ext cx="11338560" cy="1179107"/>
          </a:xfrm>
        </p:spPr>
        <p:txBody>
          <a:bodyPr/>
          <a:lstStyle/>
          <a:p>
            <a:pPr algn="ctr"/>
            <a:r>
              <a:rPr lang="en-US" dirty="0" smtClean="0">
                <a:latin typeface="Times New Roman" panose="02020603050405020304" pitchFamily="18" charset="0"/>
                <a:cs typeface="Times New Roman" panose="02020603050405020304" pitchFamily="18" charset="0"/>
              </a:rPr>
              <a:t>Criteria that do or not distinguish viruses from cells.</a:t>
            </a:r>
            <a:endParaRPr lang="en-GB"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2514" y="1292029"/>
            <a:ext cx="7381120" cy="529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3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74" y="426592"/>
            <a:ext cx="10940643" cy="1036448"/>
          </a:xfrm>
        </p:spPr>
        <p:txBody>
          <a:bodyPr/>
          <a:lstStyle/>
          <a:p>
            <a:pPr algn="ctr"/>
            <a:r>
              <a:rPr lang="en-US" dirty="0" smtClean="0">
                <a:latin typeface="Times New Roman" panose="02020603050405020304" pitchFamily="18" charset="0"/>
                <a:cs typeface="Times New Roman" panose="02020603050405020304" pitchFamily="18" charset="0"/>
              </a:rPr>
              <a:t>Classification and nomenclature of viruses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4138" y="1661032"/>
            <a:ext cx="11025052" cy="4195481"/>
          </a:xfrm>
        </p:spPr>
        <p:txBody>
          <a:bodyPr>
            <a:normAutofit/>
          </a:bodyPr>
          <a:lstStyle/>
          <a:p>
            <a:r>
              <a:rPr lang="en-US" sz="2400" dirty="0">
                <a:latin typeface="Times New Roman" panose="02020603050405020304" pitchFamily="18" charset="0"/>
                <a:cs typeface="Times New Roman" panose="02020603050405020304" pitchFamily="18" charset="0"/>
              </a:rPr>
              <a:t>Virus classification is the process of naming viruses and placing them into a taxonomic </a:t>
            </a:r>
            <a:r>
              <a:rPr lang="en-US" sz="2400" dirty="0" smtClean="0">
                <a:latin typeface="Times New Roman" panose="02020603050405020304" pitchFamily="18" charset="0"/>
                <a:cs typeface="Times New Roman" panose="02020603050405020304" pitchFamily="18" charset="0"/>
              </a:rPr>
              <a:t>system.</a:t>
            </a:r>
          </a:p>
          <a:p>
            <a:r>
              <a:rPr lang="en-US" sz="2400" dirty="0" smtClean="0">
                <a:latin typeface="Times New Roman" panose="02020603050405020304" pitchFamily="18" charset="0"/>
                <a:cs typeface="Times New Roman" panose="02020603050405020304" pitchFamily="18" charset="0"/>
              </a:rPr>
              <a:t>Viruses </a:t>
            </a:r>
            <a:r>
              <a:rPr lang="en-US" sz="2400" dirty="0">
                <a:latin typeface="Times New Roman" panose="02020603050405020304" pitchFamily="18" charset="0"/>
                <a:cs typeface="Times New Roman" panose="02020603050405020304" pitchFamily="18" charset="0"/>
              </a:rPr>
              <a:t>are mainly classified by phenotypic characteristics, such as morphology, nucleic acid type, mode of replication, host organisms, and the type of disease they cause</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Currently there are two main schemes used for the classification of viruses: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The International Committee on Taxonomy of Viruses (ICTV) </a:t>
            </a:r>
            <a:r>
              <a:rPr lang="en-US" sz="2400" dirty="0" smtClean="0">
                <a:latin typeface="Times New Roman" panose="02020603050405020304" pitchFamily="18" charset="0"/>
                <a:cs typeface="Times New Roman" panose="02020603050405020304" pitchFamily="18" charset="0"/>
              </a:rPr>
              <a:t>	system</a:t>
            </a:r>
          </a:p>
          <a:p>
            <a:pPr marL="0" indent="0">
              <a:buNone/>
            </a:pPr>
            <a:r>
              <a:rPr lang="en-US" sz="2400" dirty="0" smtClean="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Baltimore classification system,</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60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5169" cy="1049511"/>
          </a:xfrm>
        </p:spPr>
        <p:txBody>
          <a:bodyPr/>
          <a:lstStyle/>
          <a:p>
            <a:pPr algn="ctr"/>
            <a:r>
              <a:rPr lang="en-US" dirty="0">
                <a:latin typeface="Times New Roman" panose="02020603050405020304" pitchFamily="18" charset="0"/>
                <a:cs typeface="Times New Roman" panose="02020603050405020304" pitchFamily="18" charset="0"/>
              </a:rPr>
              <a:t>Classification and nomenclature of viruses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3590" y="1634906"/>
            <a:ext cx="10215154" cy="4922648"/>
          </a:xfrm>
        </p:spPr>
        <p:txBody>
          <a:bodyPr>
            <a:noAutofit/>
          </a:bodyPr>
          <a:lstStyle/>
          <a:p>
            <a:r>
              <a:rPr lang="en-US" sz="2400" dirty="0">
                <a:latin typeface="Times New Roman" panose="02020603050405020304" pitchFamily="18" charset="0"/>
                <a:cs typeface="Times New Roman" panose="02020603050405020304" pitchFamily="18" charset="0"/>
              </a:rPr>
              <a:t>The ICTV (originally the International Committee on the Nomenclature of Viruses, ICNV) was established in 1966</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ICTV had adopted the principle that A VIRUS SPECIES IS A POLYTHETIC* CLASS OF VIRUSES THAT CONSTITUTES A REPLICATING LINEAGE AND OCCUPIES A PARTICULAR ECOLOGICAL NICHE.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formal definition of a </a:t>
            </a:r>
            <a:r>
              <a:rPr lang="en-US" sz="2400" dirty="0" err="1">
                <a:latin typeface="Times New Roman" panose="02020603050405020304" pitchFamily="18" charset="0"/>
                <a:cs typeface="Times New Roman" panose="02020603050405020304" pitchFamily="18" charset="0"/>
              </a:rPr>
              <a:t>polythetic</a:t>
            </a:r>
            <a:r>
              <a:rPr lang="en-US" sz="2400" dirty="0">
                <a:latin typeface="Times New Roman" panose="02020603050405020304" pitchFamily="18" charset="0"/>
                <a:cs typeface="Times New Roman" panose="02020603050405020304" pitchFamily="18" charset="0"/>
              </a:rPr>
              <a:t> class is “a class whose members always have several properties in common although no single common attribute is present in all of its members”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9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International Committee on Taxonomy of Viruses (ICTV)</a:t>
            </a:r>
            <a:endParaRPr lang="en-GB" dirty="0"/>
          </a:p>
        </p:txBody>
      </p:sp>
      <p:sp>
        <p:nvSpPr>
          <p:cNvPr id="3" name="Content Placeholder 2"/>
          <p:cNvSpPr>
            <a:spLocks noGrp="1"/>
          </p:cNvSpPr>
          <p:nvPr>
            <p:ph idx="1"/>
          </p:nvPr>
        </p:nvSpPr>
        <p:spPr/>
        <p:txBody>
          <a:bodyPr/>
          <a:lstStyle/>
          <a:p>
            <a:pPr marL="0" indent="0">
              <a:buNone/>
            </a:pPr>
            <a:r>
              <a:rPr lang="en-US" dirty="0"/>
              <a:t>The official objectives of the ICTV </a:t>
            </a:r>
            <a:r>
              <a:rPr lang="en-US" dirty="0" smtClean="0"/>
              <a:t>are:</a:t>
            </a:r>
          </a:p>
          <a:p>
            <a:r>
              <a:rPr lang="en-US" dirty="0" smtClean="0"/>
              <a:t>To </a:t>
            </a:r>
            <a:r>
              <a:rPr lang="en-US" dirty="0"/>
              <a:t>develop an internationally agreed taxonomy for viruses </a:t>
            </a:r>
            <a:endParaRPr lang="en-US" dirty="0" smtClean="0"/>
          </a:p>
          <a:p>
            <a:r>
              <a:rPr lang="en-US" dirty="0" smtClean="0"/>
              <a:t>To </a:t>
            </a:r>
            <a:r>
              <a:rPr lang="en-US" dirty="0"/>
              <a:t>develop internationally agreed names for virus taxa, including species and sub-viral </a:t>
            </a:r>
            <a:r>
              <a:rPr lang="en-US" dirty="0" smtClean="0"/>
              <a:t>agents</a:t>
            </a:r>
          </a:p>
          <a:p>
            <a:r>
              <a:rPr lang="en-US" dirty="0" smtClean="0"/>
              <a:t>To </a:t>
            </a:r>
            <a:r>
              <a:rPr lang="en-US" dirty="0"/>
              <a:t>communicate taxonomic decisions to all users of virus names, in particular the international community of virologists, by publications and via the </a:t>
            </a:r>
            <a:r>
              <a:rPr lang="en-US" dirty="0" smtClean="0"/>
              <a:t>Internet</a:t>
            </a:r>
          </a:p>
          <a:p>
            <a:r>
              <a:rPr lang="en-US" dirty="0" smtClean="0"/>
              <a:t>To </a:t>
            </a:r>
            <a:r>
              <a:rPr lang="en-US" dirty="0"/>
              <a:t>maintain an index of virus </a:t>
            </a:r>
            <a:r>
              <a:rPr lang="en-US" dirty="0" smtClean="0"/>
              <a:t>names</a:t>
            </a:r>
          </a:p>
          <a:p>
            <a:r>
              <a:rPr lang="en-US" dirty="0" smtClean="0"/>
              <a:t>To </a:t>
            </a:r>
            <a:r>
              <a:rPr lang="en-US" dirty="0"/>
              <a:t>maintain an ICTV database on the Internet, that records the data that characterize each named viral taxon, together with the common names of each taxon in all major languages</a:t>
            </a:r>
            <a:endParaRPr lang="en-GB" dirty="0"/>
          </a:p>
        </p:txBody>
      </p:sp>
    </p:spTree>
    <p:extLst>
      <p:ext uri="{BB962C8B-B14F-4D97-AF65-F5344CB8AC3E}">
        <p14:creationId xmlns:p14="http://schemas.microsoft.com/office/powerpoint/2010/main" val="65300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International Committee on Taxonomy of Viruses (ICTV)</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ICTV's essential principles of virus nomenclature </a:t>
            </a:r>
            <a:r>
              <a:rPr lang="en-US" dirty="0" smtClean="0">
                <a:latin typeface="Times New Roman" panose="02020603050405020304" pitchFamily="18" charset="0"/>
                <a:cs typeface="Times New Roman" panose="02020603050405020304" pitchFamily="18" charset="0"/>
              </a:rPr>
              <a:t>are: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Stability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avoid or reject the use of names which might cause error or </a:t>
            </a:r>
            <a:r>
              <a:rPr lang="en-US" dirty="0" smtClean="0">
                <a:latin typeface="Times New Roman" panose="02020603050405020304" pitchFamily="18" charset="0"/>
                <a:cs typeface="Times New Roman" panose="02020603050405020304" pitchFamily="18" charset="0"/>
              </a:rPr>
              <a:t>confusion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avoid the unnecessary creation of names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89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International Committee on Taxonomy of Viruses (ICTV)</a:t>
            </a:r>
            <a:endParaRPr lang="en-GB" dirty="0"/>
          </a:p>
        </p:txBody>
      </p:sp>
      <p:sp>
        <p:nvSpPr>
          <p:cNvPr id="3" name="Content Placeholder 2"/>
          <p:cNvSpPr>
            <a:spLocks noGrp="1"/>
          </p:cNvSpPr>
          <p:nvPr>
            <p:ph idx="1"/>
          </p:nvPr>
        </p:nvSpPr>
        <p:spPr/>
        <p:txBody>
          <a:bodyPr>
            <a:normAutofit/>
          </a:bodyPr>
          <a:lstStyle/>
          <a:p>
            <a:pPr>
              <a:defRPr/>
            </a:pPr>
            <a:r>
              <a:rPr lang="en-US" altLang="en-US" b="1" dirty="0">
                <a:latin typeface="Times New Roman" panose="02020603050405020304" pitchFamily="18" charset="0"/>
                <a:cs typeface="Times New Roman" panose="02020603050405020304" pitchFamily="18" charset="0"/>
              </a:rPr>
              <a:t>B. Essentials of rules for naming taxa</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Existing names should be retained when possible. (Rule 3.9)</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Priority rules do not apply. (Rule 3.10)</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of persons are not used. (Rule 3.11)</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should be easy to use and easy to remember. (Rule 3.12)</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may use </a:t>
            </a:r>
            <a:r>
              <a:rPr lang="en-US" altLang="en-US" dirty="0" err="1">
                <a:latin typeface="Times New Roman" panose="02020603050405020304" pitchFamily="18" charset="0"/>
                <a:cs typeface="Times New Roman" panose="02020603050405020304" pitchFamily="18" charset="0"/>
              </a:rPr>
              <a:t>sigla</a:t>
            </a:r>
            <a:r>
              <a:rPr lang="en-US" altLang="en-US" dirty="0">
                <a:latin typeface="Times New Roman" panose="02020603050405020304" pitchFamily="18" charset="0"/>
                <a:cs typeface="Times New Roman" panose="02020603050405020304" pitchFamily="18" charset="0"/>
              </a:rPr>
              <a:t>. (Rule 3.15)</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should not mislead. (Rule 3.18)</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should not offend. (Rule 3.19)</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should have appropriate endings to signify the taxon level. (</a:t>
            </a:r>
            <a:r>
              <a:rPr lang="en-US" altLang="en-US" dirty="0" smtClean="0">
                <a:latin typeface="Times New Roman" panose="02020603050405020304" pitchFamily="18" charset="0"/>
                <a:cs typeface="Times New Roman" panose="02020603050405020304" pitchFamily="18" charset="0"/>
              </a:rPr>
              <a:t>Rules 3.27</a:t>
            </a:r>
            <a:r>
              <a:rPr lang="en-US" altLang="en-US" dirty="0">
                <a:latin typeface="Times New Roman" panose="02020603050405020304" pitchFamily="18" charset="0"/>
                <a:cs typeface="Times New Roman" panose="02020603050405020304" pitchFamily="18" charset="0"/>
              </a:rPr>
              <a:t>, 3.30, 3.32, 3.34, 3.36)</a:t>
            </a:r>
          </a:p>
          <a:p>
            <a:endParaRPr lang="en-GB" dirty="0"/>
          </a:p>
        </p:txBody>
      </p:sp>
    </p:spTree>
    <p:extLst>
      <p:ext uri="{BB962C8B-B14F-4D97-AF65-F5344CB8AC3E}">
        <p14:creationId xmlns:p14="http://schemas.microsoft.com/office/powerpoint/2010/main" val="410516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Committee on Taxonomy of Viruses (ICTV)</a:t>
            </a:r>
            <a:endParaRPr lang="en-GB" dirty="0"/>
          </a:p>
        </p:txBody>
      </p:sp>
      <p:sp>
        <p:nvSpPr>
          <p:cNvPr id="3" name="Content Placeholder 2"/>
          <p:cNvSpPr>
            <a:spLocks noGrp="1"/>
          </p:cNvSpPr>
          <p:nvPr>
            <p:ph idx="1"/>
          </p:nvPr>
        </p:nvSpPr>
        <p:spPr/>
        <p:txBody>
          <a:bodyPr/>
          <a:lstStyle/>
          <a:p>
            <a:pPr>
              <a:defRPr/>
            </a:pPr>
            <a:r>
              <a:rPr lang="en-US" altLang="en-US" b="1" dirty="0">
                <a:latin typeface="Times New Roman" panose="02020603050405020304" pitchFamily="18" charset="0"/>
                <a:cs typeface="Times New Roman" panose="02020603050405020304" pitchFamily="18" charset="0"/>
              </a:rPr>
              <a:t>C. Rules for orthography</a:t>
            </a:r>
          </a:p>
          <a:p>
            <a:pPr marL="457200" indent="-457200">
              <a:buFont typeface="+mj-lt"/>
              <a:buAutoNum type="arabicPeriod"/>
              <a:defRPr/>
            </a:pPr>
            <a:r>
              <a:rPr lang="en-US" altLang="en-US" dirty="0">
                <a:latin typeface="Times New Roman" panose="02020603050405020304" pitchFamily="18" charset="0"/>
                <a:cs typeface="Times New Roman" panose="02020603050405020304" pitchFamily="18" charset="0"/>
              </a:rPr>
              <a:t>Names of virus orders, families, subfamilies, and genera are printed in</a:t>
            </a:r>
          </a:p>
          <a:p>
            <a:pPr>
              <a:defRPr/>
            </a:pPr>
            <a:r>
              <a:rPr lang="en-US" altLang="en-US" dirty="0">
                <a:latin typeface="Times New Roman" panose="02020603050405020304" pitchFamily="18" charset="0"/>
                <a:cs typeface="Times New Roman" panose="02020603050405020304" pitchFamily="18" charset="0"/>
              </a:rPr>
              <a:t>italics and their first letters are capitalized. (Rule 3.39)</a:t>
            </a:r>
          </a:p>
          <a:p>
            <a:pPr>
              <a:defRPr/>
            </a:pPr>
            <a:r>
              <a:rPr lang="en-US" altLang="en-US" dirty="0">
                <a:latin typeface="Times New Roman" panose="02020603050405020304" pitchFamily="18" charset="0"/>
                <a:cs typeface="Times New Roman" panose="02020603050405020304" pitchFamily="18" charset="0"/>
              </a:rPr>
              <a:t>2.    Species names are printed in italics and the first letter of the first word of</a:t>
            </a:r>
          </a:p>
          <a:p>
            <a:pPr>
              <a:defRPr/>
            </a:pPr>
            <a:r>
              <a:rPr lang="en-US" altLang="en-US" dirty="0">
                <a:latin typeface="Times New Roman" panose="02020603050405020304" pitchFamily="18" charset="0"/>
                <a:cs typeface="Times New Roman" panose="02020603050405020304" pitchFamily="18" charset="0"/>
              </a:rPr>
              <a:t>the name is capitalized. (Rule 3.40)</a:t>
            </a:r>
          </a:p>
          <a:p>
            <a:endParaRPr lang="en-GB" dirty="0"/>
          </a:p>
        </p:txBody>
      </p:sp>
    </p:spTree>
    <p:extLst>
      <p:ext uri="{BB962C8B-B14F-4D97-AF65-F5344CB8AC3E}">
        <p14:creationId xmlns:p14="http://schemas.microsoft.com/office/powerpoint/2010/main" val="169766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Classification and nomenclature of viruses</a:t>
            </a:r>
            <a:endParaRPr lang="en-GB" dirty="0"/>
          </a:p>
        </p:txBody>
      </p:sp>
      <p:sp>
        <p:nvSpPr>
          <p:cNvPr id="3" name="Content Placeholder 2"/>
          <p:cNvSpPr>
            <a:spLocks noGrp="1"/>
          </p:cNvSpPr>
          <p:nvPr>
            <p:ph idx="1"/>
          </p:nvPr>
        </p:nvSpPr>
        <p:spPr/>
        <p:txBody>
          <a:bodyPr/>
          <a:lstStyle/>
          <a:p>
            <a:r>
              <a:rPr lang="en-US" dirty="0"/>
              <a:t>Viral classification starts at the level of order and continues as follows, with the taxon suffixes given in italics</a:t>
            </a:r>
            <a:r>
              <a:rPr lang="en-US" dirty="0" smtClean="0"/>
              <a:t>:</a:t>
            </a:r>
          </a:p>
          <a:p>
            <a:r>
              <a:rPr lang="en-US" dirty="0" smtClean="0"/>
              <a:t>Order </a:t>
            </a:r>
            <a:r>
              <a:rPr lang="en-US" dirty="0"/>
              <a:t>(-</a:t>
            </a:r>
            <a:r>
              <a:rPr lang="en-US" dirty="0" err="1" smtClean="0"/>
              <a:t>virales</a:t>
            </a:r>
            <a:r>
              <a:rPr lang="en-US" dirty="0" smtClean="0"/>
              <a:t>)</a:t>
            </a:r>
          </a:p>
          <a:p>
            <a:r>
              <a:rPr lang="en-US" dirty="0" smtClean="0"/>
              <a:t>Family </a:t>
            </a:r>
            <a:r>
              <a:rPr lang="en-US" dirty="0"/>
              <a:t>(-</a:t>
            </a:r>
            <a:r>
              <a:rPr lang="en-US" dirty="0" err="1" smtClean="0"/>
              <a:t>viridae</a:t>
            </a:r>
            <a:r>
              <a:rPr lang="en-US" dirty="0" smtClean="0"/>
              <a:t>)</a:t>
            </a:r>
          </a:p>
          <a:p>
            <a:r>
              <a:rPr lang="en-US" dirty="0" smtClean="0"/>
              <a:t>Subfamily </a:t>
            </a:r>
            <a:r>
              <a:rPr lang="en-US" dirty="0"/>
              <a:t>(-</a:t>
            </a:r>
            <a:r>
              <a:rPr lang="en-US" dirty="0" err="1" smtClean="0"/>
              <a:t>virinae</a:t>
            </a:r>
            <a:r>
              <a:rPr lang="en-US" dirty="0" smtClean="0"/>
              <a:t>)</a:t>
            </a:r>
          </a:p>
          <a:p>
            <a:r>
              <a:rPr lang="en-US" dirty="0" smtClean="0"/>
              <a:t>Genus </a:t>
            </a:r>
            <a:r>
              <a:rPr lang="en-US" dirty="0"/>
              <a:t>(-</a:t>
            </a:r>
            <a:r>
              <a:rPr lang="en-US" dirty="0" smtClean="0"/>
              <a:t>virus)</a:t>
            </a:r>
          </a:p>
          <a:p>
            <a:r>
              <a:rPr lang="en-US" dirty="0" smtClean="0"/>
              <a:t>Species </a:t>
            </a:r>
          </a:p>
          <a:p>
            <a:pPr marL="0" indent="0">
              <a:buNone/>
            </a:pPr>
            <a:r>
              <a:rPr lang="en-US" dirty="0" smtClean="0"/>
              <a:t>Species </a:t>
            </a:r>
            <a:r>
              <a:rPr lang="en-US" dirty="0"/>
              <a:t>names generally take the form of [Disease] virus.</a:t>
            </a:r>
            <a:endParaRPr lang="en-GB" dirty="0"/>
          </a:p>
        </p:txBody>
      </p:sp>
    </p:spTree>
    <p:extLst>
      <p:ext uri="{BB962C8B-B14F-4D97-AF65-F5344CB8AC3E}">
        <p14:creationId xmlns:p14="http://schemas.microsoft.com/office/powerpoint/2010/main" val="107520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58"/>
            <a:ext cx="12192001" cy="684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06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Viral </a:t>
            </a:r>
            <a:r>
              <a:rPr lang="en-GB" b="1" dirty="0" smtClean="0"/>
              <a:t>Morphology</a:t>
            </a:r>
            <a:endParaRPr lang="en-GB" dirty="0"/>
          </a:p>
        </p:txBody>
      </p:sp>
      <p:sp>
        <p:nvSpPr>
          <p:cNvPr id="3" name="Content Placeholder 2"/>
          <p:cNvSpPr>
            <a:spLocks noGrp="1"/>
          </p:cNvSpPr>
          <p:nvPr>
            <p:ph idx="1"/>
          </p:nvPr>
        </p:nvSpPr>
        <p:spPr>
          <a:xfrm>
            <a:off x="770710" y="1567544"/>
            <a:ext cx="10463348" cy="4680856"/>
          </a:xfrm>
        </p:spPr>
        <p:txBody>
          <a:bodyPr>
            <a:normAutofit/>
          </a:bodyPr>
          <a:lstStyle/>
          <a:p>
            <a:pPr fontAlgn="base"/>
            <a:r>
              <a:rPr lang="en-US" sz="2400" dirty="0">
                <a:latin typeface="Times New Roman" panose="02020603050405020304" pitchFamily="18" charset="0"/>
                <a:cs typeface="Times New Roman" panose="02020603050405020304" pitchFamily="18" charset="0"/>
              </a:rPr>
              <a:t>Viruses are </a:t>
            </a:r>
            <a:r>
              <a:rPr lang="en-US" sz="2400" dirty="0" err="1">
                <a:latin typeface="Times New Roman" panose="02020603050405020304" pitchFamily="18" charset="0"/>
                <a:cs typeface="Times New Roman" panose="02020603050405020304" pitchFamily="18" charset="0"/>
              </a:rPr>
              <a:t>acellular</a:t>
            </a:r>
            <a:r>
              <a:rPr lang="en-US" sz="2400" dirty="0">
                <a:latin typeface="Times New Roman" panose="02020603050405020304" pitchFamily="18" charset="0"/>
                <a:cs typeface="Times New Roman" panose="02020603050405020304" pitchFamily="18" charset="0"/>
              </a:rPr>
              <a:t>, meaning they are biological entities that do not have a cellular structure</a:t>
            </a:r>
            <a:endParaRPr lang="en-US" sz="2400" dirty="0" smtClean="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Viruses </a:t>
            </a:r>
            <a:r>
              <a:rPr lang="en-US" sz="2400" dirty="0">
                <a:latin typeface="Times New Roman" panose="02020603050405020304" pitchFamily="18" charset="0"/>
                <a:cs typeface="Times New Roman" panose="02020603050405020304" pitchFamily="18" charset="0"/>
              </a:rPr>
              <a:t>are classified into four groups based on shape: filamentous, isometric (or icosahedral), enveloped, and head and tail.</a:t>
            </a:r>
          </a:p>
          <a:p>
            <a:pPr fontAlgn="base"/>
            <a:r>
              <a:rPr lang="en-US" sz="2400" dirty="0">
                <a:latin typeface="Times New Roman" panose="02020603050405020304" pitchFamily="18" charset="0"/>
                <a:cs typeface="Times New Roman" panose="02020603050405020304" pitchFamily="18" charset="0"/>
              </a:rPr>
              <a:t>Many viruses attach to their host cells to facilitate penetration of the cell membrane, allowing their replication inside the cell.</a:t>
            </a:r>
          </a:p>
          <a:p>
            <a:pPr fontAlgn="base"/>
            <a:r>
              <a:rPr lang="en-US" sz="2400" dirty="0">
                <a:latin typeface="Times New Roman" panose="02020603050405020304" pitchFamily="18" charset="0"/>
                <a:cs typeface="Times New Roman" panose="02020603050405020304" pitchFamily="18" charset="0"/>
              </a:rPr>
              <a:t>Non-enveloped viruses can be more resistant to changes in temperature, pH, and some disinfectants than are enveloped viruses.</a:t>
            </a:r>
          </a:p>
          <a:p>
            <a:pPr fontAlgn="base"/>
            <a:r>
              <a:rPr lang="en-US" sz="2400" dirty="0">
                <a:latin typeface="Times New Roman" panose="02020603050405020304" pitchFamily="18" charset="0"/>
                <a:cs typeface="Times New Roman" panose="02020603050405020304" pitchFamily="18" charset="0"/>
              </a:rPr>
              <a:t>The virus core contains the small single- or double-stranded genome that encodes the proteins that the virus cannot get from the host </a:t>
            </a:r>
            <a:r>
              <a:rPr lang="en-US" sz="2400" dirty="0" smtClean="0">
                <a:latin typeface="Times New Roman" panose="02020603050405020304" pitchFamily="18" charset="0"/>
                <a:cs typeface="Times New Roman" panose="02020603050405020304" pitchFamily="18" charset="0"/>
              </a:rPr>
              <a:t>cell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9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Viruses.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sz="2800" dirty="0"/>
                  <a:t>Virus was defined by </a:t>
                </a:r>
                <a:r>
                  <a:rPr lang="en-US" sz="2800" dirty="0" err="1"/>
                  <a:t>Bawden</a:t>
                </a:r>
                <a:r>
                  <a:rPr lang="en-US" sz="2800" dirty="0"/>
                  <a:t> as an obligatory parasitic pathogen.</a:t>
                </a:r>
              </a:p>
              <a:p>
                <a:pPr algn="just"/>
                <a:r>
                  <a:rPr lang="en-US" sz="2800" dirty="0"/>
                  <a:t>In 1976 Gibbs and Harrison covered all the issues and defined viruses as “ Transmissible parasite whose nucleic acid is less than 3*</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10</m:t>
                        </m:r>
                      </m:e>
                      <m:sup>
                        <m:r>
                          <a:rPr lang="en-US" sz="2800" i="1">
                            <a:latin typeface="Cambria Math" panose="02040503050406030204" pitchFamily="18" charset="0"/>
                          </a:rPr>
                          <m:t>8</m:t>
                        </m:r>
                      </m:sup>
                    </m:sSup>
                  </m:oMath>
                </a14:m>
                <a:r>
                  <a:rPr lang="en-US" sz="2800" dirty="0"/>
                  <a:t> </a:t>
                </a:r>
                <a:r>
                  <a:rPr lang="en-US" sz="2800" dirty="0" err="1"/>
                  <a:t>daltons</a:t>
                </a:r>
                <a:r>
                  <a:rPr lang="en-US" sz="2800" dirty="0"/>
                  <a:t> and that needs ribosomes and other components of their host cells for multiplication</a:t>
                </a:r>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6" t="-1599" r="-1362"/>
                </a:stretch>
              </a:blipFill>
            </p:spPr>
            <p:txBody>
              <a:bodyPr/>
              <a:lstStyle/>
              <a:p>
                <a:r>
                  <a:rPr lang="en-GB">
                    <a:noFill/>
                  </a:rPr>
                  <a:t> </a:t>
                </a:r>
              </a:p>
            </p:txBody>
          </p:sp>
        </mc:Fallback>
      </mc:AlternateContent>
    </p:spTree>
    <p:extLst>
      <p:ext uri="{BB962C8B-B14F-4D97-AF65-F5344CB8AC3E}">
        <p14:creationId xmlns:p14="http://schemas.microsoft.com/office/powerpoint/2010/main" val="35240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83" y="224766"/>
            <a:ext cx="10672354" cy="6437292"/>
          </a:xfrm>
        </p:spPr>
      </p:pic>
    </p:spTree>
    <p:extLst>
      <p:ext uri="{BB962C8B-B14F-4D97-AF65-F5344CB8AC3E}">
        <p14:creationId xmlns:p14="http://schemas.microsoft.com/office/powerpoint/2010/main" val="3842258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t>
            </a:r>
            <a:r>
              <a:rPr lang="en-US" b="1" dirty="0" smtClean="0"/>
              <a:t>Terms</a:t>
            </a:r>
            <a:endParaRPr lang="en-GB" dirty="0"/>
          </a:p>
        </p:txBody>
      </p:sp>
      <p:sp>
        <p:nvSpPr>
          <p:cNvPr id="3" name="Content Placeholder 2"/>
          <p:cNvSpPr>
            <a:spLocks noGrp="1"/>
          </p:cNvSpPr>
          <p:nvPr>
            <p:ph idx="1"/>
          </p:nvPr>
        </p:nvSpPr>
        <p:spPr/>
        <p:txBody>
          <a:bodyPr/>
          <a:lstStyle/>
          <a:p>
            <a:pPr fontAlgn="base"/>
            <a:r>
              <a:rPr lang="en-US" b="1" dirty="0" smtClean="0"/>
              <a:t>capsid</a:t>
            </a:r>
            <a:r>
              <a:rPr lang="en-US" dirty="0"/>
              <a:t>: the outer protein shell of a virus</a:t>
            </a:r>
          </a:p>
          <a:p>
            <a:pPr fontAlgn="base"/>
            <a:r>
              <a:rPr lang="en-US" b="1" dirty="0"/>
              <a:t>envelope</a:t>
            </a:r>
            <a:r>
              <a:rPr lang="en-US" dirty="0"/>
              <a:t>: an enclosing structure or cover, such as a membrane</a:t>
            </a:r>
          </a:p>
          <a:p>
            <a:pPr fontAlgn="base"/>
            <a:r>
              <a:rPr lang="en-US" b="1" dirty="0"/>
              <a:t>filamentous</a:t>
            </a:r>
            <a:r>
              <a:rPr lang="en-US" dirty="0"/>
              <a:t>: Having the form of threads or filaments</a:t>
            </a:r>
          </a:p>
          <a:p>
            <a:pPr fontAlgn="base"/>
            <a:r>
              <a:rPr lang="en-US" b="1" dirty="0"/>
              <a:t>isometric</a:t>
            </a:r>
            <a:r>
              <a:rPr lang="en-US" dirty="0"/>
              <a:t>: of, or being a geometric system of three equal axes lying at right angles to each other (especially in crystallography)</a:t>
            </a:r>
          </a:p>
          <a:p>
            <a:endParaRPr lang="en-GB" dirty="0"/>
          </a:p>
        </p:txBody>
      </p:sp>
    </p:spTree>
    <p:extLst>
      <p:ext uri="{BB962C8B-B14F-4D97-AF65-F5344CB8AC3E}">
        <p14:creationId xmlns:p14="http://schemas.microsoft.com/office/powerpoint/2010/main" val="2062089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27135" cy="971133"/>
          </a:xfrm>
        </p:spPr>
        <p:txBody>
          <a:bodyPr/>
          <a:lstStyle/>
          <a:p>
            <a:r>
              <a:rPr lang="en-US" dirty="0">
                <a:latin typeface="Times New Roman" panose="02020603050405020304" pitchFamily="18" charset="0"/>
                <a:cs typeface="Times New Roman" panose="02020603050405020304" pitchFamily="18" charset="0"/>
              </a:rPr>
              <a:t>Economic Importance of </a:t>
            </a:r>
            <a:r>
              <a:rPr lang="en-US" dirty="0" smtClean="0">
                <a:latin typeface="Times New Roman" panose="02020603050405020304" pitchFamily="18" charset="0"/>
                <a:cs typeface="Times New Roman" panose="02020603050405020304" pitchFamily="18" charset="0"/>
              </a:rPr>
              <a:t>Plant Viruses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a:t>Reduction in growth </a:t>
            </a:r>
            <a:endParaRPr lang="en-US" dirty="0" smtClean="0"/>
          </a:p>
          <a:p>
            <a:pPr marL="0" indent="0">
              <a:buNone/>
            </a:pPr>
            <a:r>
              <a:rPr lang="en-US" dirty="0"/>
              <a:t>	</a:t>
            </a:r>
            <a:r>
              <a:rPr lang="en-US" dirty="0" smtClean="0"/>
              <a:t>Yield </a:t>
            </a:r>
            <a:r>
              <a:rPr lang="en-US" dirty="0"/>
              <a:t>reduction (including symptomless infection) </a:t>
            </a:r>
          </a:p>
          <a:p>
            <a:pPr marL="0" indent="0">
              <a:buNone/>
            </a:pPr>
            <a:r>
              <a:rPr lang="en-US" dirty="0" smtClean="0"/>
              <a:t>	Crop </a:t>
            </a:r>
            <a:r>
              <a:rPr lang="en-US" dirty="0"/>
              <a:t>failure </a:t>
            </a:r>
            <a:endParaRPr lang="en-US" dirty="0" smtClean="0"/>
          </a:p>
          <a:p>
            <a:r>
              <a:rPr lang="en-US" dirty="0" smtClean="0"/>
              <a:t>Reduction </a:t>
            </a:r>
            <a:r>
              <a:rPr lang="en-US" dirty="0"/>
              <a:t>in </a:t>
            </a:r>
            <a:r>
              <a:rPr lang="en-US" dirty="0" err="1"/>
              <a:t>vigour</a:t>
            </a:r>
            <a:r>
              <a:rPr lang="en-US" dirty="0"/>
              <a:t> </a:t>
            </a:r>
            <a:endParaRPr lang="en-US" dirty="0" smtClean="0"/>
          </a:p>
          <a:p>
            <a:pPr marL="0" indent="0">
              <a:buNone/>
            </a:pPr>
            <a:r>
              <a:rPr lang="en-US" dirty="0"/>
              <a:t>	</a:t>
            </a:r>
            <a:r>
              <a:rPr lang="en-US" dirty="0" smtClean="0"/>
              <a:t>Increased </a:t>
            </a:r>
            <a:r>
              <a:rPr lang="en-US" dirty="0"/>
              <a:t>sensitivity to frost and drought </a:t>
            </a:r>
          </a:p>
          <a:p>
            <a:pPr marL="0" indent="0">
              <a:buNone/>
            </a:pPr>
            <a:r>
              <a:rPr lang="en-US" dirty="0" smtClean="0"/>
              <a:t>	Increased </a:t>
            </a:r>
            <a:r>
              <a:rPr lang="en-US" dirty="0"/>
              <a:t>predisposition to attack by other pathogens and pests </a:t>
            </a:r>
            <a:endParaRPr lang="en-US" dirty="0" smtClean="0"/>
          </a:p>
          <a:p>
            <a:r>
              <a:rPr lang="en-US" dirty="0" smtClean="0"/>
              <a:t>Reduction </a:t>
            </a:r>
            <a:r>
              <a:rPr lang="en-US" dirty="0"/>
              <a:t>in quality or market </a:t>
            </a:r>
            <a:r>
              <a:rPr lang="en-US" dirty="0" smtClean="0"/>
              <a:t>value</a:t>
            </a:r>
          </a:p>
          <a:p>
            <a:pPr marL="0" indent="0">
              <a:buNone/>
            </a:pPr>
            <a:r>
              <a:rPr lang="en-US" dirty="0"/>
              <a:t>	</a:t>
            </a:r>
            <a:r>
              <a:rPr lang="en-US" dirty="0" smtClean="0"/>
              <a:t> </a:t>
            </a:r>
            <a:r>
              <a:rPr lang="en-US" dirty="0"/>
              <a:t>Defects of visual attraction: size, shape, </a:t>
            </a:r>
            <a:r>
              <a:rPr lang="en-US" dirty="0" err="1"/>
              <a:t>colour</a:t>
            </a:r>
            <a:r>
              <a:rPr lang="en-US" dirty="0"/>
              <a:t> </a:t>
            </a:r>
            <a:endParaRPr lang="en-US" dirty="0" smtClean="0"/>
          </a:p>
          <a:p>
            <a:pPr marL="0" indent="0">
              <a:buNone/>
            </a:pPr>
            <a:r>
              <a:rPr lang="en-US" dirty="0"/>
              <a:t>	</a:t>
            </a:r>
            <a:r>
              <a:rPr lang="en-US" dirty="0" smtClean="0"/>
              <a:t>Reduced </a:t>
            </a:r>
            <a:r>
              <a:rPr lang="en-US" dirty="0"/>
              <a:t>keeping quality </a:t>
            </a:r>
            <a:endParaRPr lang="en-US" dirty="0" smtClean="0"/>
          </a:p>
          <a:p>
            <a:pPr marL="0" indent="0">
              <a:buNone/>
            </a:pPr>
            <a:r>
              <a:rPr lang="en-US" dirty="0"/>
              <a:t>	</a:t>
            </a:r>
            <a:r>
              <a:rPr lang="en-US" dirty="0" smtClean="0"/>
              <a:t>Reduced </a:t>
            </a:r>
            <a:r>
              <a:rPr lang="en-US" dirty="0"/>
              <a:t>consumer appeal: grading, taste, texture, composition </a:t>
            </a:r>
            <a:endParaRPr lang="en-US" dirty="0" smtClean="0"/>
          </a:p>
          <a:p>
            <a:endParaRPr lang="en-GB" dirty="0"/>
          </a:p>
        </p:txBody>
      </p:sp>
    </p:spTree>
    <p:extLst>
      <p:ext uri="{BB962C8B-B14F-4D97-AF65-F5344CB8AC3E}">
        <p14:creationId xmlns:p14="http://schemas.microsoft.com/office/powerpoint/2010/main" val="1039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563203" cy="905819"/>
          </a:xfrm>
        </p:spPr>
        <p:txBody>
          <a:bodyPr/>
          <a:lstStyle/>
          <a:p>
            <a:r>
              <a:rPr lang="en-US" dirty="0">
                <a:latin typeface="Times New Roman" panose="02020603050405020304" pitchFamily="18" charset="0"/>
                <a:cs typeface="Times New Roman" panose="02020603050405020304" pitchFamily="18" charset="0"/>
              </a:rPr>
              <a:t>Economic Importance of </a:t>
            </a:r>
            <a:r>
              <a:rPr lang="en-US" dirty="0" smtClean="0">
                <a:latin typeface="Times New Roman" panose="02020603050405020304" pitchFamily="18" charset="0"/>
                <a:cs typeface="Times New Roman" panose="02020603050405020304" pitchFamily="18" charset="0"/>
              </a:rPr>
              <a:t>Plant Viruses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9897" y="1515292"/>
            <a:ext cx="10319657" cy="4733108"/>
          </a:xfrm>
        </p:spPr>
        <p:txBody>
          <a:bodyPr/>
          <a:lstStyle/>
          <a:p>
            <a:r>
              <a:rPr lang="en-US" sz="2400" dirty="0">
                <a:latin typeface="Times New Roman" panose="02020603050405020304" pitchFamily="18" charset="0"/>
                <a:cs typeface="Times New Roman" panose="02020603050405020304" pitchFamily="18" charset="0"/>
              </a:rPr>
              <a:t>Reduced fitness for propagation </a:t>
            </a:r>
          </a:p>
          <a:p>
            <a:r>
              <a:rPr lang="en-US" sz="2400" dirty="0">
                <a:latin typeface="Times New Roman" panose="02020603050405020304" pitchFamily="18" charset="0"/>
                <a:cs typeface="Times New Roman" panose="02020603050405020304" pitchFamily="18" charset="0"/>
              </a:rPr>
              <a:t>Cost of attempting to maintain crop health</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Cultural hygiene on farm, including vector control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Production of virus-free propagation materials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Checking </a:t>
            </a:r>
            <a:r>
              <a:rPr lang="en-US" sz="2400" dirty="0">
                <a:latin typeface="Times New Roman" panose="02020603050405020304" pitchFamily="18" charset="0"/>
                <a:cs typeface="Times New Roman" panose="02020603050405020304" pitchFamily="18" charset="0"/>
              </a:rPr>
              <a:t>propagules and commodities on export/import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quarantine programmes) </a:t>
            </a: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Eradication </a:t>
            </a:r>
            <a:r>
              <a:rPr lang="en-US" sz="2400" dirty="0">
                <a:latin typeface="Times New Roman" panose="02020603050405020304" pitchFamily="18" charset="0"/>
                <a:cs typeface="Times New Roman" panose="02020603050405020304" pitchFamily="18" charset="0"/>
              </a:rPr>
              <a:t>programmes Breeding for resistance Research, </a:t>
            </a:r>
            <a:r>
              <a:rPr lang="en-US" sz="2400" dirty="0" smtClean="0">
                <a:latin typeface="Times New Roman" panose="02020603050405020304" pitchFamily="18" charset="0"/>
                <a:cs typeface="Times New Roman" panose="02020603050405020304" pitchFamily="18" charset="0"/>
              </a:rPr>
              <a:t>	extension</a:t>
            </a:r>
            <a:r>
              <a:rPr lang="en-US" sz="2400" dirty="0">
                <a:latin typeface="Times New Roman" panose="02020603050405020304" pitchFamily="18" charset="0"/>
                <a:cs typeface="Times New Roman" panose="02020603050405020304" pitchFamily="18" charset="0"/>
              </a:rPr>
              <a:t>, and education.</a:t>
            </a:r>
          </a:p>
          <a:p>
            <a:endParaRPr lang="en-GB" dirty="0"/>
          </a:p>
        </p:txBody>
      </p:sp>
    </p:spTree>
    <p:extLst>
      <p:ext uri="{BB962C8B-B14F-4D97-AF65-F5344CB8AC3E}">
        <p14:creationId xmlns:p14="http://schemas.microsoft.com/office/powerpoint/2010/main" val="430218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plant viruses </a:t>
            </a:r>
          </a:p>
        </p:txBody>
      </p:sp>
      <p:sp>
        <p:nvSpPr>
          <p:cNvPr id="3" name="Content Placeholder 2"/>
          <p:cNvSpPr>
            <a:spLocks noGrp="1"/>
          </p:cNvSpPr>
          <p:nvPr>
            <p:ph idx="1"/>
          </p:nvPr>
        </p:nvSpPr>
        <p:spPr/>
        <p:txBody>
          <a:bodyPr>
            <a:normAutofit/>
          </a:bodyPr>
          <a:lstStyle/>
          <a:p>
            <a:r>
              <a:rPr lang="en-US" dirty="0" smtClean="0"/>
              <a:t>Viral history found in poetry of Empress </a:t>
            </a:r>
            <a:r>
              <a:rPr lang="en-US" dirty="0" err="1"/>
              <a:t>Koken</a:t>
            </a:r>
            <a:r>
              <a:rPr lang="en-US" dirty="0"/>
              <a:t> in A.D. 752 and translated by T. </a:t>
            </a:r>
            <a:r>
              <a:rPr lang="en-US" dirty="0" smtClean="0"/>
              <a:t>Inouye.</a:t>
            </a:r>
          </a:p>
          <a:p>
            <a:r>
              <a:rPr lang="en-US" altLang="en-US" dirty="0">
                <a:cs typeface="Times New Roman" panose="02020603050405020304" pitchFamily="18" charset="0"/>
              </a:rPr>
              <a:t>Semper Augustus tulip with flower </a:t>
            </a:r>
            <a:r>
              <a:rPr lang="en-US" altLang="en-US" dirty="0" err="1">
                <a:cs typeface="Times New Roman" panose="02020603050405020304" pitchFamily="18" charset="0"/>
              </a:rPr>
              <a:t>colour</a:t>
            </a:r>
            <a:r>
              <a:rPr lang="en-US" altLang="en-US" dirty="0">
                <a:cs typeface="Times New Roman" panose="02020603050405020304" pitchFamily="18" charset="0"/>
              </a:rPr>
              <a:t> </a:t>
            </a:r>
            <a:r>
              <a:rPr lang="en-US" altLang="en-US" dirty="0" smtClean="0">
                <a:cs typeface="Times New Roman" panose="02020603050405020304" pitchFamily="18" charset="0"/>
              </a:rPr>
              <a:t>break. One </a:t>
            </a:r>
            <a:r>
              <a:rPr lang="en-US" altLang="en-US" dirty="0">
                <a:cs typeface="Times New Roman" panose="02020603050405020304" pitchFamily="18" charset="0"/>
              </a:rPr>
              <a:t>bulb cost 1,000 Dutch florins (guilders) in 1623, and by 1635, 6,000 florins. </a:t>
            </a:r>
            <a:r>
              <a:rPr lang="en-US" altLang="en-US" dirty="0" smtClean="0">
                <a:cs typeface="Times New Roman" panose="02020603050405020304" pitchFamily="18" charset="0"/>
              </a:rPr>
              <a:t> </a:t>
            </a:r>
          </a:p>
          <a:p>
            <a:r>
              <a:rPr lang="en-US" altLang="en-US" dirty="0" smtClean="0">
                <a:cs typeface="Times New Roman" panose="02020603050405020304" pitchFamily="18" charset="0"/>
              </a:rPr>
              <a:t>One </a:t>
            </a:r>
            <a:r>
              <a:rPr lang="en-US" altLang="en-US" dirty="0">
                <a:cs typeface="Times New Roman" panose="02020603050405020304" pitchFamily="18" charset="0"/>
              </a:rPr>
              <a:t>Viceroy tulip bulb was exchanged for goods that were valued at almost 2,400 </a:t>
            </a:r>
            <a:r>
              <a:rPr lang="en-US" altLang="en-US" dirty="0" smtClean="0">
                <a:cs typeface="Times New Roman" panose="02020603050405020304" pitchFamily="18" charset="0"/>
              </a:rPr>
              <a:t>florins Today</a:t>
            </a:r>
            <a:r>
              <a:rPr lang="en-US" altLang="en-US" dirty="0">
                <a:cs typeface="Times New Roman" panose="02020603050405020304" pitchFamily="18" charset="0"/>
              </a:rPr>
              <a:t>, 100 </a:t>
            </a:r>
            <a:r>
              <a:rPr lang="en-US" altLang="en-US" dirty="0" smtClean="0">
                <a:cs typeface="Times New Roman" panose="02020603050405020304" pitchFamily="18" charset="0"/>
              </a:rPr>
              <a:t>florins is </a:t>
            </a:r>
            <a:r>
              <a:rPr lang="en-US" altLang="en-US" dirty="0">
                <a:cs typeface="Times New Roman" panose="02020603050405020304" pitchFamily="18" charset="0"/>
              </a:rPr>
              <a:t>equivalent to about U.S. $30,000</a:t>
            </a:r>
            <a:r>
              <a:rPr lang="en-US" altLang="en-US" dirty="0" smtClean="0">
                <a:cs typeface="Times New Roman" panose="02020603050405020304" pitchFamily="18" charset="0"/>
              </a:rPr>
              <a:t>.</a:t>
            </a:r>
            <a:endParaRPr lang="en-US" dirty="0" smtClean="0"/>
          </a:p>
          <a:p>
            <a:r>
              <a:rPr lang="en-US" dirty="0" smtClean="0"/>
              <a:t>A</a:t>
            </a:r>
            <a:r>
              <a:rPr lang="en-US" dirty="0"/>
              <a:t>. Mayer (1886) </a:t>
            </a:r>
            <a:r>
              <a:rPr lang="en-US" dirty="0" smtClean="0"/>
              <a:t>from Netherlands infected healthy plants with the sap taken from infected tobacco leaves</a:t>
            </a:r>
          </a:p>
          <a:p>
            <a:endParaRPr lang="en-GB" dirty="0"/>
          </a:p>
        </p:txBody>
      </p:sp>
    </p:spTree>
    <p:extLst>
      <p:ext uri="{BB962C8B-B14F-4D97-AF65-F5344CB8AC3E}">
        <p14:creationId xmlns:p14="http://schemas.microsoft.com/office/powerpoint/2010/main" val="823876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plant viruses </a:t>
            </a:r>
          </a:p>
        </p:txBody>
      </p:sp>
      <p:sp>
        <p:nvSpPr>
          <p:cNvPr id="3" name="Content Placeholder 2"/>
          <p:cNvSpPr>
            <a:spLocks noGrp="1"/>
          </p:cNvSpPr>
          <p:nvPr>
            <p:ph idx="1"/>
          </p:nvPr>
        </p:nvSpPr>
        <p:spPr/>
        <p:txBody>
          <a:bodyPr>
            <a:normAutofit/>
          </a:bodyPr>
          <a:lstStyle/>
          <a:p>
            <a:r>
              <a:rPr lang="en-US" dirty="0"/>
              <a:t>In 1898, </a:t>
            </a:r>
            <a:r>
              <a:rPr lang="en-US" dirty="0" err="1"/>
              <a:t>Martinus</a:t>
            </a:r>
            <a:r>
              <a:rPr lang="en-US" dirty="0"/>
              <a:t> </a:t>
            </a:r>
            <a:r>
              <a:rPr lang="en-US" dirty="0" err="1"/>
              <a:t>Beijerinck</a:t>
            </a:r>
            <a:r>
              <a:rPr lang="en-US" dirty="0"/>
              <a:t>, </a:t>
            </a:r>
            <a:r>
              <a:rPr lang="en-US" dirty="0" err="1" smtClean="0"/>
              <a:t>Netherlands,microbiologist</a:t>
            </a:r>
            <a:r>
              <a:rPr lang="en-US" dirty="0" smtClean="0"/>
              <a:t> </a:t>
            </a:r>
            <a:r>
              <a:rPr lang="en-US" dirty="0"/>
              <a:t>filtered the viral sap </a:t>
            </a:r>
            <a:r>
              <a:rPr lang="en-US" dirty="0" smtClean="0"/>
              <a:t>with  </a:t>
            </a:r>
            <a:r>
              <a:rPr lang="en-US" dirty="0" err="1"/>
              <a:t>Chamberland</a:t>
            </a:r>
            <a:r>
              <a:rPr lang="en-US" dirty="0"/>
              <a:t> filter-candle</a:t>
            </a:r>
            <a:r>
              <a:rPr lang="en-US" dirty="0" smtClean="0"/>
              <a:t>. and </a:t>
            </a:r>
            <a:r>
              <a:rPr lang="en-US" dirty="0"/>
              <a:t>the remaining infected filter was named as "</a:t>
            </a:r>
            <a:r>
              <a:rPr lang="en-US" dirty="0" err="1"/>
              <a:t>contagium</a:t>
            </a:r>
            <a:r>
              <a:rPr lang="en-US" dirty="0"/>
              <a:t> </a:t>
            </a:r>
            <a:r>
              <a:rPr lang="en-US" dirty="0" err="1"/>
              <a:t>vivum</a:t>
            </a:r>
            <a:r>
              <a:rPr lang="en-US" dirty="0"/>
              <a:t> </a:t>
            </a:r>
            <a:r>
              <a:rPr lang="en-US" dirty="0" err="1"/>
              <a:t>fluidum</a:t>
            </a:r>
            <a:r>
              <a:rPr lang="en-US" dirty="0"/>
              <a:t>", thus the coinage of the modern term "virus", </a:t>
            </a:r>
          </a:p>
          <a:p>
            <a:r>
              <a:rPr lang="en-US" dirty="0"/>
              <a:t>In 1939 Holmes published a classification list of 129 plant viruses. </a:t>
            </a:r>
          </a:p>
          <a:p>
            <a:r>
              <a:rPr lang="en-US" dirty="0"/>
              <a:t>In 1999 there were 977 officially recognized, and some provisional, plant virus species.</a:t>
            </a:r>
          </a:p>
          <a:p>
            <a:r>
              <a:rPr lang="en-US" dirty="0"/>
              <a:t>Wendell Stanley </a:t>
            </a:r>
            <a:r>
              <a:rPr lang="en-US" dirty="0" smtClean="0"/>
              <a:t>crystalized </a:t>
            </a:r>
            <a:r>
              <a:rPr lang="en-US" dirty="0"/>
              <a:t>TMV in, who published his findings in 1935. he received the Nobel Prize in Chemistry in 1946. </a:t>
            </a:r>
            <a:endParaRPr lang="en-US" dirty="0" smtClean="0"/>
          </a:p>
          <a:p>
            <a:r>
              <a:rPr lang="en-US" dirty="0" smtClean="0"/>
              <a:t>In </a:t>
            </a:r>
            <a:r>
              <a:rPr lang="en-US" dirty="0"/>
              <a:t>the 1950s a discovery by two labs simultaneously proved that the purified RNA of the TMV was </a:t>
            </a:r>
            <a:r>
              <a:rPr lang="en-US" dirty="0" smtClean="0"/>
              <a:t>infectious.</a:t>
            </a:r>
          </a:p>
          <a:p>
            <a:endParaRPr lang="en-GB" dirty="0"/>
          </a:p>
        </p:txBody>
      </p:sp>
    </p:spTree>
    <p:extLst>
      <p:ext uri="{BB962C8B-B14F-4D97-AF65-F5344CB8AC3E}">
        <p14:creationId xmlns:p14="http://schemas.microsoft.com/office/powerpoint/2010/main" val="202563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Symptomology</a:t>
            </a:r>
            <a:endParaRPr lang="en-GB" dirty="0"/>
          </a:p>
        </p:txBody>
      </p:sp>
      <p:sp>
        <p:nvSpPr>
          <p:cNvPr id="3" name="Content Placeholder 2"/>
          <p:cNvSpPr>
            <a:spLocks noGrp="1"/>
          </p:cNvSpPr>
          <p:nvPr>
            <p:ph idx="1"/>
          </p:nvPr>
        </p:nvSpPr>
        <p:spPr/>
        <p:txBody>
          <a:bodyPr/>
          <a:lstStyle/>
          <a:p>
            <a:r>
              <a:rPr lang="en-GB" dirty="0"/>
              <a:t> MACROSCOPIC </a:t>
            </a:r>
            <a:r>
              <a:rPr lang="en-GB" dirty="0" smtClean="0"/>
              <a:t>SYMPTOMS</a:t>
            </a:r>
          </a:p>
          <a:p>
            <a:r>
              <a:rPr lang="en-GB"/>
              <a:t>Systemic </a:t>
            </a:r>
            <a:r>
              <a:rPr lang="en-GB" smtClean="0"/>
              <a:t>Symptoms</a:t>
            </a:r>
            <a:endParaRPr lang="en-GB" dirty="0"/>
          </a:p>
          <a:p>
            <a:r>
              <a:rPr lang="en-GB" dirty="0"/>
              <a:t>HISTOLOGICAL </a:t>
            </a:r>
            <a:r>
              <a:rPr lang="en-GB" dirty="0" smtClean="0"/>
              <a:t>CHANGES</a:t>
            </a:r>
          </a:p>
          <a:p>
            <a:r>
              <a:rPr lang="en-GB" dirty="0"/>
              <a:t>CYTOLOGICAL EFFECT</a:t>
            </a:r>
          </a:p>
        </p:txBody>
      </p:sp>
    </p:spTree>
    <p:extLst>
      <p:ext uri="{BB962C8B-B14F-4D97-AF65-F5344CB8AC3E}">
        <p14:creationId xmlns:p14="http://schemas.microsoft.com/office/powerpoint/2010/main" val="1102191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MACROSCOPIC SYMPTOMS</a:t>
            </a:r>
            <a:br>
              <a:rPr lang="en-GB" dirty="0"/>
            </a:br>
            <a:endParaRPr lang="en-GB" dirty="0"/>
          </a:p>
        </p:txBody>
      </p:sp>
      <p:sp>
        <p:nvSpPr>
          <p:cNvPr id="3" name="Content Placeholder 2"/>
          <p:cNvSpPr>
            <a:spLocks noGrp="1"/>
          </p:cNvSpPr>
          <p:nvPr>
            <p:ph idx="1"/>
          </p:nvPr>
        </p:nvSpPr>
        <p:spPr/>
        <p:txBody>
          <a:bodyPr>
            <a:normAutofit/>
          </a:bodyPr>
          <a:lstStyle/>
          <a:p>
            <a:r>
              <a:rPr lang="en-GB" dirty="0" smtClean="0"/>
              <a:t>Local Symptoms</a:t>
            </a:r>
          </a:p>
          <a:p>
            <a:pPr marL="0" indent="0">
              <a:buNone/>
            </a:pPr>
            <a:r>
              <a:rPr lang="en-US" dirty="0" smtClean="0"/>
              <a:t>Localized </a:t>
            </a:r>
            <a:r>
              <a:rPr lang="en-US" dirty="0"/>
              <a:t>lesions that develop near the site of entry on leaves are not usually of any economic significance but are important for biological </a:t>
            </a:r>
            <a:r>
              <a:rPr lang="en-US" dirty="0" smtClean="0"/>
              <a:t>assay </a:t>
            </a:r>
          </a:p>
          <a:p>
            <a:pPr marL="0" indent="0">
              <a:buNone/>
            </a:pPr>
            <a:r>
              <a:rPr lang="en-US" dirty="0" smtClean="0"/>
              <a:t>These vary </a:t>
            </a:r>
            <a:r>
              <a:rPr lang="en-US" dirty="0"/>
              <a:t>from small pinpoints to large irregular spreading necrotic </a:t>
            </a:r>
            <a:r>
              <a:rPr lang="en-US" dirty="0" smtClean="0"/>
              <a:t>patches</a:t>
            </a:r>
            <a:r>
              <a:rPr lang="en-US" dirty="0"/>
              <a:t> </a:t>
            </a:r>
            <a:r>
              <a:rPr lang="en-US" dirty="0" smtClean="0"/>
              <a:t>With types</a:t>
            </a:r>
          </a:p>
          <a:p>
            <a:pPr marL="457200" indent="-457200">
              <a:buFont typeface="+mj-lt"/>
              <a:buAutoNum type="arabicPeriod"/>
            </a:pPr>
            <a:r>
              <a:rPr lang="en-US" dirty="0"/>
              <a:t>chlorotic local lesions in which the </a:t>
            </a:r>
            <a:r>
              <a:rPr lang="en-US" dirty="0" smtClean="0"/>
              <a:t>infected cells </a:t>
            </a:r>
            <a:r>
              <a:rPr lang="en-US" dirty="0"/>
              <a:t>lose chlorophyll and other </a:t>
            </a:r>
            <a:r>
              <a:rPr lang="en-US" dirty="0" smtClean="0"/>
              <a:t>pigments</a:t>
            </a:r>
          </a:p>
        </p:txBody>
      </p:sp>
    </p:spTree>
    <p:extLst>
      <p:ext uri="{BB962C8B-B14F-4D97-AF65-F5344CB8AC3E}">
        <p14:creationId xmlns:p14="http://schemas.microsoft.com/office/powerpoint/2010/main" val="3760398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71" y="449943"/>
            <a:ext cx="5544457" cy="6037944"/>
          </a:xfrm>
          <a:prstGeom prst="rect">
            <a:avLst/>
          </a:prstGeom>
        </p:spPr>
      </p:pic>
      <p:sp>
        <p:nvSpPr>
          <p:cNvPr id="5" name="TextBox 4"/>
          <p:cNvSpPr txBox="1"/>
          <p:nvPr/>
        </p:nvSpPr>
        <p:spPr>
          <a:xfrm>
            <a:off x="8447315" y="5921829"/>
            <a:ext cx="3889828" cy="461665"/>
          </a:xfrm>
          <a:prstGeom prst="rect">
            <a:avLst/>
          </a:prstGeom>
          <a:noFill/>
        </p:spPr>
        <p:txBody>
          <a:bodyPr wrap="square" rtlCol="0">
            <a:spAutoFit/>
          </a:bodyPr>
          <a:lstStyle/>
          <a:p>
            <a:r>
              <a:rPr lang="en-US" sz="2400" b="1" dirty="0" smtClean="0">
                <a:solidFill>
                  <a:schemeClr val="bg1"/>
                </a:solidFill>
              </a:rPr>
              <a:t>Chlorotic lesions</a:t>
            </a:r>
            <a:endParaRPr lang="en-GB" sz="2400" b="1" dirty="0">
              <a:solidFill>
                <a:schemeClr val="bg1"/>
              </a:solidFill>
            </a:endParaRPr>
          </a:p>
        </p:txBody>
      </p:sp>
    </p:spTree>
    <p:extLst>
      <p:ext uri="{BB962C8B-B14F-4D97-AF65-F5344CB8AC3E}">
        <p14:creationId xmlns:p14="http://schemas.microsoft.com/office/powerpoint/2010/main" val="382127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MACROSCOPIC SYMPTOMS</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smtClean="0"/>
              <a:t>2.		Ring </a:t>
            </a:r>
            <a:r>
              <a:rPr lang="en-US" dirty="0"/>
              <a:t>spot lesions that typically consist of a central group of </a:t>
            </a:r>
            <a:r>
              <a:rPr lang="en-US" dirty="0" smtClean="0"/>
              <a:t>				dead </a:t>
            </a:r>
            <a:r>
              <a:rPr lang="en-US" dirty="0"/>
              <a:t>cells beyond which develop one or more superficial </a:t>
            </a:r>
            <a:r>
              <a:rPr lang="en-US" dirty="0" smtClean="0"/>
              <a:t>				concentric </a:t>
            </a:r>
            <a:r>
              <a:rPr lang="en-US" dirty="0"/>
              <a:t>rings of necrotic or chlorotic cells</a:t>
            </a:r>
            <a:r>
              <a:rPr lang="en-US" dirty="0" smtClean="0"/>
              <a:t>.</a:t>
            </a:r>
          </a:p>
          <a:p>
            <a:pPr marL="457200" indent="-457200">
              <a:buFont typeface="+mj-lt"/>
              <a:buAutoNum type="arabicPeriod"/>
            </a:pPr>
            <a:endParaRPr lang="en-US" dirty="0"/>
          </a:p>
          <a:p>
            <a:pPr marL="0" indent="0">
              <a:buNone/>
            </a:pPr>
            <a:r>
              <a:rPr lang="en-US" dirty="0" smtClean="0"/>
              <a:t>3.		Some </a:t>
            </a:r>
            <a:r>
              <a:rPr lang="en-US" dirty="0"/>
              <a:t>viruses in certain hosts show no visible local lesions in the </a:t>
            </a:r>
            <a:r>
              <a:rPr lang="en-US" dirty="0" smtClean="0"/>
              <a:t>			intact </a:t>
            </a:r>
            <a:r>
              <a:rPr lang="en-US" dirty="0"/>
              <a:t>leaf, but when the leaf is cleared in ethanol and stained </a:t>
            </a:r>
            <a:r>
              <a:rPr lang="en-US" dirty="0" smtClean="0"/>
              <a:t>			with </a:t>
            </a:r>
            <a:r>
              <a:rPr lang="en-US" dirty="0"/>
              <a:t>iodine, “starch lesions” may become apparent </a:t>
            </a:r>
            <a:endParaRPr lang="en-GB" dirty="0"/>
          </a:p>
          <a:p>
            <a:endParaRPr lang="en-GB" dirty="0"/>
          </a:p>
        </p:txBody>
      </p:sp>
    </p:spTree>
    <p:extLst>
      <p:ext uri="{BB962C8B-B14F-4D97-AF65-F5344CB8AC3E}">
        <p14:creationId xmlns:p14="http://schemas.microsoft.com/office/powerpoint/2010/main" val="258358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Viruses.</a:t>
            </a:r>
            <a:endParaRPr lang="en-GB" dirty="0"/>
          </a:p>
        </p:txBody>
      </p:sp>
      <p:sp>
        <p:nvSpPr>
          <p:cNvPr id="3" name="Content Placeholder 2"/>
          <p:cNvSpPr>
            <a:spLocks noGrp="1"/>
          </p:cNvSpPr>
          <p:nvPr>
            <p:ph idx="1"/>
          </p:nvPr>
        </p:nvSpPr>
        <p:spPr>
          <a:xfrm>
            <a:off x="1103312" y="1293224"/>
            <a:ext cx="10065431" cy="4950822"/>
          </a:xfrm>
        </p:spPr>
        <p:txBody>
          <a:bodyPr>
            <a:normAutofit/>
          </a:bodyPr>
          <a:lstStyle/>
          <a:p>
            <a:r>
              <a:rPr lang="en-US" dirty="0" err="1" smtClean="0"/>
              <a:t>Methews</a:t>
            </a:r>
            <a:r>
              <a:rPr lang="en-US" dirty="0" smtClean="0"/>
              <a:t> 1981 defined viruses as </a:t>
            </a:r>
          </a:p>
          <a:p>
            <a:pPr marL="0" indent="0" algn="just">
              <a:buNone/>
            </a:pPr>
            <a:r>
              <a:rPr lang="en-US" dirty="0"/>
              <a:t> </a:t>
            </a:r>
            <a:r>
              <a:rPr lang="en-US" dirty="0" smtClean="0"/>
              <a:t>“A </a:t>
            </a:r>
            <a:r>
              <a:rPr lang="en-US" dirty="0"/>
              <a:t>virus is a set of one or more nucleic acid template molecules, normally encased in a protective coat or coats of protein or lipoprotein, that is able to </a:t>
            </a:r>
            <a:r>
              <a:rPr lang="en-US" dirty="0" smtClean="0"/>
              <a:t>organize </a:t>
            </a:r>
            <a:r>
              <a:rPr lang="en-US" dirty="0"/>
              <a:t>its own replication only within suitable host cells. Within such cells, virus replication is </a:t>
            </a:r>
            <a:endParaRPr lang="en-US" dirty="0" smtClean="0"/>
          </a:p>
          <a:p>
            <a:pPr marL="0" indent="0" algn="just">
              <a:buNone/>
            </a:pPr>
            <a:r>
              <a:rPr lang="en-US" dirty="0" smtClean="0"/>
              <a:t>(</a:t>
            </a:r>
            <a:r>
              <a:rPr lang="en-US" dirty="0"/>
              <a:t>1) dependent on the host’s protein-</a:t>
            </a:r>
            <a:r>
              <a:rPr lang="en-US" dirty="0" err="1"/>
              <a:t>synthesising</a:t>
            </a:r>
            <a:r>
              <a:rPr lang="en-US" dirty="0"/>
              <a:t> machinery, </a:t>
            </a:r>
            <a:endParaRPr lang="en-US" dirty="0" smtClean="0"/>
          </a:p>
          <a:p>
            <a:pPr marL="0" indent="0" algn="just">
              <a:buNone/>
            </a:pPr>
            <a:r>
              <a:rPr lang="en-US" dirty="0" smtClean="0"/>
              <a:t>(</a:t>
            </a:r>
            <a:r>
              <a:rPr lang="en-US" dirty="0"/>
              <a:t>2) </a:t>
            </a:r>
            <a:r>
              <a:rPr lang="en-US" dirty="0" smtClean="0"/>
              <a:t>organized from </a:t>
            </a:r>
            <a:r>
              <a:rPr lang="en-US" dirty="0"/>
              <a:t>pools of the required materials rather than by binary fission, </a:t>
            </a:r>
            <a:endParaRPr lang="en-US" dirty="0" smtClean="0"/>
          </a:p>
          <a:p>
            <a:pPr marL="0" indent="0" algn="just">
              <a:buNone/>
            </a:pPr>
            <a:r>
              <a:rPr lang="en-US" dirty="0" smtClean="0"/>
              <a:t>(</a:t>
            </a:r>
            <a:r>
              <a:rPr lang="en-US" dirty="0"/>
              <a:t>3) located at sites that are not separated from the host cell contents by a lipoprotein bilayer membrane, and </a:t>
            </a:r>
            <a:endParaRPr lang="en-US" dirty="0" smtClean="0"/>
          </a:p>
          <a:p>
            <a:pPr marL="0" indent="0" algn="just">
              <a:buNone/>
            </a:pPr>
            <a:r>
              <a:rPr lang="en-US" dirty="0" smtClean="0"/>
              <a:t>(</a:t>
            </a:r>
            <a:r>
              <a:rPr lang="en-US" dirty="0"/>
              <a:t>4) continually giving rise to variants through several kinds of change in the viral nucleic </a:t>
            </a:r>
            <a:r>
              <a:rPr lang="en-US" dirty="0" smtClean="0"/>
              <a:t>acid”.</a:t>
            </a:r>
            <a:endParaRPr lang="en-GB" dirty="0"/>
          </a:p>
        </p:txBody>
      </p:sp>
    </p:spTree>
    <p:extLst>
      <p:ext uri="{BB962C8B-B14F-4D97-AF65-F5344CB8AC3E}">
        <p14:creationId xmlns:p14="http://schemas.microsoft.com/office/powerpoint/2010/main" val="411037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557" y="322090"/>
            <a:ext cx="7191829" cy="6267165"/>
          </a:xfrm>
          <a:prstGeom prst="rect">
            <a:avLst/>
          </a:prstGeom>
        </p:spPr>
      </p:pic>
      <p:sp>
        <p:nvSpPr>
          <p:cNvPr id="5" name="TextBox 4"/>
          <p:cNvSpPr txBox="1"/>
          <p:nvPr/>
        </p:nvSpPr>
        <p:spPr>
          <a:xfrm>
            <a:off x="8868229" y="5633997"/>
            <a:ext cx="3323771" cy="523220"/>
          </a:xfrm>
          <a:prstGeom prst="rect">
            <a:avLst/>
          </a:prstGeom>
          <a:noFill/>
        </p:spPr>
        <p:txBody>
          <a:bodyPr wrap="square" rtlCol="0">
            <a:spAutoFit/>
          </a:bodyPr>
          <a:lstStyle/>
          <a:p>
            <a:r>
              <a:rPr lang="en-US" sz="2800" b="1" dirty="0" smtClean="0">
                <a:solidFill>
                  <a:schemeClr val="bg1"/>
                </a:solidFill>
              </a:rPr>
              <a:t>Ring spot lesion</a:t>
            </a:r>
            <a:endParaRPr lang="en-GB" sz="2800" b="1" dirty="0">
              <a:solidFill>
                <a:schemeClr val="bg1"/>
              </a:solidFill>
            </a:endParaRPr>
          </a:p>
        </p:txBody>
      </p:sp>
    </p:spTree>
    <p:extLst>
      <p:ext uri="{BB962C8B-B14F-4D97-AF65-F5344CB8AC3E}">
        <p14:creationId xmlns:p14="http://schemas.microsoft.com/office/powerpoint/2010/main" val="1278395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lstStyle/>
          <a:p>
            <a:r>
              <a:rPr lang="en-US" dirty="0"/>
              <a:t>Various symptoms often appear in combination in particular diseases, and the pattern of disease development for a particular host-virus </a:t>
            </a:r>
            <a:r>
              <a:rPr lang="en-US" dirty="0" smtClean="0"/>
              <a:t>combination.</a:t>
            </a:r>
          </a:p>
          <a:p>
            <a:pPr marL="0" indent="0">
              <a:buNone/>
            </a:pPr>
            <a:r>
              <a:rPr lang="en-US" dirty="0" smtClean="0"/>
              <a:t>1	Effects </a:t>
            </a:r>
            <a:r>
              <a:rPr lang="en-US" dirty="0"/>
              <a:t>on Plant </a:t>
            </a:r>
            <a:r>
              <a:rPr lang="en-US" dirty="0" smtClean="0"/>
              <a:t>Size:</a:t>
            </a:r>
          </a:p>
          <a:p>
            <a:pPr marL="0" indent="0">
              <a:buNone/>
            </a:pPr>
            <a:r>
              <a:rPr lang="en-US" dirty="0"/>
              <a:t>Reduction in plant size is the most general </a:t>
            </a:r>
            <a:r>
              <a:rPr lang="en-US" dirty="0" smtClean="0"/>
              <a:t>symptom. </a:t>
            </a:r>
          </a:p>
          <a:p>
            <a:pPr marL="0" indent="0">
              <a:buNone/>
            </a:pPr>
            <a:r>
              <a:rPr lang="en-US" dirty="0" smtClean="0"/>
              <a:t>The </a:t>
            </a:r>
            <a:r>
              <a:rPr lang="en-US" dirty="0"/>
              <a:t>degree of stunting is </a:t>
            </a:r>
            <a:r>
              <a:rPr lang="en-US" dirty="0" smtClean="0"/>
              <a:t>correlated </a:t>
            </a:r>
            <a:r>
              <a:rPr lang="en-US" dirty="0"/>
              <a:t>with the severity of other symptoms, particularly </a:t>
            </a:r>
            <a:r>
              <a:rPr lang="en-US" dirty="0" smtClean="0"/>
              <a:t>with chlorosis. </a:t>
            </a:r>
          </a:p>
          <a:p>
            <a:pPr marL="0" indent="0">
              <a:buNone/>
            </a:pPr>
            <a:r>
              <a:rPr lang="en-US" dirty="0" smtClean="0"/>
              <a:t>Stunting </a:t>
            </a:r>
            <a:r>
              <a:rPr lang="en-US" dirty="0"/>
              <a:t>is usually almost entirely due to reduction in leaf size and internode length. Leaf number may be little affected. </a:t>
            </a:r>
          </a:p>
          <a:p>
            <a:pPr marL="457200" indent="-457200">
              <a:buAutoNum type="arabicPeriod"/>
            </a:pPr>
            <a:endParaRPr lang="en-GB" dirty="0"/>
          </a:p>
        </p:txBody>
      </p:sp>
    </p:spTree>
    <p:extLst>
      <p:ext uri="{BB962C8B-B14F-4D97-AF65-F5344CB8AC3E}">
        <p14:creationId xmlns:p14="http://schemas.microsoft.com/office/powerpoint/2010/main" val="3661736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Stunted growth</a:t>
            </a:r>
            <a:endParaRPr lang="en-GB" dirty="0"/>
          </a:p>
        </p:txBody>
      </p:sp>
      <p:pic>
        <p:nvPicPr>
          <p:cNvPr id="5122" name="Picture 2" descr="http://ephytia.inra.fr/en/I/17975/tabac0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082" y="1411741"/>
            <a:ext cx="41910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2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normAutofit lnSpcReduction="10000"/>
          </a:bodyPr>
          <a:lstStyle/>
          <a:p>
            <a:pPr algn="just"/>
            <a:r>
              <a:rPr lang="en-US" dirty="0"/>
              <a:t>2	Mosaic Patterns and Related </a:t>
            </a:r>
            <a:r>
              <a:rPr lang="en-US" dirty="0" smtClean="0"/>
              <a:t>Symptoms</a:t>
            </a:r>
          </a:p>
          <a:p>
            <a:pPr algn="just">
              <a:buFont typeface="Arial" panose="020B0604020202020204" pitchFamily="34" charset="0"/>
              <a:buChar char="•"/>
            </a:pPr>
            <a:r>
              <a:rPr lang="en-US" dirty="0" smtClean="0"/>
              <a:t>Development </a:t>
            </a:r>
            <a:r>
              <a:rPr lang="en-US" dirty="0"/>
              <a:t>of a pattern of light and dark green areas, which creates a mosaic effect in </a:t>
            </a:r>
            <a:r>
              <a:rPr lang="en-US" dirty="0" smtClean="0"/>
              <a:t>infected leaves.</a:t>
            </a:r>
          </a:p>
          <a:p>
            <a:pPr algn="just">
              <a:buFont typeface="Arial" panose="020B0604020202020204" pitchFamily="34" charset="0"/>
              <a:buChar char="•"/>
            </a:pPr>
            <a:r>
              <a:rPr lang="en-US" dirty="0"/>
              <a:t>No mosaic pattern develops in leaves that are past the cell division stage of leaf expansion when they become </a:t>
            </a:r>
            <a:r>
              <a:rPr lang="en-US" dirty="0" smtClean="0"/>
              <a:t>infected.</a:t>
            </a:r>
          </a:p>
          <a:p>
            <a:pPr algn="just">
              <a:buFont typeface="Arial" panose="020B0604020202020204" pitchFamily="34" charset="0"/>
              <a:buChar char="•"/>
            </a:pPr>
            <a:r>
              <a:rPr lang="en-US" dirty="0"/>
              <a:t>In monocotyledons, a common result of virus infection is the production of stripes or streaks of tissue lighter in </a:t>
            </a:r>
            <a:r>
              <a:rPr lang="en-US" dirty="0" err="1"/>
              <a:t>colour</a:t>
            </a:r>
            <a:r>
              <a:rPr lang="en-US" dirty="0"/>
              <a:t> than the rest of the leaf.</a:t>
            </a:r>
          </a:p>
          <a:p>
            <a:pPr algn="just">
              <a:buFont typeface="Arial" panose="020B0604020202020204" pitchFamily="34" charset="0"/>
              <a:buChar char="•"/>
            </a:pPr>
            <a:r>
              <a:rPr lang="en-US" dirty="0"/>
              <a:t>A variegation or “breaking” in the </a:t>
            </a:r>
            <a:r>
              <a:rPr lang="en-US" dirty="0" err="1"/>
              <a:t>colour</a:t>
            </a:r>
            <a:r>
              <a:rPr lang="en-US" dirty="0"/>
              <a:t> of petals commonly accompanies mosaic or streak symptoms in leaves</a:t>
            </a:r>
            <a:r>
              <a:rPr lang="en-US" dirty="0" smtClean="0"/>
              <a:t>.</a:t>
            </a:r>
          </a:p>
          <a:p>
            <a:pPr algn="just">
              <a:buFont typeface="Arial" panose="020B0604020202020204" pitchFamily="34" charset="0"/>
              <a:buChar char="•"/>
            </a:pPr>
            <a:r>
              <a:rPr lang="en-US" dirty="0"/>
              <a:t>Fruits that form on plants showing mosaic disease in the leaves may show a mottling</a:t>
            </a:r>
            <a:endParaRPr lang="en-GB" dirty="0"/>
          </a:p>
        </p:txBody>
      </p:sp>
    </p:spTree>
    <p:extLst>
      <p:ext uri="{BB962C8B-B14F-4D97-AF65-F5344CB8AC3E}">
        <p14:creationId xmlns:p14="http://schemas.microsoft.com/office/powerpoint/2010/main" val="2966385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Mosaic Patterns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543" y="307575"/>
            <a:ext cx="6096000" cy="6125194"/>
          </a:xfrm>
        </p:spPr>
      </p:pic>
    </p:spTree>
    <p:extLst>
      <p:ext uri="{BB962C8B-B14F-4D97-AF65-F5344CB8AC3E}">
        <p14:creationId xmlns:p14="http://schemas.microsoft.com/office/powerpoint/2010/main" val="573548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normAutofit/>
          </a:bodyPr>
          <a:lstStyle/>
          <a:p>
            <a:pPr marL="0" indent="0" algn="just">
              <a:buNone/>
            </a:pPr>
            <a:r>
              <a:rPr lang="en-GB" dirty="0" smtClean="0"/>
              <a:t>3	Yellow Diseases:</a:t>
            </a:r>
          </a:p>
          <a:p>
            <a:pPr marL="0" indent="0" algn="just">
              <a:buNone/>
            </a:pPr>
            <a:r>
              <a:rPr lang="en-US" dirty="0" smtClean="0"/>
              <a:t>The </a:t>
            </a:r>
            <a:r>
              <a:rPr lang="en-US" dirty="0"/>
              <a:t>first sign of infection is usually a clearing or yellowing of the veins in the younger leaves followed by a general yellowing or reddening of the </a:t>
            </a:r>
            <a:r>
              <a:rPr lang="en-US" dirty="0" smtClean="0"/>
              <a:t>leaves.</a:t>
            </a:r>
          </a:p>
          <a:p>
            <a:pPr marL="0" indent="0" algn="just">
              <a:buNone/>
            </a:pPr>
            <a:r>
              <a:rPr lang="en-GB" dirty="0" smtClean="0"/>
              <a:t>4	Leaf Rolling:</a:t>
            </a:r>
          </a:p>
          <a:p>
            <a:pPr marL="0" indent="0" algn="just">
              <a:buNone/>
            </a:pPr>
            <a:r>
              <a:rPr lang="en-US" dirty="0"/>
              <a:t>Virus infection can result in leaf rolling, which is usually upward but </a:t>
            </a:r>
            <a:r>
              <a:rPr lang="en-US" dirty="0" smtClean="0"/>
              <a:t>occasionally downward.</a:t>
            </a:r>
          </a:p>
          <a:p>
            <a:pPr marL="0" indent="0" algn="just">
              <a:buNone/>
            </a:pPr>
            <a:r>
              <a:rPr lang="en-US" dirty="0" smtClean="0"/>
              <a:t>5	Ring </a:t>
            </a:r>
            <a:r>
              <a:rPr lang="en-US" dirty="0"/>
              <a:t>Spot </a:t>
            </a:r>
            <a:r>
              <a:rPr lang="en-US" dirty="0" smtClean="0"/>
              <a:t>Disease:</a:t>
            </a:r>
          </a:p>
          <a:p>
            <a:pPr marL="0" indent="0" algn="just">
              <a:buNone/>
            </a:pPr>
            <a:r>
              <a:rPr lang="en-US" dirty="0" smtClean="0"/>
              <a:t>A pattern of concentric </a:t>
            </a:r>
            <a:r>
              <a:rPr lang="en-US" dirty="0"/>
              <a:t>rings and irregular lines on the leaves </a:t>
            </a:r>
            <a:r>
              <a:rPr lang="en-US" dirty="0" smtClean="0"/>
              <a:t>or fruit</a:t>
            </a:r>
            <a:r>
              <a:rPr lang="en-US" dirty="0"/>
              <a:t>. The lines may consist of yellowed tissue or </a:t>
            </a:r>
            <a:r>
              <a:rPr lang="en-US" dirty="0" smtClean="0"/>
              <a:t>due </a:t>
            </a:r>
            <a:r>
              <a:rPr lang="en-US" dirty="0"/>
              <a:t>to death of superficial layers of cells, </a:t>
            </a:r>
            <a:r>
              <a:rPr lang="en-US" dirty="0" smtClean="0"/>
              <a:t>(etched appearance).</a:t>
            </a:r>
            <a:endParaRPr lang="en-GB" dirty="0"/>
          </a:p>
        </p:txBody>
      </p:sp>
    </p:spTree>
    <p:extLst>
      <p:ext uri="{BB962C8B-B14F-4D97-AF65-F5344CB8AC3E}">
        <p14:creationId xmlns:p14="http://schemas.microsoft.com/office/powerpoint/2010/main" val="1385487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Leaf Rolling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173" y="1152983"/>
            <a:ext cx="7077166" cy="5316615"/>
          </a:xfrm>
          <a:prstGeom prst="rect">
            <a:avLst/>
          </a:prstGeom>
        </p:spPr>
      </p:pic>
    </p:spTree>
    <p:extLst>
      <p:ext uri="{BB962C8B-B14F-4D97-AF65-F5344CB8AC3E}">
        <p14:creationId xmlns:p14="http://schemas.microsoft.com/office/powerpoint/2010/main" val="4110134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6	Necrotic Diseases:</a:t>
            </a:r>
          </a:p>
          <a:p>
            <a:pPr marL="0" indent="0">
              <a:buNone/>
            </a:pPr>
            <a:r>
              <a:rPr lang="en-GB" dirty="0" smtClean="0"/>
              <a:t>The death of tissues, organs, or the whole plant. Necrotic patterns may follow the veins as the virus moves into </a:t>
            </a:r>
            <a:r>
              <a:rPr lang="en-GB" dirty="0"/>
              <a:t>the </a:t>
            </a:r>
            <a:r>
              <a:rPr lang="en-GB" dirty="0" smtClean="0"/>
              <a:t>leaf. </a:t>
            </a:r>
            <a:r>
              <a:rPr lang="en-GB" dirty="0"/>
              <a:t>In some diseases, the entire leaf is </a:t>
            </a:r>
            <a:r>
              <a:rPr lang="en-GB" dirty="0" smtClean="0"/>
              <a:t>killed.</a:t>
            </a:r>
          </a:p>
          <a:p>
            <a:pPr marL="0" indent="0">
              <a:buNone/>
            </a:pPr>
            <a:r>
              <a:rPr lang="en-US" dirty="0" smtClean="0"/>
              <a:t>7	Developmental Abnormalities:</a:t>
            </a:r>
          </a:p>
          <a:p>
            <a:pPr>
              <a:buFont typeface="Arial" panose="020B0604020202020204" pitchFamily="34" charset="0"/>
              <a:buChar char="•"/>
            </a:pPr>
            <a:r>
              <a:rPr lang="en-US" dirty="0" smtClean="0"/>
              <a:t>Uneven </a:t>
            </a:r>
            <a:r>
              <a:rPr lang="en-US" dirty="0"/>
              <a:t>growth of the leaf </a:t>
            </a:r>
            <a:r>
              <a:rPr lang="en-US" dirty="0" smtClean="0"/>
              <a:t>lamina.</a:t>
            </a:r>
          </a:p>
          <a:p>
            <a:pPr>
              <a:buFont typeface="Arial" panose="020B0604020202020204" pitchFamily="34" charset="0"/>
              <a:buChar char="•"/>
            </a:pPr>
            <a:r>
              <a:rPr lang="en-US" dirty="0" smtClean="0"/>
              <a:t>Dark </a:t>
            </a:r>
            <a:r>
              <a:rPr lang="en-US" dirty="0"/>
              <a:t>green areas may be raised to give a blistering effect, and the margin of the leaf may be irregular and twisted. </a:t>
            </a:r>
            <a:endParaRPr lang="en-US" dirty="0" smtClean="0"/>
          </a:p>
          <a:p>
            <a:pPr>
              <a:buFont typeface="Arial" panose="020B0604020202020204" pitchFamily="34" charset="0"/>
              <a:buChar char="•"/>
            </a:pPr>
            <a:r>
              <a:rPr lang="en-US" dirty="0"/>
              <a:t>T</a:t>
            </a:r>
            <a:r>
              <a:rPr lang="en-US" dirty="0" smtClean="0"/>
              <a:t>he </a:t>
            </a:r>
            <a:r>
              <a:rPr lang="en-US" dirty="0"/>
              <a:t>leaf blade may be more or less completely </a:t>
            </a:r>
            <a:r>
              <a:rPr lang="en-US" dirty="0" smtClean="0"/>
              <a:t>suppressed.</a:t>
            </a:r>
          </a:p>
          <a:p>
            <a:pPr>
              <a:buFont typeface="Arial" panose="020B0604020202020204" pitchFamily="34" charset="0"/>
              <a:buChar char="•"/>
            </a:pPr>
            <a:r>
              <a:rPr lang="en-US" dirty="0" smtClean="0"/>
              <a:t>Some </a:t>
            </a:r>
            <a:r>
              <a:rPr lang="en-US" dirty="0"/>
              <a:t>viruses cause swellings in the </a:t>
            </a:r>
            <a:r>
              <a:rPr lang="en-US" dirty="0" smtClean="0"/>
              <a:t>stem.</a:t>
            </a:r>
          </a:p>
          <a:p>
            <a:pPr marL="0" indent="0">
              <a:buNone/>
            </a:pPr>
            <a:endParaRPr lang="en-US" dirty="0" smtClean="0"/>
          </a:p>
        </p:txBody>
      </p:sp>
    </p:spTree>
    <p:extLst>
      <p:ext uri="{BB962C8B-B14F-4D97-AF65-F5344CB8AC3E}">
        <p14:creationId xmlns:p14="http://schemas.microsoft.com/office/powerpoint/2010/main" val="1148290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Necrotic Diseases</a:t>
            </a:r>
          </a:p>
        </p:txBody>
      </p:sp>
      <p:pic>
        <p:nvPicPr>
          <p:cNvPr id="7170" name="Picture 2" descr="https://ohioline.osu.edu/sites/ohioline/files/imce/Plant_Pathology/PLPATH-FRU-12-Necrotic-leaf-blotch-ap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371" y="1254583"/>
            <a:ext cx="7968343" cy="540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9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Uneven growth of the leaf lamina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272" y="1152983"/>
            <a:ext cx="4978399" cy="5696475"/>
          </a:xfrm>
        </p:spPr>
      </p:pic>
    </p:spTree>
    <p:extLst>
      <p:ext uri="{BB962C8B-B14F-4D97-AF65-F5344CB8AC3E}">
        <p14:creationId xmlns:p14="http://schemas.microsoft.com/office/powerpoint/2010/main" val="342436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1" y="177735"/>
            <a:ext cx="11539472" cy="5501848"/>
          </a:xfrm>
          <a:prstGeom prst="rect">
            <a:avLst/>
          </a:prstGeom>
        </p:spPr>
      </p:pic>
      <p:sp>
        <p:nvSpPr>
          <p:cNvPr id="6" name="Content Placeholder 5"/>
          <p:cNvSpPr>
            <a:spLocks noGrp="1"/>
          </p:cNvSpPr>
          <p:nvPr>
            <p:ph idx="1"/>
          </p:nvPr>
        </p:nvSpPr>
        <p:spPr>
          <a:xfrm>
            <a:off x="875201" y="5859887"/>
            <a:ext cx="8946541" cy="1605543"/>
          </a:xfrm>
        </p:spPr>
        <p:txBody>
          <a:bodyPr>
            <a:normAutofit/>
          </a:bodyPr>
          <a:lstStyle/>
          <a:p>
            <a:pPr marL="0" indent="0" algn="ctr">
              <a:buNone/>
            </a:pPr>
            <a:r>
              <a:rPr lang="en-US" sz="2800" b="1" dirty="0" smtClean="0"/>
              <a:t>Viruses of different shapes</a:t>
            </a:r>
            <a:endParaRPr lang="en-GB" sz="2800" b="1" dirty="0"/>
          </a:p>
        </p:txBody>
      </p:sp>
    </p:spTree>
    <p:extLst>
      <p:ext uri="{BB962C8B-B14F-4D97-AF65-F5344CB8AC3E}">
        <p14:creationId xmlns:p14="http://schemas.microsoft.com/office/powerpoint/2010/main" val="3778760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blistering effect</a:t>
            </a:r>
            <a:endParaRPr lang="en-GB" dirty="0"/>
          </a:p>
        </p:txBody>
      </p:sp>
      <p:sp>
        <p:nvSpPr>
          <p:cNvPr id="3" name="Content Placeholder 2"/>
          <p:cNvSpPr>
            <a:spLocks noGrp="1"/>
          </p:cNvSpPr>
          <p:nvPr>
            <p:ph idx="1"/>
          </p:nvPr>
        </p:nvSpPr>
        <p:spPr/>
        <p:txBody>
          <a:bodyPr/>
          <a:lstStyle/>
          <a:p>
            <a:endParaRPr lang="en-GB"/>
          </a:p>
        </p:txBody>
      </p:sp>
      <p:pic>
        <p:nvPicPr>
          <p:cNvPr id="8196" name="Picture 4" descr="https://i.stack.imgur.com/PI2Q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832" y="348343"/>
            <a:ext cx="5561369" cy="590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71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swellings in the stem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2629" y="1152983"/>
            <a:ext cx="4486240" cy="5645606"/>
          </a:xfrm>
        </p:spPr>
      </p:pic>
    </p:spTree>
    <p:extLst>
      <p:ext uri="{BB962C8B-B14F-4D97-AF65-F5344CB8AC3E}">
        <p14:creationId xmlns:p14="http://schemas.microsoft.com/office/powerpoint/2010/main" val="866613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Enations, which are outgrowths from the upper or lower surface of the leaf, usually associated with veins. </a:t>
            </a:r>
          </a:p>
          <a:p>
            <a:pPr>
              <a:buFont typeface="Arial" panose="020B0604020202020204" pitchFamily="34" charset="0"/>
              <a:buChar char="•"/>
            </a:pPr>
            <a:r>
              <a:rPr lang="en-US" dirty="0"/>
              <a:t>Viruses may cause a variety of </a:t>
            </a:r>
            <a:r>
              <a:rPr lang="en-US" dirty="0" err="1"/>
              <a:t>tumour</a:t>
            </a:r>
            <a:r>
              <a:rPr lang="en-US" dirty="0"/>
              <a:t>-like growths. </a:t>
            </a:r>
          </a:p>
          <a:p>
            <a:pPr>
              <a:buFont typeface="Arial" panose="020B0604020202020204" pitchFamily="34" charset="0"/>
              <a:buChar char="•"/>
            </a:pPr>
            <a:r>
              <a:rPr lang="en-US" dirty="0"/>
              <a:t>Stem deformation such as stem splitting and scarring is caused by some viruses in some woody plants. </a:t>
            </a:r>
          </a:p>
          <a:p>
            <a:pPr>
              <a:buFont typeface="Arial" panose="020B0604020202020204" pitchFamily="34" charset="0"/>
              <a:buChar char="•"/>
            </a:pPr>
            <a:r>
              <a:rPr lang="en-US" dirty="0"/>
              <a:t>In some Musa cultivars is that the fruit bunch emerges from the side of the </a:t>
            </a:r>
            <a:r>
              <a:rPr lang="en-US" dirty="0" err="1"/>
              <a:t>pseudostem</a:t>
            </a:r>
            <a:r>
              <a:rPr lang="en-US" dirty="0"/>
              <a:t> instead of the top of it. This is due to necrosis of the cigar leaf</a:t>
            </a:r>
            <a:r>
              <a:rPr lang="en-US" dirty="0" smtClean="0"/>
              <a:t>.</a:t>
            </a:r>
          </a:p>
          <a:p>
            <a:pPr marL="0" indent="0">
              <a:buNone/>
            </a:pPr>
            <a:r>
              <a:rPr lang="en-US" dirty="0" smtClean="0"/>
              <a:t>8	</a:t>
            </a:r>
            <a:r>
              <a:rPr lang="en-GB" dirty="0" smtClean="0"/>
              <a:t>Wilting:</a:t>
            </a:r>
          </a:p>
          <a:p>
            <a:pPr>
              <a:buFont typeface="Arial" panose="020B0604020202020204" pitchFamily="34" charset="0"/>
              <a:buChar char="•"/>
            </a:pPr>
            <a:r>
              <a:rPr lang="en-US" dirty="0"/>
              <a:t>Some virus infections induce wilting of the aerial parts, leading to the death of the whole plant</a:t>
            </a:r>
          </a:p>
          <a:p>
            <a:endParaRPr lang="en-GB" dirty="0"/>
          </a:p>
        </p:txBody>
      </p:sp>
    </p:spTree>
    <p:extLst>
      <p:ext uri="{BB962C8B-B14F-4D97-AF65-F5344CB8AC3E}">
        <p14:creationId xmlns:p14="http://schemas.microsoft.com/office/powerpoint/2010/main" val="3891902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38" y="2901100"/>
            <a:ext cx="5330144" cy="3546969"/>
          </a:xfrm>
          <a:prstGeom prst="rect">
            <a:avLst/>
          </a:prstGeom>
        </p:spPr>
      </p:pic>
      <p:sp>
        <p:nvSpPr>
          <p:cNvPr id="5" name="TextBox 4"/>
          <p:cNvSpPr txBox="1"/>
          <p:nvPr/>
        </p:nvSpPr>
        <p:spPr>
          <a:xfrm>
            <a:off x="856344" y="2153844"/>
            <a:ext cx="2960914" cy="646331"/>
          </a:xfrm>
          <a:prstGeom prst="rect">
            <a:avLst/>
          </a:prstGeom>
          <a:noFill/>
        </p:spPr>
        <p:txBody>
          <a:bodyPr wrap="square" rtlCol="0">
            <a:spAutoFit/>
          </a:bodyPr>
          <a:lstStyle/>
          <a:p>
            <a:r>
              <a:rPr lang="en-GB" sz="3600" b="1" dirty="0">
                <a:solidFill>
                  <a:schemeClr val="bg1"/>
                </a:solidFill>
              </a:rPr>
              <a:t>Wilting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82" y="1422432"/>
            <a:ext cx="5511990" cy="5025637"/>
          </a:xfrm>
          <a:prstGeom prst="rect">
            <a:avLst/>
          </a:prstGeom>
        </p:spPr>
      </p:pic>
      <p:sp>
        <p:nvSpPr>
          <p:cNvPr id="7" name="TextBox 6"/>
          <p:cNvSpPr txBox="1"/>
          <p:nvPr/>
        </p:nvSpPr>
        <p:spPr>
          <a:xfrm>
            <a:off x="6052457" y="449943"/>
            <a:ext cx="3439886" cy="584775"/>
          </a:xfrm>
          <a:prstGeom prst="rect">
            <a:avLst/>
          </a:prstGeom>
          <a:noFill/>
        </p:spPr>
        <p:txBody>
          <a:bodyPr wrap="square" rtlCol="0">
            <a:spAutoFit/>
          </a:bodyPr>
          <a:lstStyle/>
          <a:p>
            <a:r>
              <a:rPr lang="en-US" sz="3200" b="1" dirty="0" smtClean="0">
                <a:solidFill>
                  <a:schemeClr val="bg1"/>
                </a:solidFill>
              </a:rPr>
              <a:t>Leaf enation</a:t>
            </a:r>
            <a:endParaRPr lang="en-GB" sz="3200" b="1" dirty="0">
              <a:solidFill>
                <a:schemeClr val="bg1"/>
              </a:solidFill>
            </a:endParaRPr>
          </a:p>
        </p:txBody>
      </p:sp>
    </p:spTree>
    <p:extLst>
      <p:ext uri="{BB962C8B-B14F-4D97-AF65-F5344CB8AC3E}">
        <p14:creationId xmlns:p14="http://schemas.microsoft.com/office/powerpoint/2010/main" val="1677171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Systemic Symptoms</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smtClean="0"/>
              <a:t>9	Recovery </a:t>
            </a:r>
            <a:r>
              <a:rPr lang="en-US" dirty="0"/>
              <a:t>from </a:t>
            </a:r>
            <a:r>
              <a:rPr lang="en-US" dirty="0" smtClean="0"/>
              <a:t>Disease:</a:t>
            </a:r>
          </a:p>
          <a:p>
            <a:pPr marL="0" indent="0">
              <a:buNone/>
            </a:pPr>
            <a:r>
              <a:rPr lang="en-US" dirty="0"/>
              <a:t>U</a:t>
            </a:r>
            <a:r>
              <a:rPr lang="en-US" dirty="0" smtClean="0"/>
              <a:t>ncommonly, a plant shows disease symptoms </a:t>
            </a:r>
            <a:r>
              <a:rPr lang="en-US" dirty="0"/>
              <a:t>for a period, and then new growth appears in which symptoms are milder or absent, although virus is still </a:t>
            </a:r>
            <a:r>
              <a:rPr lang="en-US" dirty="0" smtClean="0"/>
              <a:t>present</a:t>
            </a:r>
          </a:p>
          <a:p>
            <a:pPr marL="0" indent="0">
              <a:buNone/>
            </a:pPr>
            <a:r>
              <a:rPr lang="en-US" dirty="0" smtClean="0"/>
              <a:t>10	 Genetic </a:t>
            </a:r>
            <a:r>
              <a:rPr lang="en-US" dirty="0"/>
              <a:t>Effects </a:t>
            </a:r>
            <a:endParaRPr lang="en-US" dirty="0" smtClean="0"/>
          </a:p>
          <a:p>
            <a:pPr marL="0" indent="0">
              <a:buNone/>
            </a:pPr>
            <a:r>
              <a:rPr lang="en-US" dirty="0"/>
              <a:t>Infection with Barley stripe mosaic virus (BSMV) induces an increase in mutation rate in </a:t>
            </a:r>
            <a:r>
              <a:rPr lang="en-US" dirty="0" err="1"/>
              <a:t>Zea</a:t>
            </a:r>
            <a:r>
              <a:rPr lang="en-US" dirty="0"/>
              <a:t> mays and also a genetic abnormality known as an aberrant ratio (AR</a:t>
            </a:r>
            <a:r>
              <a:rPr lang="en-US" dirty="0" smtClean="0"/>
              <a:t>) in pollen infected parent. </a:t>
            </a:r>
            <a:endParaRPr lang="en-GB" dirty="0"/>
          </a:p>
        </p:txBody>
      </p:sp>
    </p:spTree>
    <p:extLst>
      <p:ext uri="{BB962C8B-B14F-4D97-AF65-F5344CB8AC3E}">
        <p14:creationId xmlns:p14="http://schemas.microsoft.com/office/powerpoint/2010/main" val="4037845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HISTOLOGICAL CHANGES</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a:t>The macroscopic symptoms induced by viruses frequently reflect histological changes within the </a:t>
            </a:r>
            <a:r>
              <a:rPr lang="en-US" dirty="0" smtClean="0"/>
              <a:t>plant</a:t>
            </a:r>
          </a:p>
          <a:p>
            <a:pPr marL="0" indent="0">
              <a:buNone/>
            </a:pPr>
            <a:r>
              <a:rPr lang="en-GB" dirty="0" smtClean="0"/>
              <a:t>1	Necrosis:</a:t>
            </a:r>
          </a:p>
          <a:p>
            <a:pPr marL="0" indent="0">
              <a:buNone/>
            </a:pPr>
            <a:r>
              <a:rPr lang="en-US" dirty="0"/>
              <a:t>It may be general or may be limited to specific tissues, such as </a:t>
            </a:r>
            <a:r>
              <a:rPr lang="en-US" dirty="0" err="1"/>
              <a:t>localised</a:t>
            </a:r>
            <a:r>
              <a:rPr lang="en-US" dirty="0"/>
              <a:t> areas of the </a:t>
            </a:r>
            <a:r>
              <a:rPr lang="en-US" dirty="0" smtClean="0"/>
              <a:t>root.</a:t>
            </a:r>
          </a:p>
          <a:p>
            <a:pPr marL="0" indent="0">
              <a:buNone/>
            </a:pPr>
            <a:r>
              <a:rPr lang="en-US" dirty="0" smtClean="0"/>
              <a:t>2	Hypoplasia:</a:t>
            </a:r>
          </a:p>
          <a:p>
            <a:pPr marL="0" indent="0">
              <a:buNone/>
            </a:pPr>
            <a:r>
              <a:rPr lang="en-US" dirty="0" err="1"/>
              <a:t>localised</a:t>
            </a:r>
            <a:r>
              <a:rPr lang="en-US" dirty="0"/>
              <a:t> retarded growth frequently leading to thinner areas on leaves. The lamina is thinner than in the dark green areas, and the mesophyll cells are less differentiated with fewer chloroplasts and fewer or no intercellular </a:t>
            </a:r>
            <a:r>
              <a:rPr lang="en-US" dirty="0" smtClean="0"/>
              <a:t>spaces.</a:t>
            </a:r>
            <a:endParaRPr lang="en-GB" dirty="0"/>
          </a:p>
        </p:txBody>
      </p:sp>
    </p:spTree>
    <p:extLst>
      <p:ext uri="{BB962C8B-B14F-4D97-AF65-F5344CB8AC3E}">
        <p14:creationId xmlns:p14="http://schemas.microsoft.com/office/powerpoint/2010/main" val="1491696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HISTOLOGICAL CHANGES</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smtClean="0"/>
              <a:t>3	Hyperplasia</a:t>
            </a:r>
          </a:p>
          <a:p>
            <a:pPr marL="0" indent="0">
              <a:buNone/>
            </a:pPr>
            <a:r>
              <a:rPr lang="en-US" dirty="0"/>
              <a:t>Hyperplasia is growth of abnormally large cells or excessive cell division.</a:t>
            </a:r>
            <a:endParaRPr lang="en-GB" dirty="0"/>
          </a:p>
        </p:txBody>
      </p:sp>
    </p:spTree>
    <p:extLst>
      <p:ext uri="{BB962C8B-B14F-4D97-AF65-F5344CB8AC3E}">
        <p14:creationId xmlns:p14="http://schemas.microsoft.com/office/powerpoint/2010/main" val="4047754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CYTOLOGICAL EFFECTS</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Effects on </a:t>
            </a:r>
            <a:r>
              <a:rPr lang="en-GB" dirty="0" smtClean="0"/>
              <a:t>Cell Structures</a:t>
            </a:r>
          </a:p>
          <a:p>
            <a:pPr marL="457200" indent="-457200">
              <a:buFont typeface="+mj-lt"/>
              <a:buAutoNum type="arabicPeriod"/>
            </a:pPr>
            <a:r>
              <a:rPr lang="en-GB" dirty="0" smtClean="0"/>
              <a:t>Nuclei</a:t>
            </a:r>
          </a:p>
          <a:p>
            <a:pPr marL="0" indent="0">
              <a:buNone/>
            </a:pPr>
            <a:r>
              <a:rPr lang="en-US" dirty="0"/>
              <a:t> </a:t>
            </a:r>
            <a:r>
              <a:rPr lang="en-US" dirty="0" err="1" smtClean="0"/>
              <a:t>virues</a:t>
            </a:r>
            <a:r>
              <a:rPr lang="en-US" dirty="0" smtClean="0"/>
              <a:t> give rise to </a:t>
            </a:r>
            <a:r>
              <a:rPr lang="en-US" dirty="0" err="1" smtClean="0"/>
              <a:t>intranuclear</a:t>
            </a:r>
            <a:r>
              <a:rPr lang="en-US" dirty="0" smtClean="0"/>
              <a:t> </a:t>
            </a:r>
            <a:r>
              <a:rPr lang="en-US" dirty="0"/>
              <a:t>inclusions of various sorts and may affect the nucleolus or the size and shape of the </a:t>
            </a:r>
            <a:r>
              <a:rPr lang="en-US" dirty="0" smtClean="0"/>
              <a:t>nucleus.</a:t>
            </a:r>
          </a:p>
          <a:p>
            <a:pPr marL="0" indent="0">
              <a:buNone/>
            </a:pPr>
            <a:r>
              <a:rPr lang="en-US" dirty="0" smtClean="0"/>
              <a:t>2	Mitochondria</a:t>
            </a:r>
            <a:r>
              <a:rPr lang="en-GB" dirty="0" smtClean="0"/>
              <a:t>:</a:t>
            </a:r>
            <a:endParaRPr lang="en-US" dirty="0"/>
          </a:p>
          <a:p>
            <a:pPr marL="0" indent="0">
              <a:buNone/>
            </a:pPr>
            <a:r>
              <a:rPr lang="en-US" dirty="0"/>
              <a:t>The long rods of Tobacco rattle virus may be associated with the mitochondria in infected </a:t>
            </a:r>
            <a:r>
              <a:rPr lang="en-US" dirty="0" smtClean="0"/>
              <a:t>cells</a:t>
            </a:r>
          </a:p>
          <a:p>
            <a:pPr marL="0" indent="0">
              <a:buNone/>
            </a:pPr>
            <a:r>
              <a:rPr lang="en-GB" dirty="0" smtClean="0"/>
              <a:t>3	Chloroplasts:</a:t>
            </a:r>
          </a:p>
          <a:p>
            <a:pPr marL="0" indent="0">
              <a:buNone/>
            </a:pPr>
            <a:r>
              <a:rPr lang="en-US" dirty="0"/>
              <a:t>Infection with TYMV induces small peripheral </a:t>
            </a:r>
            <a:r>
              <a:rPr lang="en-US" dirty="0" smtClean="0"/>
              <a:t>vesicles.</a:t>
            </a:r>
          </a:p>
          <a:p>
            <a:pPr marL="0" indent="0">
              <a:buNone/>
            </a:pPr>
            <a:r>
              <a:rPr lang="en-US" dirty="0"/>
              <a:t>M</a:t>
            </a:r>
            <a:r>
              <a:rPr lang="en-US" dirty="0" smtClean="0"/>
              <a:t>ost of changes appear </a:t>
            </a:r>
            <a:r>
              <a:rPr lang="en-US" dirty="0"/>
              <a:t>to constitute a structural and biochemical degeneration of the organelles. </a:t>
            </a:r>
            <a:endParaRPr lang="en-US" dirty="0" smtClean="0"/>
          </a:p>
          <a:p>
            <a:pPr marL="0" indent="0">
              <a:buNone/>
            </a:pPr>
            <a:r>
              <a:rPr lang="en-US" dirty="0" smtClean="0"/>
              <a:t>In </a:t>
            </a:r>
            <a:r>
              <a:rPr lang="en-US" dirty="0"/>
              <a:t>many infections, the size and number of starch grains seen in leaf cells are abnormal.</a:t>
            </a:r>
          </a:p>
          <a:p>
            <a:pPr marL="0" indent="0">
              <a:buNone/>
            </a:pPr>
            <a:endParaRPr lang="en-GB" dirty="0"/>
          </a:p>
        </p:txBody>
      </p:sp>
    </p:spTree>
    <p:extLst>
      <p:ext uri="{BB962C8B-B14F-4D97-AF65-F5344CB8AC3E}">
        <p14:creationId xmlns:p14="http://schemas.microsoft.com/office/powerpoint/2010/main" val="328108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CYTOLOGICAL EFFECTS</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a:t>4	Cell </a:t>
            </a:r>
            <a:r>
              <a:rPr lang="en-US" dirty="0" smtClean="0"/>
              <a:t>Walls:</a:t>
            </a:r>
          </a:p>
          <a:p>
            <a:pPr marL="0" indent="0">
              <a:buNone/>
            </a:pPr>
            <a:r>
              <a:rPr lang="en-US" dirty="0"/>
              <a:t> Abnormal thickening, due to the deposition of </a:t>
            </a:r>
            <a:r>
              <a:rPr lang="en-US" dirty="0" err="1" smtClean="0"/>
              <a:t>callose</a:t>
            </a:r>
            <a:r>
              <a:rPr lang="en-US" dirty="0" smtClean="0"/>
              <a:t>. </a:t>
            </a:r>
            <a:endParaRPr lang="en-US" dirty="0"/>
          </a:p>
          <a:p>
            <a:pPr marL="0" indent="0">
              <a:buNone/>
            </a:pPr>
            <a:r>
              <a:rPr lang="en-US" dirty="0" smtClean="0"/>
              <a:t>Cell </a:t>
            </a:r>
            <a:r>
              <a:rPr lang="en-US" dirty="0"/>
              <a:t>wall protrusions involving the plasmodesmata have been reported for several unrelated </a:t>
            </a:r>
            <a:r>
              <a:rPr lang="en-US" dirty="0" smtClean="0"/>
              <a:t>viruses.</a:t>
            </a:r>
          </a:p>
          <a:p>
            <a:pPr marL="0" indent="0">
              <a:buNone/>
            </a:pPr>
            <a:r>
              <a:rPr lang="en-US" dirty="0" smtClean="0"/>
              <a:t>Depositions of electron-dense material between </a:t>
            </a:r>
            <a:r>
              <a:rPr lang="en-US" dirty="0"/>
              <a:t>the cell wall and the plasma membrane (sometimes called </a:t>
            </a:r>
            <a:r>
              <a:rPr lang="en-US" dirty="0" err="1"/>
              <a:t>paramural</a:t>
            </a:r>
            <a:r>
              <a:rPr lang="en-US" dirty="0"/>
              <a:t> bodies) may extend over substantial areas of the cell wall</a:t>
            </a:r>
            <a:r>
              <a:rPr lang="en-US" dirty="0" smtClean="0"/>
              <a:t>.</a:t>
            </a:r>
          </a:p>
          <a:p>
            <a:pPr marL="0" indent="0">
              <a:buNone/>
            </a:pPr>
            <a:r>
              <a:rPr lang="en-US" dirty="0"/>
              <a:t>5	Cell </a:t>
            </a:r>
            <a:r>
              <a:rPr lang="en-US" dirty="0" smtClean="0"/>
              <a:t>Death.</a:t>
            </a:r>
            <a:endParaRPr lang="en-US" dirty="0"/>
          </a:p>
          <a:p>
            <a:pPr marL="0" indent="0">
              <a:buNone/>
            </a:pPr>
            <a:endParaRPr lang="en-GB" dirty="0"/>
          </a:p>
        </p:txBody>
      </p:sp>
    </p:spTree>
    <p:extLst>
      <p:ext uri="{BB962C8B-B14F-4D97-AF65-F5344CB8AC3E}">
        <p14:creationId xmlns:p14="http://schemas.microsoft.com/office/powerpoint/2010/main" val="842774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CYTOLOGICAL EFFECTS</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en-US" dirty="0"/>
              <a:t> Virus-Induced Structures in the </a:t>
            </a:r>
            <a:r>
              <a:rPr lang="en-US" dirty="0" smtClean="0"/>
              <a:t>Cytoplasm</a:t>
            </a:r>
          </a:p>
          <a:p>
            <a:pPr marL="0" indent="0">
              <a:buNone/>
            </a:pPr>
            <a:r>
              <a:rPr lang="en-US" dirty="0" smtClean="0"/>
              <a:t>1	Accumulations </a:t>
            </a:r>
            <a:r>
              <a:rPr lang="en-US" dirty="0"/>
              <a:t>of Virus Particles</a:t>
            </a:r>
            <a:endParaRPr lang="en-US" dirty="0" smtClean="0"/>
          </a:p>
          <a:p>
            <a:pPr marL="0" indent="0">
              <a:buNone/>
            </a:pPr>
            <a:r>
              <a:rPr lang="en-US" dirty="0"/>
              <a:t>Virus particles may accumulate in </a:t>
            </a:r>
            <a:r>
              <a:rPr lang="en-US" dirty="0" smtClean="0"/>
              <a:t>an infected </a:t>
            </a:r>
            <a:r>
              <a:rPr lang="en-US" dirty="0"/>
              <a:t>cell in sufficient numbers and exist under suitable conditions to form three-dimensional crystalline </a:t>
            </a:r>
            <a:r>
              <a:rPr lang="en-US" dirty="0" smtClean="0"/>
              <a:t>arrays can be seen by light or electron microscope.</a:t>
            </a:r>
          </a:p>
          <a:p>
            <a:pPr marL="0" indent="0">
              <a:buNone/>
            </a:pPr>
            <a:r>
              <a:rPr lang="en-US" dirty="0" smtClean="0"/>
              <a:t>2	Aggregates </a:t>
            </a:r>
            <a:r>
              <a:rPr lang="en-US" dirty="0"/>
              <a:t>of Virus-Encoded </a:t>
            </a:r>
            <a:r>
              <a:rPr lang="en-US" dirty="0" smtClean="0"/>
              <a:t>Protein</a:t>
            </a:r>
          </a:p>
          <a:p>
            <a:pPr marL="0" indent="0">
              <a:buNone/>
            </a:pPr>
            <a:r>
              <a:rPr lang="en-US" dirty="0"/>
              <a:t>Potyviruses induce the formation of characteristic cylindrical inclusions in the cytoplasm of infected cells </a:t>
            </a:r>
            <a:endParaRPr lang="en-US" dirty="0" smtClean="0"/>
          </a:p>
          <a:p>
            <a:pPr marL="0" indent="0">
              <a:buNone/>
            </a:pPr>
            <a:r>
              <a:rPr lang="en-US" dirty="0" smtClean="0"/>
              <a:t>3	</a:t>
            </a:r>
            <a:r>
              <a:rPr lang="en-US" dirty="0" err="1" smtClean="0"/>
              <a:t>Caulimovirus</a:t>
            </a:r>
            <a:r>
              <a:rPr lang="en-US" dirty="0" smtClean="0"/>
              <a:t> Inclusions</a:t>
            </a:r>
            <a:endParaRPr lang="en-US" dirty="0"/>
          </a:p>
          <a:p>
            <a:pPr marL="457200" indent="-457200">
              <a:buFont typeface="+mj-lt"/>
              <a:buAutoNum type="arabicPeriod"/>
            </a:pPr>
            <a:r>
              <a:rPr lang="en-US" dirty="0" smtClean="0"/>
              <a:t>Electron-dense </a:t>
            </a:r>
            <a:r>
              <a:rPr lang="en-US" dirty="0"/>
              <a:t>inclusions are made up of open reading frame (ORF) VI product and are considered to be the sites of virus synthesis </a:t>
            </a:r>
            <a:r>
              <a:rPr lang="en-US" dirty="0" smtClean="0"/>
              <a:t>and assembly. </a:t>
            </a:r>
          </a:p>
          <a:p>
            <a:pPr marL="457200" indent="-457200">
              <a:buFont typeface="+mj-lt"/>
              <a:buAutoNum type="arabicPeriod"/>
            </a:pPr>
            <a:r>
              <a:rPr lang="en-US" dirty="0" smtClean="0"/>
              <a:t>Electron-lucent </a:t>
            </a:r>
            <a:r>
              <a:rPr lang="en-US" dirty="0"/>
              <a:t>inclusion bodies are made up of ORF II product, one of the proteins involved in aphid </a:t>
            </a:r>
            <a:r>
              <a:rPr lang="en-US" dirty="0" smtClean="0"/>
              <a:t>transmission.</a:t>
            </a:r>
            <a:endParaRPr lang="en-GB" dirty="0"/>
          </a:p>
        </p:txBody>
      </p:sp>
    </p:spTree>
    <p:extLst>
      <p:ext uri="{BB962C8B-B14F-4D97-AF65-F5344CB8AC3E}">
        <p14:creationId xmlns:p14="http://schemas.microsoft.com/office/powerpoint/2010/main" val="25812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viruses differ from other Pathogens</a:t>
            </a:r>
            <a:endParaRPr lang="en-GB" dirty="0"/>
          </a:p>
        </p:txBody>
      </p:sp>
      <p:sp>
        <p:nvSpPr>
          <p:cNvPr id="3" name="Content Placeholder 2"/>
          <p:cNvSpPr>
            <a:spLocks noGrp="1"/>
          </p:cNvSpPr>
          <p:nvPr>
            <p:ph idx="1"/>
          </p:nvPr>
        </p:nvSpPr>
        <p:spPr>
          <a:xfrm>
            <a:off x="992778" y="2052918"/>
            <a:ext cx="10175966" cy="4195481"/>
          </a:xfrm>
        </p:spPr>
        <p:txBody>
          <a:bodyPr>
            <a:normAutofit/>
          </a:bodyPr>
          <a:lstStyle/>
          <a:p>
            <a:r>
              <a:rPr lang="en-US" sz="2400" dirty="0">
                <a:latin typeface="Times New Roman" panose="02020603050405020304" pitchFamily="18" charset="0"/>
                <a:cs typeface="Times New Roman" panose="02020603050405020304" pitchFamily="18" charset="0"/>
              </a:rPr>
              <a:t>In the size of their nucleic acids, viruses range from a </a:t>
            </a:r>
            <a:r>
              <a:rPr lang="en-US" sz="2400" dirty="0" err="1">
                <a:latin typeface="Times New Roman" panose="02020603050405020304" pitchFamily="18" charset="0"/>
                <a:cs typeface="Times New Roman" panose="02020603050405020304" pitchFamily="18" charset="0"/>
              </a:rPr>
              <a:t>monocistronic</a:t>
            </a:r>
            <a:r>
              <a:rPr lang="en-US" sz="2400" dirty="0">
                <a:latin typeface="Times New Roman" panose="02020603050405020304" pitchFamily="18" charset="0"/>
                <a:cs typeface="Times New Roman" panose="02020603050405020304" pitchFamily="18" charset="0"/>
              </a:rPr>
              <a:t> mRNA in the satellite virus of tobacco necrosis virus (STNV) to a genome larger than that of the smallest </a:t>
            </a:r>
            <a:r>
              <a:rPr lang="en-US" sz="2400" dirty="0" smtClean="0">
                <a:latin typeface="Times New Roman" panose="02020603050405020304" pitchFamily="18" charset="0"/>
                <a:cs typeface="Times New Roman" panose="02020603050405020304" pitchFamily="18" charset="0"/>
              </a:rPr>
              <a:t>cells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Viruses differ from other pathogens </a:t>
            </a:r>
            <a:r>
              <a:rPr lang="en-US" sz="2400" dirty="0">
                <a:latin typeface="Times New Roman" panose="02020603050405020304" pitchFamily="18" charset="0"/>
                <a:cs typeface="Times New Roman" panose="02020603050405020304" pitchFamily="18" charset="0"/>
              </a:rPr>
              <a:t>like Rickettsia, </a:t>
            </a:r>
            <a:r>
              <a:rPr lang="en-US" sz="2400" dirty="0" err="1" smtClean="0">
                <a:latin typeface="Times New Roman" panose="02020603050405020304" pitchFamily="18" charset="0"/>
                <a:cs typeface="Times New Roman" panose="02020603050405020304" pitchFamily="18" charset="0"/>
              </a:rPr>
              <a:t>chlamydiae</a:t>
            </a:r>
            <a:r>
              <a:rPr lang="en-US" sz="2400" dirty="0" smtClean="0">
                <a:latin typeface="Times New Roman" panose="02020603050405020304" pitchFamily="18" charset="0"/>
                <a:cs typeface="Times New Roman" panose="02020603050405020304" pitchFamily="18" charset="0"/>
              </a:rPr>
              <a:t> mycoplasmas etc.</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Main features of pathogens differing from viruses given below</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12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Like Pathogens</a:t>
            </a:r>
            <a:endParaRPr lang="en-GB" dirty="0"/>
          </a:p>
        </p:txBody>
      </p:sp>
      <p:sp>
        <p:nvSpPr>
          <p:cNvPr id="3" name="Content Placeholder 2"/>
          <p:cNvSpPr>
            <a:spLocks noGrp="1"/>
          </p:cNvSpPr>
          <p:nvPr>
            <p:ph idx="1"/>
          </p:nvPr>
        </p:nvSpPr>
        <p:spPr/>
        <p:txBody>
          <a:bodyPr/>
          <a:lstStyle/>
          <a:p>
            <a:r>
              <a:rPr lang="en-US" dirty="0" smtClean="0"/>
              <a:t>Viroids</a:t>
            </a:r>
          </a:p>
          <a:p>
            <a:r>
              <a:rPr lang="en-US" dirty="0" err="1" smtClean="0"/>
              <a:t>Phytoplasmas</a:t>
            </a:r>
            <a:endParaRPr lang="en-US" dirty="0" smtClean="0"/>
          </a:p>
          <a:p>
            <a:r>
              <a:rPr lang="en-GB" dirty="0"/>
              <a:t>SATELLITE VIRUSES </a:t>
            </a:r>
            <a:endParaRPr lang="en-GB" dirty="0" smtClean="0"/>
          </a:p>
          <a:p>
            <a:r>
              <a:rPr lang="en-GB" dirty="0" smtClean="0"/>
              <a:t>SATELLITE RNAS and DNAS</a:t>
            </a:r>
            <a:endParaRPr lang="en-GB" dirty="0"/>
          </a:p>
        </p:txBody>
      </p:sp>
    </p:spTree>
    <p:extLst>
      <p:ext uri="{BB962C8B-B14F-4D97-AF65-F5344CB8AC3E}">
        <p14:creationId xmlns:p14="http://schemas.microsoft.com/office/powerpoint/2010/main" val="3831607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Like Pathogens</a:t>
            </a:r>
            <a:endParaRPr lang="en-GB" dirty="0"/>
          </a:p>
        </p:txBody>
      </p:sp>
      <p:sp>
        <p:nvSpPr>
          <p:cNvPr id="3" name="Content Placeholder 2"/>
          <p:cNvSpPr>
            <a:spLocks noGrp="1"/>
          </p:cNvSpPr>
          <p:nvPr>
            <p:ph idx="1"/>
          </p:nvPr>
        </p:nvSpPr>
        <p:spPr/>
        <p:txBody>
          <a:bodyPr/>
          <a:lstStyle/>
          <a:p>
            <a:r>
              <a:rPr lang="en-US" dirty="0" smtClean="0"/>
              <a:t>pathogenic </a:t>
            </a:r>
            <a:r>
              <a:rPr lang="en-US" dirty="0"/>
              <a:t>RNAs known as </a:t>
            </a:r>
            <a:r>
              <a:rPr lang="en-US" dirty="0" smtClean="0"/>
              <a:t>Viroids also cause some virus like disease in plants.</a:t>
            </a:r>
          </a:p>
          <a:p>
            <a:r>
              <a:rPr lang="en-US" dirty="0" smtClean="0"/>
              <a:t>Viroids have following properties:</a:t>
            </a:r>
          </a:p>
          <a:p>
            <a:pPr marL="457200" indent="-457200">
              <a:buFont typeface="+mj-lt"/>
              <a:buAutoNum type="arabicPeriod"/>
            </a:pPr>
            <a:r>
              <a:rPr lang="en-US" dirty="0" smtClean="0"/>
              <a:t>Viroids </a:t>
            </a:r>
            <a:r>
              <a:rPr lang="en-US" dirty="0"/>
              <a:t>are small circular molecules, a few hundred nucleotides long, with a high degree of secondary structure.</a:t>
            </a:r>
          </a:p>
          <a:p>
            <a:pPr marL="457200" indent="-457200">
              <a:buFont typeface="+mj-lt"/>
              <a:buAutoNum type="arabicPeriod"/>
            </a:pPr>
            <a:r>
              <a:rPr lang="en-US" dirty="0" smtClean="0"/>
              <a:t>Viroids </a:t>
            </a:r>
            <a:r>
              <a:rPr lang="en-US" dirty="0"/>
              <a:t>do not code for any polypeptides and replicate independently of any associated plant virus. </a:t>
            </a:r>
          </a:p>
          <a:p>
            <a:pPr marL="457200" indent="-457200">
              <a:buFont typeface="+mj-lt"/>
              <a:buAutoNum type="arabicPeriod"/>
            </a:pPr>
            <a:r>
              <a:rPr lang="en-US" dirty="0" smtClean="0"/>
              <a:t>Viroids </a:t>
            </a:r>
            <a:r>
              <a:rPr lang="en-US" dirty="0"/>
              <a:t>are the smallest known </a:t>
            </a:r>
            <a:r>
              <a:rPr lang="en-US" dirty="0" smtClean="0"/>
              <a:t>self replicating </a:t>
            </a:r>
            <a:r>
              <a:rPr lang="en-US" dirty="0"/>
              <a:t>genetic unit</a:t>
            </a:r>
            <a:r>
              <a:rPr lang="en-US" dirty="0" smtClean="0"/>
              <a:t>.</a:t>
            </a:r>
          </a:p>
          <a:p>
            <a:pPr marL="0" indent="0">
              <a:buNone/>
            </a:pPr>
            <a:r>
              <a:rPr lang="en-US" dirty="0"/>
              <a:t>The most studied viroid is Potato spindle tuber viroid (</a:t>
            </a:r>
            <a:r>
              <a:rPr lang="en-US" dirty="0" err="1"/>
              <a:t>PSTVd</a:t>
            </a:r>
            <a:r>
              <a:rPr lang="en-US" dirty="0" smtClean="0"/>
              <a:t>).</a:t>
            </a:r>
            <a:endParaRPr lang="en-US" dirty="0"/>
          </a:p>
          <a:p>
            <a:pPr marL="0" indent="0">
              <a:buNone/>
            </a:pPr>
            <a:endParaRPr lang="en-GB" dirty="0"/>
          </a:p>
        </p:txBody>
      </p:sp>
    </p:spTree>
    <p:extLst>
      <p:ext uri="{BB962C8B-B14F-4D97-AF65-F5344CB8AC3E}">
        <p14:creationId xmlns:p14="http://schemas.microsoft.com/office/powerpoint/2010/main" val="3252927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Viroids</a:t>
            </a:r>
            <a:endParaRPr lang="en-GB" dirty="0"/>
          </a:p>
        </p:txBody>
      </p:sp>
      <p:sp>
        <p:nvSpPr>
          <p:cNvPr id="3" name="Content Placeholder 2"/>
          <p:cNvSpPr>
            <a:spLocks noGrp="1"/>
          </p:cNvSpPr>
          <p:nvPr>
            <p:ph idx="1"/>
          </p:nvPr>
        </p:nvSpPr>
        <p:spPr/>
        <p:txBody>
          <a:bodyPr>
            <a:normAutofit/>
          </a:bodyPr>
          <a:lstStyle/>
          <a:p>
            <a:r>
              <a:rPr lang="en-US" dirty="0"/>
              <a:t>Viroid names are abbreviated to initials with a “d” added to distinguish them from abbreviations for virus names. They range in size from 246 to 375 </a:t>
            </a:r>
            <a:r>
              <a:rPr lang="en-US" dirty="0" smtClean="0"/>
              <a:t>nucleotides.</a:t>
            </a:r>
          </a:p>
          <a:p>
            <a:r>
              <a:rPr lang="en-US" dirty="0"/>
              <a:t>Based on the sequence and predicted structures of their RNAs, the present 29 known </a:t>
            </a:r>
            <a:r>
              <a:rPr lang="en-US" dirty="0" err="1"/>
              <a:t>viroids</a:t>
            </a:r>
            <a:r>
              <a:rPr lang="en-US" dirty="0"/>
              <a:t> are </a:t>
            </a:r>
            <a:r>
              <a:rPr lang="en-US" dirty="0" smtClean="0"/>
              <a:t>classified </a:t>
            </a:r>
            <a:r>
              <a:rPr lang="en-US" dirty="0" err="1"/>
              <a:t>Pospiviroidae</a:t>
            </a:r>
            <a:r>
              <a:rPr lang="en-US" dirty="0"/>
              <a:t> and the </a:t>
            </a:r>
            <a:r>
              <a:rPr lang="en-US" dirty="0" err="1" smtClean="0"/>
              <a:t>Asunviroidae</a:t>
            </a:r>
            <a:r>
              <a:rPr lang="en-US" dirty="0" smtClean="0"/>
              <a:t>.</a:t>
            </a:r>
          </a:p>
          <a:p>
            <a:r>
              <a:rPr lang="en-US" dirty="0"/>
              <a:t>members of the </a:t>
            </a:r>
            <a:r>
              <a:rPr lang="en-US" dirty="0" err="1"/>
              <a:t>Pospiviroidae</a:t>
            </a:r>
            <a:r>
              <a:rPr lang="en-US" dirty="0"/>
              <a:t> replicate in the nucleus and members of the </a:t>
            </a:r>
            <a:r>
              <a:rPr lang="en-US" dirty="0" err="1"/>
              <a:t>Avsunviroidae</a:t>
            </a:r>
            <a:r>
              <a:rPr lang="en-US" dirty="0"/>
              <a:t> in chloroplasts</a:t>
            </a:r>
            <a:r>
              <a:rPr lang="en-US" dirty="0" smtClean="0"/>
              <a:t>.</a:t>
            </a:r>
          </a:p>
          <a:p>
            <a:r>
              <a:rPr lang="en-US" dirty="0"/>
              <a:t>Viroids replicate via an RNA template, most probably by a rolling circle mechanism</a:t>
            </a:r>
            <a:r>
              <a:rPr lang="en-US" dirty="0" smtClean="0"/>
              <a:t>.</a:t>
            </a:r>
          </a:p>
        </p:txBody>
      </p:sp>
    </p:spTree>
    <p:extLst>
      <p:ext uri="{BB962C8B-B14F-4D97-AF65-F5344CB8AC3E}">
        <p14:creationId xmlns:p14="http://schemas.microsoft.com/office/powerpoint/2010/main" val="4030761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Viroids</a:t>
            </a:r>
            <a:endParaRPr lang="en-GB" dirty="0"/>
          </a:p>
        </p:txBody>
      </p:sp>
      <p:sp>
        <p:nvSpPr>
          <p:cNvPr id="3" name="Content Placeholder 2"/>
          <p:cNvSpPr>
            <a:spLocks noGrp="1"/>
          </p:cNvSpPr>
          <p:nvPr>
            <p:ph idx="1"/>
          </p:nvPr>
        </p:nvSpPr>
        <p:spPr/>
        <p:txBody>
          <a:bodyPr>
            <a:normAutofit fontScale="92500" lnSpcReduction="10000"/>
          </a:bodyPr>
          <a:lstStyle/>
          <a:p>
            <a:r>
              <a:rPr lang="en-GB" dirty="0"/>
              <a:t>Pathology of Viroids</a:t>
            </a:r>
          </a:p>
          <a:p>
            <a:pPr marL="0" indent="0">
              <a:buNone/>
            </a:pPr>
            <a:r>
              <a:rPr lang="en-GB" dirty="0"/>
              <a:t>1	Macroscopic Disease Symptoms:</a:t>
            </a:r>
          </a:p>
          <a:p>
            <a:pPr marL="0" indent="0">
              <a:buNone/>
            </a:pPr>
            <a:r>
              <a:rPr lang="en-GB" dirty="0"/>
              <a:t>Their symptoms include stunting, mottling, leaf distortion, and necrosis and range from the slowly developing lethal disease to symptomless infection</a:t>
            </a:r>
            <a:r>
              <a:rPr lang="en-GB" dirty="0" smtClean="0"/>
              <a:t>.</a:t>
            </a:r>
            <a:endParaRPr lang="en-US" dirty="0" smtClean="0"/>
          </a:p>
          <a:p>
            <a:pPr marL="0" indent="0">
              <a:buNone/>
            </a:pPr>
            <a:r>
              <a:rPr lang="en-US" dirty="0" smtClean="0"/>
              <a:t>2	Cytopathic Effects:</a:t>
            </a:r>
          </a:p>
          <a:p>
            <a:pPr marL="0" indent="0" algn="just">
              <a:buNone/>
            </a:pPr>
            <a:r>
              <a:rPr lang="en-US" dirty="0"/>
              <a:t> </a:t>
            </a:r>
            <a:r>
              <a:rPr lang="en-US" dirty="0" smtClean="0"/>
              <a:t>Viroids cause changes in </a:t>
            </a:r>
            <a:r>
              <a:rPr lang="en-US" dirty="0"/>
              <a:t>membranous structures called plasmalemmasomes. P</a:t>
            </a:r>
            <a:r>
              <a:rPr lang="en-US" dirty="0" smtClean="0"/>
              <a:t>ronounced </a:t>
            </a:r>
            <a:r>
              <a:rPr lang="en-US" dirty="0"/>
              <a:t>corrugations and irregular thickness in cell walls of viroid-infected </a:t>
            </a:r>
            <a:r>
              <a:rPr lang="en-US" dirty="0" smtClean="0"/>
              <a:t>tissue and </a:t>
            </a:r>
            <a:r>
              <a:rPr lang="en-US" dirty="0"/>
              <a:t>degenerative abnormalities </a:t>
            </a:r>
            <a:r>
              <a:rPr lang="en-US" dirty="0" smtClean="0"/>
              <a:t>in </a:t>
            </a:r>
            <a:r>
              <a:rPr lang="en-US" dirty="0"/>
              <a:t>the </a:t>
            </a:r>
            <a:r>
              <a:rPr lang="en-US" dirty="0" smtClean="0"/>
              <a:t>chloroplasts.</a:t>
            </a:r>
          </a:p>
          <a:p>
            <a:pPr marL="0" indent="0" algn="just">
              <a:buNone/>
            </a:pPr>
            <a:r>
              <a:rPr lang="en-US" dirty="0" smtClean="0"/>
              <a:t>3	Location </a:t>
            </a:r>
            <a:r>
              <a:rPr lang="en-US" dirty="0"/>
              <a:t>of Viroids in </a:t>
            </a:r>
            <a:r>
              <a:rPr lang="en-US" dirty="0" smtClean="0"/>
              <a:t>Plant:</a:t>
            </a:r>
          </a:p>
          <a:p>
            <a:pPr marL="0" indent="0" algn="just">
              <a:buNone/>
            </a:pPr>
            <a:r>
              <a:rPr lang="en-US" dirty="0" smtClean="0"/>
              <a:t>Some Viroids found on vascular tissues, mesophyll tissues, nucleus and in chloroplast.</a:t>
            </a:r>
          </a:p>
        </p:txBody>
      </p:sp>
    </p:spTree>
    <p:extLst>
      <p:ext uri="{BB962C8B-B14F-4D97-AF65-F5344CB8AC3E}">
        <p14:creationId xmlns:p14="http://schemas.microsoft.com/office/powerpoint/2010/main" val="3566908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Viroids</a:t>
            </a:r>
            <a:endParaRPr lang="en-GB" dirty="0"/>
          </a:p>
        </p:txBody>
      </p:sp>
      <p:sp>
        <p:nvSpPr>
          <p:cNvPr id="3" name="Content Placeholder 2"/>
          <p:cNvSpPr>
            <a:spLocks noGrp="1"/>
          </p:cNvSpPr>
          <p:nvPr>
            <p:ph idx="1"/>
          </p:nvPr>
        </p:nvSpPr>
        <p:spPr/>
        <p:txBody>
          <a:bodyPr/>
          <a:lstStyle/>
          <a:p>
            <a:pPr marL="0" indent="0" algn="just">
              <a:buNone/>
            </a:pPr>
            <a:r>
              <a:rPr lang="en-GB" dirty="0"/>
              <a:t>4	Movement in the Plant</a:t>
            </a:r>
          </a:p>
          <a:p>
            <a:pPr marL="0" indent="0" algn="just">
              <a:buNone/>
            </a:pPr>
            <a:r>
              <a:rPr lang="en-US" dirty="0"/>
              <a:t>The cell-to-cell movement is via plasmodesmata rapidly and is mediated by specific sequences or structural motifs. Long-distance movement of Viroids  is almost certainly through the phloem.</a:t>
            </a:r>
            <a:endParaRPr lang="en-GB" dirty="0"/>
          </a:p>
          <a:p>
            <a:pPr marL="0" indent="0">
              <a:buNone/>
            </a:pPr>
            <a:r>
              <a:rPr lang="en-GB" dirty="0" smtClean="0"/>
              <a:t>5	Transmission</a:t>
            </a:r>
          </a:p>
          <a:p>
            <a:pPr marL="0" indent="0">
              <a:buNone/>
            </a:pPr>
            <a:r>
              <a:rPr lang="en-US" dirty="0"/>
              <a:t>Viroids are readily transmitted by mechanical means mainly by contaminated tools or similar means </a:t>
            </a:r>
            <a:r>
              <a:rPr lang="en-US" dirty="0" smtClean="0"/>
              <a:t>easily due to viroid </a:t>
            </a:r>
            <a:r>
              <a:rPr lang="en-US" dirty="0"/>
              <a:t>secondary structure and to the </a:t>
            </a:r>
            <a:r>
              <a:rPr lang="en-US" dirty="0" err="1"/>
              <a:t>complexing</a:t>
            </a:r>
            <a:r>
              <a:rPr lang="en-US" dirty="0"/>
              <a:t> of </a:t>
            </a:r>
            <a:r>
              <a:rPr lang="en-US" dirty="0" err="1"/>
              <a:t>viroids</a:t>
            </a:r>
            <a:r>
              <a:rPr lang="en-US" dirty="0"/>
              <a:t> to host </a:t>
            </a:r>
            <a:r>
              <a:rPr lang="en-US" dirty="0" smtClean="0"/>
              <a:t>components.</a:t>
            </a:r>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120063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PHYTOPLASMA and </a:t>
            </a:r>
            <a:r>
              <a:rPr lang="en-GB" dirty="0" err="1" smtClean="0"/>
              <a:t>spiroplasmas</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dirty="0" smtClean="0"/>
              <a:t>These are bacteria </a:t>
            </a:r>
            <a:r>
              <a:rPr lang="en-US" dirty="0"/>
              <a:t>that lack a cell wall and are obligate parasites of the phloem tissue</a:t>
            </a:r>
            <a:r>
              <a:rPr lang="en-US" dirty="0" smtClean="0"/>
              <a:t>.</a:t>
            </a:r>
          </a:p>
          <a:p>
            <a:r>
              <a:rPr lang="en-US" dirty="0" smtClean="0"/>
              <a:t> </a:t>
            </a:r>
            <a:r>
              <a:rPr lang="en-US" dirty="0"/>
              <a:t>There are two genera </a:t>
            </a:r>
            <a:r>
              <a:rPr lang="en-US" dirty="0" smtClean="0"/>
              <a:t>: </a:t>
            </a:r>
            <a:r>
              <a:rPr lang="en-US" dirty="0" err="1"/>
              <a:t>Phytoplasma</a:t>
            </a:r>
            <a:r>
              <a:rPr lang="en-US" dirty="0"/>
              <a:t> and </a:t>
            </a:r>
            <a:r>
              <a:rPr lang="en-US" dirty="0" err="1"/>
              <a:t>Spiroplasma</a:t>
            </a:r>
            <a:r>
              <a:rPr lang="en-US" dirty="0" smtClean="0"/>
              <a:t>.</a:t>
            </a:r>
          </a:p>
          <a:p>
            <a:r>
              <a:rPr lang="en-US" dirty="0" err="1"/>
              <a:t>Phytoplasma</a:t>
            </a:r>
            <a:r>
              <a:rPr lang="en-US" dirty="0"/>
              <a:t> were formerly known as Mycoplasma-like organisms, or </a:t>
            </a:r>
            <a:r>
              <a:rPr lang="en-US" dirty="0" smtClean="0"/>
              <a:t>MLOs.</a:t>
            </a:r>
          </a:p>
          <a:p>
            <a:r>
              <a:rPr lang="en-US" dirty="0"/>
              <a:t>They have a pleomorphic or filamentous shape with a diameter of less than 1 mm and very small genomes</a:t>
            </a:r>
            <a:r>
              <a:rPr lang="en-US" dirty="0" smtClean="0"/>
              <a:t>.</a:t>
            </a:r>
          </a:p>
          <a:p>
            <a:r>
              <a:rPr lang="en-US" dirty="0"/>
              <a:t>Two common symptoms of </a:t>
            </a:r>
            <a:r>
              <a:rPr lang="en-US" dirty="0" err="1" smtClean="0"/>
              <a:t>phytoplasma</a:t>
            </a:r>
            <a:r>
              <a:rPr lang="en-US" dirty="0" smtClean="0"/>
              <a:t> are </a:t>
            </a:r>
            <a:r>
              <a:rPr lang="en-US" dirty="0" err="1"/>
              <a:t>phyllody</a:t>
            </a:r>
            <a:r>
              <a:rPr lang="en-US" dirty="0"/>
              <a:t>—the production of </a:t>
            </a:r>
            <a:r>
              <a:rPr lang="en-US" dirty="0" err="1"/>
              <a:t>leaflike</a:t>
            </a:r>
            <a:r>
              <a:rPr lang="en-US" dirty="0"/>
              <a:t> structures in place of the floral parts and yellowing of the leaves due to the presence of the pathogen in the </a:t>
            </a:r>
            <a:r>
              <a:rPr lang="en-US" dirty="0" smtClean="0"/>
              <a:t>phloem.</a:t>
            </a:r>
          </a:p>
          <a:p>
            <a:endParaRPr lang="en-GB" dirty="0"/>
          </a:p>
        </p:txBody>
      </p:sp>
    </p:spTree>
    <p:extLst>
      <p:ext uri="{BB962C8B-B14F-4D97-AF65-F5344CB8AC3E}">
        <p14:creationId xmlns:p14="http://schemas.microsoft.com/office/powerpoint/2010/main" val="716787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PHYTOPLASMA and </a:t>
            </a:r>
            <a:r>
              <a:rPr lang="en-GB" dirty="0" err="1"/>
              <a:t>spiroplasmas</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2400" dirty="0" smtClean="0"/>
              <a:t>Sometime cause bushy </a:t>
            </a:r>
            <a:r>
              <a:rPr lang="en-US" sz="2400" dirty="0"/>
              <a:t>appearance </a:t>
            </a:r>
            <a:r>
              <a:rPr lang="en-US" sz="2400" dirty="0" smtClean="0"/>
              <a:t>by inducing </a:t>
            </a:r>
            <a:r>
              <a:rPr lang="en-US" sz="2400" dirty="0"/>
              <a:t>proliferation of axillary side shoots and increase in size of internodes, giving witches’ broom symptoms</a:t>
            </a:r>
          </a:p>
          <a:p>
            <a:r>
              <a:rPr lang="en-US" sz="2400" dirty="0" err="1"/>
              <a:t>Phytoplasma</a:t>
            </a:r>
            <a:r>
              <a:rPr lang="en-US" sz="2400" dirty="0"/>
              <a:t> are mainly transmitted by leafhoppers (family </a:t>
            </a:r>
            <a:r>
              <a:rPr lang="en-US" sz="2400" dirty="0" err="1"/>
              <a:t>Cicadellidae</a:t>
            </a:r>
            <a:r>
              <a:rPr lang="en-US" sz="2400" dirty="0"/>
              <a:t>) and </a:t>
            </a:r>
            <a:r>
              <a:rPr lang="en-US" sz="2400" dirty="0" err="1"/>
              <a:t>planthoppers</a:t>
            </a:r>
            <a:r>
              <a:rPr lang="en-US" sz="2400" dirty="0"/>
              <a:t> (family </a:t>
            </a:r>
            <a:r>
              <a:rPr lang="en-US" sz="2400" dirty="0" err="1"/>
              <a:t>Fulgoridae</a:t>
            </a:r>
            <a:r>
              <a:rPr lang="en-US" sz="2400" dirty="0"/>
              <a:t>) in a propagative circulative manner</a:t>
            </a:r>
          </a:p>
          <a:p>
            <a:r>
              <a:rPr lang="en-US" sz="2400" dirty="0"/>
              <a:t>The genome sizes of sequenced </a:t>
            </a:r>
            <a:r>
              <a:rPr lang="en-US" sz="2400" dirty="0" err="1"/>
              <a:t>phytoplasma</a:t>
            </a:r>
            <a:r>
              <a:rPr lang="en-US" sz="2400" dirty="0"/>
              <a:t> range from 530kb to1,350 kb, encoding between 671 and 754 </a:t>
            </a:r>
            <a:r>
              <a:rPr lang="en-US" sz="2400" dirty="0" smtClean="0"/>
              <a:t>genes.</a:t>
            </a:r>
            <a:endParaRPr lang="en-US" sz="2400" dirty="0"/>
          </a:p>
        </p:txBody>
      </p:sp>
    </p:spTree>
    <p:extLst>
      <p:ext uri="{BB962C8B-B14F-4D97-AF65-F5344CB8AC3E}">
        <p14:creationId xmlns:p14="http://schemas.microsoft.com/office/powerpoint/2010/main" val="1704351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PHYTOPLASMA and </a:t>
            </a:r>
            <a:r>
              <a:rPr lang="en-GB" dirty="0" err="1"/>
              <a:t>spiroplasmas</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2400" dirty="0"/>
              <a:t>Diagnosis of </a:t>
            </a:r>
            <a:r>
              <a:rPr lang="en-US" sz="2400" dirty="0" err="1"/>
              <a:t>phytoplasma</a:t>
            </a:r>
            <a:r>
              <a:rPr lang="en-US" sz="2400" dirty="0"/>
              <a:t> infection is usually by molecular techniques such as PCR. </a:t>
            </a:r>
          </a:p>
          <a:p>
            <a:r>
              <a:rPr lang="en-US" sz="2400" dirty="0"/>
              <a:t>Control is most frequently by breeding and deployment of resistant varieties and by control of the insect vector. </a:t>
            </a:r>
          </a:p>
          <a:p>
            <a:r>
              <a:rPr lang="en-US" sz="2400" dirty="0"/>
              <a:t>For long-term valuable perennials such as trees, the application of tetracycline has proved effective but very expensive.</a:t>
            </a:r>
          </a:p>
          <a:p>
            <a:endParaRPr lang="en-GB" sz="2400" dirty="0"/>
          </a:p>
        </p:txBody>
      </p:sp>
    </p:spTree>
    <p:extLst>
      <p:ext uri="{BB962C8B-B14F-4D97-AF65-F5344CB8AC3E}">
        <p14:creationId xmlns:p14="http://schemas.microsoft.com/office/powerpoint/2010/main" val="169107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PHYTOPLASMA and </a:t>
            </a:r>
            <a:r>
              <a:rPr lang="en-GB" dirty="0" err="1"/>
              <a:t>spiroplasmas</a:t>
            </a:r>
            <a:r>
              <a:rPr lang="en-GB" dirty="0"/>
              <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4293" y="1853248"/>
                <a:ext cx="8946541" cy="4195481"/>
              </a:xfrm>
            </p:spPr>
            <p:txBody>
              <a:bodyPr>
                <a:noAutofit/>
              </a:bodyPr>
              <a:lstStyle/>
              <a:p>
                <a:r>
                  <a:rPr lang="en-US" dirty="0" smtClean="0"/>
                  <a:t>Spiroplasma</a:t>
                </a:r>
                <a:r>
                  <a:rPr lang="en-US" dirty="0"/>
                  <a:t> resemble </a:t>
                </a:r>
                <a:r>
                  <a:rPr lang="en-US" dirty="0" err="1"/>
                  <a:t>phytoplasma</a:t>
                </a:r>
                <a:r>
                  <a:rPr lang="en-US" dirty="0"/>
                  <a:t> </a:t>
                </a:r>
                <a:r>
                  <a:rPr lang="en-US" dirty="0" smtClean="0"/>
                  <a:t>but </a:t>
                </a:r>
                <a:r>
                  <a:rPr lang="en-US" dirty="0"/>
                  <a:t>have a distinct helical morphology. </a:t>
                </a:r>
                <a:endParaRPr lang="en-US" dirty="0" smtClean="0"/>
              </a:p>
              <a:p>
                <a:r>
                  <a:rPr lang="en-US" dirty="0" smtClean="0"/>
                  <a:t>They </a:t>
                </a:r>
                <a:r>
                  <a:rPr lang="en-US" dirty="0"/>
                  <a:t>can also be cultured in </a:t>
                </a:r>
                <a:r>
                  <a:rPr lang="en-US" dirty="0" smtClean="0"/>
                  <a:t>vitro in a </a:t>
                </a:r>
                <a:r>
                  <a:rPr lang="en-US" dirty="0"/>
                  <a:t>rich culture </a:t>
                </a:r>
                <a:r>
                  <a:rPr lang="en-US" dirty="0" smtClean="0"/>
                  <a:t>medium.</a:t>
                </a:r>
              </a:p>
              <a:p>
                <a:r>
                  <a:rPr lang="en-US" dirty="0" smtClean="0"/>
                  <a:t>They </a:t>
                </a:r>
                <a:r>
                  <a:rPr lang="en-US" dirty="0"/>
                  <a:t>grow well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b="0" i="1" smtClean="0">
                            <a:latin typeface="Cambria Math" panose="02040503050406030204" pitchFamily="18" charset="0"/>
                          </a:rPr>
                          <m:t>0</m:t>
                        </m:r>
                      </m:sup>
                    </m:sSup>
                  </m:oMath>
                </a14:m>
                <a:r>
                  <a:rPr lang="en-US" dirty="0" smtClean="0"/>
                  <a:t>C </a:t>
                </a:r>
                <a:r>
                  <a:rPr lang="en-US" dirty="0"/>
                  <a:t>but not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3</m:t>
                        </m:r>
                        <m:r>
                          <a:rPr lang="en-US" b="0" i="1" smtClean="0">
                            <a:latin typeface="Cambria Math" panose="02040503050406030204" pitchFamily="18" charset="0"/>
                          </a:rPr>
                          <m:t>7</m:t>
                        </m:r>
                      </m:e>
                      <m:sup>
                        <m:r>
                          <a:rPr lang="en-US" i="1">
                            <a:latin typeface="Cambria Math" panose="02040503050406030204" pitchFamily="18" charset="0"/>
                          </a:rPr>
                          <m:t>0</m:t>
                        </m:r>
                      </m:sup>
                    </m:sSup>
                  </m:oMath>
                </a14:m>
                <a:r>
                  <a:rPr lang="en-US" dirty="0"/>
                  <a:t>C . </a:t>
                </a:r>
                <a:endParaRPr lang="en-US" dirty="0" smtClean="0"/>
              </a:p>
              <a:p>
                <a:r>
                  <a:rPr lang="en-US" dirty="0" smtClean="0"/>
                  <a:t>they </a:t>
                </a:r>
                <a:r>
                  <a:rPr lang="en-US" dirty="0"/>
                  <a:t>belong to the order </a:t>
                </a:r>
                <a:r>
                  <a:rPr lang="en-US" dirty="0" err="1"/>
                  <a:t>Entomoplasmatales</a:t>
                </a:r>
                <a:r>
                  <a:rPr lang="en-US" dirty="0"/>
                  <a:t>, genus </a:t>
                </a:r>
                <a:r>
                  <a:rPr lang="en-US" dirty="0" err="1"/>
                  <a:t>Spiroplasma</a:t>
                </a:r>
                <a:r>
                  <a:rPr lang="en-US" dirty="0" smtClean="0"/>
                  <a:t>.</a:t>
                </a:r>
              </a:p>
              <a:p>
                <a:r>
                  <a:rPr lang="en-US" dirty="0" smtClean="0"/>
                  <a:t> </a:t>
                </a:r>
                <a:r>
                  <a:rPr lang="en-US" dirty="0"/>
                  <a:t>The </a:t>
                </a:r>
                <a:r>
                  <a:rPr lang="en-US" dirty="0" err="1"/>
                  <a:t>Spiroplasma</a:t>
                </a:r>
                <a:r>
                  <a:rPr lang="en-US" dirty="0"/>
                  <a:t> genome size is 780–2,200 kb. </a:t>
                </a:r>
                <a:endParaRPr lang="en-US" dirty="0" smtClean="0"/>
              </a:p>
              <a:p>
                <a:r>
                  <a:rPr lang="en-US" dirty="0" smtClean="0"/>
                  <a:t>Two </a:t>
                </a:r>
                <a:r>
                  <a:rPr lang="en-US" dirty="0"/>
                  <a:t>important diseases </a:t>
                </a:r>
                <a:r>
                  <a:rPr lang="en-US" dirty="0" smtClean="0"/>
                  <a:t>are </a:t>
                </a:r>
                <a:r>
                  <a:rPr lang="en-US" dirty="0"/>
                  <a:t>citrus stubborn disease due to infection by </a:t>
                </a:r>
                <a:r>
                  <a:rPr lang="en-US" dirty="0" err="1"/>
                  <a:t>Spiroplasma</a:t>
                </a:r>
                <a:r>
                  <a:rPr lang="en-US" dirty="0"/>
                  <a:t> </a:t>
                </a:r>
                <a:r>
                  <a:rPr lang="en-US" dirty="0" err="1"/>
                  <a:t>citri</a:t>
                </a:r>
                <a:r>
                  <a:rPr lang="en-US" dirty="0"/>
                  <a:t> and corn stunt caused by </a:t>
                </a:r>
                <a:r>
                  <a:rPr lang="en-US" dirty="0" err="1"/>
                  <a:t>Spiroplasma</a:t>
                </a:r>
                <a:r>
                  <a:rPr lang="en-US" dirty="0"/>
                  <a:t> </a:t>
                </a:r>
                <a:r>
                  <a:rPr lang="en-US" dirty="0" err="1"/>
                  <a:t>kunkelii</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4293" y="1853248"/>
                <a:ext cx="8946541" cy="4195481"/>
              </a:xfrm>
              <a:blipFill rotWithShape="0">
                <a:blip r:embed="rId2"/>
                <a:stretch>
                  <a:fillRect l="-272" t="-727"/>
                </a:stretch>
              </a:blipFill>
            </p:spPr>
            <p:txBody>
              <a:bodyPr/>
              <a:lstStyle/>
              <a:p>
                <a:r>
                  <a:rPr lang="en-GB">
                    <a:noFill/>
                  </a:rPr>
                  <a:t> </a:t>
                </a:r>
              </a:p>
            </p:txBody>
          </p:sp>
        </mc:Fallback>
      </mc:AlternateContent>
    </p:spTree>
    <p:extLst>
      <p:ext uri="{BB962C8B-B14F-4D97-AF65-F5344CB8AC3E}">
        <p14:creationId xmlns:p14="http://schemas.microsoft.com/office/powerpoint/2010/main" val="1109181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PHYTOPLASMA and </a:t>
            </a:r>
            <a:r>
              <a:rPr lang="en-GB" dirty="0" err="1"/>
              <a:t>spiroplasmas</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2400" dirty="0"/>
              <a:t>The symptoms of citrus stubborn are shorter and broader cupped leaves and the development of witches’ broom symptoms. </a:t>
            </a:r>
          </a:p>
          <a:p>
            <a:r>
              <a:rPr lang="en-US" sz="2400" dirty="0"/>
              <a:t>In corn stunt infections the plants are stunted, have broad chlorotic stripes on the leaves, and have poor filling of the ears.</a:t>
            </a:r>
          </a:p>
          <a:p>
            <a:r>
              <a:rPr lang="en-US" sz="2400" dirty="0"/>
              <a:t> Both these diseases are transmitted by leafhoppers </a:t>
            </a:r>
          </a:p>
          <a:p>
            <a:r>
              <a:rPr lang="en-US" sz="2400" dirty="0"/>
              <a:t>Diagnosis and control are similar to that for </a:t>
            </a:r>
            <a:r>
              <a:rPr lang="en-US" sz="2400" dirty="0" err="1"/>
              <a:t>phytoplasma</a:t>
            </a:r>
            <a:r>
              <a:rPr lang="en-US" sz="2400" dirty="0"/>
              <a:t>.</a:t>
            </a:r>
            <a:endParaRPr lang="en-GB" sz="2400" dirty="0"/>
          </a:p>
          <a:p>
            <a:endParaRPr lang="en-GB" sz="2400" dirty="0"/>
          </a:p>
        </p:txBody>
      </p:sp>
    </p:spTree>
    <p:extLst>
      <p:ext uri="{BB962C8B-B14F-4D97-AF65-F5344CB8AC3E}">
        <p14:creationId xmlns:p14="http://schemas.microsoft.com/office/powerpoint/2010/main" val="17023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Mycoplasma</a:t>
            </a:r>
            <a:endParaRPr lang="en-GB" dirty="0"/>
          </a:p>
        </p:txBody>
      </p:sp>
      <p:sp>
        <p:nvSpPr>
          <p:cNvPr id="3" name="Content Placeholder 2"/>
          <p:cNvSpPr>
            <a:spLocks noGrp="1"/>
          </p:cNvSpPr>
          <p:nvPr>
            <p:ph idx="1"/>
          </p:nvPr>
        </p:nvSpPr>
        <p:spPr/>
        <p:txBody>
          <a:bodyPr/>
          <a:lstStyle/>
          <a:p>
            <a:r>
              <a:rPr lang="en-US" dirty="0" smtClean="0"/>
              <a:t>Not visible of light microscopy</a:t>
            </a:r>
          </a:p>
          <a:p>
            <a:r>
              <a:rPr lang="en-US" dirty="0"/>
              <a:t>150–300 nm in diameter with a bilayer membrane but no cell </a:t>
            </a:r>
            <a:r>
              <a:rPr lang="en-US" dirty="0" smtClean="0"/>
              <a:t>wall</a:t>
            </a:r>
          </a:p>
          <a:p>
            <a:r>
              <a:rPr lang="en-US" dirty="0" smtClean="0"/>
              <a:t>contain </a:t>
            </a:r>
            <a:r>
              <a:rPr lang="en-US" dirty="0"/>
              <a:t>RNA along with ribosomes and DNA </a:t>
            </a:r>
            <a:endParaRPr lang="en-US" dirty="0" smtClean="0"/>
          </a:p>
          <a:p>
            <a:r>
              <a:rPr lang="en-US" dirty="0"/>
              <a:t>They replicate by binary </a:t>
            </a:r>
            <a:r>
              <a:rPr lang="en-US" dirty="0" smtClean="0"/>
              <a:t>fission</a:t>
            </a:r>
          </a:p>
          <a:p>
            <a:r>
              <a:rPr lang="en-US" dirty="0"/>
              <a:t>some that infect vertebrates can be grown in </a:t>
            </a:r>
            <a:r>
              <a:rPr lang="en-US" dirty="0" smtClean="0"/>
              <a:t>vitro</a:t>
            </a:r>
          </a:p>
          <a:p>
            <a:r>
              <a:rPr lang="en-US" dirty="0"/>
              <a:t>Their growth is inhibited by certain </a:t>
            </a:r>
            <a:r>
              <a:rPr lang="en-US" dirty="0" smtClean="0"/>
              <a:t>antibiotics</a:t>
            </a:r>
          </a:p>
          <a:p>
            <a:r>
              <a:rPr lang="en-US" dirty="0"/>
              <a:t>Some mycoplasmas are plant pathogenic</a:t>
            </a:r>
            <a:endParaRPr lang="en-GB" dirty="0"/>
          </a:p>
        </p:txBody>
      </p:sp>
    </p:spTree>
    <p:extLst>
      <p:ext uri="{BB962C8B-B14F-4D97-AF65-F5344CB8AC3E}">
        <p14:creationId xmlns:p14="http://schemas.microsoft.com/office/powerpoint/2010/main" val="3177509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normAutofit/>
          </a:bodyPr>
          <a:lstStyle/>
          <a:p>
            <a:r>
              <a:rPr lang="en-US" dirty="0"/>
              <a:t>Satellites are </a:t>
            </a:r>
            <a:r>
              <a:rPr lang="en-US" dirty="0" err="1"/>
              <a:t>subviral</a:t>
            </a:r>
            <a:r>
              <a:rPr lang="en-US" dirty="0"/>
              <a:t> agents that lack the genes encoding functions that are necessary for their </a:t>
            </a:r>
            <a:r>
              <a:rPr lang="en-US" dirty="0" smtClean="0"/>
              <a:t>replication depend </a:t>
            </a:r>
            <a:r>
              <a:rPr lang="en-US" dirty="0"/>
              <a:t>helper virus</a:t>
            </a:r>
            <a:r>
              <a:rPr lang="en-US" dirty="0" smtClean="0"/>
              <a:t>.</a:t>
            </a:r>
          </a:p>
          <a:p>
            <a:r>
              <a:rPr lang="en-GB" dirty="0"/>
              <a:t>In satellite viruses, the satellite nucleic acid codes for its own coat protein. In satellite RNAs </a:t>
            </a:r>
            <a:r>
              <a:rPr lang="en-GB" dirty="0" smtClean="0"/>
              <a:t>or DNAs, the nucleic acid becomes packaged in protein </a:t>
            </a:r>
            <a:r>
              <a:rPr lang="en-GB" dirty="0"/>
              <a:t>shells made from coat protein of the helper </a:t>
            </a:r>
            <a:r>
              <a:rPr lang="en-GB" dirty="0" smtClean="0"/>
              <a:t>virus.</a:t>
            </a:r>
          </a:p>
          <a:p>
            <a:r>
              <a:rPr lang="en-US" dirty="0"/>
              <a:t>Both RNA and DNA viruses have satellites associated with them—those of RNA viruses being RNA and those of DNA viruses being </a:t>
            </a:r>
            <a:r>
              <a:rPr lang="en-US" dirty="0" smtClean="0"/>
              <a:t>DNA</a:t>
            </a:r>
          </a:p>
          <a:p>
            <a:r>
              <a:rPr lang="en-US" dirty="0"/>
              <a:t>Satellite viruses and nucleic acids can be </a:t>
            </a:r>
            <a:r>
              <a:rPr lang="en-US" dirty="0" err="1"/>
              <a:t>categorised</a:t>
            </a:r>
            <a:r>
              <a:rPr lang="en-US" dirty="0"/>
              <a:t> into six groups based on their </a:t>
            </a:r>
            <a:r>
              <a:rPr lang="en-US" dirty="0" smtClean="0"/>
              <a:t>properties.</a:t>
            </a:r>
            <a:endParaRPr lang="en-US" dirty="0"/>
          </a:p>
          <a:p>
            <a:endParaRPr lang="en-GB" dirty="0"/>
          </a:p>
        </p:txBody>
      </p:sp>
    </p:spTree>
    <p:extLst>
      <p:ext uri="{BB962C8B-B14F-4D97-AF65-F5344CB8AC3E}">
        <p14:creationId xmlns:p14="http://schemas.microsoft.com/office/powerpoint/2010/main" val="1722290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lstStyle/>
          <a:p>
            <a:r>
              <a:rPr lang="en-US" dirty="0" err="1"/>
              <a:t>Propertoies</a:t>
            </a:r>
            <a:r>
              <a:rPr lang="en-US" dirty="0"/>
              <a:t> of satellite viruses and RNAs</a:t>
            </a:r>
            <a:endParaRPr lang="en-GB" dirty="0"/>
          </a:p>
          <a:p>
            <a:pPr marL="457200" indent="-457200">
              <a:buFont typeface="+mj-lt"/>
              <a:buAutoNum type="arabicPeriod"/>
            </a:pPr>
            <a:r>
              <a:rPr lang="en-US" dirty="0"/>
              <a:t>Their genetic material is a nucleic acid molecule of small size. The nucleic acid is not part of the helper virus genome and usually has little sequence similarity to it apart from the terminal regions.</a:t>
            </a:r>
          </a:p>
          <a:p>
            <a:pPr marL="457200" indent="-457200">
              <a:buFont typeface="+mj-lt"/>
              <a:buAutoNum type="arabicPeriod"/>
            </a:pPr>
            <a:r>
              <a:rPr lang="en-US" dirty="0"/>
              <a:t>Replication of the nucleic acid is dependent on a specific helper virus.</a:t>
            </a:r>
          </a:p>
          <a:p>
            <a:pPr marL="457200" indent="-457200">
              <a:buFont typeface="+mj-lt"/>
              <a:buAutoNum type="arabicPeriod"/>
            </a:pPr>
            <a:r>
              <a:rPr lang="en-US" dirty="0"/>
              <a:t> The agent affects disease symptoms, at least in some hosts.</a:t>
            </a:r>
          </a:p>
          <a:p>
            <a:pPr marL="457200" indent="-457200">
              <a:buFont typeface="+mj-lt"/>
              <a:buAutoNum type="arabicPeriod"/>
            </a:pPr>
            <a:r>
              <a:rPr lang="en-US" dirty="0"/>
              <a:t>Replication of the satellite interferes to some degree with replication of the helper. </a:t>
            </a:r>
          </a:p>
          <a:p>
            <a:pPr marL="457200" indent="-457200">
              <a:buFont typeface="+mj-lt"/>
              <a:buAutoNum type="arabicPeriod"/>
            </a:pPr>
            <a:r>
              <a:rPr lang="en-US" dirty="0"/>
              <a:t>Satellites are replicated on their own nucleic acid template.</a:t>
            </a:r>
          </a:p>
          <a:p>
            <a:endParaRPr lang="en-GB" dirty="0"/>
          </a:p>
        </p:txBody>
      </p:sp>
    </p:spTree>
    <p:extLst>
      <p:ext uri="{BB962C8B-B14F-4D97-AF65-F5344CB8AC3E}">
        <p14:creationId xmlns:p14="http://schemas.microsoft.com/office/powerpoint/2010/main" val="131238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normAutofit fontScale="92500" lnSpcReduction="10000"/>
          </a:bodyPr>
          <a:lstStyle/>
          <a:p>
            <a:r>
              <a:rPr lang="en-GB" dirty="0"/>
              <a:t>Satellite Plant Viruses (A-type</a:t>
            </a:r>
            <a:r>
              <a:rPr lang="en-GB" dirty="0" smtClean="0"/>
              <a:t>)</a:t>
            </a:r>
          </a:p>
          <a:p>
            <a:pPr>
              <a:buFont typeface="Arial" panose="020B0604020202020204" pitchFamily="34" charset="0"/>
              <a:buChar char="•"/>
            </a:pPr>
            <a:r>
              <a:rPr lang="en-US" dirty="0"/>
              <a:t>Satellite tobacco necrosis virus (STNV) was the first satellite virus to be </a:t>
            </a:r>
            <a:r>
              <a:rPr lang="en-US" dirty="0" smtClean="0"/>
              <a:t>recognize.</a:t>
            </a:r>
          </a:p>
          <a:p>
            <a:pPr>
              <a:buFont typeface="Arial" panose="020B0604020202020204" pitchFamily="34" charset="0"/>
              <a:buChar char="•"/>
            </a:pPr>
            <a:r>
              <a:rPr lang="en-US" dirty="0"/>
              <a:t>the term satellite virus was coined to denote the 17 nm isometric particles associated with the 30 nm Tobacco necrosis virus (TNV) isometric </a:t>
            </a:r>
            <a:r>
              <a:rPr lang="en-US" dirty="0" smtClean="0"/>
              <a:t>particles</a:t>
            </a:r>
          </a:p>
          <a:p>
            <a:pPr>
              <a:buFont typeface="Arial" panose="020B0604020202020204" pitchFamily="34" charset="0"/>
              <a:buChar char="•"/>
            </a:pPr>
            <a:r>
              <a:rPr lang="en-US" dirty="0"/>
              <a:t>Both STNV and TNV are transmitted by the zoospores of the fungus </a:t>
            </a:r>
            <a:r>
              <a:rPr lang="en-US" dirty="0" err="1"/>
              <a:t>Olpidium</a:t>
            </a:r>
            <a:r>
              <a:rPr lang="en-US" dirty="0"/>
              <a:t> </a:t>
            </a:r>
            <a:r>
              <a:rPr lang="en-US" dirty="0" err="1" smtClean="0"/>
              <a:t>brassicae</a:t>
            </a:r>
            <a:r>
              <a:rPr lang="en-US" dirty="0" smtClean="0"/>
              <a:t>.</a:t>
            </a:r>
            <a:endParaRPr lang="en-US" dirty="0"/>
          </a:p>
          <a:p>
            <a:pPr>
              <a:buFont typeface="Arial" panose="020B0604020202020204" pitchFamily="34" charset="0"/>
              <a:buChar char="•"/>
            </a:pPr>
            <a:r>
              <a:rPr lang="en-US" dirty="0"/>
              <a:t>The complete nucleotide sequence of STNV RNA was one of the first viral sequences to be determined </a:t>
            </a:r>
            <a:r>
              <a:rPr lang="en-US" dirty="0" smtClean="0"/>
              <a:t>with no similarity with TNV </a:t>
            </a:r>
            <a:r>
              <a:rPr lang="en-US" dirty="0"/>
              <a:t>genome. </a:t>
            </a:r>
            <a:endParaRPr lang="en-US" dirty="0" smtClean="0"/>
          </a:p>
          <a:p>
            <a:pPr>
              <a:buFont typeface="Arial" panose="020B0604020202020204" pitchFamily="34" charset="0"/>
              <a:buChar char="•"/>
            </a:pPr>
            <a:r>
              <a:rPr lang="en-US" dirty="0"/>
              <a:t> Replication of STNV substantially suppresses TNV replication, and it is thought likely that this involves competition for the </a:t>
            </a:r>
            <a:r>
              <a:rPr lang="en-US" dirty="0" err="1" smtClean="0"/>
              <a:t>replicase</a:t>
            </a:r>
            <a:r>
              <a:rPr lang="en-US" dirty="0"/>
              <a:t> </a:t>
            </a:r>
            <a:r>
              <a:rPr lang="en-US" dirty="0" smtClean="0"/>
              <a:t>so decrease symptoms of TNV.</a:t>
            </a:r>
            <a:endParaRPr lang="en-US" dirty="0"/>
          </a:p>
        </p:txBody>
      </p:sp>
    </p:spTree>
    <p:extLst>
      <p:ext uri="{BB962C8B-B14F-4D97-AF65-F5344CB8AC3E}">
        <p14:creationId xmlns:p14="http://schemas.microsoft.com/office/powerpoint/2010/main" val="2355441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normAutofit/>
          </a:bodyPr>
          <a:lstStyle/>
          <a:p>
            <a:r>
              <a:rPr lang="en-GB" dirty="0"/>
              <a:t>Satellite RNAs (satRNAs</a:t>
            </a:r>
            <a:r>
              <a:rPr lang="en-GB" dirty="0" smtClean="0"/>
              <a:t>)</a:t>
            </a:r>
          </a:p>
          <a:p>
            <a:r>
              <a:rPr lang="en-US" dirty="0"/>
              <a:t>These do not encode their own coat protein and are </a:t>
            </a:r>
            <a:r>
              <a:rPr lang="en-US" dirty="0" err="1"/>
              <a:t>encapsidated</a:t>
            </a:r>
            <a:r>
              <a:rPr lang="en-US" dirty="0"/>
              <a:t> in the helper virus coat protein. </a:t>
            </a:r>
            <a:endParaRPr lang="en-US" dirty="0" smtClean="0"/>
          </a:p>
          <a:p>
            <a:r>
              <a:rPr lang="en-US" dirty="0" smtClean="0"/>
              <a:t>They </a:t>
            </a:r>
            <a:r>
              <a:rPr lang="en-US" dirty="0"/>
              <a:t>are grouped on size, the large ones with mRNA activity being termed B type and the smaller ones without </a:t>
            </a:r>
            <a:r>
              <a:rPr lang="en-US" dirty="0" smtClean="0"/>
              <a:t>mRNA(those </a:t>
            </a:r>
            <a:r>
              <a:rPr lang="en-US" dirty="0"/>
              <a:t>with linear molecules (C type) and those with circular molecules (D type</a:t>
            </a:r>
            <a:r>
              <a:rPr lang="en-US" dirty="0" smtClean="0"/>
              <a:t>)).</a:t>
            </a:r>
          </a:p>
          <a:p>
            <a:pPr marL="457200" indent="-457200">
              <a:buAutoNum type="arabicPlain"/>
            </a:pPr>
            <a:r>
              <a:rPr lang="en-US" dirty="0" smtClean="0"/>
              <a:t>Large </a:t>
            </a:r>
            <a:r>
              <a:rPr lang="en-US" dirty="0"/>
              <a:t>Satellite RNAs (B-type) </a:t>
            </a:r>
          </a:p>
          <a:p>
            <a:pPr marL="0" indent="0">
              <a:buNone/>
            </a:pPr>
            <a:r>
              <a:rPr lang="en-US" dirty="0" smtClean="0"/>
              <a:t>B-type </a:t>
            </a:r>
            <a:r>
              <a:rPr lang="en-US" dirty="0"/>
              <a:t>satellites are dependent on the helper virus for replication and encapsidation, but </a:t>
            </a:r>
            <a:r>
              <a:rPr lang="en-US" dirty="0" smtClean="0"/>
              <a:t>they </a:t>
            </a:r>
            <a:r>
              <a:rPr lang="en-US" dirty="0"/>
              <a:t>direct protein synthesis both in vitro and in vivo from a single </a:t>
            </a:r>
            <a:r>
              <a:rPr lang="en-US" dirty="0" smtClean="0"/>
              <a:t>ORF.</a:t>
            </a:r>
          </a:p>
          <a:p>
            <a:pPr marL="0" indent="0">
              <a:buNone/>
            </a:pPr>
            <a:r>
              <a:rPr lang="en-US" dirty="0"/>
              <a:t>The RNAs of the B-type satellites thus far studied are 0.7 kb or </a:t>
            </a:r>
            <a:r>
              <a:rPr lang="en-US" dirty="0" smtClean="0"/>
              <a:t>larger.</a:t>
            </a:r>
          </a:p>
        </p:txBody>
      </p:sp>
    </p:spTree>
    <p:extLst>
      <p:ext uri="{BB962C8B-B14F-4D97-AF65-F5344CB8AC3E}">
        <p14:creationId xmlns:p14="http://schemas.microsoft.com/office/powerpoint/2010/main" val="455767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of the </a:t>
            </a:r>
            <a:r>
              <a:rPr lang="en-US" dirty="0" err="1"/>
              <a:t>Btype</a:t>
            </a:r>
            <a:r>
              <a:rPr lang="en-US" dirty="0"/>
              <a:t> satellites (given the prefix “</a:t>
            </a:r>
            <a:r>
              <a:rPr lang="en-US" dirty="0" err="1"/>
              <a:t>Bsat</a:t>
            </a:r>
            <a:r>
              <a:rPr lang="en-US" dirty="0"/>
              <a:t>”) are found associated with </a:t>
            </a:r>
            <a:r>
              <a:rPr lang="en-US" dirty="0" err="1"/>
              <a:t>nepoviruses</a:t>
            </a:r>
            <a:r>
              <a:rPr lang="en-US" dirty="0"/>
              <a:t>, and one has been found associated with a </a:t>
            </a:r>
            <a:r>
              <a:rPr lang="en-US" dirty="0" err="1"/>
              <a:t>potexvirus</a:t>
            </a:r>
            <a:r>
              <a:rPr lang="en-US" dirty="0" smtClean="0"/>
              <a:t>.</a:t>
            </a:r>
          </a:p>
          <a:p>
            <a:pPr>
              <a:buFont typeface="Arial" panose="020B0604020202020204" pitchFamily="34" charset="0"/>
              <a:buChar char="•"/>
            </a:pPr>
            <a:r>
              <a:rPr lang="en-US" dirty="0" smtClean="0"/>
              <a:t>the </a:t>
            </a:r>
            <a:r>
              <a:rPr lang="en-US" dirty="0"/>
              <a:t>satellite RNA is transmitted through the seed and also by the nematode vector of the </a:t>
            </a:r>
            <a:r>
              <a:rPr lang="en-US" dirty="0" smtClean="0"/>
              <a:t>virus</a:t>
            </a:r>
          </a:p>
          <a:p>
            <a:pPr>
              <a:buFont typeface="Arial" panose="020B0604020202020204" pitchFamily="34" charset="0"/>
              <a:buChar char="•"/>
            </a:pPr>
            <a:r>
              <a:rPr lang="en-US" dirty="0" err="1"/>
              <a:t>BsatTBRV</a:t>
            </a:r>
            <a:r>
              <a:rPr lang="en-US" dirty="0"/>
              <a:t> RNA contains one ORF with a coding capacity for a protein of 419–424 amino </a:t>
            </a:r>
            <a:r>
              <a:rPr lang="en-US" dirty="0" smtClean="0"/>
              <a:t>acid</a:t>
            </a:r>
            <a:r>
              <a:rPr lang="en-US" dirty="0"/>
              <a:t>. (B satellite of Tomato black ring </a:t>
            </a:r>
            <a:r>
              <a:rPr lang="en-US" dirty="0" err="1" smtClean="0"/>
              <a:t>viru</a:t>
            </a:r>
            <a:r>
              <a:rPr lang="en-US" dirty="0" smtClean="0"/>
              <a:t>).</a:t>
            </a:r>
          </a:p>
          <a:p>
            <a:pPr marL="0" indent="0">
              <a:buNone/>
            </a:pPr>
            <a:endParaRPr lang="en-GB" dirty="0"/>
          </a:p>
        </p:txBody>
      </p:sp>
    </p:spTree>
    <p:extLst>
      <p:ext uri="{BB962C8B-B14F-4D97-AF65-F5344CB8AC3E}">
        <p14:creationId xmlns:p14="http://schemas.microsoft.com/office/powerpoint/2010/main" val="75935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a:t>
            </a:r>
            <a:r>
              <a:rPr lang="en-GB" dirty="0" smtClean="0"/>
              <a:t>VIRUSES </a:t>
            </a:r>
            <a:r>
              <a:rPr lang="en-GB" dirty="0"/>
              <a:t>AND SATELLITE RNAS</a:t>
            </a:r>
          </a:p>
        </p:txBody>
      </p:sp>
      <p:sp>
        <p:nvSpPr>
          <p:cNvPr id="3" name="Content Placeholder 2"/>
          <p:cNvSpPr>
            <a:spLocks noGrp="1"/>
          </p:cNvSpPr>
          <p:nvPr>
            <p:ph idx="1"/>
          </p:nvPr>
        </p:nvSpPr>
        <p:spPr/>
        <p:txBody>
          <a:bodyPr/>
          <a:lstStyle/>
          <a:p>
            <a:r>
              <a:rPr lang="en-US" dirty="0"/>
              <a:t>2	Small Linear Satellite RNAs (C-type</a:t>
            </a:r>
            <a:r>
              <a:rPr lang="en-US" dirty="0" smtClean="0"/>
              <a:t>).</a:t>
            </a:r>
          </a:p>
          <a:p>
            <a:pPr>
              <a:buFont typeface="Arial" panose="020B0604020202020204" pitchFamily="34" charset="0"/>
              <a:buChar char="•"/>
            </a:pPr>
            <a:r>
              <a:rPr lang="en-US" dirty="0"/>
              <a:t>C-type satellites have linear RNA molecules that are generally smaller than 0.7 kb and do not have mRNA activity. </a:t>
            </a:r>
            <a:endParaRPr lang="en-US" dirty="0" smtClean="0"/>
          </a:p>
          <a:p>
            <a:pPr>
              <a:buFont typeface="Arial" panose="020B0604020202020204" pitchFamily="34" charset="0"/>
              <a:buChar char="•"/>
            </a:pPr>
            <a:r>
              <a:rPr lang="en-US" dirty="0" smtClean="0"/>
              <a:t>They </a:t>
            </a:r>
            <a:r>
              <a:rPr lang="en-US" dirty="0"/>
              <a:t>are found associated with </a:t>
            </a:r>
            <a:r>
              <a:rPr lang="en-US" dirty="0" err="1"/>
              <a:t>cucumoviruses</a:t>
            </a:r>
            <a:r>
              <a:rPr lang="en-US" dirty="0"/>
              <a:t>, </a:t>
            </a:r>
            <a:r>
              <a:rPr lang="en-US" dirty="0" err="1"/>
              <a:t>tombusviruses</a:t>
            </a:r>
            <a:r>
              <a:rPr lang="en-US" dirty="0"/>
              <a:t>, and </a:t>
            </a:r>
            <a:r>
              <a:rPr lang="en-US" dirty="0" err="1" smtClean="0"/>
              <a:t>carmoviruse</a:t>
            </a:r>
            <a:r>
              <a:rPr lang="en-US" dirty="0" smtClean="0"/>
              <a:t>.</a:t>
            </a:r>
          </a:p>
          <a:p>
            <a:pPr>
              <a:buFont typeface="Arial" panose="020B0604020202020204" pitchFamily="34" charset="0"/>
              <a:buChar char="•"/>
            </a:pPr>
            <a:r>
              <a:rPr lang="en-US" dirty="0"/>
              <a:t> They vary in length from about 330 to 390 nucleotides. </a:t>
            </a:r>
            <a:endParaRPr lang="en-US" dirty="0" smtClean="0"/>
          </a:p>
          <a:p>
            <a:pPr>
              <a:buFont typeface="Arial" panose="020B0604020202020204" pitchFamily="34" charset="0"/>
              <a:buChar char="•"/>
            </a:pPr>
            <a:r>
              <a:rPr lang="en-US" dirty="0"/>
              <a:t>The RNA has a high degree of secondary structure, which may account for the stability of the RNA both in vitro and in vivo and for its relatively high specific infectivity. </a:t>
            </a:r>
            <a:endParaRPr lang="en-GB" dirty="0"/>
          </a:p>
        </p:txBody>
      </p:sp>
    </p:spTree>
    <p:extLst>
      <p:ext uri="{BB962C8B-B14F-4D97-AF65-F5344CB8AC3E}">
        <p14:creationId xmlns:p14="http://schemas.microsoft.com/office/powerpoint/2010/main" val="290964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normAutofit/>
          </a:bodyPr>
          <a:lstStyle/>
          <a:p>
            <a:r>
              <a:rPr lang="en-US" dirty="0"/>
              <a:t>Small Circular Satellite RNAs (D-type</a:t>
            </a:r>
            <a:r>
              <a:rPr lang="en-US" dirty="0" smtClean="0"/>
              <a:t>)</a:t>
            </a:r>
          </a:p>
          <a:p>
            <a:pPr>
              <a:buFont typeface="Arial" panose="020B0604020202020204" pitchFamily="34" charset="0"/>
              <a:buChar char="•"/>
            </a:pPr>
            <a:r>
              <a:rPr lang="en-US" dirty="0"/>
              <a:t>D-type satellite RNAs are small, about 350– 450 nucleotides, and occur as circular as well as linear </a:t>
            </a:r>
            <a:r>
              <a:rPr lang="en-US" dirty="0" smtClean="0"/>
              <a:t>molecules.</a:t>
            </a:r>
          </a:p>
          <a:p>
            <a:pPr>
              <a:buFont typeface="Arial" panose="020B0604020202020204" pitchFamily="34" charset="0"/>
              <a:buChar char="•"/>
            </a:pPr>
            <a:r>
              <a:rPr lang="en-US" dirty="0"/>
              <a:t>They are found associated with </a:t>
            </a:r>
            <a:r>
              <a:rPr lang="en-US" dirty="0" err="1"/>
              <a:t>nepoviruses</a:t>
            </a:r>
            <a:r>
              <a:rPr lang="en-US" dirty="0"/>
              <a:t>, </a:t>
            </a:r>
            <a:r>
              <a:rPr lang="en-US" dirty="0" err="1"/>
              <a:t>luteoviruses</a:t>
            </a:r>
            <a:r>
              <a:rPr lang="en-US" dirty="0"/>
              <a:t>, and </a:t>
            </a:r>
            <a:r>
              <a:rPr lang="en-US" dirty="0" err="1" smtClean="0"/>
              <a:t>sobemoviruses</a:t>
            </a:r>
            <a:r>
              <a:rPr lang="en-US" dirty="0" smtClean="0"/>
              <a:t>.</a:t>
            </a:r>
          </a:p>
          <a:p>
            <a:pPr>
              <a:buFont typeface="Arial" panose="020B0604020202020204" pitchFamily="34" charset="0"/>
              <a:buChar char="•"/>
            </a:pPr>
            <a:r>
              <a:rPr lang="en-US" dirty="0"/>
              <a:t>The satellite RNA associated with the </a:t>
            </a:r>
            <a:r>
              <a:rPr lang="en-US" dirty="0" err="1"/>
              <a:t>luteovirus</a:t>
            </a:r>
            <a:r>
              <a:rPr lang="en-US" dirty="0"/>
              <a:t> Cereal yellow dwarf virus (</a:t>
            </a:r>
            <a:r>
              <a:rPr lang="en-US" dirty="0" err="1"/>
              <a:t>sRPV</a:t>
            </a:r>
            <a:r>
              <a:rPr lang="en-US" dirty="0"/>
              <a:t>) reduces the accumulation and symptom production of the helper virus in oats. </a:t>
            </a:r>
            <a:endParaRPr lang="en-US" dirty="0" smtClean="0"/>
          </a:p>
        </p:txBody>
      </p:sp>
    </p:spTree>
    <p:extLst>
      <p:ext uri="{BB962C8B-B14F-4D97-AF65-F5344CB8AC3E}">
        <p14:creationId xmlns:p14="http://schemas.microsoft.com/office/powerpoint/2010/main" val="4227151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SATELLITE VIRUSES AND SATELLITE RNAS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This satellite also has </a:t>
            </a:r>
            <a:r>
              <a:rPr lang="en-US" dirty="0" err="1"/>
              <a:t>multimeric</a:t>
            </a:r>
            <a:r>
              <a:rPr lang="en-US" dirty="0"/>
              <a:t> linear and circular forms together with a hammerhead ribozyme </a:t>
            </a:r>
            <a:r>
              <a:rPr lang="en-US" dirty="0" smtClean="0"/>
              <a:t>sequence</a:t>
            </a:r>
          </a:p>
          <a:p>
            <a:pPr>
              <a:buFont typeface="Arial" panose="020B0604020202020204" pitchFamily="34" charset="0"/>
              <a:buChar char="•"/>
            </a:pPr>
            <a:r>
              <a:rPr lang="en-US" dirty="0" smtClean="0"/>
              <a:t>The </a:t>
            </a:r>
            <a:r>
              <a:rPr lang="en-US" dirty="0"/>
              <a:t>satellite RNAs, which range in size from about 325 to 390 nucleotides, are </a:t>
            </a:r>
            <a:r>
              <a:rPr lang="en-US" dirty="0" err="1"/>
              <a:t>encapsidated</a:t>
            </a:r>
            <a:r>
              <a:rPr lang="en-US" dirty="0"/>
              <a:t> in both linear and closed circular forms. </a:t>
            </a:r>
          </a:p>
          <a:p>
            <a:pPr>
              <a:buFont typeface="Arial" panose="020B0604020202020204" pitchFamily="34" charset="0"/>
              <a:buChar char="•"/>
            </a:pPr>
            <a:r>
              <a:rPr lang="en-US" dirty="0"/>
              <a:t>They show no sequence similarity with the helper RNAs. </a:t>
            </a:r>
          </a:p>
          <a:p>
            <a:pPr>
              <a:buFont typeface="Arial" panose="020B0604020202020204" pitchFamily="34" charset="0"/>
              <a:buChar char="•"/>
            </a:pPr>
            <a:r>
              <a:rPr lang="en-US" dirty="0"/>
              <a:t>There is quite strong evidence that D satellites are replicated by a rolling circle mechanism as just described for </a:t>
            </a:r>
            <a:r>
              <a:rPr lang="en-US" dirty="0" err="1" smtClean="0"/>
              <a:t>viroids</a:t>
            </a:r>
            <a:endParaRPr lang="en-US" dirty="0" smtClean="0"/>
          </a:p>
          <a:p>
            <a:pPr marL="0" indent="0">
              <a:buNone/>
            </a:pPr>
            <a:r>
              <a:rPr lang="en-US" dirty="0" smtClean="0"/>
              <a:t>Some satellite like RNAs are also </a:t>
            </a:r>
            <a:r>
              <a:rPr lang="en-US" dirty="0"/>
              <a:t>present like Satellite RNA of Groundnut Rosette Virus (GRV) or Ancillary RNAs of Beet Necrotic Yellow Vein Virus (</a:t>
            </a:r>
            <a:r>
              <a:rPr lang="en-US" dirty="0" smtClean="0"/>
              <a:t>BNYVV that cause diseases like viruses.</a:t>
            </a:r>
            <a:endParaRPr lang="en-GB" dirty="0"/>
          </a:p>
        </p:txBody>
      </p:sp>
    </p:spTree>
    <p:extLst>
      <p:ext uri="{BB962C8B-B14F-4D97-AF65-F5344CB8AC3E}">
        <p14:creationId xmlns:p14="http://schemas.microsoft.com/office/powerpoint/2010/main" val="4148382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Satellite DNAs</a:t>
            </a:r>
          </a:p>
        </p:txBody>
      </p:sp>
      <p:sp>
        <p:nvSpPr>
          <p:cNvPr id="3" name="Content Placeholder 2"/>
          <p:cNvSpPr>
            <a:spLocks noGrp="1"/>
          </p:cNvSpPr>
          <p:nvPr>
            <p:ph idx="1"/>
          </p:nvPr>
        </p:nvSpPr>
        <p:spPr/>
        <p:txBody>
          <a:bodyPr>
            <a:normAutofit/>
          </a:bodyPr>
          <a:lstStyle/>
          <a:p>
            <a:pPr algn="just"/>
            <a:r>
              <a:rPr lang="en-US" dirty="0"/>
              <a:t>DNA extracted from </a:t>
            </a:r>
            <a:r>
              <a:rPr lang="en-US" dirty="0" err="1" smtClean="0"/>
              <a:t>monopartite</a:t>
            </a:r>
            <a:r>
              <a:rPr lang="en-US" dirty="0" smtClean="0"/>
              <a:t> </a:t>
            </a:r>
            <a:r>
              <a:rPr lang="en-US" dirty="0" err="1"/>
              <a:t>begomoviruses</a:t>
            </a:r>
            <a:r>
              <a:rPr lang="en-US" dirty="0"/>
              <a:t> often contains molecules that are not the viral genomic </a:t>
            </a:r>
            <a:r>
              <a:rPr lang="en-US" dirty="0" smtClean="0"/>
              <a:t>DNA. Some are </a:t>
            </a:r>
            <a:r>
              <a:rPr lang="en-US" dirty="0"/>
              <a:t>considered to be satellite DNA and others defective interfering </a:t>
            </a:r>
            <a:r>
              <a:rPr lang="en-US" dirty="0" smtClean="0"/>
              <a:t>DNAs.</a:t>
            </a:r>
          </a:p>
          <a:p>
            <a:pPr algn="just"/>
            <a:r>
              <a:rPr lang="en-US" dirty="0"/>
              <a:t>The most studied satellite DNA is termed </a:t>
            </a:r>
            <a:r>
              <a:rPr lang="en-US" dirty="0" smtClean="0"/>
              <a:t>DNAß.</a:t>
            </a:r>
          </a:p>
          <a:p>
            <a:pPr algn="just"/>
            <a:r>
              <a:rPr lang="en-US" dirty="0"/>
              <a:t> </a:t>
            </a:r>
            <a:r>
              <a:rPr lang="en-US" dirty="0" err="1"/>
              <a:t>DNAßs</a:t>
            </a:r>
            <a:r>
              <a:rPr lang="en-US" dirty="0"/>
              <a:t> are approximately half the size of the genomic DNA. They show no significant homology to their </a:t>
            </a:r>
            <a:r>
              <a:rPr lang="en-US" dirty="0" smtClean="0"/>
              <a:t>helper.</a:t>
            </a:r>
          </a:p>
          <a:p>
            <a:pPr algn="just"/>
            <a:r>
              <a:rPr lang="en-US" dirty="0"/>
              <a:t>The replication of DNAß is considered to be by the rolling circle mechanism used by its helper </a:t>
            </a:r>
            <a:r>
              <a:rPr lang="en-US" dirty="0" smtClean="0"/>
              <a:t>virus</a:t>
            </a:r>
            <a:r>
              <a:rPr lang="en-US" dirty="0"/>
              <a:t>, on which they are dependent </a:t>
            </a:r>
            <a:r>
              <a:rPr lang="en-US" dirty="0" smtClean="0"/>
              <a:t>for replication</a:t>
            </a:r>
            <a:r>
              <a:rPr lang="en-US" dirty="0"/>
              <a:t>, encapsidation, and movement both within and between hosts</a:t>
            </a:r>
            <a:endParaRPr lang="en-GB" dirty="0"/>
          </a:p>
        </p:txBody>
      </p:sp>
    </p:spTree>
    <p:extLst>
      <p:ext uri="{BB962C8B-B14F-4D97-AF65-F5344CB8AC3E}">
        <p14:creationId xmlns:p14="http://schemas.microsoft.com/office/powerpoint/2010/main" val="670301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450" y="0"/>
            <a:ext cx="6523149" cy="66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6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894"/>
          </a:xfrm>
          <a:prstGeom prst="rect">
            <a:avLst/>
          </a:prstGeom>
        </p:spPr>
      </p:pic>
    </p:spTree>
    <p:extLst>
      <p:ext uri="{BB962C8B-B14F-4D97-AF65-F5344CB8AC3E}">
        <p14:creationId xmlns:p14="http://schemas.microsoft.com/office/powerpoint/2010/main" val="3935043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28" y="339634"/>
            <a:ext cx="5987143" cy="548640"/>
          </a:xfrm>
        </p:spPr>
        <p:txBody>
          <a:bodyPr>
            <a:normAutofit/>
          </a:bodyPr>
          <a:lstStyle/>
          <a:p>
            <a:r>
              <a:rPr lang="en-US" sz="3200" dirty="0" smtClean="0">
                <a:latin typeface="Times New Roman" panose="02020603050405020304" pitchFamily="18" charset="0"/>
                <a:cs typeface="Times New Roman" panose="02020603050405020304" pitchFamily="18" charset="0"/>
              </a:rPr>
              <a:t>Replication of Plant Viruses (RNA)</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74913" y="1084217"/>
            <a:ext cx="10842171" cy="5643154"/>
          </a:xfrm>
        </p:spPr>
        <p:txBody>
          <a:bodyPr>
            <a:noAutofit/>
          </a:bodyPr>
          <a:lstStyle/>
          <a:p>
            <a:pPr algn="l">
              <a:spcBef>
                <a:spcPts val="0"/>
              </a:spcBef>
            </a:pPr>
            <a:r>
              <a:rPr lang="en-US" sz="2200" b="1" dirty="0">
                <a:latin typeface="Times New Roman" panose="02020603050405020304" pitchFamily="18" charset="0"/>
                <a:cs typeface="Times New Roman" panose="02020603050405020304" pitchFamily="18" charset="0"/>
              </a:rPr>
              <a:t>Key concepts:</a:t>
            </a:r>
            <a:br>
              <a:rPr lang="en-US" sz="22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The vast majority of plant RNA viruses have positive (mRNA sense) </a:t>
            </a:r>
            <a:r>
              <a:rPr lang="en-US" sz="2200" dirty="0" smtClean="0">
                <a:latin typeface="Times New Roman" panose="02020603050405020304" pitchFamily="18" charset="0"/>
                <a:cs typeface="Times New Roman" panose="02020603050405020304" pitchFamily="18" charset="0"/>
              </a:rPr>
              <a:t>single-stranded RNA </a:t>
            </a:r>
            <a:r>
              <a:rPr lang="en-US" sz="2200" dirty="0">
                <a:latin typeface="Times New Roman" panose="02020603050405020304" pitchFamily="18" charset="0"/>
                <a:cs typeface="Times New Roman" panose="02020603050405020304" pitchFamily="18" charset="0"/>
              </a:rPr>
              <a:t>genome</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Some plant RNA viruses have negative single-stranded, or double-stranded </a:t>
            </a:r>
            <a:r>
              <a:rPr lang="en-US" sz="2200" dirty="0" smtClean="0">
                <a:latin typeface="Times New Roman" panose="02020603050405020304" pitchFamily="18" charset="0"/>
                <a:cs typeface="Times New Roman" panose="02020603050405020304" pitchFamily="18" charset="0"/>
              </a:rPr>
              <a:t>RNA genome</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Replication is at the core of the infection cycle of plant RNA viruses and occurs </a:t>
            </a:r>
            <a:r>
              <a:rPr lang="en-US" sz="2200" dirty="0" smtClean="0">
                <a:latin typeface="Times New Roman" panose="02020603050405020304" pitchFamily="18" charset="0"/>
                <a:cs typeface="Times New Roman" panose="02020603050405020304" pitchFamily="18" charset="0"/>
              </a:rPr>
              <a:t>solely through </a:t>
            </a:r>
            <a:r>
              <a:rPr lang="en-US" sz="2200" dirty="0">
                <a:latin typeface="Times New Roman" panose="02020603050405020304" pitchFamily="18" charset="0"/>
                <a:cs typeface="Times New Roman" panose="02020603050405020304" pitchFamily="18" charset="0"/>
              </a:rPr>
              <a:t>RNA intermediates of positive and negative polarities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Replication of most plant RNA viruses takes place in viral replication </a:t>
            </a:r>
            <a:r>
              <a:rPr lang="en-US" sz="2200" dirty="0" smtClean="0">
                <a:latin typeface="Times New Roman" panose="02020603050405020304" pitchFamily="18" charset="0"/>
                <a:cs typeface="Times New Roman" panose="02020603050405020304" pitchFamily="18" charset="0"/>
              </a:rPr>
              <a:t>complexes tethered </a:t>
            </a:r>
            <a:r>
              <a:rPr lang="en-US" sz="2200" dirty="0">
                <a:latin typeface="Times New Roman" panose="02020603050405020304" pitchFamily="18" charset="0"/>
                <a:cs typeface="Times New Roman" panose="02020603050405020304" pitchFamily="18" charset="0"/>
              </a:rPr>
              <a:t>to modified membranes of cytoplasmic organelles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Viral replication complexes are dynamic, and contain the viral RNA, viral </a:t>
            </a:r>
            <a:r>
              <a:rPr lang="en-US" sz="2200" dirty="0" smtClean="0">
                <a:latin typeface="Times New Roman" panose="02020603050405020304" pitchFamily="18" charset="0"/>
                <a:cs typeface="Times New Roman" panose="02020603050405020304" pitchFamily="18" charset="0"/>
              </a:rPr>
              <a:t>replication proteins </a:t>
            </a:r>
            <a:r>
              <a:rPr lang="en-US" sz="2200" dirty="0">
                <a:latin typeface="Times New Roman" panose="02020603050405020304" pitchFamily="18" charset="0"/>
                <a:cs typeface="Times New Roman" panose="02020603050405020304" pitchFamily="18" charset="0"/>
              </a:rPr>
              <a:t>and proteins from the host</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 viral RNA-dependent RNA polymerase is responsible for the synthesis of </a:t>
            </a:r>
            <a:r>
              <a:rPr lang="en-US" sz="2200" dirty="0" smtClean="0">
                <a:latin typeface="Times New Roman" panose="02020603050405020304" pitchFamily="18" charset="0"/>
                <a:cs typeface="Times New Roman" panose="02020603050405020304" pitchFamily="18" charset="0"/>
              </a:rPr>
              <a:t>new genomic </a:t>
            </a:r>
            <a:r>
              <a:rPr lang="en-US" sz="2200" dirty="0">
                <a:latin typeface="Times New Roman" panose="02020603050405020304" pitchFamily="18" charset="0"/>
                <a:cs typeface="Times New Roman" panose="02020603050405020304" pitchFamily="18" charset="0"/>
              </a:rPr>
              <a:t>RNA using parental genome as template</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Viral proteins and co-opted host factors orchestrate the targeting of the genomic </a:t>
            </a:r>
            <a:r>
              <a:rPr lang="en-US" sz="2200" dirty="0" smtClean="0">
                <a:latin typeface="Times New Roman" panose="02020603050405020304" pitchFamily="18" charset="0"/>
                <a:cs typeface="Times New Roman" panose="02020603050405020304" pitchFamily="18" charset="0"/>
              </a:rPr>
              <a:t>RNA to </a:t>
            </a:r>
            <a:r>
              <a:rPr lang="en-US" sz="2200" dirty="0">
                <a:latin typeface="Times New Roman" panose="02020603050405020304" pitchFamily="18" charset="0"/>
                <a:cs typeface="Times New Roman" panose="02020603050405020304" pitchFamily="18" charset="0"/>
              </a:rPr>
              <a:t>the membranes where replication takes place; they also contribute to the </a:t>
            </a:r>
            <a:r>
              <a:rPr lang="en-US" sz="2200" dirty="0" smtClean="0">
                <a:latin typeface="Times New Roman" panose="02020603050405020304" pitchFamily="18" charset="0"/>
                <a:cs typeface="Times New Roman" panose="02020603050405020304" pitchFamily="18" charset="0"/>
              </a:rPr>
              <a:t>remodeling of </a:t>
            </a:r>
            <a:r>
              <a:rPr lang="en-US" sz="2200" dirty="0">
                <a:latin typeface="Times New Roman" panose="02020603050405020304" pitchFamily="18" charset="0"/>
                <a:cs typeface="Times New Roman" panose="02020603050405020304" pitchFamily="18" charset="0"/>
              </a:rPr>
              <a:t>the membranes that are used as scaffolds for tethering the viral replication complexes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In addition to the role of co-opted host factors in controlling the biogenesis </a:t>
            </a:r>
            <a:r>
              <a:rPr lang="en-US" sz="2200" dirty="0" smtClean="0">
                <a:latin typeface="Times New Roman" panose="02020603050405020304" pitchFamily="18" charset="0"/>
                <a:cs typeface="Times New Roman" panose="02020603050405020304" pitchFamily="18" charset="0"/>
              </a:rPr>
              <a:t>of replication </a:t>
            </a:r>
            <a:r>
              <a:rPr lang="en-US" sz="2200" dirty="0">
                <a:latin typeface="Times New Roman" panose="02020603050405020304" pitchFamily="18" charset="0"/>
                <a:cs typeface="Times New Roman" panose="02020603050405020304" pitchFamily="18" charset="0"/>
              </a:rPr>
              <a:t>organelles and the composition, assembly and/or activity of the </a:t>
            </a:r>
            <a:r>
              <a:rPr lang="en-US" sz="2200" dirty="0" smtClean="0">
                <a:latin typeface="Times New Roman" panose="02020603050405020304" pitchFamily="18" charset="0"/>
                <a:cs typeface="Times New Roman" panose="02020603050405020304" pitchFamily="18" charset="0"/>
              </a:rPr>
              <a:t>viral replication </a:t>
            </a:r>
            <a:r>
              <a:rPr lang="en-US" sz="2200" dirty="0">
                <a:latin typeface="Times New Roman" panose="02020603050405020304" pitchFamily="18" charset="0"/>
                <a:cs typeface="Times New Roman" panose="02020603050405020304" pitchFamily="18" charset="0"/>
              </a:rPr>
              <a:t>complex, they can post-translationally modify viral proteins to </a:t>
            </a:r>
            <a:r>
              <a:rPr lang="en-US" sz="2200" dirty="0" smtClean="0">
                <a:latin typeface="Times New Roman" panose="02020603050405020304" pitchFamily="18" charset="0"/>
                <a:cs typeface="Times New Roman" panose="02020603050405020304" pitchFamily="18" charset="0"/>
              </a:rPr>
              <a:t>regulate replication </a:t>
            </a:r>
            <a:br>
              <a:rPr lang="en-US" sz="2200" dirty="0" smtClean="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201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2378" y="1114757"/>
            <a:ext cx="6096000" cy="4524315"/>
          </a:xfrm>
          <a:prstGeom prst="rect">
            <a:avLst/>
          </a:prstGeom>
        </p:spPr>
        <p:txBody>
          <a:bodyPr>
            <a:spAutoFit/>
          </a:bodyPr>
          <a:lstStyle/>
          <a:p>
            <a:r>
              <a:rPr lang="en-US" sz="2400" dirty="0">
                <a:latin typeface="Times New Roman" panose="02020603050405020304" pitchFamily="18" charset="0"/>
                <a:cs typeface="Times New Roman" panose="02020603050405020304" pitchFamily="18" charset="0"/>
              </a:rPr>
              <a:t>For (+) RNA viruses,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most </a:t>
            </a:r>
            <a:r>
              <a:rPr lang="en-US" sz="2400" dirty="0">
                <a:latin typeface="Times New Roman" panose="02020603050405020304" pitchFamily="18" charset="0"/>
                <a:cs typeface="Times New Roman" panose="02020603050405020304" pitchFamily="18" charset="0"/>
              </a:rPr>
              <a:t>abundant class of plant RNA viruses, the gRNA is first translated into the different </a:t>
            </a:r>
            <a:r>
              <a:rPr lang="en-US" sz="2400" dirty="0" smtClean="0">
                <a:latin typeface="Times New Roman" panose="02020603050405020304" pitchFamily="18" charset="0"/>
                <a:cs typeface="Times New Roman" panose="02020603050405020304" pitchFamily="18" charset="0"/>
              </a:rPr>
              <a:t>viral proteins</a:t>
            </a:r>
            <a:r>
              <a:rPr lang="en-US" sz="2400" dirty="0">
                <a:latin typeface="Times New Roman" panose="02020603050405020304" pitchFamily="18" charset="0"/>
                <a:cs typeface="Times New Roman" panose="02020603050405020304" pitchFamily="18" charset="0"/>
              </a:rPr>
              <a:t>, including the RNA dependent RNA polymerase (</a:t>
            </a:r>
            <a:r>
              <a:rPr lang="en-US" sz="2400" dirty="0" err="1">
                <a:latin typeface="Times New Roman" panose="02020603050405020304" pitchFamily="18" charset="0"/>
                <a:cs typeface="Times New Roman" panose="02020603050405020304" pitchFamily="18" charset="0"/>
              </a:rPr>
              <a:t>RdRp</a:t>
            </a:r>
            <a:r>
              <a:rPr lang="en-US" sz="2400" dirty="0">
                <a:latin typeface="Times New Roman" panose="02020603050405020304" pitchFamily="18" charset="0"/>
                <a:cs typeface="Times New Roman" panose="02020603050405020304" pitchFamily="18" charset="0"/>
              </a:rPr>
              <a:t>) that is the responsible for </a:t>
            </a:r>
            <a:r>
              <a:rPr lang="en-US" sz="2400" dirty="0" smtClean="0">
                <a:latin typeface="Times New Roman" panose="02020603050405020304" pitchFamily="18" charset="0"/>
                <a:cs typeface="Times New Roman" panose="02020603050405020304" pitchFamily="18" charset="0"/>
              </a:rPr>
              <a:t>the copy </a:t>
            </a:r>
            <a:r>
              <a:rPr lang="en-US" sz="2400" dirty="0">
                <a:latin typeface="Times New Roman" panose="02020603050405020304" pitchFamily="18" charset="0"/>
                <a:cs typeface="Times New Roman" panose="02020603050405020304" pitchFamily="18" charset="0"/>
              </a:rPr>
              <a:t>of (+) strands into (-) strands.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later </a:t>
            </a:r>
            <a:r>
              <a:rPr lang="en-US" sz="2400" dirty="0">
                <a:latin typeface="Times New Roman" panose="02020603050405020304" pitchFamily="18" charset="0"/>
                <a:cs typeface="Times New Roman" panose="02020603050405020304" pitchFamily="18" charset="0"/>
              </a:rPr>
              <a:t>ones serve as templates for generating </a:t>
            </a:r>
            <a:r>
              <a:rPr lang="en-US" sz="2400" dirty="0" smtClean="0">
                <a:latin typeface="Times New Roman" panose="02020603050405020304" pitchFamily="18" charset="0"/>
                <a:cs typeface="Times New Roman" panose="02020603050405020304" pitchFamily="18" charset="0"/>
              </a:rPr>
              <a:t>multiple (+) </a:t>
            </a:r>
            <a:r>
              <a:rPr lang="en-US" sz="2400" dirty="0">
                <a:latin typeface="Times New Roman" panose="02020603050405020304" pitchFamily="18" charset="0"/>
                <a:cs typeface="Times New Roman" panose="02020603050405020304" pitchFamily="18" charset="0"/>
              </a:rPr>
              <a:t>strands that are translated, replicated or assembled into </a:t>
            </a:r>
            <a:r>
              <a:rPr lang="en-US" sz="2400" dirty="0" err="1">
                <a:latin typeface="Times New Roman" panose="02020603050405020304" pitchFamily="18" charset="0"/>
                <a:cs typeface="Times New Roman" panose="02020603050405020304" pitchFamily="18" charset="0"/>
              </a:rPr>
              <a:t>virions</a:t>
            </a:r>
            <a:r>
              <a:rPr lang="en-US" sz="2400" dirty="0">
                <a:latin typeface="Times New Roman" panose="02020603050405020304" pitchFamily="18" charset="0"/>
                <a:cs typeface="Times New Roman" panose="02020603050405020304" pitchFamily="18" charset="0"/>
              </a:rPr>
              <a:t> that may spread </a:t>
            </a:r>
            <a:r>
              <a:rPr lang="en-US" sz="2400" dirty="0" smtClean="0">
                <a:latin typeface="Times New Roman" panose="02020603050405020304" pitchFamily="18" charset="0"/>
                <a:cs typeface="Times New Roman" panose="02020603050405020304" pitchFamily="18" charset="0"/>
              </a:rPr>
              <a:t>throughout the </a:t>
            </a:r>
            <a:r>
              <a:rPr lang="en-US" sz="2400" dirty="0">
                <a:latin typeface="Times New Roman" panose="02020603050405020304" pitchFamily="18" charset="0"/>
                <a:cs typeface="Times New Roman" panose="02020603050405020304" pitchFamily="18" charset="0"/>
              </a:rPr>
              <a:t>plant and/or be transmitted to </a:t>
            </a:r>
            <a:r>
              <a:rPr lang="en-US" sz="2400">
                <a:latin typeface="Times New Roman" panose="02020603050405020304" pitchFamily="18" charset="0"/>
                <a:cs typeface="Times New Roman" panose="02020603050405020304" pitchFamily="18" charset="0"/>
              </a:rPr>
              <a:t>new </a:t>
            </a:r>
            <a:r>
              <a:rPr lang="en-US" sz="2400" smtClean="0">
                <a:latin typeface="Times New Roman" panose="02020603050405020304" pitchFamily="18" charset="0"/>
                <a:cs typeface="Times New Roman" panose="02020603050405020304" pitchFamily="18" charset="0"/>
              </a:rPr>
              <a:t>hosts</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558289" y="162583"/>
            <a:ext cx="2726327" cy="6454980"/>
          </a:xfrm>
          <a:prstGeom prst="rect">
            <a:avLst/>
          </a:prstGeom>
        </p:spPr>
      </p:pic>
    </p:spTree>
    <p:extLst>
      <p:ext uri="{BB962C8B-B14F-4D97-AF65-F5344CB8AC3E}">
        <p14:creationId xmlns:p14="http://schemas.microsoft.com/office/powerpoint/2010/main" val="4078268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6879" y="1070376"/>
            <a:ext cx="6096000" cy="4832092"/>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In the case of (-) RNA viruses, the viral</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RdRp</a:t>
            </a:r>
            <a:r>
              <a:rPr lang="en-US" sz="2800" dirty="0">
                <a:latin typeface="Times New Roman" panose="02020603050405020304" pitchFamily="18" charset="0"/>
                <a:cs typeface="Times New Roman" panose="02020603050405020304" pitchFamily="18" charset="0"/>
              </a:rPr>
              <a:t> is packaged along the gRNA within the </a:t>
            </a:r>
            <a:r>
              <a:rPr lang="en-US" sz="2800" dirty="0" err="1">
                <a:latin typeface="Times New Roman" panose="02020603050405020304" pitchFamily="18" charset="0"/>
                <a:cs typeface="Times New Roman" panose="02020603050405020304" pitchFamily="18" charset="0"/>
              </a:rPr>
              <a:t>virion</a:t>
            </a:r>
            <a:r>
              <a:rPr lang="en-US" sz="2800" dirty="0">
                <a:latin typeface="Times New Roman" panose="02020603050405020304" pitchFamily="18" charset="0"/>
                <a:cs typeface="Times New Roman" panose="02020603050405020304" pitchFamily="18" charset="0"/>
              </a:rPr>
              <a:t> so that it can initiate synthesis of </a:t>
            </a:r>
            <a:r>
              <a:rPr lang="en-US" sz="2800" dirty="0" smtClean="0">
                <a:latin typeface="Times New Roman" panose="02020603050405020304" pitchFamily="18" charset="0"/>
                <a:cs typeface="Times New Roman" panose="02020603050405020304" pitchFamily="18" charset="0"/>
              </a:rPr>
              <a:t>(+) strands </a:t>
            </a:r>
            <a:r>
              <a:rPr lang="en-US" sz="2800" dirty="0">
                <a:latin typeface="Times New Roman" panose="02020603050405020304" pitchFamily="18" charset="0"/>
                <a:cs typeface="Times New Roman" panose="02020603050405020304" pitchFamily="18" charset="0"/>
              </a:rPr>
              <a:t>complementary to the infectious (-) gRNA.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 strands are then translated into </a:t>
            </a:r>
            <a:r>
              <a:rPr lang="en-US" sz="2800" dirty="0" smtClean="0">
                <a:latin typeface="Times New Roman" panose="02020603050405020304" pitchFamily="18" charset="0"/>
                <a:cs typeface="Times New Roman" panose="02020603050405020304" pitchFamily="18" charset="0"/>
              </a:rPr>
              <a:t>viral proteins </a:t>
            </a:r>
            <a:r>
              <a:rPr lang="en-US" sz="2800" dirty="0">
                <a:latin typeface="Times New Roman" panose="02020603050405020304" pitchFamily="18" charset="0"/>
                <a:cs typeface="Times New Roman" panose="02020603050405020304" pitchFamily="18" charset="0"/>
              </a:rPr>
              <a:t>or used as templates for the generation of new (-) strands that can either serve </a:t>
            </a:r>
            <a:r>
              <a:rPr lang="en-US" sz="2800" dirty="0" smtClean="0">
                <a:latin typeface="Times New Roman" panose="02020603050405020304" pitchFamily="18" charset="0"/>
                <a:cs typeface="Times New Roman" panose="02020603050405020304" pitchFamily="18" charset="0"/>
              </a:rPr>
              <a:t>as templates </a:t>
            </a:r>
            <a:r>
              <a:rPr lang="en-US" sz="2800" dirty="0">
                <a:latin typeface="Times New Roman" panose="02020603050405020304" pitchFamily="18" charset="0"/>
                <a:cs typeface="Times New Roman" panose="02020603050405020304" pitchFamily="18" charset="0"/>
              </a:rPr>
              <a:t>for additional replication rounds or be assembled into progeny </a:t>
            </a:r>
            <a:r>
              <a:rPr lang="en-US" sz="2800" dirty="0" err="1" smtClean="0">
                <a:latin typeface="Times New Roman" panose="02020603050405020304" pitchFamily="18" charset="0"/>
                <a:cs typeface="Times New Roman" panose="02020603050405020304" pitchFamily="18" charset="0"/>
              </a:rPr>
              <a:t>virions</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44708" y="192045"/>
            <a:ext cx="2670537" cy="6326321"/>
          </a:xfrm>
          <a:prstGeom prst="rect">
            <a:avLst/>
          </a:prstGeom>
        </p:spPr>
      </p:pic>
    </p:spTree>
    <p:extLst>
      <p:ext uri="{BB962C8B-B14F-4D97-AF65-F5344CB8AC3E}">
        <p14:creationId xmlns:p14="http://schemas.microsoft.com/office/powerpoint/2010/main" val="3451249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9314" y="1146075"/>
            <a:ext cx="6096000" cy="4524315"/>
          </a:xfrm>
          <a:prstGeom prst="rect">
            <a:avLst/>
          </a:prstGeom>
        </p:spPr>
        <p:txBody>
          <a:bodyPr>
            <a:spAutoFit/>
          </a:bodyPr>
          <a:lstStyle/>
          <a:p>
            <a:r>
              <a:rPr lang="en-US" sz="2400" dirty="0">
                <a:latin typeface="Times New Roman" panose="02020603050405020304" pitchFamily="18" charset="0"/>
                <a:cs typeface="Times New Roman" panose="02020603050405020304" pitchFamily="18" charset="0"/>
              </a:rPr>
              <a:t>Regarding dsRNA viruses, the viral </a:t>
            </a:r>
            <a:r>
              <a:rPr lang="en-US" sz="2400" dirty="0" err="1">
                <a:latin typeface="Times New Roman" panose="02020603050405020304" pitchFamily="18" charset="0"/>
                <a:cs typeface="Times New Roman" panose="02020603050405020304" pitchFamily="18" charset="0"/>
              </a:rPr>
              <a:t>RdRp</a:t>
            </a:r>
            <a:r>
              <a:rPr lang="en-US" sz="2400" dirty="0">
                <a:latin typeface="Times New Roman" panose="02020603050405020304" pitchFamily="18" charset="0"/>
                <a:cs typeface="Times New Roman" panose="02020603050405020304" pitchFamily="18" charset="0"/>
              </a:rPr>
              <a:t> is also incorporated into the </a:t>
            </a:r>
            <a:r>
              <a:rPr lang="en-US" sz="2400" dirty="0" err="1">
                <a:latin typeface="Times New Roman" panose="02020603050405020304" pitchFamily="18" charset="0"/>
                <a:cs typeface="Times New Roman" panose="02020603050405020304" pitchFamily="18" charset="0"/>
              </a:rPr>
              <a:t>virions</a:t>
            </a:r>
            <a:r>
              <a:rPr lang="en-US" sz="2400" dirty="0">
                <a:latin typeface="Times New Roman" panose="02020603050405020304" pitchFamily="18" charset="0"/>
                <a:cs typeface="Times New Roman" panose="02020603050405020304" pitchFamily="18" charset="0"/>
              </a:rPr>
              <a:t> where it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synthesizes (+) RNA strands that are extruded from the particle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Such </a:t>
            </a:r>
            <a:r>
              <a:rPr lang="en-US" sz="2400" dirty="0">
                <a:latin typeface="Times New Roman" panose="02020603050405020304" pitchFamily="18" charset="0"/>
                <a:cs typeface="Times New Roman" panose="02020603050405020304" pitchFamily="18" charset="0"/>
              </a:rPr>
              <a:t>(+) RNA strands are </a:t>
            </a:r>
            <a:r>
              <a:rPr lang="en-US" sz="2400" dirty="0" smtClean="0">
                <a:latin typeface="Times New Roman" panose="02020603050405020304" pitchFamily="18" charset="0"/>
                <a:cs typeface="Times New Roman" panose="02020603050405020304" pitchFamily="18" charset="0"/>
              </a:rPr>
              <a:t>first translated </a:t>
            </a:r>
            <a:r>
              <a:rPr lang="en-US" sz="2400" dirty="0">
                <a:latin typeface="Times New Roman" panose="02020603050405020304" pitchFamily="18" charset="0"/>
                <a:cs typeface="Times New Roman" panose="02020603050405020304" pitchFamily="18" charset="0"/>
              </a:rPr>
              <a:t>to produce, among others, the </a:t>
            </a:r>
            <a:r>
              <a:rPr lang="en-US" sz="2400" dirty="0" err="1">
                <a:latin typeface="Times New Roman" panose="02020603050405020304" pitchFamily="18" charset="0"/>
                <a:cs typeface="Times New Roman" panose="02020603050405020304" pitchFamily="18" charset="0"/>
              </a:rPr>
              <a:t>RdRp</a:t>
            </a:r>
            <a:r>
              <a:rPr lang="en-US" sz="2400" dirty="0">
                <a:latin typeface="Times New Roman" panose="02020603050405020304" pitchFamily="18" charset="0"/>
                <a:cs typeface="Times New Roman" panose="02020603050405020304" pitchFamily="18" charset="0"/>
              </a:rPr>
              <a:t> and the CP and then packaged to form </a:t>
            </a:r>
            <a:r>
              <a:rPr lang="en-US" sz="2400" dirty="0" smtClean="0">
                <a:latin typeface="Times New Roman" panose="02020603050405020304" pitchFamily="18" charset="0"/>
                <a:cs typeface="Times New Roman" panose="02020603050405020304" pitchFamily="18" charset="0"/>
              </a:rPr>
              <a:t>immature </a:t>
            </a:r>
            <a:r>
              <a:rPr lang="en-US" sz="2400" dirty="0" err="1" smtClean="0">
                <a:latin typeface="Times New Roman" panose="02020603050405020304" pitchFamily="18" charset="0"/>
                <a:cs typeface="Times New Roman" panose="02020603050405020304" pitchFamily="18" charset="0"/>
              </a:rPr>
              <a:t>virions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develop by synthesizing (-) RNA strands.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way, while the dsRNA genome is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being produced, it is protected from host antiviral systems such as RNA silencing that </a:t>
            </a:r>
            <a:r>
              <a:rPr lang="en-US" sz="2400" dirty="0" smtClean="0">
                <a:latin typeface="Times New Roman" panose="02020603050405020304" pitchFamily="18" charset="0"/>
                <a:cs typeface="Times New Roman" panose="02020603050405020304" pitchFamily="18" charset="0"/>
              </a:rPr>
              <a:t>detect and </a:t>
            </a:r>
            <a:r>
              <a:rPr lang="en-US" sz="2400" dirty="0">
                <a:latin typeface="Times New Roman" panose="02020603050405020304" pitchFamily="18" charset="0"/>
                <a:cs typeface="Times New Roman" panose="02020603050405020304" pitchFamily="18" charset="0"/>
              </a:rPr>
              <a:t>inactivate dsRNA </a:t>
            </a:r>
            <a:r>
              <a:rPr lang="en-US" sz="2400" dirty="0" smtClean="0">
                <a:latin typeface="Times New Roman" panose="02020603050405020304" pitchFamily="18" charset="0"/>
                <a:cs typeface="Times New Roman" panose="02020603050405020304" pitchFamily="18" charset="0"/>
              </a:rPr>
              <a:t>molecules</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846897" y="91441"/>
            <a:ext cx="2732585" cy="6675120"/>
          </a:xfrm>
          <a:prstGeom prst="rect">
            <a:avLst/>
          </a:prstGeom>
        </p:spPr>
      </p:pic>
    </p:spTree>
    <p:extLst>
      <p:ext uri="{BB962C8B-B14F-4D97-AF65-F5344CB8AC3E}">
        <p14:creationId xmlns:p14="http://schemas.microsoft.com/office/powerpoint/2010/main" val="2304572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435"/>
            <a:ext cx="12083143" cy="6842566"/>
          </a:xfrm>
          <a:prstGeom prst="rect">
            <a:avLst/>
          </a:prstGeom>
        </p:spPr>
      </p:pic>
    </p:spTree>
    <p:extLst>
      <p:ext uri="{BB962C8B-B14F-4D97-AF65-F5344CB8AC3E}">
        <p14:creationId xmlns:p14="http://schemas.microsoft.com/office/powerpoint/2010/main" val="9595222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71163"/>
            <a:ext cx="12057018" cy="6786837"/>
          </a:xfrm>
          <a:prstGeom prst="rect">
            <a:avLst/>
          </a:prstGeom>
        </p:spPr>
      </p:pic>
    </p:spTree>
    <p:extLst>
      <p:ext uri="{BB962C8B-B14F-4D97-AF65-F5344CB8AC3E}">
        <p14:creationId xmlns:p14="http://schemas.microsoft.com/office/powerpoint/2010/main" val="399572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Rickettsiae</a:t>
            </a:r>
            <a:endParaRPr lang="en-GB" dirty="0"/>
          </a:p>
        </p:txBody>
      </p:sp>
      <p:sp>
        <p:nvSpPr>
          <p:cNvPr id="3" name="Content Placeholder 2"/>
          <p:cNvSpPr>
            <a:spLocks noGrp="1"/>
          </p:cNvSpPr>
          <p:nvPr>
            <p:ph idx="1"/>
          </p:nvPr>
        </p:nvSpPr>
        <p:spPr/>
        <p:txBody>
          <a:bodyPr/>
          <a:lstStyle/>
          <a:p>
            <a:r>
              <a:rPr lang="en-US" dirty="0" err="1" smtClean="0"/>
              <a:t>E.g</a:t>
            </a:r>
            <a:r>
              <a:rPr lang="en-US" dirty="0" smtClean="0"/>
              <a:t> the </a:t>
            </a:r>
            <a:r>
              <a:rPr lang="en-US" dirty="0"/>
              <a:t>agent of typhus </a:t>
            </a:r>
            <a:r>
              <a:rPr lang="en-US" dirty="0" smtClean="0"/>
              <a:t>fever</a:t>
            </a:r>
          </a:p>
          <a:p>
            <a:r>
              <a:rPr lang="en-US" dirty="0"/>
              <a:t>small, </a:t>
            </a:r>
            <a:r>
              <a:rPr lang="en-US" dirty="0" smtClean="0"/>
              <a:t>non motile </a:t>
            </a:r>
            <a:r>
              <a:rPr lang="en-US" dirty="0"/>
              <a:t>bacteria, usually about 300 nm in </a:t>
            </a:r>
            <a:r>
              <a:rPr lang="en-US" dirty="0" smtClean="0"/>
              <a:t>diameter</a:t>
            </a:r>
          </a:p>
          <a:p>
            <a:r>
              <a:rPr lang="en-US" dirty="0"/>
              <a:t>have a cell wall, plasma membrane, and cytoplasm with ribosomes and DNA </a:t>
            </a:r>
            <a:r>
              <a:rPr lang="en-US" dirty="0" smtClean="0"/>
              <a:t>strands</a:t>
            </a:r>
          </a:p>
          <a:p>
            <a:r>
              <a:rPr lang="en-US" dirty="0"/>
              <a:t>They are obligate </a:t>
            </a:r>
            <a:r>
              <a:rPr lang="en-US" dirty="0" smtClean="0"/>
              <a:t>parasites</a:t>
            </a:r>
          </a:p>
          <a:p>
            <a:r>
              <a:rPr lang="en-US" dirty="0" smtClean="0"/>
              <a:t> </a:t>
            </a:r>
            <a:r>
              <a:rPr lang="en-US" dirty="0"/>
              <a:t>were once thought to be related to viruses, but they are definitely cells because they multiply by binary fission, and they contain enzymes for ATP production</a:t>
            </a:r>
            <a:endParaRPr lang="en-GB" dirty="0"/>
          </a:p>
        </p:txBody>
      </p:sp>
    </p:spTree>
    <p:extLst>
      <p:ext uri="{BB962C8B-B14F-4D97-AF65-F5344CB8AC3E}">
        <p14:creationId xmlns:p14="http://schemas.microsoft.com/office/powerpoint/2010/main" val="1000894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499</TotalTime>
  <Words>3576</Words>
  <Application>Microsoft Office PowerPoint</Application>
  <PresentationFormat>Widescreen</PresentationFormat>
  <Paragraphs>388</Paragraphs>
  <Slides>85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Arial</vt:lpstr>
      <vt:lpstr>Calibri</vt:lpstr>
      <vt:lpstr>Calibri Light</vt:lpstr>
      <vt:lpstr>Cambria Math</vt:lpstr>
      <vt:lpstr>Century Gothic</vt:lpstr>
      <vt:lpstr>Times New Roman</vt:lpstr>
      <vt:lpstr>Wingdings 3</vt:lpstr>
      <vt:lpstr>Ion</vt:lpstr>
      <vt:lpstr>Office Theme</vt:lpstr>
      <vt:lpstr>Virology</vt:lpstr>
      <vt:lpstr>What are Viruses.</vt:lpstr>
      <vt:lpstr>What are Viruses.</vt:lpstr>
      <vt:lpstr>What are Viruses.</vt:lpstr>
      <vt:lpstr>PowerPoint Presentation</vt:lpstr>
      <vt:lpstr>How viruses differ from other Pathogens</vt:lpstr>
      <vt:lpstr>Mycoplasma</vt:lpstr>
      <vt:lpstr>PowerPoint Presentation</vt:lpstr>
      <vt:lpstr>Rickettsiae</vt:lpstr>
      <vt:lpstr>PowerPoint Presentation</vt:lpstr>
      <vt:lpstr>Chlamydia</vt:lpstr>
      <vt:lpstr>PowerPoint Presentation</vt:lpstr>
      <vt:lpstr>Plasmids</vt:lpstr>
      <vt:lpstr>PowerPoint Presentation</vt:lpstr>
      <vt:lpstr>Transposons</vt:lpstr>
      <vt:lpstr>PowerPoint Presentation</vt:lpstr>
      <vt:lpstr>Viruses</vt:lpstr>
      <vt:lpstr>Viruses</vt:lpstr>
      <vt:lpstr>Viruses</vt:lpstr>
      <vt:lpstr>Criteria that do or not distinguish viruses from cells.</vt:lpstr>
      <vt:lpstr>Classification and nomenclature of viruses</vt:lpstr>
      <vt:lpstr>Classification and nomenclature of viruses</vt:lpstr>
      <vt:lpstr>International Committee on Taxonomy of Viruses (ICTV)</vt:lpstr>
      <vt:lpstr>International Committee on Taxonomy of Viruses (ICTV)</vt:lpstr>
      <vt:lpstr>International Committee on Taxonomy of Viruses (ICTV)</vt:lpstr>
      <vt:lpstr>International Committee on Taxonomy of Viruses (ICTV)</vt:lpstr>
      <vt:lpstr>Classification and nomenclature of viruses</vt:lpstr>
      <vt:lpstr>PowerPoint Presentation</vt:lpstr>
      <vt:lpstr>Viral Morphology</vt:lpstr>
      <vt:lpstr>PowerPoint Presentation</vt:lpstr>
      <vt:lpstr>Key Terms</vt:lpstr>
      <vt:lpstr>Economic Importance of Plant Viruses</vt:lpstr>
      <vt:lpstr>Economic Importance of Plant Viruses</vt:lpstr>
      <vt:lpstr>History of plant viruses </vt:lpstr>
      <vt:lpstr>History of plant viruses </vt:lpstr>
      <vt:lpstr>Symptomology</vt:lpstr>
      <vt:lpstr> MACROSCOPIC SYMPTOMS </vt:lpstr>
      <vt:lpstr>PowerPoint Presentation</vt:lpstr>
      <vt:lpstr> MACROSCOPIC SYMPTOMS </vt:lpstr>
      <vt:lpstr>PowerPoint Presentation</vt:lpstr>
      <vt:lpstr>Systemic Symptoms </vt:lpstr>
      <vt:lpstr>Stunted growth</vt:lpstr>
      <vt:lpstr>Systemic Symptoms </vt:lpstr>
      <vt:lpstr>Mosaic Patterns</vt:lpstr>
      <vt:lpstr>Systemic Symptoms </vt:lpstr>
      <vt:lpstr>Leaf Rolling</vt:lpstr>
      <vt:lpstr>Systemic Symptoms </vt:lpstr>
      <vt:lpstr>Necrotic Diseases</vt:lpstr>
      <vt:lpstr>Uneven growth of the leaf lamina</vt:lpstr>
      <vt:lpstr>blistering effect</vt:lpstr>
      <vt:lpstr>swellings in the stem</vt:lpstr>
      <vt:lpstr>Systemic Symptoms </vt:lpstr>
      <vt:lpstr>PowerPoint Presentation</vt:lpstr>
      <vt:lpstr>Systemic Symptoms </vt:lpstr>
      <vt:lpstr> HISTOLOGICAL CHANGES </vt:lpstr>
      <vt:lpstr> HISTOLOGICAL CHANGES </vt:lpstr>
      <vt:lpstr> CYTOLOGICAL EFFECTS </vt:lpstr>
      <vt:lpstr> CYTOLOGICAL EFFECTS </vt:lpstr>
      <vt:lpstr> CYTOLOGICAL EFFECTS </vt:lpstr>
      <vt:lpstr>Virus Like Pathogens</vt:lpstr>
      <vt:lpstr>Virus Like Pathogens</vt:lpstr>
      <vt:lpstr>Viroids</vt:lpstr>
      <vt:lpstr>Viroids</vt:lpstr>
      <vt:lpstr>Viroids</vt:lpstr>
      <vt:lpstr> PHYTOPLASMA and spiroplasmas </vt:lpstr>
      <vt:lpstr> PHYTOPLASMA and spiroplasmas </vt:lpstr>
      <vt:lpstr> PHYTOPLASMA and spiroplasmas </vt:lpstr>
      <vt:lpstr> PHYTOPLASMA and spiroplasmas </vt:lpstr>
      <vt:lpstr> PHYTOPLASMA and spiroplasmas </vt:lpstr>
      <vt:lpstr>SATELLITE VIRUSES AND SATELLITE RNAS</vt:lpstr>
      <vt:lpstr>SATELLITE VIRUSES AND SATELLITE RNAS</vt:lpstr>
      <vt:lpstr>SATELLITE VIRUSES AND SATELLITE RNAS</vt:lpstr>
      <vt:lpstr>SATELLITE VIRUSES AND SATELLITE RNAS</vt:lpstr>
      <vt:lpstr>SATELLITE VIRUSES AND SATELLITE RNAS</vt:lpstr>
      <vt:lpstr>SATELLITE VIRUSES AND SATELLITE RNAS</vt:lpstr>
      <vt:lpstr>SATELLITE VIRUSES AND SATELLITE RNAS</vt:lpstr>
      <vt:lpstr>SATELLITE VIRUSES AND SATELLITE RNAS</vt:lpstr>
      <vt:lpstr>Satellite DNAs</vt:lpstr>
      <vt:lpstr>PowerPoint Presentation</vt:lpstr>
      <vt:lpstr>Replication of Plant Viruses (RNA)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dc:title>
  <dc:creator>Muhammad Asif Shabbir</dc:creator>
  <cp:lastModifiedBy>Yasir Iftikhar</cp:lastModifiedBy>
  <cp:revision>358</cp:revision>
  <dcterms:created xsi:type="dcterms:W3CDTF">2019-10-12T10:14:11Z</dcterms:created>
  <dcterms:modified xsi:type="dcterms:W3CDTF">2020-01-26T17:39:29Z</dcterms:modified>
</cp:coreProperties>
</file>