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FB4223-59A3-42A6-AFF2-7DA8CDB59BC2}" type="datetimeFigureOut">
              <a:rPr lang="en-US" smtClean="0"/>
              <a:pPr/>
              <a:t>24-Mar-20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1F5512-EC62-45E6-BFBC-925D114EF1F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FB4223-59A3-42A6-AFF2-7DA8CDB59BC2}" type="datetimeFigureOut">
              <a:rPr lang="en-US" smtClean="0"/>
              <a:pPr/>
              <a:t>24-Mar-20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1F5512-EC62-45E6-BFBC-925D114EF1F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FB4223-59A3-42A6-AFF2-7DA8CDB59BC2}" type="datetimeFigureOut">
              <a:rPr lang="en-US" smtClean="0"/>
              <a:pPr/>
              <a:t>24-Mar-20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1F5512-EC62-45E6-BFBC-925D114EF1F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FB4223-59A3-42A6-AFF2-7DA8CDB59BC2}" type="datetimeFigureOut">
              <a:rPr lang="en-US" smtClean="0"/>
              <a:pPr/>
              <a:t>24-Mar-20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1F5512-EC62-45E6-BFBC-925D114EF1F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FB4223-59A3-42A6-AFF2-7DA8CDB59BC2}" type="datetimeFigureOut">
              <a:rPr lang="en-US" smtClean="0"/>
              <a:pPr/>
              <a:t>24-Mar-20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1F5512-EC62-45E6-BFBC-925D114EF1F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FB4223-59A3-42A6-AFF2-7DA8CDB59BC2}" type="datetimeFigureOut">
              <a:rPr lang="en-US" smtClean="0"/>
              <a:pPr/>
              <a:t>24-Mar-20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1F5512-EC62-45E6-BFBC-925D114EF1F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FB4223-59A3-42A6-AFF2-7DA8CDB59BC2}" type="datetimeFigureOut">
              <a:rPr lang="en-US" smtClean="0"/>
              <a:pPr/>
              <a:t>24-Mar-20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1F5512-EC62-45E6-BFBC-925D114EF1F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FB4223-59A3-42A6-AFF2-7DA8CDB59BC2}" type="datetimeFigureOut">
              <a:rPr lang="en-US" smtClean="0"/>
              <a:pPr/>
              <a:t>24-Mar-20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1F5512-EC62-45E6-BFBC-925D114EF1F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FB4223-59A3-42A6-AFF2-7DA8CDB59BC2}" type="datetimeFigureOut">
              <a:rPr lang="en-US" smtClean="0"/>
              <a:pPr/>
              <a:t>24-Mar-20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1F5512-EC62-45E6-BFBC-925D114EF1F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FB4223-59A3-42A6-AFF2-7DA8CDB59BC2}" type="datetimeFigureOut">
              <a:rPr lang="en-US" smtClean="0"/>
              <a:pPr/>
              <a:t>24-Mar-20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1F5512-EC62-45E6-BFBC-925D114EF1F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FB4223-59A3-42A6-AFF2-7DA8CDB59BC2}" type="datetimeFigureOut">
              <a:rPr lang="en-US" smtClean="0"/>
              <a:pPr/>
              <a:t>24-Mar-20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1F5512-EC62-45E6-BFBC-925D114EF1F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FB4223-59A3-42A6-AFF2-7DA8CDB59BC2}" type="datetimeFigureOut">
              <a:rPr lang="en-US" smtClean="0"/>
              <a:pPr/>
              <a:t>24-Mar-20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1F5512-EC62-45E6-BFBC-925D114EF1F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stiwell.medel.com/en/neurorehabilitation/stroke"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pic>
        <p:nvPicPr>
          <p:cNvPr id="1026" name="Picture 2" descr="C:\Users\dpt131\Desktop\1.jpg"/>
          <p:cNvPicPr>
            <a:picLocks noChangeAspect="1" noChangeArrowheads="1"/>
          </p:cNvPicPr>
          <p:nvPr/>
        </p:nvPicPr>
        <p:blipFill>
          <a:blip r:embed="rId2"/>
          <a:srcRect/>
          <a:stretch>
            <a:fillRect/>
          </a:stretch>
        </p:blipFill>
        <p:spPr bwMode="auto">
          <a:xfrm>
            <a:off x="0" y="0"/>
            <a:ext cx="9144000" cy="6857999"/>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Users\dpt131\Desktop\1.jpg"/>
          <p:cNvPicPr>
            <a:picLocks noGrp="1" noChangeAspect="1" noChangeArrowheads="1"/>
          </p:cNvPicPr>
          <p:nvPr>
            <p:ph idx="1"/>
          </p:nvPr>
        </p:nvPicPr>
        <p:blipFill>
          <a:blip r:embed="rId2"/>
          <a:srcRect/>
          <a:stretch>
            <a:fillRect/>
          </a:stretch>
        </p:blipFill>
        <p:spPr bwMode="auto">
          <a:xfrm>
            <a:off x="0" y="152400"/>
            <a:ext cx="9144000" cy="55626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descr="C:\Users\dpt131\Desktop\slide_20.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074" name="Picture 2" descr="C:\Users\dpt131\Desktop\slide_3.jpg"/>
          <p:cNvPicPr>
            <a:picLocks noChangeAspect="1" noChangeArrowheads="1"/>
          </p:cNvPicPr>
          <p:nvPr/>
        </p:nvPicPr>
        <p:blipFill>
          <a:blip r:embed="rId2"/>
          <a:srcRect/>
          <a:stretch>
            <a:fillRect/>
          </a:stretch>
        </p:blipFill>
        <p:spPr bwMode="auto">
          <a:xfrm>
            <a:off x="-1524000" y="0"/>
            <a:ext cx="12192000" cy="68580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098" name="Picture 2" descr="C:\Users\dpt131\Desktop\2.png"/>
          <p:cNvPicPr>
            <a:picLocks noChangeAspect="1" noChangeArrowheads="1"/>
          </p:cNvPicPr>
          <p:nvPr/>
        </p:nvPicPr>
        <p:blipFill>
          <a:blip r:embed="rId2"/>
          <a:srcRect/>
          <a:stretch>
            <a:fillRect/>
          </a:stretch>
        </p:blipFill>
        <p:spPr bwMode="auto">
          <a:xfrm>
            <a:off x="228600" y="0"/>
            <a:ext cx="8915400" cy="65532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C:\Users\dpt131\Desktop\1.jpg"/>
          <p:cNvPicPr>
            <a:picLocks noChangeAspect="1" noChangeArrowheads="1"/>
          </p:cNvPicPr>
          <p:nvPr/>
        </p:nvPicPr>
        <p:blipFill>
          <a:blip r:embed="rId2"/>
          <a:srcRect/>
          <a:stretch>
            <a:fillRect/>
          </a:stretch>
        </p:blipFill>
        <p:spPr bwMode="auto">
          <a:xfrm>
            <a:off x="457200" y="304800"/>
            <a:ext cx="8305800" cy="56388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descr="C:\Users\dpt131\Desktop\2.jpg"/>
          <p:cNvPicPr>
            <a:picLocks noChangeAspect="1" noChangeArrowheads="1"/>
          </p:cNvPicPr>
          <p:nvPr/>
        </p:nvPicPr>
        <p:blipFill>
          <a:blip r:embed="rId2"/>
          <a:srcRect/>
          <a:stretch>
            <a:fillRect/>
          </a:stretch>
        </p:blipFill>
        <p:spPr bwMode="auto">
          <a:xfrm>
            <a:off x="457200" y="304800"/>
            <a:ext cx="8229600" cy="57912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074" name="Picture 2" descr="C:\Users\dpt131\Desktop\3.jpg"/>
          <p:cNvPicPr>
            <a:picLocks noChangeAspect="1" noChangeArrowheads="1"/>
          </p:cNvPicPr>
          <p:nvPr/>
        </p:nvPicPr>
        <p:blipFill>
          <a:blip r:embed="rId2"/>
          <a:srcRect/>
          <a:stretch>
            <a:fillRect/>
          </a:stretch>
        </p:blipFill>
        <p:spPr bwMode="auto">
          <a:xfrm>
            <a:off x="533400" y="304800"/>
            <a:ext cx="8153400" cy="57912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098" name="Picture 2" descr="C:\Users\dpt131\Desktop\4.jpg"/>
          <p:cNvPicPr>
            <a:picLocks noChangeAspect="1" noChangeArrowheads="1"/>
          </p:cNvPicPr>
          <p:nvPr/>
        </p:nvPicPr>
        <p:blipFill>
          <a:blip r:embed="rId2"/>
          <a:srcRect/>
          <a:stretch>
            <a:fillRect/>
          </a:stretch>
        </p:blipFill>
        <p:spPr bwMode="auto">
          <a:xfrm>
            <a:off x="457200" y="381000"/>
            <a:ext cx="8229600" cy="57150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5122" name="Picture 2" descr="C:\Users\dpt131\Desktop\5.jpg"/>
          <p:cNvPicPr>
            <a:picLocks noChangeAspect="1" noChangeArrowheads="1"/>
          </p:cNvPicPr>
          <p:nvPr/>
        </p:nvPicPr>
        <p:blipFill>
          <a:blip r:embed="rId2"/>
          <a:srcRect/>
          <a:stretch>
            <a:fillRect/>
          </a:stretch>
        </p:blipFill>
        <p:spPr bwMode="auto">
          <a:xfrm>
            <a:off x="457200" y="0"/>
            <a:ext cx="8382000" cy="60960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6146" name="Picture 2" descr="C:\Users\dpt131\Desktop\6.jpg"/>
          <p:cNvPicPr>
            <a:picLocks noChangeAspect="1" noChangeArrowheads="1"/>
          </p:cNvPicPr>
          <p:nvPr/>
        </p:nvPicPr>
        <p:blipFill>
          <a:blip r:embed="rId2"/>
          <a:srcRect/>
          <a:stretch>
            <a:fillRect/>
          </a:stretch>
        </p:blipFill>
        <p:spPr bwMode="auto">
          <a:xfrm>
            <a:off x="533400" y="228600"/>
            <a:ext cx="8382000" cy="58674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descr="C:\Users\dpt131\Desktop\2.jpg"/>
          <p:cNvPicPr>
            <a:picLocks noChangeAspect="1" noChangeArrowheads="1"/>
          </p:cNvPicPr>
          <p:nvPr/>
        </p:nvPicPr>
        <p:blipFill>
          <a:blip r:embed="rId2"/>
          <a:srcRect/>
          <a:stretch>
            <a:fillRect/>
          </a:stretch>
        </p:blipFill>
        <p:spPr bwMode="auto">
          <a:xfrm>
            <a:off x="457200" y="228600"/>
            <a:ext cx="8458200" cy="5943599"/>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Two Joint Muscle Work</a:t>
            </a:r>
            <a:endParaRPr lang="en-US" b="1" dirty="0"/>
          </a:p>
        </p:txBody>
      </p:sp>
      <p:sp>
        <p:nvSpPr>
          <p:cNvPr id="3" name="Content Placeholder 2"/>
          <p:cNvSpPr>
            <a:spLocks noGrp="1"/>
          </p:cNvSpPr>
          <p:nvPr>
            <p:ph idx="1"/>
          </p:nvPr>
        </p:nvSpPr>
        <p:spPr/>
        <p:txBody>
          <a:bodyPr/>
          <a:lstStyle/>
          <a:p>
            <a:r>
              <a:rPr lang="en-US" b="1" dirty="0" smtClean="0"/>
              <a:t>Two Joint Muscles</a:t>
            </a:r>
            <a:r>
              <a:rPr lang="en-US" dirty="0" smtClean="0"/>
              <a:t> or TJM's are </a:t>
            </a:r>
            <a:r>
              <a:rPr lang="en-US" b="1" dirty="0" smtClean="0"/>
              <a:t>muscles</a:t>
            </a:r>
            <a:r>
              <a:rPr lang="en-US" dirty="0" smtClean="0"/>
              <a:t> that cross </a:t>
            </a:r>
            <a:r>
              <a:rPr lang="en-US" b="1" dirty="0" smtClean="0"/>
              <a:t>two joints</a:t>
            </a:r>
            <a:r>
              <a:rPr lang="en-US" dirty="0" smtClean="0"/>
              <a:t> of the body and therefore perform more than one </a:t>
            </a:r>
            <a:r>
              <a:rPr lang="en-US" b="1" dirty="0" smtClean="0"/>
              <a:t>joint</a:t>
            </a:r>
            <a:r>
              <a:rPr lang="en-US" dirty="0" smtClean="0"/>
              <a:t> function. For example, the Rectus Femoris (considered one of the quads) actually crosses </a:t>
            </a:r>
            <a:r>
              <a:rPr lang="en-US" b="1" dirty="0" smtClean="0"/>
              <a:t>both</a:t>
            </a:r>
            <a:r>
              <a:rPr lang="en-US" dirty="0" smtClean="0"/>
              <a:t> the hip and knee </a:t>
            </a:r>
            <a:r>
              <a:rPr lang="en-US" b="1" dirty="0" smtClean="0"/>
              <a:t>joints</a:t>
            </a:r>
            <a:r>
              <a:rPr lang="en-US" dirty="0" smtClean="0"/>
              <a:t> and performs hip flexion and knee extension. It </a:t>
            </a:r>
            <a:r>
              <a:rPr lang="en-US" b="1" dirty="0" smtClean="0"/>
              <a:t>both</a:t>
            </a:r>
            <a:r>
              <a:rPr lang="en-US" dirty="0" smtClean="0"/>
              <a:t> lifts and straightens your leg</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Name of Two Joint Muscles</a:t>
            </a:r>
            <a:endParaRPr lang="en-US" b="1" dirty="0"/>
          </a:p>
        </p:txBody>
      </p:sp>
      <p:sp>
        <p:nvSpPr>
          <p:cNvPr id="3" name="Content Placeholder 2"/>
          <p:cNvSpPr>
            <a:spLocks noGrp="1"/>
          </p:cNvSpPr>
          <p:nvPr>
            <p:ph idx="1"/>
          </p:nvPr>
        </p:nvSpPr>
        <p:spPr/>
        <p:txBody>
          <a:bodyPr/>
          <a:lstStyle/>
          <a:p>
            <a:r>
              <a:rPr lang="en-US" dirty="0" smtClean="0"/>
              <a:t>A </a:t>
            </a:r>
            <a:r>
              <a:rPr lang="en-US" b="1" dirty="0" smtClean="0"/>
              <a:t>two</a:t>
            </a:r>
            <a:r>
              <a:rPr lang="en-US" dirty="0" smtClean="0"/>
              <a:t>-</a:t>
            </a:r>
            <a:r>
              <a:rPr lang="en-US" b="1" dirty="0" smtClean="0"/>
              <a:t>joint muscle</a:t>
            </a:r>
            <a:r>
              <a:rPr lang="en-US" dirty="0" smtClean="0"/>
              <a:t> (or </a:t>
            </a:r>
            <a:r>
              <a:rPr lang="en-US" dirty="0" err="1" smtClean="0"/>
              <a:t>biarticular</a:t>
            </a:r>
            <a:r>
              <a:rPr lang="en-US" dirty="0" smtClean="0"/>
              <a:t>) is one that crosses </a:t>
            </a:r>
            <a:r>
              <a:rPr lang="en-US" b="1" dirty="0" smtClean="0"/>
              <a:t>two joints</a:t>
            </a:r>
            <a:r>
              <a:rPr lang="en-US" dirty="0" smtClean="0"/>
              <a:t>. Many are familiar with the rectus femoris as a </a:t>
            </a:r>
            <a:r>
              <a:rPr lang="en-US" b="1" dirty="0" smtClean="0"/>
              <a:t>two</a:t>
            </a:r>
            <a:r>
              <a:rPr lang="en-US" dirty="0" smtClean="0"/>
              <a:t>-</a:t>
            </a:r>
            <a:r>
              <a:rPr lang="en-US" b="1" dirty="0" smtClean="0"/>
              <a:t>joint</a:t>
            </a:r>
            <a:r>
              <a:rPr lang="en-US" dirty="0" smtClean="0"/>
              <a:t> hip flexor because it crosses both the hip and knee </a:t>
            </a:r>
            <a:r>
              <a:rPr lang="en-US" b="1" dirty="0" smtClean="0"/>
              <a:t>joint</a:t>
            </a:r>
            <a:r>
              <a:rPr lang="en-US" dirty="0" smtClean="0"/>
              <a:t>. However, the rectus femoris is not alone in this function. The </a:t>
            </a:r>
            <a:r>
              <a:rPr lang="en-US" dirty="0" err="1" smtClean="0"/>
              <a:t>sartorius</a:t>
            </a:r>
            <a:r>
              <a:rPr lang="en-US" dirty="0" smtClean="0"/>
              <a:t> and </a:t>
            </a:r>
            <a:r>
              <a:rPr lang="en-US" dirty="0" err="1" smtClean="0"/>
              <a:t>gracilis</a:t>
            </a:r>
            <a:r>
              <a:rPr lang="en-US" dirty="0" smtClean="0"/>
              <a:t> </a:t>
            </a:r>
            <a:r>
              <a:rPr lang="en-US" b="1" dirty="0" smtClean="0"/>
              <a:t>cross</a:t>
            </a:r>
            <a:r>
              <a:rPr lang="en-US" dirty="0" smtClean="0"/>
              <a:t> both the hip and knee </a:t>
            </a:r>
            <a:r>
              <a:rPr lang="en-US" b="1" dirty="0" smtClean="0"/>
              <a:t>joints</a:t>
            </a:r>
            <a:r>
              <a:rPr lang="en-US" dirty="0" smtClean="0"/>
              <a:t> as well.</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Active and Passive Insufficiency</a:t>
            </a:r>
            <a:endParaRPr lang="en-US" b="1" dirty="0"/>
          </a:p>
        </p:txBody>
      </p:sp>
      <p:sp>
        <p:nvSpPr>
          <p:cNvPr id="3" name="Content Placeholder 2"/>
          <p:cNvSpPr>
            <a:spLocks noGrp="1"/>
          </p:cNvSpPr>
          <p:nvPr>
            <p:ph idx="1"/>
          </p:nvPr>
        </p:nvSpPr>
        <p:spPr/>
        <p:txBody>
          <a:bodyPr/>
          <a:lstStyle/>
          <a:p>
            <a:r>
              <a:rPr lang="en-US" b="1" dirty="0" smtClean="0"/>
              <a:t>Active insufficiency</a:t>
            </a:r>
            <a:r>
              <a:rPr lang="en-US" dirty="0" smtClean="0"/>
              <a:t> reflects the inability of a multijoint muscle to apply an adequate force in all degrees of motion. ... </a:t>
            </a:r>
            <a:r>
              <a:rPr lang="en-US" b="1" dirty="0" smtClean="0"/>
              <a:t>Passive Insufficiency</a:t>
            </a:r>
            <a:r>
              <a:rPr lang="en-US" dirty="0" smtClean="0"/>
              <a:t> refers to the inability of a multi-joint muscle to lengthen to a degree that allows full range of motion of all the joints it crosses simultaneously.</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Explanation</a:t>
            </a:r>
            <a:r>
              <a:rPr lang="en-US" dirty="0" smtClean="0"/>
              <a:t> </a:t>
            </a:r>
            <a:endParaRPr lang="en-US" dirty="0"/>
          </a:p>
        </p:txBody>
      </p:sp>
      <p:sp>
        <p:nvSpPr>
          <p:cNvPr id="3" name="Content Placeholder 2"/>
          <p:cNvSpPr>
            <a:spLocks noGrp="1"/>
          </p:cNvSpPr>
          <p:nvPr>
            <p:ph idx="1"/>
          </p:nvPr>
        </p:nvSpPr>
        <p:spPr/>
        <p:txBody>
          <a:bodyPr/>
          <a:lstStyle/>
          <a:p>
            <a:r>
              <a:rPr lang="en-US" b="1" dirty="0" smtClean="0"/>
              <a:t>Passive Insufficiency</a:t>
            </a:r>
            <a:r>
              <a:rPr lang="en-US" dirty="0" smtClean="0"/>
              <a:t> - Occurs with 2 joint muscles and refers to the fact that these muscles cannot stretch maximally across both joints at the same time! Example: </a:t>
            </a:r>
            <a:r>
              <a:rPr lang="en-US" b="1" dirty="0" smtClean="0"/>
              <a:t>Hamstrings</a:t>
            </a:r>
            <a:r>
              <a:rPr lang="en-US" dirty="0" smtClean="0"/>
              <a:t> may limit hip flexion when the knee is in full extension since they are maximally stretched in this position.</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Active Insufficiency</a:t>
            </a:r>
            <a:endParaRPr lang="en-US" b="1" dirty="0"/>
          </a:p>
        </p:txBody>
      </p:sp>
      <p:sp>
        <p:nvSpPr>
          <p:cNvPr id="3" name="Content Placeholder 2"/>
          <p:cNvSpPr>
            <a:spLocks noGrp="1"/>
          </p:cNvSpPr>
          <p:nvPr>
            <p:ph idx="1"/>
          </p:nvPr>
        </p:nvSpPr>
        <p:spPr/>
        <p:txBody>
          <a:bodyPr/>
          <a:lstStyle/>
          <a:p>
            <a:r>
              <a:rPr lang="en-US" dirty="0" smtClean="0"/>
              <a:t>A muscle of the quadriceps, known as the </a:t>
            </a:r>
            <a:r>
              <a:rPr lang="en-US" b="1" dirty="0" smtClean="0"/>
              <a:t>rectus femoris</a:t>
            </a:r>
            <a:r>
              <a:rPr lang="en-US" dirty="0" smtClean="0"/>
              <a:t>, enters active insufficiency in this position. It shortens at both the hip and the knee. This can occur with the leg curl as well, as too much hip extension with knee flexion will harm the hamstrings.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endParaRPr lang="en-US" dirty="0"/>
          </a:p>
        </p:txBody>
      </p:sp>
      <p:sp>
        <p:nvSpPr>
          <p:cNvPr id="3" name="Content Placeholder 2"/>
          <p:cNvSpPr>
            <a:spLocks noGrp="1"/>
          </p:cNvSpPr>
          <p:nvPr>
            <p:ph idx="1"/>
          </p:nvPr>
        </p:nvSpPr>
        <p:spPr/>
        <p:txBody>
          <a:bodyPr/>
          <a:lstStyle/>
          <a:p>
            <a:r>
              <a:rPr lang="en-US" dirty="0" smtClean="0"/>
              <a:t>Active </a:t>
            </a:r>
            <a:r>
              <a:rPr lang="en-US" b="1" dirty="0" smtClean="0"/>
              <a:t>insufficiency</a:t>
            </a:r>
            <a:r>
              <a:rPr lang="en-US" dirty="0" smtClean="0"/>
              <a:t> is the inability of a </a:t>
            </a:r>
            <a:r>
              <a:rPr lang="en-US" b="1" dirty="0" smtClean="0"/>
              <a:t>muscle</a:t>
            </a:r>
            <a:r>
              <a:rPr lang="en-US" dirty="0" smtClean="0"/>
              <a:t>, which spans two or more joints, to create enough tension because it is already shortened. An example is if you flex your wrist and try to make a fist, versus making that fist without flexing the wrist at all.</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Muscle Weakness</a:t>
            </a:r>
            <a:endParaRPr lang="en-US" b="1" dirty="0"/>
          </a:p>
        </p:txBody>
      </p:sp>
      <p:sp>
        <p:nvSpPr>
          <p:cNvPr id="3" name="Content Placeholder 2"/>
          <p:cNvSpPr>
            <a:spLocks noGrp="1"/>
          </p:cNvSpPr>
          <p:nvPr>
            <p:ph idx="1"/>
          </p:nvPr>
        </p:nvSpPr>
        <p:spPr/>
        <p:txBody>
          <a:bodyPr/>
          <a:lstStyle/>
          <a:p>
            <a:r>
              <a:rPr lang="en-US" b="1" dirty="0" smtClean="0"/>
              <a:t/>
            </a:r>
            <a:br>
              <a:rPr lang="en-US" b="1" dirty="0" smtClean="0"/>
            </a:br>
            <a:r>
              <a:rPr lang="en-US" b="1" dirty="0" smtClean="0"/>
              <a:t>Muscle weakness</a:t>
            </a:r>
            <a:r>
              <a:rPr lang="en-US" dirty="0" smtClean="0"/>
              <a:t> is a lack of </a:t>
            </a:r>
            <a:r>
              <a:rPr lang="en-US" b="1" dirty="0" smtClean="0"/>
              <a:t>muscle</a:t>
            </a:r>
            <a:r>
              <a:rPr lang="en-US" dirty="0" smtClean="0"/>
              <a:t> strength. ... True </a:t>
            </a:r>
            <a:r>
              <a:rPr lang="en-US" b="1" dirty="0" smtClean="0"/>
              <a:t>muscle weakness</a:t>
            </a:r>
            <a:r>
              <a:rPr lang="en-US" dirty="0" smtClean="0"/>
              <a:t> is a primary symptom of a variety of skeletal </a:t>
            </a:r>
            <a:r>
              <a:rPr lang="en-US" b="1" dirty="0" smtClean="0"/>
              <a:t>muscle</a:t>
            </a:r>
            <a:r>
              <a:rPr lang="en-US" dirty="0" smtClean="0"/>
              <a:t> diseases, including </a:t>
            </a:r>
            <a:r>
              <a:rPr lang="en-US" b="1" dirty="0" smtClean="0"/>
              <a:t>muscular</a:t>
            </a:r>
            <a:r>
              <a:rPr lang="en-US" dirty="0" smtClean="0"/>
              <a:t> dystrophy and inflammatory </a:t>
            </a:r>
            <a:r>
              <a:rPr lang="en-US" dirty="0" err="1" smtClean="0"/>
              <a:t>myopathy</a:t>
            </a:r>
            <a:r>
              <a:rPr lang="en-US" dirty="0" smtClean="0"/>
              <a:t>. It occurs in neuromuscular junction disorders, such as myasthenia gravis.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a:t>
            </a:r>
            <a:r>
              <a:rPr lang="en-US" dirty="0" smtClean="0"/>
              <a:t>M</a:t>
            </a:r>
            <a:r>
              <a:rPr lang="en-US" dirty="0" smtClean="0"/>
              <a:t>uscle Weakness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Overexertion and injury (from aching muscles to rupture of a muscle fiber, e.g. due to sports)</a:t>
            </a:r>
          </a:p>
          <a:p>
            <a:r>
              <a:rPr lang="en-US" dirty="0" smtClean="0"/>
              <a:t>Wrong or unhealthy diet (lack of minerals and vitamins)</a:t>
            </a:r>
          </a:p>
          <a:p>
            <a:r>
              <a:rPr lang="en-US" dirty="0" smtClean="0"/>
              <a:t>Accidents or disorders weakening the patient’s body, confining them to bed and causing immobility (e.g. </a:t>
            </a:r>
            <a:r>
              <a:rPr lang="en-US" dirty="0" smtClean="0">
                <a:hlinkClick r:id="rId2"/>
              </a:rPr>
              <a:t>stroke</a:t>
            </a:r>
            <a:r>
              <a:rPr lang="en-US" dirty="0" smtClean="0"/>
              <a:t>, infections or injury of the cruciate ligament in the knee, meniscus, spinal disk and back problems, hip surgery)</a:t>
            </a:r>
          </a:p>
          <a:p>
            <a:r>
              <a:rPr lang="en-US" dirty="0" smtClean="0"/>
              <a:t>Denervation can cause muscle atrophy due to non-use, e.g. incomplete tetraplegia, peripheral nerve damage (after accident, surgery) – muscles weaken </a:t>
            </a:r>
          </a:p>
          <a:p>
            <a:r>
              <a:rPr lang="en-US" dirty="0" smtClean="0"/>
              <a:t>Psychological disorders, e.g. depression</a:t>
            </a:r>
          </a:p>
          <a:p>
            <a:r>
              <a:rPr lang="en-US" dirty="0" smtClean="0"/>
              <a:t>Other causes may be certain drugs, alcohol, anemia, muscle and nerve damage caused by toxins, metabolic disorders (e.g. thyroid hypofunction), and circulatory disorders.</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Weakness because of Disorders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Myositis</a:t>
            </a:r>
          </a:p>
          <a:p>
            <a:r>
              <a:rPr lang="en-US" dirty="0" smtClean="0"/>
              <a:t>Muscle disorders (e.g. muscle dystrophy)</a:t>
            </a:r>
          </a:p>
          <a:p>
            <a:r>
              <a:rPr lang="en-US" dirty="0" smtClean="0"/>
              <a:t>Neural disorders (e.g. polyneuropathy, multiple sclerosis, Parkinson’s disease, amyotrophic lateral sclerosis ALS)</a:t>
            </a:r>
          </a:p>
          <a:p>
            <a:r>
              <a:rPr lang="en-US" dirty="0" smtClean="0"/>
              <a:t>Virus infections (polio)</a:t>
            </a:r>
          </a:p>
          <a:p>
            <a:r>
              <a:rPr lang="en-US" dirty="0" smtClean="0"/>
              <a:t>Myasthenia gravis pseudoparalytica (abnormal muscle weakness, autoimmune disorder – disturbed signal transmission between muscle and nerve)</a:t>
            </a:r>
          </a:p>
          <a:p>
            <a:r>
              <a:rPr lang="en-US" dirty="0" smtClean="0"/>
              <a:t>Herniated disk</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Paralysis</a:t>
            </a:r>
            <a:endParaRPr lang="en-US" b="1" dirty="0"/>
          </a:p>
        </p:txBody>
      </p:sp>
      <p:sp>
        <p:nvSpPr>
          <p:cNvPr id="3" name="Content Placeholder 2"/>
          <p:cNvSpPr>
            <a:spLocks noGrp="1"/>
          </p:cNvSpPr>
          <p:nvPr>
            <p:ph idx="1"/>
          </p:nvPr>
        </p:nvSpPr>
        <p:spPr/>
        <p:txBody>
          <a:bodyPr/>
          <a:lstStyle/>
          <a:p>
            <a:r>
              <a:rPr lang="en-US" dirty="0" err="1" smtClean="0"/>
              <a:t>monoplegia</a:t>
            </a:r>
            <a:r>
              <a:rPr lang="en-US" dirty="0" smtClean="0"/>
              <a:t>, which affects only one arm or leg.</a:t>
            </a:r>
          </a:p>
          <a:p>
            <a:r>
              <a:rPr lang="en-US" dirty="0" err="1" smtClean="0"/>
              <a:t>hemiplegia</a:t>
            </a:r>
            <a:r>
              <a:rPr lang="en-US" dirty="0" smtClean="0"/>
              <a:t>, which affects one arm and one leg on the same side of your body.</a:t>
            </a:r>
          </a:p>
          <a:p>
            <a:r>
              <a:rPr lang="en-US" dirty="0" smtClean="0"/>
              <a:t>paraplegia, which affects both of your legs.</a:t>
            </a:r>
          </a:p>
          <a:p>
            <a:r>
              <a:rPr lang="en-US" dirty="0" smtClean="0"/>
              <a:t>quadriplegia, or tetraplegia, which affects both of your arms and both of your legs.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074" name="Picture 2" descr="C:\Users\dpt131\Desktop\3.jpg"/>
          <p:cNvPicPr>
            <a:picLocks noChangeAspect="1" noChangeArrowheads="1"/>
          </p:cNvPicPr>
          <p:nvPr/>
        </p:nvPicPr>
        <p:blipFill>
          <a:blip r:embed="rId2"/>
          <a:srcRect/>
          <a:stretch>
            <a:fillRect/>
          </a:stretch>
        </p:blipFill>
        <p:spPr bwMode="auto">
          <a:xfrm>
            <a:off x="457200" y="304800"/>
            <a:ext cx="8382000" cy="5867399"/>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Paralysis </a:t>
            </a:r>
            <a:endParaRPr lang="en-US" dirty="0"/>
          </a:p>
        </p:txBody>
      </p:sp>
      <p:sp>
        <p:nvSpPr>
          <p:cNvPr id="3" name="Content Placeholder 2"/>
          <p:cNvSpPr>
            <a:spLocks noGrp="1"/>
          </p:cNvSpPr>
          <p:nvPr>
            <p:ph idx="1"/>
          </p:nvPr>
        </p:nvSpPr>
        <p:spPr/>
        <p:txBody>
          <a:bodyPr/>
          <a:lstStyle/>
          <a:p>
            <a:r>
              <a:rPr lang="en-US" dirty="0" smtClean="0"/>
              <a:t>Spastic Paralysis</a:t>
            </a:r>
          </a:p>
          <a:p>
            <a:r>
              <a:rPr lang="en-US" dirty="0" smtClean="0"/>
              <a:t>Flaccid Paralysis</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Spastic Paralysis</a:t>
            </a:r>
            <a:endParaRPr lang="en-US" b="1" dirty="0"/>
          </a:p>
        </p:txBody>
      </p:sp>
      <p:sp>
        <p:nvSpPr>
          <p:cNvPr id="3" name="Content Placeholder 2"/>
          <p:cNvSpPr>
            <a:spLocks noGrp="1"/>
          </p:cNvSpPr>
          <p:nvPr>
            <p:ph idx="1"/>
          </p:nvPr>
        </p:nvSpPr>
        <p:spPr/>
        <p:txBody>
          <a:bodyPr/>
          <a:lstStyle/>
          <a:p>
            <a:r>
              <a:rPr lang="en-US" dirty="0" smtClean="0"/>
              <a:t>Spastic </a:t>
            </a:r>
            <a:r>
              <a:rPr lang="en-US" dirty="0" smtClean="0"/>
              <a:t>paralysis muscles </a:t>
            </a:r>
            <a:r>
              <a:rPr lang="en-US" dirty="0" smtClean="0"/>
              <a:t>of people with spastic ,</a:t>
            </a:r>
            <a:r>
              <a:rPr lang="en-US" dirty="0" smtClean="0"/>
              <a:t> </a:t>
            </a:r>
            <a:r>
              <a:rPr lang="en-US" dirty="0" smtClean="0"/>
              <a:t>feel stiff and their movements may look stiff and jerky. Spasticity is a form of </a:t>
            </a:r>
            <a:r>
              <a:rPr lang="en-US" dirty="0" err="1" smtClean="0"/>
              <a:t>hypertonia</a:t>
            </a:r>
            <a:r>
              <a:rPr lang="en-US" dirty="0" smtClean="0"/>
              <a:t>, or increased muscle tone. This results in stiff muscles which can make </a:t>
            </a:r>
            <a:r>
              <a:rPr lang="en-US" b="1" dirty="0" smtClean="0"/>
              <a:t>movement</a:t>
            </a:r>
            <a:r>
              <a:rPr lang="en-US" dirty="0" smtClean="0"/>
              <a:t> difficult or even impossible</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Flaccid Paralysis</a:t>
            </a:r>
            <a:endParaRPr lang="en-US" b="1" dirty="0"/>
          </a:p>
        </p:txBody>
      </p:sp>
      <p:sp>
        <p:nvSpPr>
          <p:cNvPr id="3" name="Content Placeholder 2"/>
          <p:cNvSpPr>
            <a:spLocks noGrp="1"/>
          </p:cNvSpPr>
          <p:nvPr>
            <p:ph idx="1"/>
          </p:nvPr>
        </p:nvSpPr>
        <p:spPr/>
        <p:txBody>
          <a:bodyPr/>
          <a:lstStyle/>
          <a:p>
            <a:r>
              <a:rPr lang="en-US" b="1" dirty="0" smtClean="0"/>
              <a:t>Flaccid paralysis</a:t>
            </a:r>
            <a:r>
              <a:rPr lang="en-US" dirty="0" smtClean="0"/>
              <a:t> is a neurological condition characterized by weakness or </a:t>
            </a:r>
            <a:r>
              <a:rPr lang="en-US" b="1" dirty="0" smtClean="0"/>
              <a:t>paralysis</a:t>
            </a:r>
            <a:r>
              <a:rPr lang="en-US" dirty="0" smtClean="0"/>
              <a:t> and reduced muscle tone without other obvious cause (e.g., trauma). This abnormal condition may be caused by disease or by trauma affecting the nerves associated with the involved muscles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098" name="Picture 2" descr="C:\Users\dpt131\Desktop\4.jpg"/>
          <p:cNvPicPr>
            <a:picLocks noChangeAspect="1" noChangeArrowheads="1"/>
          </p:cNvPicPr>
          <p:nvPr/>
        </p:nvPicPr>
        <p:blipFill>
          <a:blip r:embed="rId2"/>
          <a:srcRect/>
          <a:stretch>
            <a:fillRect/>
          </a:stretch>
        </p:blipFill>
        <p:spPr bwMode="auto">
          <a:xfrm>
            <a:off x="533400" y="304800"/>
            <a:ext cx="8077200" cy="5867399"/>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5122" name="Picture 2" descr="C:\Users\dpt131\Desktop\5.jpg"/>
          <p:cNvPicPr>
            <a:picLocks noChangeAspect="1" noChangeArrowheads="1"/>
          </p:cNvPicPr>
          <p:nvPr/>
        </p:nvPicPr>
        <p:blipFill>
          <a:blip r:embed="rId2"/>
          <a:srcRect/>
          <a:stretch>
            <a:fillRect/>
          </a:stretch>
        </p:blipFill>
        <p:spPr bwMode="auto">
          <a:xfrm>
            <a:off x="457200" y="304800"/>
            <a:ext cx="8229600" cy="5791199"/>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6146" name="Picture 2" descr="C:\Users\dpt131\Desktop\6.jpg"/>
          <p:cNvPicPr>
            <a:picLocks noChangeAspect="1" noChangeArrowheads="1"/>
          </p:cNvPicPr>
          <p:nvPr/>
        </p:nvPicPr>
        <p:blipFill>
          <a:blip r:embed="rId2"/>
          <a:srcRect/>
          <a:stretch>
            <a:fillRect/>
          </a:stretch>
        </p:blipFill>
        <p:spPr bwMode="auto">
          <a:xfrm>
            <a:off x="457200" y="304800"/>
            <a:ext cx="8229600" cy="57912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7170" name="Picture 2" descr="C:\Users\dpt131\Desktop\7.jpg"/>
          <p:cNvPicPr>
            <a:picLocks noChangeAspect="1" noChangeArrowheads="1"/>
          </p:cNvPicPr>
          <p:nvPr/>
        </p:nvPicPr>
        <p:blipFill>
          <a:blip r:embed="rId2"/>
          <a:srcRect/>
          <a:stretch>
            <a:fillRect/>
          </a:stretch>
        </p:blipFill>
        <p:spPr bwMode="auto">
          <a:xfrm>
            <a:off x="457200" y="304800"/>
            <a:ext cx="8305800" cy="5867399"/>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Muscle Tone</a:t>
            </a:r>
            <a:endParaRPr lang="en-US" dirty="0"/>
          </a:p>
        </p:txBody>
      </p:sp>
      <p:sp>
        <p:nvSpPr>
          <p:cNvPr id="3" name="Content Placeholder 2"/>
          <p:cNvSpPr>
            <a:spLocks noGrp="1"/>
          </p:cNvSpPr>
          <p:nvPr>
            <p:ph idx="1"/>
          </p:nvPr>
        </p:nvSpPr>
        <p:spPr/>
        <p:txBody>
          <a:bodyPr/>
          <a:lstStyle/>
          <a:p>
            <a:r>
              <a:rPr lang="en-US" b="1" dirty="0" smtClean="0"/>
              <a:t>Muscle tone</a:t>
            </a:r>
            <a:r>
              <a:rPr lang="en-US" dirty="0" smtClean="0"/>
              <a:t> refers to the amount of </a:t>
            </a:r>
            <a:r>
              <a:rPr lang="en-US" b="1" dirty="0" smtClean="0"/>
              <a:t>tension</a:t>
            </a:r>
            <a:r>
              <a:rPr lang="en-US" dirty="0" smtClean="0"/>
              <a:t> in a </a:t>
            </a:r>
            <a:r>
              <a:rPr lang="en-US" b="1" dirty="0" smtClean="0"/>
              <a:t>muscle</a:t>
            </a:r>
            <a:r>
              <a:rPr lang="en-US" dirty="0" smtClean="0"/>
              <a:t>. </a:t>
            </a:r>
            <a:r>
              <a:rPr lang="en-US" b="1" dirty="0" smtClean="0"/>
              <a:t>Muscle tone</a:t>
            </a:r>
            <a:r>
              <a:rPr lang="en-US" dirty="0" smtClean="0"/>
              <a:t> is what enables us to keep our bodies in a certain position or posture. Changes in </a:t>
            </a:r>
            <a:r>
              <a:rPr lang="en-US" b="1" dirty="0" smtClean="0"/>
              <a:t>muscle tone</a:t>
            </a:r>
            <a:r>
              <a:rPr lang="en-US" dirty="0" smtClean="0"/>
              <a:t> is what enables us to move. Low </a:t>
            </a:r>
            <a:r>
              <a:rPr lang="en-US" b="1" dirty="0" smtClean="0"/>
              <a:t>tone</a:t>
            </a:r>
            <a:r>
              <a:rPr lang="en-US" dirty="0" smtClean="0"/>
              <a:t> is used to </a:t>
            </a:r>
            <a:r>
              <a:rPr lang="en-US" b="1" dirty="0" smtClean="0"/>
              <a:t>describe muscles</a:t>
            </a:r>
            <a:r>
              <a:rPr lang="en-US" dirty="0" smtClean="0"/>
              <a:t> that have less </a:t>
            </a:r>
            <a:r>
              <a:rPr lang="en-US" b="1" dirty="0" smtClean="0"/>
              <a:t>tension</a:t>
            </a:r>
            <a:r>
              <a:rPr lang="en-US" dirty="0" smtClean="0"/>
              <a:t> and feel floppy.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Postural Tone</a:t>
            </a:r>
            <a:endParaRPr lang="en-US" dirty="0"/>
          </a:p>
        </p:txBody>
      </p:sp>
      <p:sp>
        <p:nvSpPr>
          <p:cNvPr id="3" name="Content Placeholder 2"/>
          <p:cNvSpPr>
            <a:spLocks noGrp="1"/>
          </p:cNvSpPr>
          <p:nvPr>
            <p:ph idx="1"/>
          </p:nvPr>
        </p:nvSpPr>
        <p:spPr/>
        <p:txBody>
          <a:bodyPr/>
          <a:lstStyle/>
          <a:p>
            <a:r>
              <a:rPr lang="en-US" b="1" dirty="0" smtClean="0"/>
              <a:t>Postural tone</a:t>
            </a:r>
            <a:r>
              <a:rPr lang="en-US" dirty="0" smtClean="0"/>
              <a:t> is the steady contraction of muscles that are necessary to hold different parts of the skeleton in proper relation to the various and constantly changing attitudes and postures of the body.</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118</TotalTime>
  <Words>261</Words>
  <Application>Microsoft Office PowerPoint</Application>
  <PresentationFormat>On-screen Show (4:3)</PresentationFormat>
  <Paragraphs>44</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Slide 1</vt:lpstr>
      <vt:lpstr>Slide 2</vt:lpstr>
      <vt:lpstr>Slide 3</vt:lpstr>
      <vt:lpstr>Slide 4</vt:lpstr>
      <vt:lpstr>Slide 5</vt:lpstr>
      <vt:lpstr>Slide 6</vt:lpstr>
      <vt:lpstr>Slide 7</vt:lpstr>
      <vt:lpstr>Muscle Tone</vt:lpstr>
      <vt:lpstr>Postural Tone</vt:lpstr>
      <vt:lpstr>Slide 10</vt:lpstr>
      <vt:lpstr>Slide 11</vt:lpstr>
      <vt:lpstr>Slide 12</vt:lpstr>
      <vt:lpstr>Slide 13</vt:lpstr>
      <vt:lpstr>Slide 14</vt:lpstr>
      <vt:lpstr>Slide 15</vt:lpstr>
      <vt:lpstr>Slide 16</vt:lpstr>
      <vt:lpstr>Slide 17</vt:lpstr>
      <vt:lpstr>Slide 18</vt:lpstr>
      <vt:lpstr>Slide 19</vt:lpstr>
      <vt:lpstr>Two Joint Muscle Work</vt:lpstr>
      <vt:lpstr>Name of Two Joint Muscles</vt:lpstr>
      <vt:lpstr>Active and Passive Insufficiency</vt:lpstr>
      <vt:lpstr>Explanation </vt:lpstr>
      <vt:lpstr>Active Insufficiency</vt:lpstr>
      <vt:lpstr>Example </vt:lpstr>
      <vt:lpstr>Muscle Weakness</vt:lpstr>
      <vt:lpstr>Causes of Muscle Weakness</vt:lpstr>
      <vt:lpstr>Weakness because of Disorders</vt:lpstr>
      <vt:lpstr>Types of Paralysis</vt:lpstr>
      <vt:lpstr>Paralysis </vt:lpstr>
      <vt:lpstr>Spastic Paralysis</vt:lpstr>
      <vt:lpstr>Flaccid Paralysis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61</cp:revision>
  <dcterms:created xsi:type="dcterms:W3CDTF">2020-03-24T17:02:15Z</dcterms:created>
  <dcterms:modified xsi:type="dcterms:W3CDTF">2020-03-24T19:15:02Z</dcterms:modified>
</cp:coreProperties>
</file>