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55"/>
  </p:notesMasterIdLst>
  <p:handoutMasterIdLst>
    <p:handoutMasterId r:id="rId56"/>
  </p:handoutMasterIdLst>
  <p:sldIdLst>
    <p:sldId id="256" r:id="rId2"/>
    <p:sldId id="332" r:id="rId3"/>
    <p:sldId id="257" r:id="rId4"/>
    <p:sldId id="258" r:id="rId5"/>
    <p:sldId id="259" r:id="rId6"/>
    <p:sldId id="261" r:id="rId7"/>
    <p:sldId id="333" r:id="rId8"/>
    <p:sldId id="334" r:id="rId9"/>
    <p:sldId id="315" r:id="rId10"/>
    <p:sldId id="266" r:id="rId11"/>
    <p:sldId id="267" r:id="rId12"/>
    <p:sldId id="279" r:id="rId13"/>
    <p:sldId id="264" r:id="rId14"/>
    <p:sldId id="272" r:id="rId15"/>
    <p:sldId id="273" r:id="rId16"/>
    <p:sldId id="335" r:id="rId17"/>
    <p:sldId id="336" r:id="rId18"/>
    <p:sldId id="337" r:id="rId19"/>
    <p:sldId id="338" r:id="rId20"/>
    <p:sldId id="339" r:id="rId21"/>
    <p:sldId id="276" r:id="rId22"/>
    <p:sldId id="277" r:id="rId23"/>
    <p:sldId id="327" r:id="rId24"/>
    <p:sldId id="328" r:id="rId25"/>
    <p:sldId id="329" r:id="rId26"/>
    <p:sldId id="330" r:id="rId27"/>
    <p:sldId id="278" r:id="rId28"/>
    <p:sldId id="283" r:id="rId29"/>
    <p:sldId id="287" r:id="rId30"/>
    <p:sldId id="288" r:id="rId31"/>
    <p:sldId id="289" r:id="rId32"/>
    <p:sldId id="290" r:id="rId33"/>
    <p:sldId id="291" r:id="rId34"/>
    <p:sldId id="292" r:id="rId35"/>
    <p:sldId id="297" r:id="rId36"/>
    <p:sldId id="340" r:id="rId37"/>
    <p:sldId id="341" r:id="rId38"/>
    <p:sldId id="342" r:id="rId39"/>
    <p:sldId id="343" r:id="rId40"/>
    <p:sldId id="344" r:id="rId41"/>
    <p:sldId id="345" r:id="rId42"/>
    <p:sldId id="326" r:id="rId43"/>
    <p:sldId id="317" r:id="rId44"/>
    <p:sldId id="307" r:id="rId45"/>
    <p:sldId id="331" r:id="rId46"/>
    <p:sldId id="298" r:id="rId47"/>
    <p:sldId id="309" r:id="rId48"/>
    <p:sldId id="310" r:id="rId49"/>
    <p:sldId id="311" r:id="rId50"/>
    <p:sldId id="312" r:id="rId51"/>
    <p:sldId id="313" r:id="rId52"/>
    <p:sldId id="314" r:id="rId53"/>
    <p:sldId id="306" r:id="rId54"/>
  </p:sldIdLst>
  <p:sldSz cx="9144000" cy="6858000" type="screen4x3"/>
  <p:notesSz cx="6858000" cy="9117013"/>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35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66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75" d="100"/>
          <a:sy n="75" d="100"/>
        </p:scale>
        <p:origin x="1236" y="72"/>
      </p:cViewPr>
      <p:guideLst>
        <p:guide orient="horz" pos="2352"/>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4995" name="Rectangle 3"/>
          <p:cNvSpPr>
            <a:spLocks noGrp="1" noChangeArrowheads="1"/>
          </p:cNvSpPr>
          <p:nvPr>
            <p:ph type="dt" sz="quarter"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84996" name="Rectangle 4"/>
          <p:cNvSpPr>
            <a:spLocks noGrp="1" noChangeArrowheads="1"/>
          </p:cNvSpPr>
          <p:nvPr>
            <p:ph type="ftr" sz="quarter" idx="2"/>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4997" name="Rectangle 5"/>
          <p:cNvSpPr>
            <a:spLocks noGrp="1" noChangeArrowheads="1"/>
          </p:cNvSpPr>
          <p:nvPr>
            <p:ph type="sldNum" sz="quarter" idx="3"/>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9713CEC-68DB-4CEA-82B5-9E8E50E1A04D}" type="slidenum">
              <a:rPr lang="en-US"/>
              <a:pPr>
                <a:defRPr/>
              </a:pPr>
              <a:t>‹#›</a:t>
            </a:fld>
            <a:endParaRPr lang="en-US"/>
          </a:p>
        </p:txBody>
      </p:sp>
    </p:spTree>
    <p:extLst>
      <p:ext uri="{BB962C8B-B14F-4D97-AF65-F5344CB8AC3E}">
        <p14:creationId xmlns:p14="http://schemas.microsoft.com/office/powerpoint/2010/main" val="2939629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6323"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3492" name="Rectangle 4"/>
          <p:cNvSpPr>
            <a:spLocks noGrp="1" noRot="1" noChangeAspect="1" noChangeArrowheads="1" noTextEdit="1"/>
          </p:cNvSpPr>
          <p:nvPr>
            <p:ph type="sldImg" idx="2"/>
          </p:nvPr>
        </p:nvSpPr>
        <p:spPr bwMode="auto">
          <a:xfrm>
            <a:off x="1150938" y="684213"/>
            <a:ext cx="4556125" cy="3417887"/>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85800" y="4330700"/>
            <a:ext cx="54864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326" name="Rectangle 6"/>
          <p:cNvSpPr>
            <a:spLocks noGrp="1" noChangeArrowheads="1"/>
          </p:cNvSpPr>
          <p:nvPr>
            <p:ph type="ftr" sz="quarter" idx="4"/>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6327" name="Rectangle 7"/>
          <p:cNvSpPr>
            <a:spLocks noGrp="1" noChangeArrowheads="1"/>
          </p:cNvSpPr>
          <p:nvPr>
            <p:ph type="sldNum" sz="quarter" idx="5"/>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50A11C9-751B-4A63-8232-23E6B0DC6598}" type="slidenum">
              <a:rPr lang="en-US"/>
              <a:pPr>
                <a:defRPr/>
              </a:pPr>
              <a:t>‹#›</a:t>
            </a:fld>
            <a:endParaRPr lang="en-US"/>
          </a:p>
        </p:txBody>
      </p:sp>
    </p:spTree>
    <p:extLst>
      <p:ext uri="{BB962C8B-B14F-4D97-AF65-F5344CB8AC3E}">
        <p14:creationId xmlns:p14="http://schemas.microsoft.com/office/powerpoint/2010/main" val="20151532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980BD1D-EDD6-4666-8A6A-CBCCD7DC4381}" type="slidenum">
              <a:rPr lang="en-US" smtClean="0"/>
              <a:pPr/>
              <a:t>47</a:t>
            </a:fld>
            <a:endParaRPr lang="en-US" smtClean="0"/>
          </a:p>
        </p:txBody>
      </p:sp>
      <p:sp>
        <p:nvSpPr>
          <p:cNvPr id="64515" name="Rectangle 2"/>
          <p:cNvSpPr>
            <a:spLocks noGrp="1" noRot="1" noChangeAspect="1" noChangeArrowheads="1" noTextEdit="1"/>
          </p:cNvSpPr>
          <p:nvPr>
            <p:ph type="sldImg"/>
          </p:nvPr>
        </p:nvSpPr>
        <p:spPr>
          <a:xfrm>
            <a:off x="1158875" y="690563"/>
            <a:ext cx="4540250" cy="3405187"/>
          </a:xfrm>
          <a:ln/>
        </p:spPr>
      </p:sp>
      <p:sp>
        <p:nvSpPr>
          <p:cNvPr id="64516"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1083277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F726C70-4967-447E-901E-698972EEA827}" type="slidenum">
              <a:rPr lang="en-US" smtClean="0"/>
              <a:pPr/>
              <a:t>48</a:t>
            </a:fld>
            <a:endParaRPr lang="en-US" smtClean="0"/>
          </a:p>
        </p:txBody>
      </p:sp>
      <p:sp>
        <p:nvSpPr>
          <p:cNvPr id="65539" name="Rectangle 2"/>
          <p:cNvSpPr>
            <a:spLocks noGrp="1" noRot="1" noChangeAspect="1" noChangeArrowheads="1" noTextEdit="1"/>
          </p:cNvSpPr>
          <p:nvPr>
            <p:ph type="sldImg"/>
          </p:nvPr>
        </p:nvSpPr>
        <p:spPr>
          <a:xfrm>
            <a:off x="1158875" y="690563"/>
            <a:ext cx="4540250" cy="3405187"/>
          </a:xfrm>
          <a:ln/>
        </p:spPr>
      </p:sp>
      <p:sp>
        <p:nvSpPr>
          <p:cNvPr id="65540"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244448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9B245AA-335A-4FD0-B1F3-584C10F0B4F4}" type="slidenum">
              <a:rPr lang="en-US" smtClean="0"/>
              <a:pPr/>
              <a:t>49</a:t>
            </a:fld>
            <a:endParaRPr lang="en-US" smtClean="0"/>
          </a:p>
        </p:txBody>
      </p:sp>
      <p:sp>
        <p:nvSpPr>
          <p:cNvPr id="66563" name="Rectangle 2"/>
          <p:cNvSpPr>
            <a:spLocks noGrp="1" noRot="1" noChangeAspect="1" noChangeArrowheads="1" noTextEdit="1"/>
          </p:cNvSpPr>
          <p:nvPr>
            <p:ph type="sldImg"/>
          </p:nvPr>
        </p:nvSpPr>
        <p:spPr>
          <a:xfrm>
            <a:off x="1158875" y="690563"/>
            <a:ext cx="4540250" cy="3405187"/>
          </a:xfrm>
          <a:ln/>
        </p:spPr>
      </p:sp>
      <p:sp>
        <p:nvSpPr>
          <p:cNvPr id="66564"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1080327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BC001D8-310F-4583-8909-DAC76D3DF691}" type="slidenum">
              <a:rPr lang="en-US" smtClean="0"/>
              <a:pPr/>
              <a:t>50</a:t>
            </a:fld>
            <a:endParaRPr lang="en-US" smtClean="0"/>
          </a:p>
        </p:txBody>
      </p:sp>
      <p:sp>
        <p:nvSpPr>
          <p:cNvPr id="67587" name="Rectangle 2"/>
          <p:cNvSpPr>
            <a:spLocks noGrp="1" noRot="1" noChangeAspect="1" noChangeArrowheads="1" noTextEdit="1"/>
          </p:cNvSpPr>
          <p:nvPr>
            <p:ph type="sldImg"/>
          </p:nvPr>
        </p:nvSpPr>
        <p:spPr>
          <a:xfrm>
            <a:off x="1158875" y="690563"/>
            <a:ext cx="4540250" cy="3405187"/>
          </a:xfrm>
          <a:ln/>
        </p:spPr>
      </p:sp>
      <p:sp>
        <p:nvSpPr>
          <p:cNvPr id="67588"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1702387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6EFC8ADF-8D2B-408F-BDA7-DB4EBCEEA515}" type="slidenum">
              <a:rPr lang="en-US" smtClean="0"/>
              <a:pPr/>
              <a:t>51</a:t>
            </a:fld>
            <a:endParaRPr lang="en-US" smtClean="0"/>
          </a:p>
        </p:txBody>
      </p:sp>
      <p:sp>
        <p:nvSpPr>
          <p:cNvPr id="68611" name="Rectangle 2"/>
          <p:cNvSpPr>
            <a:spLocks noGrp="1" noRot="1" noChangeAspect="1" noChangeArrowheads="1" noTextEdit="1"/>
          </p:cNvSpPr>
          <p:nvPr>
            <p:ph type="sldImg"/>
          </p:nvPr>
        </p:nvSpPr>
        <p:spPr>
          <a:xfrm>
            <a:off x="1158875" y="690563"/>
            <a:ext cx="4540250" cy="3405187"/>
          </a:xfrm>
          <a:ln/>
        </p:spPr>
      </p:sp>
      <p:sp>
        <p:nvSpPr>
          <p:cNvPr id="68612"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3568723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37E64C2-0728-4BE3-8C73-F978E951E232}" type="slidenum">
              <a:rPr lang="en-US" smtClean="0"/>
              <a:pPr/>
              <a:t>52</a:t>
            </a:fld>
            <a:endParaRPr lang="en-US" smtClean="0"/>
          </a:p>
        </p:txBody>
      </p:sp>
      <p:sp>
        <p:nvSpPr>
          <p:cNvPr id="69635" name="Rectangle 2"/>
          <p:cNvSpPr>
            <a:spLocks noGrp="1" noRot="1" noChangeAspect="1" noChangeArrowheads="1" noTextEdit="1"/>
          </p:cNvSpPr>
          <p:nvPr>
            <p:ph type="sldImg"/>
          </p:nvPr>
        </p:nvSpPr>
        <p:spPr>
          <a:xfrm>
            <a:off x="1158875" y="690563"/>
            <a:ext cx="4540250" cy="3405187"/>
          </a:xfrm>
          <a:ln/>
        </p:spPr>
      </p:sp>
      <p:sp>
        <p:nvSpPr>
          <p:cNvPr id="69636"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138894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8B62FF3-5CD5-4353-9CC9-CCD744FD6FE4}" type="slidenum">
              <a:rPr lang="en-US" smtClean="0"/>
              <a:pPr/>
              <a:t>53</a:t>
            </a:fld>
            <a:endParaRPr lang="en-US" smtClean="0"/>
          </a:p>
        </p:txBody>
      </p:sp>
      <p:sp>
        <p:nvSpPr>
          <p:cNvPr id="70659" name="Rectangle 2"/>
          <p:cNvSpPr>
            <a:spLocks noGrp="1" noRot="1" noChangeAspect="1" noChangeArrowheads="1" noTextEdit="1"/>
          </p:cNvSpPr>
          <p:nvPr>
            <p:ph type="sldImg"/>
          </p:nvPr>
        </p:nvSpPr>
        <p:spPr>
          <a:xfrm>
            <a:off x="1158875" y="690563"/>
            <a:ext cx="4540250" cy="3405187"/>
          </a:xfrm>
          <a:ln/>
        </p:spPr>
      </p:sp>
      <p:sp>
        <p:nvSpPr>
          <p:cNvPr id="70660" name="Rectangle 3"/>
          <p:cNvSpPr>
            <a:spLocks noGrp="1" noChangeArrowheads="1"/>
          </p:cNvSpPr>
          <p:nvPr>
            <p:ph type="body" idx="1"/>
          </p:nvPr>
        </p:nvSpPr>
        <p:spPr>
          <a:xfrm>
            <a:off x="914400" y="4330700"/>
            <a:ext cx="5029200" cy="4102100"/>
          </a:xfrm>
          <a:noFill/>
          <a:ln/>
        </p:spPr>
        <p:txBody>
          <a:bodyPr/>
          <a:lstStyle/>
          <a:p>
            <a:pPr eaLnBrk="1" hangingPunct="1"/>
            <a:endParaRPr lang="en-US" smtClean="0"/>
          </a:p>
        </p:txBody>
      </p:sp>
    </p:spTree>
    <p:extLst>
      <p:ext uri="{BB962C8B-B14F-4D97-AF65-F5344CB8AC3E}">
        <p14:creationId xmlns:p14="http://schemas.microsoft.com/office/powerpoint/2010/main" val="1405869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E028E8A7-2FE2-4021-92A0-78478E88219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F278413-E47E-4CCC-A178-FE03EEE209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2DE3A0F-7503-436B-8391-3A62C2226E4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15D820D-239E-4EE1-8A2C-494125C3C2C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rtlCol="0">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EE7CA10-0125-4251-80B2-A22A7E3F5D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atin typeface="Calibri" pitchFamily="34" charset="0"/>
              </a:defRPr>
            </a:lvl1p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C9F6D48-9922-4612-BF11-6F43014187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3BE895DA-FC77-452A-9CE9-DC93A4473945}"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EDB6A2FE-0363-4327-8AF7-8DB8F4DB55DA}"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B126248F-32A9-4044-8635-D1C6B9ED5E5F}"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E1BA8EB1-BC75-41F3-97A8-18BA0D1AF7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EA96F3E0-BC95-40D8-A39A-F2462DD14A1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5BB9872-55E7-4E8D-9EF1-C5D442DC13A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EA1AED17-D8A3-4CE7-939B-B298AD0536C7}"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4A08EF1-437C-4C8C-AB4A-455213AF8B7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5" r:id="rId1"/>
    <p:sldLayoutId id="2147483759" r:id="rId2"/>
    <p:sldLayoutId id="2147483766" r:id="rId3"/>
    <p:sldLayoutId id="2147483767" r:id="rId4"/>
    <p:sldLayoutId id="2147483768" r:id="rId5"/>
    <p:sldLayoutId id="2147483760" r:id="rId6"/>
    <p:sldLayoutId id="2147483769" r:id="rId7"/>
    <p:sldLayoutId id="2147483761" r:id="rId8"/>
    <p:sldLayoutId id="2147483770" r:id="rId9"/>
    <p:sldLayoutId id="2147483762" r:id="rId10"/>
    <p:sldLayoutId id="2147483771" r:id="rId11"/>
    <p:sldLayoutId id="2147483763" r:id="rId12"/>
    <p:sldLayoutId id="2147483764" r:id="rId13"/>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 name="Rectangle 2"/>
          <p:cNvSpPr>
            <a:spLocks noGrp="1" noChangeArrowheads="1"/>
          </p:cNvSpPr>
          <p:nvPr>
            <p:ph type="ctrTitle"/>
          </p:nvPr>
        </p:nvSpPr>
        <p:spPr/>
        <p:txBody>
          <a:bodyPr>
            <a:normAutofit/>
          </a:bodyPr>
          <a:lstStyle/>
          <a:p>
            <a:pPr eaLnBrk="1" fontAlgn="auto" hangingPunct="1">
              <a:spcAft>
                <a:spcPts val="0"/>
              </a:spcAft>
              <a:defRPr/>
            </a:pPr>
            <a:r>
              <a:rPr lang="en-US" smtClean="0"/>
              <a:t>Introduction to Research </a:t>
            </a:r>
            <a:endParaRPr lang="en-US" dirty="0" smtClean="0"/>
          </a:p>
        </p:txBody>
      </p:sp>
      <p:sp>
        <p:nvSpPr>
          <p:cNvPr id="9220" name="Subtitle 5"/>
          <p:cNvSpPr>
            <a:spLocks noGrp="1"/>
          </p:cNvSpPr>
          <p:nvPr>
            <p:ph type="subTitle" idx="1"/>
          </p:nvPr>
        </p:nvSpPr>
        <p:spPr>
          <a:xfrm>
            <a:off x="2362200" y="6049963"/>
            <a:ext cx="6705600" cy="685800"/>
          </a:xfrm>
        </p:spPr>
        <p:txBody>
          <a:bodyPr/>
          <a:lstStyle/>
          <a:p>
            <a:pPr eaLnBrk="1" hangingPunct="1"/>
            <a:r>
              <a:rPr lang="en-US" smtClean="0"/>
              <a:t>Module 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8435" name="Rectangle 3"/>
          <p:cNvSpPr>
            <a:spLocks noGrp="1" noChangeArrowheads="1"/>
          </p:cNvSpPr>
          <p:nvPr>
            <p:ph type="title"/>
          </p:nvPr>
        </p:nvSpPr>
        <p:spPr>
          <a:xfrm>
            <a:off x="612775" y="228600"/>
            <a:ext cx="8153400" cy="990600"/>
          </a:xfrm>
        </p:spPr>
        <p:txBody>
          <a:bodyPr/>
          <a:lstStyle/>
          <a:p>
            <a:pPr eaLnBrk="1" hangingPunct="1"/>
            <a:r>
              <a:rPr lang="en-US" smtClean="0"/>
              <a:t>Types of Research</a:t>
            </a:r>
          </a:p>
        </p:txBody>
      </p:sp>
      <p:sp>
        <p:nvSpPr>
          <p:cNvPr id="18436" name="Rectangle 4"/>
          <p:cNvSpPr>
            <a:spLocks noGrp="1" noChangeArrowheads="1"/>
          </p:cNvSpPr>
          <p:nvPr>
            <p:ph sz="quarter" idx="1"/>
          </p:nvPr>
        </p:nvSpPr>
        <p:spPr>
          <a:xfrm>
            <a:off x="612775" y="1600200"/>
            <a:ext cx="8153400" cy="4495800"/>
          </a:xfrm>
        </p:spPr>
        <p:txBody>
          <a:bodyPr/>
          <a:lstStyle/>
          <a:p>
            <a:pPr eaLnBrk="1" hangingPunct="1"/>
            <a:r>
              <a:rPr lang="en-US" smtClean="0"/>
              <a:t>Trochim’s Classifications…</a:t>
            </a:r>
          </a:p>
          <a:p>
            <a:pPr lvl="1" eaLnBrk="1" hangingPunct="1"/>
            <a:r>
              <a:rPr lang="en-US" smtClean="0"/>
              <a:t>descriptive</a:t>
            </a:r>
          </a:p>
          <a:p>
            <a:pPr lvl="2" eaLnBrk="1" hangingPunct="1"/>
            <a:r>
              <a:rPr lang="en-US" smtClean="0"/>
              <a:t> e.g., percentage of regular exercisers</a:t>
            </a:r>
          </a:p>
          <a:p>
            <a:pPr lvl="1" eaLnBrk="1" hangingPunct="1"/>
            <a:r>
              <a:rPr lang="en-US" smtClean="0"/>
              <a:t>relational</a:t>
            </a:r>
          </a:p>
          <a:p>
            <a:pPr lvl="2" eaLnBrk="1" hangingPunct="1"/>
            <a:r>
              <a:rPr lang="en-US" smtClean="0"/>
              <a:t> e.g., link between age and exercise</a:t>
            </a:r>
          </a:p>
          <a:p>
            <a:pPr lvl="1" eaLnBrk="1" hangingPunct="1"/>
            <a:r>
              <a:rPr lang="en-US" smtClean="0"/>
              <a:t>causal</a:t>
            </a:r>
          </a:p>
          <a:p>
            <a:pPr lvl="2" eaLnBrk="1" hangingPunct="1"/>
            <a:r>
              <a:rPr lang="en-US" smtClean="0"/>
              <a:t> e.g., effect of behavior change intervention on exercise participation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9459" name="Rectangle 3"/>
          <p:cNvSpPr>
            <a:spLocks noGrp="1" noChangeArrowheads="1"/>
          </p:cNvSpPr>
          <p:nvPr>
            <p:ph type="title"/>
          </p:nvPr>
        </p:nvSpPr>
        <p:spPr>
          <a:xfrm>
            <a:off x="612775" y="228600"/>
            <a:ext cx="8153400" cy="990600"/>
          </a:xfrm>
        </p:spPr>
        <p:txBody>
          <a:bodyPr/>
          <a:lstStyle/>
          <a:p>
            <a:pPr eaLnBrk="1" hangingPunct="1"/>
            <a:r>
              <a:rPr lang="en-US" smtClean="0"/>
              <a:t>Types of Research</a:t>
            </a:r>
          </a:p>
        </p:txBody>
      </p:sp>
      <p:sp>
        <p:nvSpPr>
          <p:cNvPr id="19460" name="Rectangle 4"/>
          <p:cNvSpPr>
            <a:spLocks noGrp="1" noChangeArrowheads="1"/>
          </p:cNvSpPr>
          <p:nvPr>
            <p:ph sz="quarter" idx="1"/>
          </p:nvPr>
        </p:nvSpPr>
        <p:spPr>
          <a:xfrm>
            <a:off x="612775" y="1600200"/>
            <a:ext cx="8153400" cy="4495800"/>
          </a:xfrm>
        </p:spPr>
        <p:txBody>
          <a:bodyPr/>
          <a:lstStyle/>
          <a:p>
            <a:pPr eaLnBrk="1" hangingPunct="1"/>
            <a:r>
              <a:rPr lang="en-US" smtClean="0"/>
              <a:t>Other Common Classifications…</a:t>
            </a:r>
          </a:p>
          <a:p>
            <a:pPr lvl="1" eaLnBrk="1" hangingPunct="1"/>
            <a:r>
              <a:rPr lang="en-US" smtClean="0"/>
              <a:t>basic vs. applied vs. evaluation</a:t>
            </a:r>
          </a:p>
          <a:p>
            <a:pPr lvl="1" eaLnBrk="1" hangingPunct="1"/>
            <a:r>
              <a:rPr lang="en-US" smtClean="0"/>
              <a:t>experimental vs. non-experimental</a:t>
            </a:r>
          </a:p>
          <a:p>
            <a:pPr lvl="1" eaLnBrk="1" hangingPunct="1"/>
            <a:r>
              <a:rPr lang="en-US" smtClean="0"/>
              <a:t>analytical vs. descriptive vs. experimental vs. qualitative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0483" name="Rectangle 3"/>
          <p:cNvSpPr>
            <a:spLocks noGrp="1" noChangeArrowheads="1"/>
          </p:cNvSpPr>
          <p:nvPr>
            <p:ph type="title"/>
          </p:nvPr>
        </p:nvSpPr>
        <p:spPr>
          <a:xfrm>
            <a:off x="612775" y="228600"/>
            <a:ext cx="8153400" cy="990600"/>
          </a:xfrm>
        </p:spPr>
        <p:txBody>
          <a:bodyPr/>
          <a:lstStyle/>
          <a:p>
            <a:pPr eaLnBrk="1" hangingPunct="1"/>
            <a:r>
              <a:rPr lang="en-US" smtClean="0"/>
              <a:t>Key Concepts and Issues</a:t>
            </a:r>
          </a:p>
        </p:txBody>
      </p:sp>
      <p:sp>
        <p:nvSpPr>
          <p:cNvPr id="20484" name="Rectangle 4"/>
          <p:cNvSpPr>
            <a:spLocks noGrp="1" noChangeArrowheads="1"/>
          </p:cNvSpPr>
          <p:nvPr>
            <p:ph sz="quarter" idx="1"/>
          </p:nvPr>
        </p:nvSpPr>
        <p:spPr>
          <a:xfrm>
            <a:off x="612775" y="1600200"/>
            <a:ext cx="8153400" cy="4495800"/>
          </a:xfrm>
        </p:spPr>
        <p:txBody>
          <a:bodyPr/>
          <a:lstStyle/>
          <a:p>
            <a:pPr eaLnBrk="1" hangingPunct="1"/>
            <a:r>
              <a:rPr lang="en-US" smtClean="0"/>
              <a:t>time in research</a:t>
            </a:r>
          </a:p>
          <a:p>
            <a:pPr eaLnBrk="1" hangingPunct="1"/>
            <a:r>
              <a:rPr lang="en-US" smtClean="0"/>
              <a:t>variables</a:t>
            </a:r>
          </a:p>
          <a:p>
            <a:pPr eaLnBrk="1" hangingPunct="1"/>
            <a:r>
              <a:rPr lang="en-US" smtClean="0"/>
              <a:t>types of relationships</a:t>
            </a:r>
          </a:p>
          <a:p>
            <a:pPr eaLnBrk="1" hangingPunct="1"/>
            <a:r>
              <a:rPr lang="en-US" smtClean="0"/>
              <a:t>hypotheses</a:t>
            </a:r>
          </a:p>
          <a:p>
            <a:pPr eaLnBrk="1" hangingPunct="1"/>
            <a:r>
              <a:rPr lang="en-US" smtClean="0"/>
              <a:t>types of data</a:t>
            </a:r>
          </a:p>
          <a:p>
            <a:pPr eaLnBrk="1" hangingPunct="1"/>
            <a:r>
              <a:rPr lang="en-US" smtClean="0"/>
              <a:t>fallacies</a:t>
            </a:r>
          </a:p>
          <a:p>
            <a:pPr eaLnBrk="1" hangingPunct="1"/>
            <a:r>
              <a:rPr lang="en-US" smtClean="0"/>
              <a:t>structure or research</a:t>
            </a:r>
          </a:p>
          <a:p>
            <a:pPr eaLnBrk="1" hangingPunct="1"/>
            <a:r>
              <a:rPr lang="en-US" smtClean="0"/>
              <a:t>deduction and induction</a:t>
            </a:r>
          </a:p>
          <a:p>
            <a:pPr eaLnBrk="1" hangingPunct="1"/>
            <a:r>
              <a:rPr lang="en-US" smtClean="0"/>
              <a:t>ethics</a:t>
            </a:r>
          </a:p>
          <a:p>
            <a:pPr eaLnBrk="1" hangingPunct="1"/>
            <a:r>
              <a:rPr lang="en-US" smtClean="0"/>
              <a:t>validity</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1507" name="Rectangle 3"/>
          <p:cNvSpPr>
            <a:spLocks noGrp="1" noChangeArrowheads="1"/>
          </p:cNvSpPr>
          <p:nvPr>
            <p:ph type="title"/>
          </p:nvPr>
        </p:nvSpPr>
        <p:spPr>
          <a:xfrm>
            <a:off x="612775" y="228600"/>
            <a:ext cx="8153400" cy="990600"/>
          </a:xfrm>
        </p:spPr>
        <p:txBody>
          <a:bodyPr/>
          <a:lstStyle/>
          <a:p>
            <a:pPr eaLnBrk="1" hangingPunct="1"/>
            <a:r>
              <a:rPr lang="en-US" smtClean="0"/>
              <a:t>Time in Research</a:t>
            </a:r>
          </a:p>
        </p:txBody>
      </p:sp>
      <p:grpSp>
        <p:nvGrpSpPr>
          <p:cNvPr id="21508" name="Group 9"/>
          <p:cNvGrpSpPr>
            <a:grpSpLocks/>
          </p:cNvGrpSpPr>
          <p:nvPr/>
        </p:nvGrpSpPr>
        <p:grpSpPr bwMode="auto">
          <a:xfrm>
            <a:off x="2514600" y="2535238"/>
            <a:ext cx="4933950" cy="1147762"/>
            <a:chOff x="2181" y="2256"/>
            <a:chExt cx="3108" cy="723"/>
          </a:xfrm>
        </p:grpSpPr>
        <p:sp>
          <p:nvSpPr>
            <p:cNvPr id="21510" name="Text Box 5"/>
            <p:cNvSpPr txBox="1">
              <a:spLocks noChangeArrowheads="1"/>
            </p:cNvSpPr>
            <p:nvPr/>
          </p:nvSpPr>
          <p:spPr bwMode="auto">
            <a:xfrm>
              <a:off x="2181" y="2688"/>
              <a:ext cx="1633" cy="291"/>
            </a:xfrm>
            <a:prstGeom prst="rect">
              <a:avLst/>
            </a:prstGeom>
            <a:noFill/>
            <a:ln w="9525">
              <a:noFill/>
              <a:miter lim="800000"/>
              <a:headEnd/>
              <a:tailEnd/>
            </a:ln>
          </p:spPr>
          <p:txBody>
            <a:bodyPr wrap="none">
              <a:spAutoFit/>
            </a:bodyPr>
            <a:lstStyle/>
            <a:p>
              <a:r>
                <a:rPr lang="en-US" sz="2400">
                  <a:solidFill>
                    <a:srgbClr val="C00000"/>
                  </a:solidFill>
                  <a:latin typeface="Calibri" pitchFamily="34" charset="0"/>
                </a:rPr>
                <a:t>repeated measures</a:t>
              </a:r>
            </a:p>
          </p:txBody>
        </p:sp>
        <p:sp>
          <p:nvSpPr>
            <p:cNvPr id="21511" name="Text Box 6"/>
            <p:cNvSpPr txBox="1">
              <a:spLocks noChangeArrowheads="1"/>
            </p:cNvSpPr>
            <p:nvPr/>
          </p:nvSpPr>
          <p:spPr bwMode="auto">
            <a:xfrm>
              <a:off x="4311" y="2688"/>
              <a:ext cx="978" cy="291"/>
            </a:xfrm>
            <a:prstGeom prst="rect">
              <a:avLst/>
            </a:prstGeom>
            <a:noFill/>
            <a:ln w="9525">
              <a:noFill/>
              <a:miter lim="800000"/>
              <a:headEnd/>
              <a:tailEnd/>
            </a:ln>
          </p:spPr>
          <p:txBody>
            <a:bodyPr wrap="none">
              <a:spAutoFit/>
            </a:bodyPr>
            <a:lstStyle/>
            <a:p>
              <a:r>
                <a:rPr lang="en-US" sz="2400">
                  <a:solidFill>
                    <a:srgbClr val="C00000"/>
                  </a:solidFill>
                  <a:latin typeface="Calibri" pitchFamily="34" charset="0"/>
                </a:rPr>
                <a:t>time series</a:t>
              </a:r>
            </a:p>
          </p:txBody>
        </p:sp>
        <p:sp>
          <p:nvSpPr>
            <p:cNvPr id="21512" name="Line 7"/>
            <p:cNvSpPr>
              <a:spLocks noChangeShapeType="1"/>
            </p:cNvSpPr>
            <p:nvPr/>
          </p:nvSpPr>
          <p:spPr bwMode="auto">
            <a:xfrm flipV="1">
              <a:off x="3072" y="2256"/>
              <a:ext cx="816" cy="480"/>
            </a:xfrm>
            <a:prstGeom prst="line">
              <a:avLst/>
            </a:prstGeom>
            <a:noFill/>
            <a:ln w="9525">
              <a:solidFill>
                <a:schemeClr val="tx1"/>
              </a:solidFill>
              <a:round/>
              <a:headEnd/>
              <a:tailEnd/>
            </a:ln>
          </p:spPr>
          <p:txBody>
            <a:bodyPr/>
            <a:lstStyle/>
            <a:p>
              <a:endParaRPr lang="en-US"/>
            </a:p>
          </p:txBody>
        </p:sp>
        <p:sp>
          <p:nvSpPr>
            <p:cNvPr id="21513" name="Line 8"/>
            <p:cNvSpPr>
              <a:spLocks noChangeShapeType="1"/>
            </p:cNvSpPr>
            <p:nvPr/>
          </p:nvSpPr>
          <p:spPr bwMode="auto">
            <a:xfrm>
              <a:off x="4080" y="2256"/>
              <a:ext cx="720" cy="480"/>
            </a:xfrm>
            <a:prstGeom prst="line">
              <a:avLst/>
            </a:prstGeom>
            <a:noFill/>
            <a:ln w="9525">
              <a:solidFill>
                <a:schemeClr val="tx1"/>
              </a:solidFill>
              <a:round/>
              <a:headEnd/>
              <a:tailEnd/>
            </a:ln>
          </p:spPr>
          <p:txBody>
            <a:bodyPr/>
            <a:lstStyle/>
            <a:p>
              <a:endParaRPr lang="en-US"/>
            </a:p>
          </p:txBody>
        </p:sp>
      </p:grpSp>
      <p:sp>
        <p:nvSpPr>
          <p:cNvPr id="21509" name="Text Box 11"/>
          <p:cNvSpPr txBox="1">
            <a:spLocks noChangeArrowheads="1"/>
          </p:cNvSpPr>
          <p:nvPr/>
        </p:nvSpPr>
        <p:spPr bwMode="auto">
          <a:xfrm>
            <a:off x="1219200" y="1828800"/>
            <a:ext cx="6858000" cy="1176338"/>
          </a:xfrm>
          <a:prstGeom prst="rect">
            <a:avLst/>
          </a:prstGeom>
          <a:noFill/>
          <a:ln w="9525">
            <a:noFill/>
            <a:miter lim="800000"/>
            <a:headEnd/>
            <a:tailEnd/>
          </a:ln>
        </p:spPr>
        <p:txBody>
          <a:bodyPr>
            <a:spAutoFit/>
          </a:bodyPr>
          <a:lstStyle/>
          <a:p>
            <a:pPr>
              <a:lnSpc>
                <a:spcPct val="120000"/>
              </a:lnSpc>
              <a:spcBef>
                <a:spcPct val="20000"/>
              </a:spcBef>
            </a:pPr>
            <a:r>
              <a:rPr lang="en-US" sz="3200">
                <a:solidFill>
                  <a:srgbClr val="C00000"/>
                </a:solidFill>
                <a:latin typeface="Calibri" pitchFamily="34" charset="0"/>
              </a:rPr>
              <a:t>cross-sectional vs. longitudinal</a:t>
            </a:r>
          </a:p>
          <a:p>
            <a:endParaRPr lang="en-US" sz="320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2531" name="Rectangle 3"/>
          <p:cNvSpPr>
            <a:spLocks noGrp="1" noChangeArrowheads="1"/>
          </p:cNvSpPr>
          <p:nvPr>
            <p:ph type="title"/>
          </p:nvPr>
        </p:nvSpPr>
        <p:spPr>
          <a:xfrm>
            <a:off x="612775" y="228600"/>
            <a:ext cx="8153400" cy="990600"/>
          </a:xfrm>
        </p:spPr>
        <p:txBody>
          <a:bodyPr/>
          <a:lstStyle/>
          <a:p>
            <a:pPr eaLnBrk="1" hangingPunct="1"/>
            <a:r>
              <a:rPr lang="en-US" smtClean="0"/>
              <a:t>Variables</a:t>
            </a:r>
          </a:p>
        </p:txBody>
      </p:sp>
      <p:sp>
        <p:nvSpPr>
          <p:cNvPr id="22532" name="Content Placeholder 6"/>
          <p:cNvSpPr>
            <a:spLocks noGrp="1"/>
          </p:cNvSpPr>
          <p:nvPr>
            <p:ph sz="quarter" idx="1"/>
          </p:nvPr>
        </p:nvSpPr>
        <p:spPr>
          <a:xfrm>
            <a:off x="612775" y="1600200"/>
            <a:ext cx="8153400" cy="4495800"/>
          </a:xfrm>
        </p:spPr>
        <p:txBody>
          <a:bodyPr/>
          <a:lstStyle/>
          <a:p>
            <a:pPr eaLnBrk="1" hangingPunct="1"/>
            <a:r>
              <a:rPr lang="en-US" smtClean="0"/>
              <a:t>variable…</a:t>
            </a:r>
          </a:p>
          <a:p>
            <a:pPr lvl="1" eaLnBrk="1" hangingPunct="1"/>
            <a:r>
              <a:rPr lang="en-US" smtClean="0"/>
              <a:t>any observation that can take on different values</a:t>
            </a:r>
          </a:p>
          <a:p>
            <a:pPr eaLnBrk="1" hangingPunct="1"/>
            <a:r>
              <a:rPr lang="en-US" smtClean="0"/>
              <a:t>attribute…</a:t>
            </a:r>
          </a:p>
          <a:p>
            <a:pPr lvl="1" eaLnBrk="1" hangingPunct="1"/>
            <a:r>
              <a:rPr lang="en-US" smtClean="0"/>
              <a:t>a specific value on a variable</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3555"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1819275"/>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rgbClr val="C00000"/>
                          </a:solidFill>
                          <a:effectLst/>
                          <a:latin typeface="Calibri" pitchFamily="34" charset="0"/>
                        </a:rPr>
                        <a:t>age</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rgbClr val="C00000"/>
                        </a:solidFill>
                        <a:effectLst/>
                        <a:latin typeface="Calibri"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4579"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1819275"/>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age</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18, 19, 20, etc...</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5603"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1819275"/>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Gender or sex</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6627"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1819275"/>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Gender or sex</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Male, female</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7651"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1819275"/>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904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satisfaction</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612775" y="228600"/>
            <a:ext cx="8153400" cy="990600"/>
          </a:xfrm>
        </p:spPr>
        <p:txBody>
          <a:bodyPr/>
          <a:lstStyle/>
          <a:p>
            <a:pPr eaLnBrk="1" hangingPunct="1"/>
            <a:r>
              <a:rPr lang="en-US" smtClean="0"/>
              <a:t>Issues...</a:t>
            </a:r>
          </a:p>
        </p:txBody>
      </p:sp>
      <p:sp>
        <p:nvSpPr>
          <p:cNvPr id="10243" name="Content Placeholder 2"/>
          <p:cNvSpPr>
            <a:spLocks noGrp="1"/>
          </p:cNvSpPr>
          <p:nvPr>
            <p:ph sz="quarter" idx="1"/>
          </p:nvPr>
        </p:nvSpPr>
        <p:spPr>
          <a:xfrm>
            <a:off x="612775" y="1600200"/>
            <a:ext cx="8153400" cy="4495800"/>
          </a:xfrm>
        </p:spPr>
        <p:txBody>
          <a:bodyPr/>
          <a:lstStyle/>
          <a:p>
            <a:pPr eaLnBrk="1" hangingPunct="1"/>
            <a:r>
              <a:rPr lang="en-US" smtClean="0"/>
              <a:t>Why are we interested in research?</a:t>
            </a:r>
          </a:p>
          <a:p>
            <a:pPr eaLnBrk="1" hangingPunct="1"/>
            <a:r>
              <a:rPr lang="en-US" smtClean="0"/>
              <a:t>What is research?</a:t>
            </a:r>
          </a:p>
          <a:p>
            <a:pPr eaLnBrk="1" hangingPunct="1"/>
            <a:r>
              <a:rPr lang="en-US" smtClean="0"/>
              <a:t>Key concepts and issues</a:t>
            </a:r>
          </a:p>
          <a:p>
            <a:pPr eaLnBrk="1" hangingPunct="1"/>
            <a:r>
              <a:rPr lang="en-US" smtClean="0"/>
              <a:t>Introduction to validity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8675" name="Rectangle 3"/>
          <p:cNvSpPr>
            <a:spLocks noGrp="1" noChangeArrowheads="1"/>
          </p:cNvSpPr>
          <p:nvPr>
            <p:ph type="title"/>
          </p:nvPr>
        </p:nvSpPr>
        <p:spPr/>
        <p:txBody>
          <a:bodyPr/>
          <a:lstStyle/>
          <a:p>
            <a:pPr eaLnBrk="1" hangingPunct="1"/>
            <a:r>
              <a:rPr lang="en-US" smtClean="0"/>
              <a:t>Examples</a:t>
            </a:r>
          </a:p>
        </p:txBody>
      </p:sp>
      <p:graphicFrame>
        <p:nvGraphicFramePr>
          <p:cNvPr id="25637" name="Group 37"/>
          <p:cNvGraphicFramePr>
            <a:graphicFrameLocks noGrp="1"/>
          </p:cNvGraphicFramePr>
          <p:nvPr>
            <p:ph type="tbl" idx="1"/>
          </p:nvPr>
        </p:nvGraphicFramePr>
        <p:xfrm>
          <a:off x="457200" y="1600200"/>
          <a:ext cx="8229600" cy="4038600"/>
        </p:xfrm>
        <a:graphic>
          <a:graphicData uri="http://schemas.openxmlformats.org/drawingml/2006/table">
            <a:tbl>
              <a:tblPr/>
              <a:tblGrid>
                <a:gridCol w="4114800"/>
                <a:gridCol w="4114800"/>
              </a:tblGrid>
              <a:tr h="6789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Variable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rgbClr val="C00000"/>
                          </a:solidFill>
                          <a:effectLst/>
                          <a:latin typeface="Calibri" pitchFamily="34" charset="0"/>
                        </a:rPr>
                        <a:t>Attribute</a:t>
                      </a:r>
                    </a:p>
                  </a:txBody>
                  <a:tcPr horzOverflow="overflow">
                    <a:lnL>
                      <a:noFill/>
                    </a:lnL>
                    <a:lnR cap="flat">
                      <a:noFill/>
                    </a:lnR>
                    <a:lnT cap="flat">
                      <a:noFill/>
                    </a:lnT>
                    <a:lnB>
                      <a:noFill/>
                    </a:lnB>
                    <a:lnTlToBr>
                      <a:noFill/>
                    </a:lnTlToBr>
                    <a:lnBlToTr>
                      <a:noFill/>
                    </a:lnBlToTr>
                    <a:noFill/>
                  </a:tcPr>
                </a:tc>
              </a:tr>
              <a:tr h="6719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rPr>
                        <a:t>satisfaction</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1 = very satisfied</a:t>
                      </a:r>
                    </a:p>
                  </a:txBody>
                  <a:tcPr horzOverflow="overflow">
                    <a:lnL>
                      <a:noFill/>
                    </a:lnL>
                    <a:lnR cap="flat">
                      <a:noFill/>
                    </a:lnR>
                    <a:lnT>
                      <a:noFill/>
                    </a:lnT>
                    <a:lnB cap="flat">
                      <a:noFill/>
                    </a:lnB>
                    <a:lnTlToBr>
                      <a:noFill/>
                    </a:lnTlToBr>
                    <a:lnBlToTr>
                      <a:noFill/>
                    </a:lnBlToTr>
                    <a:noFill/>
                  </a:tcPr>
                </a:tc>
              </a:tr>
              <a:tr h="6719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2 = satisfied</a:t>
                      </a:r>
                    </a:p>
                  </a:txBody>
                  <a:tcPr horzOverflow="overflow">
                    <a:lnL>
                      <a:noFill/>
                    </a:lnL>
                    <a:lnR cap="flat">
                      <a:noFill/>
                    </a:lnR>
                    <a:lnT>
                      <a:noFill/>
                    </a:lnT>
                    <a:lnB cap="flat">
                      <a:noFill/>
                    </a:lnB>
                    <a:lnTlToBr>
                      <a:noFill/>
                    </a:lnTlToBr>
                    <a:lnBlToTr>
                      <a:noFill/>
                    </a:lnBlToTr>
                    <a:noFill/>
                  </a:tcPr>
                </a:tc>
              </a:tr>
              <a:tr h="6719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3= somewhat satisfied</a:t>
                      </a:r>
                    </a:p>
                  </a:txBody>
                  <a:tcPr horzOverflow="overflow">
                    <a:lnL>
                      <a:noFill/>
                    </a:lnL>
                    <a:lnR cap="flat">
                      <a:noFill/>
                    </a:lnR>
                    <a:lnT>
                      <a:noFill/>
                    </a:lnT>
                    <a:lnB cap="flat">
                      <a:noFill/>
                    </a:lnB>
                    <a:lnTlToBr>
                      <a:noFill/>
                    </a:lnTlToBr>
                    <a:lnBlToTr>
                      <a:noFill/>
                    </a:lnBlToTr>
                    <a:noFill/>
                  </a:tcPr>
                </a:tc>
              </a:tr>
              <a:tr h="6719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4 = not satisfied</a:t>
                      </a:r>
                    </a:p>
                  </a:txBody>
                  <a:tcPr horzOverflow="overflow">
                    <a:lnL>
                      <a:noFill/>
                    </a:lnL>
                    <a:lnR cap="flat">
                      <a:noFill/>
                    </a:lnR>
                    <a:lnT>
                      <a:noFill/>
                    </a:lnT>
                    <a:lnB cap="flat">
                      <a:noFill/>
                    </a:lnB>
                    <a:lnTlToBr>
                      <a:noFill/>
                    </a:lnTlToBr>
                    <a:lnBlToTr>
                      <a:noFill/>
                    </a:lnBlToTr>
                    <a:noFill/>
                  </a:tcPr>
                </a:tc>
              </a:tr>
              <a:tr h="6719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rPr>
                        <a:t>5 = not satisfied at all</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29699" name="Rectangle 3"/>
          <p:cNvSpPr>
            <a:spLocks noGrp="1" noChangeArrowheads="1"/>
          </p:cNvSpPr>
          <p:nvPr>
            <p:ph type="title"/>
          </p:nvPr>
        </p:nvSpPr>
        <p:spPr>
          <a:xfrm>
            <a:off x="612775" y="228600"/>
            <a:ext cx="8153400" cy="990600"/>
          </a:xfrm>
        </p:spPr>
        <p:txBody>
          <a:bodyPr/>
          <a:lstStyle/>
          <a:p>
            <a:pPr eaLnBrk="1" hangingPunct="1"/>
            <a:r>
              <a:rPr lang="en-US" smtClean="0"/>
              <a:t>Types of Variables</a:t>
            </a:r>
          </a:p>
        </p:txBody>
      </p:sp>
      <p:sp>
        <p:nvSpPr>
          <p:cNvPr id="29700" name="Content Placeholder 4"/>
          <p:cNvSpPr>
            <a:spLocks noGrp="1"/>
          </p:cNvSpPr>
          <p:nvPr>
            <p:ph sz="quarter" idx="1"/>
          </p:nvPr>
        </p:nvSpPr>
        <p:spPr>
          <a:xfrm>
            <a:off x="612775" y="1600200"/>
            <a:ext cx="8153400" cy="4495800"/>
          </a:xfrm>
        </p:spPr>
        <p:txBody>
          <a:bodyPr/>
          <a:lstStyle/>
          <a:p>
            <a:pPr eaLnBrk="1" hangingPunct="1"/>
            <a:r>
              <a:rPr lang="en-US" smtClean="0"/>
              <a:t>independent variable (IV)…</a:t>
            </a:r>
          </a:p>
          <a:p>
            <a:pPr lvl="1" eaLnBrk="1" hangingPunct="1"/>
            <a:r>
              <a:rPr lang="en-US" smtClean="0"/>
              <a:t>what you (or nature) manipulates in some way</a:t>
            </a:r>
          </a:p>
          <a:p>
            <a:pPr eaLnBrk="1" hangingPunct="1"/>
            <a:r>
              <a:rPr lang="en-US" smtClean="0"/>
              <a:t>dependent variable (DV)…</a:t>
            </a:r>
          </a:p>
          <a:p>
            <a:pPr lvl="1" eaLnBrk="1" hangingPunct="1"/>
            <a:r>
              <a:rPr lang="en-US" smtClean="0"/>
              <a:t>what you presume to be influenced by the IV</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0723" name="Rectangle 3"/>
          <p:cNvSpPr>
            <a:spLocks noGrp="1" noChangeArrowheads="1"/>
          </p:cNvSpPr>
          <p:nvPr>
            <p:ph type="title"/>
          </p:nvPr>
        </p:nvSpPr>
        <p:spPr/>
        <p:txBody>
          <a:bodyPr/>
          <a:lstStyle/>
          <a:p>
            <a:pPr eaLnBrk="1" hangingPunct="1"/>
            <a:r>
              <a:rPr lang="en-US" smtClean="0"/>
              <a:t>Examples</a:t>
            </a:r>
          </a:p>
        </p:txBody>
      </p:sp>
      <p:graphicFrame>
        <p:nvGraphicFramePr>
          <p:cNvPr id="30737" name="Group 17"/>
          <p:cNvGraphicFramePr>
            <a:graphicFrameLocks noGrp="1"/>
          </p:cNvGraphicFramePr>
          <p:nvPr>
            <p:ph type="tbl" idx="1"/>
          </p:nvPr>
        </p:nvGraphicFramePr>
        <p:xfrm>
          <a:off x="457200" y="1600200"/>
          <a:ext cx="8229600" cy="914400"/>
        </p:xfrm>
        <a:graphic>
          <a:graphicData uri="http://schemas.openxmlformats.org/drawingml/2006/table">
            <a:tbl>
              <a:tblPr/>
              <a:tblGrid>
                <a:gridCol w="4114800"/>
                <a:gridCol w="41148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chemeClr val="tx1"/>
                          </a:solidFill>
                          <a:effectLst/>
                          <a:latin typeface="Calibri" pitchFamily="34" charset="0"/>
                        </a:rPr>
                        <a:t>IV</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sng" strike="noStrike" cap="none" normalizeH="0" baseline="0" dirty="0" smtClean="0">
                          <a:ln>
                            <a:noFill/>
                          </a:ln>
                          <a:solidFill>
                            <a:schemeClr val="tx1"/>
                          </a:solidFill>
                          <a:effectLst/>
                          <a:latin typeface="Calibri" pitchFamily="34" charset="0"/>
                        </a:rPr>
                        <a:t>DV</a:t>
                      </a:r>
                    </a:p>
                  </a:txBody>
                  <a:tcPr horzOverflow="overflow">
                    <a:lnL>
                      <a:noFill/>
                    </a:lnL>
                    <a:lnR cap="flat">
                      <a:noFill/>
                    </a:lnR>
                    <a:lnT cap="flat">
                      <a:noFill/>
                    </a:lnT>
                    <a:lnB cap="flat">
                      <a:noFill/>
                    </a:lnB>
                    <a:lnTlToBr>
                      <a:noFill/>
                    </a:lnTlToBr>
                    <a:lnBlToTr>
                      <a:noFill/>
                    </a:lnBlToTr>
                    <a:noFill/>
                  </a:tcPr>
                </a:tc>
              </a:tr>
            </a:tbl>
          </a:graphicData>
        </a:graphic>
      </p:graphicFrame>
      <p:sp>
        <p:nvSpPr>
          <p:cNvPr id="30727" name="Rectangle 19"/>
          <p:cNvSpPr>
            <a:spLocks noChangeArrowheads="1"/>
          </p:cNvSpPr>
          <p:nvPr/>
        </p:nvSpPr>
        <p:spPr bwMode="auto">
          <a:xfrm>
            <a:off x="5486400" y="3733800"/>
            <a:ext cx="2667000" cy="1143000"/>
          </a:xfrm>
          <a:prstGeom prst="rect">
            <a:avLst/>
          </a:prstGeom>
          <a:noFill/>
          <a:ln w="9525">
            <a:solidFill>
              <a:schemeClr val="tx1"/>
            </a:solidFill>
            <a:miter lim="800000"/>
            <a:headEnd/>
            <a:tailEnd/>
          </a:ln>
        </p:spPr>
        <p:txBody>
          <a:bodyPr wrap="none" anchor="ctr"/>
          <a:lstStyle/>
          <a:p>
            <a:endParaRPr lang="en-US">
              <a:solidFill>
                <a:srgbClr val="FF0000"/>
              </a:solidFill>
              <a:latin typeface="Calibri" pitchFamily="34" charset="0"/>
            </a:endParaRPr>
          </a:p>
        </p:txBody>
      </p:sp>
      <p:sp>
        <p:nvSpPr>
          <p:cNvPr id="25629" name="Text Box 18"/>
          <p:cNvSpPr txBox="1">
            <a:spLocks noChangeArrowheads="1"/>
          </p:cNvSpPr>
          <p:nvPr/>
        </p:nvSpPr>
        <p:spPr bwMode="auto">
          <a:xfrm>
            <a:off x="5486400" y="3810000"/>
            <a:ext cx="2590800" cy="946150"/>
          </a:xfrm>
          <a:prstGeom prst="rect">
            <a:avLst/>
          </a:prstGeom>
          <a:noFill/>
          <a:ln w="9525">
            <a:noFill/>
            <a:miter lim="800000"/>
            <a:headEnd/>
            <a:tailEnd/>
          </a:ln>
        </p:spPr>
        <p:txBody>
          <a:bodyPr>
            <a:spAutoFit/>
          </a:bodyPr>
          <a:lstStyle/>
          <a:p>
            <a:pPr algn="ctr">
              <a:spcBef>
                <a:spcPct val="50000"/>
              </a:spcBef>
              <a:defRPr/>
            </a:pPr>
            <a:r>
              <a:rPr lang="en-US" sz="2800" dirty="0">
                <a:solidFill>
                  <a:schemeClr val="tx1">
                    <a:lumMod val="85000"/>
                    <a:lumOff val="15000"/>
                  </a:schemeClr>
                </a:solidFill>
                <a:latin typeface="Calibri" pitchFamily="34" charset="0"/>
              </a:rPr>
              <a:t>exercise participation</a:t>
            </a:r>
          </a:p>
        </p:txBody>
      </p:sp>
      <p:grpSp>
        <p:nvGrpSpPr>
          <p:cNvPr id="2" name="Group 24"/>
          <p:cNvGrpSpPr>
            <a:grpSpLocks/>
          </p:cNvGrpSpPr>
          <p:nvPr/>
        </p:nvGrpSpPr>
        <p:grpSpPr bwMode="auto">
          <a:xfrm>
            <a:off x="1143000" y="2438400"/>
            <a:ext cx="2667000" cy="762000"/>
            <a:chOff x="720" y="1536"/>
            <a:chExt cx="1680" cy="480"/>
          </a:xfrm>
          <a:noFill/>
        </p:grpSpPr>
        <p:sp>
          <p:nvSpPr>
            <p:cNvPr id="25626" name="Rectangle 22"/>
            <p:cNvSpPr>
              <a:spLocks noChangeArrowheads="1"/>
            </p:cNvSpPr>
            <p:nvPr/>
          </p:nvSpPr>
          <p:spPr bwMode="auto">
            <a:xfrm>
              <a:off x="720" y="1536"/>
              <a:ext cx="1680" cy="480"/>
            </a:xfrm>
            <a:prstGeom prst="rect">
              <a:avLst/>
            </a:prstGeom>
            <a:grpFill/>
            <a:ln w="9525">
              <a:solidFill>
                <a:schemeClr val="tx1"/>
              </a:solidFill>
              <a:miter lim="800000"/>
              <a:headEnd/>
              <a:tailEnd/>
            </a:ln>
          </p:spPr>
          <p:txBody>
            <a:bodyPr wrap="none" anchor="ctr"/>
            <a:lstStyle/>
            <a:p>
              <a:pPr>
                <a:defRPr/>
              </a:pPr>
              <a:endParaRPr lang="en-US">
                <a:solidFill>
                  <a:srgbClr val="C00000"/>
                </a:solidFill>
                <a:latin typeface="Calibri" pitchFamily="34" charset="0"/>
              </a:endParaRPr>
            </a:p>
          </p:txBody>
        </p:sp>
        <p:sp>
          <p:nvSpPr>
            <p:cNvPr id="25627" name="Text Box 23"/>
            <p:cNvSpPr txBox="1">
              <a:spLocks noChangeArrowheads="1"/>
            </p:cNvSpPr>
            <p:nvPr/>
          </p:nvSpPr>
          <p:spPr bwMode="auto">
            <a:xfrm>
              <a:off x="720" y="1632"/>
              <a:ext cx="1632" cy="327"/>
            </a:xfrm>
            <a:prstGeom prst="rect">
              <a:avLst/>
            </a:prstGeom>
            <a:grpFill/>
            <a:ln w="9525">
              <a:noFill/>
              <a:miter lim="800000"/>
              <a:headEnd/>
              <a:tailEnd/>
            </a:ln>
          </p:spPr>
          <p:txBody>
            <a:bodyPr>
              <a:spAutoFit/>
            </a:bodyPr>
            <a:lstStyle/>
            <a:p>
              <a:pPr algn="ctr">
                <a:spcBef>
                  <a:spcPct val="50000"/>
                </a:spcBef>
                <a:defRPr/>
              </a:pPr>
              <a:r>
                <a:rPr lang="en-US" sz="2800">
                  <a:solidFill>
                    <a:srgbClr val="C00000"/>
                  </a:solidFill>
                  <a:latin typeface="Calibri" pitchFamily="34" charset="0"/>
                </a:rPr>
                <a:t>health status</a:t>
              </a:r>
            </a:p>
          </p:txBody>
        </p:sp>
      </p:grpSp>
      <p:cxnSp>
        <p:nvCxnSpPr>
          <p:cNvPr id="30730" name="AutoShape 34"/>
          <p:cNvCxnSpPr>
            <a:cxnSpLocks noChangeShapeType="1"/>
            <a:endCxn id="30727" idx="1"/>
          </p:cNvCxnSpPr>
          <p:nvPr/>
        </p:nvCxnSpPr>
        <p:spPr bwMode="auto">
          <a:xfrm>
            <a:off x="3810000" y="2819400"/>
            <a:ext cx="1676400" cy="1485900"/>
          </a:xfrm>
          <a:prstGeom prst="straightConnector1">
            <a:avLst/>
          </a:prstGeom>
          <a:noFill/>
          <a:ln w="9525">
            <a:solidFill>
              <a:schemeClr val="tx1"/>
            </a:solidFill>
            <a:round/>
            <a:headEnd/>
            <a:tailEnd type="triangle" w="med" len="med"/>
          </a:ln>
        </p:spPr>
      </p:cxnSp>
      <p:grpSp>
        <p:nvGrpSpPr>
          <p:cNvPr id="3" name="Group 42"/>
          <p:cNvGrpSpPr>
            <a:grpSpLocks/>
          </p:cNvGrpSpPr>
          <p:nvPr/>
        </p:nvGrpSpPr>
        <p:grpSpPr bwMode="auto">
          <a:xfrm>
            <a:off x="1143000" y="3429000"/>
            <a:ext cx="4343400" cy="876300"/>
            <a:chOff x="720" y="2160"/>
            <a:chExt cx="2736" cy="552"/>
          </a:xfrm>
          <a:noFill/>
        </p:grpSpPr>
        <p:grpSp>
          <p:nvGrpSpPr>
            <p:cNvPr id="4" name="Group 25"/>
            <p:cNvGrpSpPr>
              <a:grpSpLocks/>
            </p:cNvGrpSpPr>
            <p:nvPr/>
          </p:nvGrpSpPr>
          <p:grpSpPr bwMode="auto">
            <a:xfrm>
              <a:off x="720" y="2160"/>
              <a:ext cx="1680" cy="480"/>
              <a:chOff x="720" y="1536"/>
              <a:chExt cx="1680" cy="480"/>
            </a:xfrm>
            <a:grpFill/>
          </p:grpSpPr>
          <p:sp>
            <p:nvSpPr>
              <p:cNvPr id="25622" name="Rectangle 26"/>
              <p:cNvSpPr>
                <a:spLocks noChangeArrowheads="1"/>
              </p:cNvSpPr>
              <p:nvPr/>
            </p:nvSpPr>
            <p:spPr bwMode="auto">
              <a:xfrm>
                <a:off x="720" y="1536"/>
                <a:ext cx="1680" cy="480"/>
              </a:xfrm>
              <a:prstGeom prst="rect">
                <a:avLst/>
              </a:prstGeom>
              <a:grpFill/>
              <a:ln w="9525">
                <a:solidFill>
                  <a:schemeClr val="tx1"/>
                </a:solidFill>
                <a:miter lim="800000"/>
                <a:headEnd/>
                <a:tailEnd/>
              </a:ln>
            </p:spPr>
            <p:txBody>
              <a:bodyPr wrap="none" anchor="ctr"/>
              <a:lstStyle/>
              <a:p>
                <a:pPr>
                  <a:defRPr/>
                </a:pPr>
                <a:endParaRPr lang="en-US">
                  <a:solidFill>
                    <a:srgbClr val="FF0000"/>
                  </a:solidFill>
                  <a:latin typeface="Calibri" pitchFamily="34" charset="0"/>
                </a:endParaRPr>
              </a:p>
            </p:txBody>
          </p:sp>
          <p:sp>
            <p:nvSpPr>
              <p:cNvPr id="25623" name="Text Box 27"/>
              <p:cNvSpPr txBox="1">
                <a:spLocks noChangeArrowheads="1"/>
              </p:cNvSpPr>
              <p:nvPr/>
            </p:nvSpPr>
            <p:spPr bwMode="auto">
              <a:xfrm>
                <a:off x="720" y="1632"/>
                <a:ext cx="1632" cy="327"/>
              </a:xfrm>
              <a:prstGeom prst="rect">
                <a:avLst/>
              </a:prstGeom>
              <a:grpFill/>
              <a:ln w="9525">
                <a:noFill/>
                <a:miter lim="800000"/>
                <a:headEnd/>
                <a:tailEnd/>
              </a:ln>
            </p:spPr>
            <p:txBody>
              <a:bodyPr>
                <a:spAutoFit/>
              </a:bodyPr>
              <a:lstStyle/>
              <a:p>
                <a:pPr algn="ctr">
                  <a:spcBef>
                    <a:spcPct val="50000"/>
                  </a:spcBef>
                  <a:defRPr/>
                </a:pPr>
                <a:r>
                  <a:rPr lang="en-US" sz="2800" dirty="0">
                    <a:solidFill>
                      <a:srgbClr val="C00000"/>
                    </a:solidFill>
                    <a:latin typeface="Calibri" pitchFamily="34" charset="0"/>
                  </a:rPr>
                  <a:t>attitude</a:t>
                </a:r>
              </a:p>
            </p:txBody>
          </p:sp>
        </p:grpSp>
        <p:cxnSp>
          <p:nvCxnSpPr>
            <p:cNvPr id="25621" name="AutoShape 35"/>
            <p:cNvCxnSpPr>
              <a:cxnSpLocks noChangeShapeType="1"/>
              <a:stCxn id="25622" idx="3"/>
              <a:endCxn id="25628" idx="1"/>
            </p:cNvCxnSpPr>
            <p:nvPr/>
          </p:nvCxnSpPr>
          <p:spPr bwMode="auto">
            <a:xfrm>
              <a:off x="2400" y="2400"/>
              <a:ext cx="1056" cy="312"/>
            </a:xfrm>
            <a:prstGeom prst="straightConnector1">
              <a:avLst/>
            </a:prstGeom>
            <a:grpFill/>
            <a:ln w="9525">
              <a:solidFill>
                <a:schemeClr val="tx1"/>
              </a:solidFill>
              <a:round/>
              <a:headEnd/>
              <a:tailEnd type="triangle" w="med" len="med"/>
            </a:ln>
          </p:spPr>
        </p:cxnSp>
      </p:grpSp>
      <p:grpSp>
        <p:nvGrpSpPr>
          <p:cNvPr id="5" name="Group 28"/>
          <p:cNvGrpSpPr>
            <a:grpSpLocks/>
          </p:cNvGrpSpPr>
          <p:nvPr/>
        </p:nvGrpSpPr>
        <p:grpSpPr bwMode="auto">
          <a:xfrm>
            <a:off x="1143000" y="4495800"/>
            <a:ext cx="2667000" cy="762000"/>
            <a:chOff x="720" y="1536"/>
            <a:chExt cx="1680" cy="480"/>
          </a:xfrm>
          <a:noFill/>
        </p:grpSpPr>
        <p:sp>
          <p:nvSpPr>
            <p:cNvPr id="25618" name="Rectangle 29"/>
            <p:cNvSpPr>
              <a:spLocks noChangeArrowheads="1"/>
            </p:cNvSpPr>
            <p:nvPr/>
          </p:nvSpPr>
          <p:spPr bwMode="auto">
            <a:xfrm>
              <a:off x="720" y="1536"/>
              <a:ext cx="1680" cy="480"/>
            </a:xfrm>
            <a:prstGeom prst="rect">
              <a:avLst/>
            </a:prstGeom>
            <a:grpFill/>
            <a:ln w="9525">
              <a:solidFill>
                <a:schemeClr val="tx1"/>
              </a:solidFill>
              <a:miter lim="800000"/>
              <a:headEnd/>
              <a:tailEnd/>
            </a:ln>
          </p:spPr>
          <p:txBody>
            <a:bodyPr wrap="none" anchor="ctr"/>
            <a:lstStyle/>
            <a:p>
              <a:pPr>
                <a:defRPr/>
              </a:pPr>
              <a:endParaRPr lang="en-US">
                <a:solidFill>
                  <a:srgbClr val="C00000"/>
                </a:solidFill>
                <a:latin typeface="Calibri" pitchFamily="34" charset="0"/>
              </a:endParaRPr>
            </a:p>
          </p:txBody>
        </p:sp>
        <p:sp>
          <p:nvSpPr>
            <p:cNvPr id="25619" name="Text Box 30"/>
            <p:cNvSpPr txBox="1">
              <a:spLocks noChangeArrowheads="1"/>
            </p:cNvSpPr>
            <p:nvPr/>
          </p:nvSpPr>
          <p:spPr bwMode="auto">
            <a:xfrm>
              <a:off x="720" y="1632"/>
              <a:ext cx="1632" cy="327"/>
            </a:xfrm>
            <a:prstGeom prst="rect">
              <a:avLst/>
            </a:prstGeom>
            <a:grpFill/>
            <a:ln w="9525">
              <a:noFill/>
              <a:miter lim="800000"/>
              <a:headEnd/>
              <a:tailEnd/>
            </a:ln>
          </p:spPr>
          <p:txBody>
            <a:bodyPr>
              <a:spAutoFit/>
            </a:bodyPr>
            <a:lstStyle/>
            <a:p>
              <a:pPr algn="ctr">
                <a:spcBef>
                  <a:spcPct val="50000"/>
                </a:spcBef>
                <a:defRPr/>
              </a:pPr>
              <a:r>
                <a:rPr lang="en-US" sz="2800" dirty="0">
                  <a:solidFill>
                    <a:srgbClr val="C00000"/>
                  </a:solidFill>
                  <a:latin typeface="Calibri" pitchFamily="34" charset="0"/>
                </a:rPr>
                <a:t>social support</a:t>
              </a:r>
            </a:p>
          </p:txBody>
        </p:sp>
      </p:grpSp>
      <p:cxnSp>
        <p:nvCxnSpPr>
          <p:cNvPr id="30733" name="AutoShape 36"/>
          <p:cNvCxnSpPr>
            <a:cxnSpLocks noChangeShapeType="1"/>
            <a:endCxn id="25629" idx="1"/>
          </p:cNvCxnSpPr>
          <p:nvPr/>
        </p:nvCxnSpPr>
        <p:spPr bwMode="auto">
          <a:xfrm flipV="1">
            <a:off x="3810000" y="4283075"/>
            <a:ext cx="1676400" cy="593725"/>
          </a:xfrm>
          <a:prstGeom prst="straightConnector1">
            <a:avLst/>
          </a:prstGeom>
          <a:noFill/>
          <a:ln w="9525">
            <a:solidFill>
              <a:schemeClr val="tx1"/>
            </a:solidFill>
            <a:round/>
            <a:headEnd/>
            <a:tailEnd type="triangle" w="med" len="med"/>
          </a:ln>
        </p:spPr>
      </p:cxnSp>
      <p:grpSp>
        <p:nvGrpSpPr>
          <p:cNvPr id="6" name="Group 31"/>
          <p:cNvGrpSpPr>
            <a:grpSpLocks/>
          </p:cNvGrpSpPr>
          <p:nvPr/>
        </p:nvGrpSpPr>
        <p:grpSpPr bwMode="auto">
          <a:xfrm>
            <a:off x="1143000" y="5562600"/>
            <a:ext cx="2667000" cy="762000"/>
            <a:chOff x="720" y="1536"/>
            <a:chExt cx="1680" cy="480"/>
          </a:xfrm>
          <a:noFill/>
        </p:grpSpPr>
        <p:sp>
          <p:nvSpPr>
            <p:cNvPr id="25614" name="Rectangle 32"/>
            <p:cNvSpPr>
              <a:spLocks noChangeArrowheads="1"/>
            </p:cNvSpPr>
            <p:nvPr/>
          </p:nvSpPr>
          <p:spPr bwMode="auto">
            <a:xfrm>
              <a:off x="720" y="1536"/>
              <a:ext cx="1680" cy="480"/>
            </a:xfrm>
            <a:prstGeom prst="rect">
              <a:avLst/>
            </a:prstGeom>
            <a:grpFill/>
            <a:ln w="9525">
              <a:solidFill>
                <a:schemeClr val="tx1"/>
              </a:solidFill>
              <a:miter lim="800000"/>
              <a:headEnd/>
              <a:tailEnd/>
            </a:ln>
          </p:spPr>
          <p:txBody>
            <a:bodyPr wrap="none" anchor="ctr"/>
            <a:lstStyle/>
            <a:p>
              <a:pPr>
                <a:defRPr/>
              </a:pPr>
              <a:endParaRPr lang="en-US">
                <a:solidFill>
                  <a:srgbClr val="C00000"/>
                </a:solidFill>
                <a:latin typeface="Calibri" pitchFamily="34" charset="0"/>
              </a:endParaRPr>
            </a:p>
          </p:txBody>
        </p:sp>
        <p:sp>
          <p:nvSpPr>
            <p:cNvPr id="25615" name="Text Box 33"/>
            <p:cNvSpPr txBox="1">
              <a:spLocks noChangeArrowheads="1"/>
            </p:cNvSpPr>
            <p:nvPr/>
          </p:nvSpPr>
          <p:spPr bwMode="auto">
            <a:xfrm>
              <a:off x="720" y="1632"/>
              <a:ext cx="1632" cy="327"/>
            </a:xfrm>
            <a:prstGeom prst="rect">
              <a:avLst/>
            </a:prstGeom>
            <a:grpFill/>
            <a:ln w="9525">
              <a:noFill/>
              <a:miter lim="800000"/>
              <a:headEnd/>
              <a:tailEnd/>
            </a:ln>
          </p:spPr>
          <p:txBody>
            <a:bodyPr>
              <a:spAutoFit/>
            </a:bodyPr>
            <a:lstStyle/>
            <a:p>
              <a:pPr algn="ctr">
                <a:spcBef>
                  <a:spcPct val="50000"/>
                </a:spcBef>
                <a:defRPr/>
              </a:pPr>
              <a:r>
                <a:rPr lang="en-US" sz="2800" dirty="0">
                  <a:solidFill>
                    <a:srgbClr val="C00000"/>
                  </a:solidFill>
                  <a:latin typeface="Calibri" pitchFamily="34" charset="0"/>
                </a:rPr>
                <a:t>intervention</a:t>
              </a:r>
            </a:p>
          </p:txBody>
        </p:sp>
      </p:grpSp>
      <p:cxnSp>
        <p:nvCxnSpPr>
          <p:cNvPr id="30735" name="AutoShape 37"/>
          <p:cNvCxnSpPr>
            <a:cxnSpLocks noChangeShapeType="1"/>
            <a:endCxn id="30727" idx="1"/>
          </p:cNvCxnSpPr>
          <p:nvPr/>
        </p:nvCxnSpPr>
        <p:spPr bwMode="auto">
          <a:xfrm flipV="1">
            <a:off x="3810000" y="4305300"/>
            <a:ext cx="1676400" cy="1638300"/>
          </a:xfrm>
          <a:prstGeom prst="straightConnector1">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a:xfrm>
            <a:off x="612775" y="228600"/>
            <a:ext cx="8153400" cy="990600"/>
          </a:xfrm>
        </p:spPr>
        <p:txBody>
          <a:bodyPr/>
          <a:lstStyle/>
          <a:p>
            <a:pPr eaLnBrk="1" hangingPunct="1"/>
            <a:r>
              <a:rPr lang="en-US" smtClean="0"/>
              <a:t>The </a:t>
            </a:r>
            <a:r>
              <a:rPr lang="en-US" smtClean="0">
                <a:solidFill>
                  <a:srgbClr val="C00000"/>
                </a:solidFill>
              </a:rPr>
              <a:t>purpose of the study</a:t>
            </a:r>
            <a:r>
              <a:rPr lang="en-US" smtClean="0"/>
              <a:t> was to…</a:t>
            </a:r>
          </a:p>
        </p:txBody>
      </p:sp>
      <p:sp>
        <p:nvSpPr>
          <p:cNvPr id="31747" name="Rectangle 3"/>
          <p:cNvSpPr>
            <a:spLocks noGrp="1" noChangeArrowheads="1"/>
          </p:cNvSpPr>
          <p:nvPr>
            <p:ph sz="quarter" idx="1"/>
          </p:nvPr>
        </p:nvSpPr>
        <p:spPr>
          <a:xfrm>
            <a:off x="612775" y="1600200"/>
            <a:ext cx="8153400" cy="4495800"/>
          </a:xfrm>
        </p:spPr>
        <p:txBody>
          <a:bodyPr/>
          <a:lstStyle/>
          <a:p>
            <a:pPr lvl="1" eaLnBrk="1" hangingPunct="1"/>
            <a:r>
              <a:rPr lang="en-US" smtClean="0"/>
              <a:t>test whether the “Fair Play for Sport” curriculum is effective in promoting moral development in youth</a:t>
            </a:r>
          </a:p>
          <a:p>
            <a:pPr lvl="1" eaLnBrk="1" hangingPunct="1"/>
            <a:r>
              <a:rPr lang="en-US" smtClean="0"/>
              <a:t>examine the relationship between age and VO2max.</a:t>
            </a:r>
          </a:p>
          <a:p>
            <a:pPr lvl="1" eaLnBrk="1" hangingPunct="1"/>
            <a:r>
              <a:rPr lang="en-US" smtClean="0"/>
              <a:t>test whether there are gender differences the value placed on sport participation</a:t>
            </a:r>
          </a:p>
          <a:p>
            <a:pPr lvl="1" eaLnBrk="1" hangingPunct="1"/>
            <a:r>
              <a:rPr lang="en-US" smtClean="0"/>
              <a:t>determine whether students’ perceptions of the amount of positive, negative, and informational feedback provided by their teachers is predictive of their self-esteem and level of achievement</a:t>
            </a:r>
          </a:p>
        </p:txBody>
      </p:sp>
      <p:sp>
        <p:nvSpPr>
          <p:cNvPr id="4" name="TextBox 3"/>
          <p:cNvSpPr txBox="1"/>
          <p:nvPr/>
        </p:nvSpPr>
        <p:spPr>
          <a:xfrm>
            <a:off x="2209800" y="6096000"/>
            <a:ext cx="4724400" cy="3698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dirty="0">
                <a:latin typeface="Calibri" pitchFamily="34" charset="0"/>
              </a:rPr>
              <a:t>IV, DV?</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2771" name="Rectangle 3"/>
          <p:cNvSpPr>
            <a:spLocks noGrp="1" noChangeArrowheads="1"/>
          </p:cNvSpPr>
          <p:nvPr>
            <p:ph type="title"/>
          </p:nvPr>
        </p:nvSpPr>
        <p:spPr>
          <a:xfrm>
            <a:off x="612775" y="228600"/>
            <a:ext cx="8153400" cy="990600"/>
          </a:xfrm>
        </p:spPr>
        <p:txBody>
          <a:bodyPr/>
          <a:lstStyle/>
          <a:p>
            <a:pPr eaLnBrk="1" hangingPunct="1"/>
            <a:r>
              <a:rPr lang="en-US" smtClean="0"/>
              <a:t>Types of Relationships</a:t>
            </a:r>
          </a:p>
        </p:txBody>
      </p:sp>
      <p:sp>
        <p:nvSpPr>
          <p:cNvPr id="32772" name="Rectangle 4"/>
          <p:cNvSpPr>
            <a:spLocks noGrp="1" noChangeArrowheads="1"/>
          </p:cNvSpPr>
          <p:nvPr>
            <p:ph sz="quarter" idx="1"/>
          </p:nvPr>
        </p:nvSpPr>
        <p:spPr>
          <a:xfrm>
            <a:off x="612775" y="1600200"/>
            <a:ext cx="8153400" cy="4495800"/>
          </a:xfrm>
        </p:spPr>
        <p:txBody>
          <a:bodyPr/>
          <a:lstStyle/>
          <a:p>
            <a:pPr eaLnBrk="1" hangingPunct="1"/>
            <a:r>
              <a:rPr lang="en-US" smtClean="0"/>
              <a:t>correlational vs. causal relationships</a:t>
            </a:r>
          </a:p>
          <a:p>
            <a:pPr eaLnBrk="1" hangingPunct="1"/>
            <a:endParaRPr lang="en-US" smtClean="0"/>
          </a:p>
          <a:p>
            <a:pPr eaLnBrk="1" hangingPunct="1"/>
            <a:endParaRPr lang="en-US" smtClean="0"/>
          </a:p>
        </p:txBody>
      </p:sp>
      <p:sp>
        <p:nvSpPr>
          <p:cNvPr id="32773" name="Text Box 15"/>
          <p:cNvSpPr txBox="1">
            <a:spLocks noChangeArrowheads="1"/>
          </p:cNvSpPr>
          <p:nvPr/>
        </p:nvSpPr>
        <p:spPr bwMode="auto">
          <a:xfrm>
            <a:off x="1676400" y="4800600"/>
            <a:ext cx="6172200" cy="954088"/>
          </a:xfrm>
          <a:prstGeom prst="rect">
            <a:avLst/>
          </a:prstGeom>
          <a:noFill/>
          <a:ln w="9525">
            <a:noFill/>
            <a:miter lim="800000"/>
            <a:headEnd/>
            <a:tailEnd/>
          </a:ln>
        </p:spPr>
        <p:txBody>
          <a:bodyPr>
            <a:spAutoFit/>
          </a:bodyPr>
          <a:lstStyle/>
          <a:p>
            <a:pPr algn="ctr"/>
            <a:r>
              <a:rPr lang="en-US" sz="2800">
                <a:solidFill>
                  <a:srgbClr val="C00000"/>
                </a:solidFill>
                <a:latin typeface="Calibri" pitchFamily="34" charset="0"/>
              </a:rPr>
              <a:t>correlation does not imply causation!</a:t>
            </a:r>
          </a:p>
          <a:p>
            <a:pPr algn="ctr"/>
            <a:r>
              <a:rPr lang="en-US" sz="2800">
                <a:solidFill>
                  <a:srgbClr val="C00000"/>
                </a:solidFill>
                <a:latin typeface="Calibri" pitchFamily="34" charset="0"/>
              </a:rPr>
              <a:t>(it’s necessary but not sufficient)</a:t>
            </a:r>
          </a:p>
        </p:txBody>
      </p:sp>
      <p:sp>
        <p:nvSpPr>
          <p:cNvPr id="14" name="Rounded Rectangular Callout 13"/>
          <p:cNvSpPr/>
          <p:nvPr/>
        </p:nvSpPr>
        <p:spPr>
          <a:xfrm>
            <a:off x="457200" y="3276600"/>
            <a:ext cx="2590800" cy="1066800"/>
          </a:xfrm>
          <a:prstGeom prst="wedgeRoundRectCallout">
            <a:avLst>
              <a:gd name="adj1" fmla="val 8299"/>
              <a:gd name="adj2" fmla="val -161309"/>
              <a:gd name="adj3" fmla="val 16667"/>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n-US" dirty="0">
                <a:latin typeface="Calibri" pitchFamily="34" charset="0"/>
              </a:rPr>
              <a:t>variables perform in a synchronized manner</a:t>
            </a:r>
          </a:p>
        </p:txBody>
      </p:sp>
      <p:sp>
        <p:nvSpPr>
          <p:cNvPr id="15" name="Rounded Rectangular Callout 14"/>
          <p:cNvSpPr/>
          <p:nvPr/>
        </p:nvSpPr>
        <p:spPr>
          <a:xfrm>
            <a:off x="4876800" y="3048000"/>
            <a:ext cx="3048000" cy="838200"/>
          </a:xfrm>
          <a:prstGeom prst="wedgeRoundRectCallout">
            <a:avLst>
              <a:gd name="adj1" fmla="val -36548"/>
              <a:gd name="adj2" fmla="val -157774"/>
              <a:gd name="adj3" fmla="val 16667"/>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n-US" dirty="0">
                <a:latin typeface="Calibri" pitchFamily="34" charset="0"/>
              </a:rPr>
              <a:t>one variable causes the other variable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3795" name="Rectangle 3"/>
          <p:cNvSpPr>
            <a:spLocks noGrp="1" noChangeArrowheads="1"/>
          </p:cNvSpPr>
          <p:nvPr>
            <p:ph type="title"/>
          </p:nvPr>
        </p:nvSpPr>
        <p:spPr>
          <a:xfrm>
            <a:off x="612775" y="228600"/>
            <a:ext cx="8153400" cy="990600"/>
          </a:xfrm>
        </p:spPr>
        <p:txBody>
          <a:bodyPr/>
          <a:lstStyle/>
          <a:p>
            <a:pPr eaLnBrk="1" hangingPunct="1"/>
            <a:r>
              <a:rPr lang="en-US" smtClean="0"/>
              <a:t>Types of Relationships</a:t>
            </a:r>
          </a:p>
        </p:txBody>
      </p:sp>
      <p:sp>
        <p:nvSpPr>
          <p:cNvPr id="33796" name="Rectangle 4"/>
          <p:cNvSpPr>
            <a:spLocks noGrp="1" noChangeArrowheads="1"/>
          </p:cNvSpPr>
          <p:nvPr>
            <p:ph sz="quarter" idx="1"/>
          </p:nvPr>
        </p:nvSpPr>
        <p:spPr>
          <a:xfrm>
            <a:off x="612775" y="1600200"/>
            <a:ext cx="8153400" cy="4495800"/>
          </a:xfrm>
        </p:spPr>
        <p:txBody>
          <a:bodyPr/>
          <a:lstStyle/>
          <a:p>
            <a:pPr eaLnBrk="1" hangingPunct="1"/>
            <a:r>
              <a:rPr lang="en-US" smtClean="0"/>
              <a:t>patterns of relationships…</a:t>
            </a:r>
          </a:p>
          <a:p>
            <a:pPr lvl="1" eaLnBrk="1" hangingPunct="1"/>
            <a:r>
              <a:rPr lang="en-US" smtClean="0"/>
              <a:t>no relationship</a:t>
            </a:r>
          </a:p>
          <a:p>
            <a:pPr lvl="1" eaLnBrk="1" hangingPunct="1"/>
            <a:r>
              <a:rPr lang="en-US" smtClean="0"/>
              <a:t>positive relationship</a:t>
            </a:r>
          </a:p>
          <a:p>
            <a:pPr lvl="1" eaLnBrk="1" hangingPunct="1"/>
            <a:r>
              <a:rPr lang="en-US" smtClean="0"/>
              <a:t>negative relationship</a:t>
            </a:r>
          </a:p>
          <a:p>
            <a:pPr lvl="1" eaLnBrk="1" hangingPunct="1"/>
            <a:r>
              <a:rPr lang="en-US" smtClean="0"/>
              <a:t>curvilinear relationship</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7"/>
          <p:cNvSpPr>
            <a:spLocks noChangeArrowheads="1"/>
          </p:cNvSpPr>
          <p:nvPr/>
        </p:nvSpPr>
        <p:spPr bwMode="auto">
          <a:xfrm>
            <a:off x="4572000" y="0"/>
            <a:ext cx="4572000" cy="3429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4819" name="Rectangle 45"/>
          <p:cNvSpPr>
            <a:spLocks noChangeArrowheads="1"/>
          </p:cNvSpPr>
          <p:nvPr/>
        </p:nvSpPr>
        <p:spPr bwMode="auto">
          <a:xfrm>
            <a:off x="0" y="0"/>
            <a:ext cx="4572000" cy="3429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34820" name="Rectangle 46"/>
          <p:cNvSpPr>
            <a:spLocks noChangeArrowheads="1"/>
          </p:cNvSpPr>
          <p:nvPr/>
        </p:nvSpPr>
        <p:spPr bwMode="auto">
          <a:xfrm>
            <a:off x="4572000" y="3429000"/>
            <a:ext cx="4572000" cy="34290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34821" name="Line 7"/>
          <p:cNvSpPr>
            <a:spLocks noChangeShapeType="1"/>
          </p:cNvSpPr>
          <p:nvPr/>
        </p:nvSpPr>
        <p:spPr bwMode="auto">
          <a:xfrm>
            <a:off x="674688" y="155575"/>
            <a:ext cx="0" cy="2578100"/>
          </a:xfrm>
          <a:prstGeom prst="line">
            <a:avLst/>
          </a:prstGeom>
          <a:noFill/>
          <a:ln w="12700">
            <a:solidFill>
              <a:schemeClr val="tx1"/>
            </a:solidFill>
            <a:round/>
            <a:headEnd/>
            <a:tailEnd/>
          </a:ln>
        </p:spPr>
        <p:txBody>
          <a:bodyPr wrap="none" anchor="ctr"/>
          <a:lstStyle/>
          <a:p>
            <a:endParaRPr lang="en-US"/>
          </a:p>
        </p:txBody>
      </p:sp>
      <p:sp>
        <p:nvSpPr>
          <p:cNvPr id="34822" name="Line 8"/>
          <p:cNvSpPr>
            <a:spLocks noChangeShapeType="1"/>
          </p:cNvSpPr>
          <p:nvPr/>
        </p:nvSpPr>
        <p:spPr bwMode="auto">
          <a:xfrm>
            <a:off x="681038" y="2740025"/>
            <a:ext cx="3568700" cy="0"/>
          </a:xfrm>
          <a:prstGeom prst="line">
            <a:avLst/>
          </a:prstGeom>
          <a:noFill/>
          <a:ln w="12700">
            <a:solidFill>
              <a:schemeClr val="tx1"/>
            </a:solidFill>
            <a:round/>
            <a:headEnd/>
            <a:tailEnd/>
          </a:ln>
        </p:spPr>
        <p:txBody>
          <a:bodyPr wrap="none" anchor="ctr"/>
          <a:lstStyle/>
          <a:p>
            <a:endParaRPr lang="en-US"/>
          </a:p>
        </p:txBody>
      </p:sp>
      <p:sp>
        <p:nvSpPr>
          <p:cNvPr id="20489" name="Rectangle 9"/>
          <p:cNvSpPr>
            <a:spLocks noChangeArrowheads="1"/>
          </p:cNvSpPr>
          <p:nvPr/>
        </p:nvSpPr>
        <p:spPr bwMode="auto">
          <a:xfrm>
            <a:off x="615950" y="2819400"/>
            <a:ext cx="315913"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490" name="Rectangle 10"/>
          <p:cNvSpPr>
            <a:spLocks noChangeArrowheads="1"/>
          </p:cNvSpPr>
          <p:nvPr/>
        </p:nvSpPr>
        <p:spPr bwMode="auto">
          <a:xfrm>
            <a:off x="4025900" y="2819400"/>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491" name="Rectangle 11"/>
          <p:cNvSpPr>
            <a:spLocks noChangeArrowheads="1"/>
          </p:cNvSpPr>
          <p:nvPr/>
        </p:nvSpPr>
        <p:spPr bwMode="auto">
          <a:xfrm>
            <a:off x="254000" y="2419350"/>
            <a:ext cx="315913"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492" name="Rectangle 12"/>
          <p:cNvSpPr>
            <a:spLocks noChangeArrowheads="1"/>
          </p:cNvSpPr>
          <p:nvPr/>
        </p:nvSpPr>
        <p:spPr bwMode="auto">
          <a:xfrm>
            <a:off x="234950" y="-152400"/>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34827" name="Rectangle 13"/>
          <p:cNvSpPr>
            <a:spLocks noChangeArrowheads="1"/>
          </p:cNvSpPr>
          <p:nvPr/>
        </p:nvSpPr>
        <p:spPr bwMode="auto">
          <a:xfrm>
            <a:off x="1600200" y="2895600"/>
            <a:ext cx="1393825"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resting HR</a:t>
            </a:r>
          </a:p>
        </p:txBody>
      </p:sp>
      <p:sp>
        <p:nvSpPr>
          <p:cNvPr id="34828" name="Rectangle 14"/>
          <p:cNvSpPr>
            <a:spLocks noChangeArrowheads="1"/>
          </p:cNvSpPr>
          <p:nvPr/>
        </p:nvSpPr>
        <p:spPr bwMode="auto">
          <a:xfrm rot="-5400000">
            <a:off x="-188118" y="1172369"/>
            <a:ext cx="922337"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fitness</a:t>
            </a:r>
          </a:p>
        </p:txBody>
      </p:sp>
      <p:sp>
        <p:nvSpPr>
          <p:cNvPr id="34829" name="Line 15"/>
          <p:cNvSpPr>
            <a:spLocks noChangeShapeType="1"/>
          </p:cNvSpPr>
          <p:nvPr/>
        </p:nvSpPr>
        <p:spPr bwMode="auto">
          <a:xfrm>
            <a:off x="850900" y="381000"/>
            <a:ext cx="3276600" cy="2133600"/>
          </a:xfrm>
          <a:prstGeom prst="line">
            <a:avLst/>
          </a:prstGeom>
          <a:noFill/>
          <a:ln w="12700">
            <a:solidFill>
              <a:schemeClr val="tx1"/>
            </a:solidFill>
            <a:round/>
            <a:headEnd/>
            <a:tailEnd/>
          </a:ln>
        </p:spPr>
        <p:txBody>
          <a:bodyPr wrap="none" anchor="ctr"/>
          <a:lstStyle/>
          <a:p>
            <a:endParaRPr lang="en-US"/>
          </a:p>
        </p:txBody>
      </p:sp>
      <p:sp>
        <p:nvSpPr>
          <p:cNvPr id="34830" name="Line 16"/>
          <p:cNvSpPr>
            <a:spLocks noChangeShapeType="1"/>
          </p:cNvSpPr>
          <p:nvPr/>
        </p:nvSpPr>
        <p:spPr bwMode="auto">
          <a:xfrm>
            <a:off x="5399088" y="152400"/>
            <a:ext cx="0" cy="2578100"/>
          </a:xfrm>
          <a:prstGeom prst="line">
            <a:avLst/>
          </a:prstGeom>
          <a:noFill/>
          <a:ln w="12700">
            <a:solidFill>
              <a:schemeClr val="tx1"/>
            </a:solidFill>
            <a:round/>
            <a:headEnd/>
            <a:tailEnd/>
          </a:ln>
        </p:spPr>
        <p:txBody>
          <a:bodyPr wrap="none" anchor="ctr"/>
          <a:lstStyle/>
          <a:p>
            <a:endParaRPr lang="en-US"/>
          </a:p>
        </p:txBody>
      </p:sp>
      <p:sp>
        <p:nvSpPr>
          <p:cNvPr id="34831" name="Line 17"/>
          <p:cNvSpPr>
            <a:spLocks noChangeShapeType="1"/>
          </p:cNvSpPr>
          <p:nvPr/>
        </p:nvSpPr>
        <p:spPr bwMode="auto">
          <a:xfrm>
            <a:off x="5405438" y="2736850"/>
            <a:ext cx="3568700" cy="0"/>
          </a:xfrm>
          <a:prstGeom prst="line">
            <a:avLst/>
          </a:prstGeom>
          <a:noFill/>
          <a:ln w="12700">
            <a:solidFill>
              <a:schemeClr val="tx1"/>
            </a:solidFill>
            <a:round/>
            <a:headEnd/>
            <a:tailEnd/>
          </a:ln>
        </p:spPr>
        <p:txBody>
          <a:bodyPr wrap="none" anchor="ctr"/>
          <a:lstStyle/>
          <a:p>
            <a:endParaRPr lang="en-US"/>
          </a:p>
        </p:txBody>
      </p:sp>
      <p:sp>
        <p:nvSpPr>
          <p:cNvPr id="20498" name="Rectangle 18"/>
          <p:cNvSpPr>
            <a:spLocks noChangeArrowheads="1"/>
          </p:cNvSpPr>
          <p:nvPr/>
        </p:nvSpPr>
        <p:spPr bwMode="auto">
          <a:xfrm>
            <a:off x="5340350" y="2816225"/>
            <a:ext cx="315913"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499" name="Rectangle 19"/>
          <p:cNvSpPr>
            <a:spLocks noChangeArrowheads="1"/>
          </p:cNvSpPr>
          <p:nvPr/>
        </p:nvSpPr>
        <p:spPr bwMode="auto">
          <a:xfrm>
            <a:off x="8750300" y="2816225"/>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500" name="Rectangle 20"/>
          <p:cNvSpPr>
            <a:spLocks noChangeArrowheads="1"/>
          </p:cNvSpPr>
          <p:nvPr/>
        </p:nvSpPr>
        <p:spPr bwMode="auto">
          <a:xfrm>
            <a:off x="4978400" y="2416175"/>
            <a:ext cx="315913"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501" name="Rectangle 21"/>
          <p:cNvSpPr>
            <a:spLocks noChangeArrowheads="1"/>
          </p:cNvSpPr>
          <p:nvPr/>
        </p:nvSpPr>
        <p:spPr bwMode="auto">
          <a:xfrm>
            <a:off x="5010150" y="-152400"/>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34836" name="Rectangle 22"/>
          <p:cNvSpPr>
            <a:spLocks noChangeArrowheads="1"/>
          </p:cNvSpPr>
          <p:nvPr/>
        </p:nvSpPr>
        <p:spPr bwMode="auto">
          <a:xfrm>
            <a:off x="6400800" y="2819400"/>
            <a:ext cx="1423988"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vocabulary</a:t>
            </a:r>
          </a:p>
        </p:txBody>
      </p:sp>
      <p:sp>
        <p:nvSpPr>
          <p:cNvPr id="34837" name="Rectangle 23"/>
          <p:cNvSpPr>
            <a:spLocks noChangeArrowheads="1"/>
          </p:cNvSpPr>
          <p:nvPr/>
        </p:nvSpPr>
        <p:spPr bwMode="auto">
          <a:xfrm rot="-5400000">
            <a:off x="4536282" y="1169194"/>
            <a:ext cx="922337"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fitness</a:t>
            </a:r>
          </a:p>
        </p:txBody>
      </p:sp>
      <p:sp>
        <p:nvSpPr>
          <p:cNvPr id="34838" name="Line 24"/>
          <p:cNvSpPr>
            <a:spLocks noChangeShapeType="1"/>
          </p:cNvSpPr>
          <p:nvPr/>
        </p:nvSpPr>
        <p:spPr bwMode="auto">
          <a:xfrm>
            <a:off x="5500688" y="1479550"/>
            <a:ext cx="3397250" cy="0"/>
          </a:xfrm>
          <a:prstGeom prst="line">
            <a:avLst/>
          </a:prstGeom>
          <a:noFill/>
          <a:ln w="12700">
            <a:solidFill>
              <a:schemeClr val="tx1"/>
            </a:solidFill>
            <a:round/>
            <a:headEnd/>
            <a:tailEnd/>
          </a:ln>
        </p:spPr>
        <p:txBody>
          <a:bodyPr wrap="none" anchor="ctr"/>
          <a:lstStyle/>
          <a:p>
            <a:endParaRPr lang="en-US"/>
          </a:p>
        </p:txBody>
      </p:sp>
      <p:sp>
        <p:nvSpPr>
          <p:cNvPr id="34839" name="Line 25"/>
          <p:cNvSpPr>
            <a:spLocks noChangeShapeType="1"/>
          </p:cNvSpPr>
          <p:nvPr/>
        </p:nvSpPr>
        <p:spPr bwMode="auto">
          <a:xfrm>
            <a:off x="674688" y="3541713"/>
            <a:ext cx="0" cy="2578100"/>
          </a:xfrm>
          <a:prstGeom prst="line">
            <a:avLst/>
          </a:prstGeom>
          <a:noFill/>
          <a:ln w="12700">
            <a:solidFill>
              <a:schemeClr val="tx1"/>
            </a:solidFill>
            <a:round/>
            <a:headEnd/>
            <a:tailEnd/>
          </a:ln>
        </p:spPr>
        <p:txBody>
          <a:bodyPr wrap="none" anchor="ctr"/>
          <a:lstStyle/>
          <a:p>
            <a:endParaRPr lang="en-US"/>
          </a:p>
        </p:txBody>
      </p:sp>
      <p:sp>
        <p:nvSpPr>
          <p:cNvPr id="34840" name="Line 26"/>
          <p:cNvSpPr>
            <a:spLocks noChangeShapeType="1"/>
          </p:cNvSpPr>
          <p:nvPr/>
        </p:nvSpPr>
        <p:spPr bwMode="auto">
          <a:xfrm>
            <a:off x="681038" y="6126163"/>
            <a:ext cx="3568700" cy="0"/>
          </a:xfrm>
          <a:prstGeom prst="line">
            <a:avLst/>
          </a:prstGeom>
          <a:noFill/>
          <a:ln w="12700">
            <a:solidFill>
              <a:schemeClr val="tx1"/>
            </a:solidFill>
            <a:round/>
            <a:headEnd/>
            <a:tailEnd/>
          </a:ln>
        </p:spPr>
        <p:txBody>
          <a:bodyPr wrap="none" anchor="ctr"/>
          <a:lstStyle/>
          <a:p>
            <a:endParaRPr lang="en-US"/>
          </a:p>
        </p:txBody>
      </p:sp>
      <p:sp>
        <p:nvSpPr>
          <p:cNvPr id="20507" name="Rectangle 27"/>
          <p:cNvSpPr>
            <a:spLocks noChangeArrowheads="1"/>
          </p:cNvSpPr>
          <p:nvPr/>
        </p:nvSpPr>
        <p:spPr bwMode="auto">
          <a:xfrm>
            <a:off x="615950" y="6205538"/>
            <a:ext cx="315913" cy="576262"/>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508" name="Rectangle 28"/>
          <p:cNvSpPr>
            <a:spLocks noChangeArrowheads="1"/>
          </p:cNvSpPr>
          <p:nvPr/>
        </p:nvSpPr>
        <p:spPr bwMode="auto">
          <a:xfrm>
            <a:off x="4025900" y="6205538"/>
            <a:ext cx="419100" cy="576262"/>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509" name="Rectangle 29"/>
          <p:cNvSpPr>
            <a:spLocks noChangeArrowheads="1"/>
          </p:cNvSpPr>
          <p:nvPr/>
        </p:nvSpPr>
        <p:spPr bwMode="auto">
          <a:xfrm>
            <a:off x="254000" y="5805488"/>
            <a:ext cx="315913" cy="576262"/>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34844" name="Rectangle 30"/>
          <p:cNvSpPr>
            <a:spLocks noChangeArrowheads="1"/>
          </p:cNvSpPr>
          <p:nvPr/>
        </p:nvSpPr>
        <p:spPr bwMode="auto">
          <a:xfrm>
            <a:off x="2036763" y="6324600"/>
            <a:ext cx="554037"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HR</a:t>
            </a:r>
          </a:p>
        </p:txBody>
      </p:sp>
      <p:sp>
        <p:nvSpPr>
          <p:cNvPr id="34845" name="Rectangle 31"/>
          <p:cNvSpPr>
            <a:spLocks noChangeArrowheads="1"/>
          </p:cNvSpPr>
          <p:nvPr/>
        </p:nvSpPr>
        <p:spPr bwMode="auto">
          <a:xfrm rot="-5400000">
            <a:off x="-815974" y="4656137"/>
            <a:ext cx="2178050"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exercise intensity</a:t>
            </a:r>
          </a:p>
        </p:txBody>
      </p:sp>
      <p:sp>
        <p:nvSpPr>
          <p:cNvPr id="34846" name="Line 32"/>
          <p:cNvSpPr>
            <a:spLocks noChangeShapeType="1"/>
          </p:cNvSpPr>
          <p:nvPr/>
        </p:nvSpPr>
        <p:spPr bwMode="auto">
          <a:xfrm flipV="1">
            <a:off x="850900" y="3810000"/>
            <a:ext cx="3352800" cy="2133600"/>
          </a:xfrm>
          <a:prstGeom prst="line">
            <a:avLst/>
          </a:prstGeom>
          <a:noFill/>
          <a:ln w="12700">
            <a:solidFill>
              <a:schemeClr val="tx1"/>
            </a:solidFill>
            <a:round/>
            <a:headEnd/>
            <a:tailEnd/>
          </a:ln>
        </p:spPr>
        <p:txBody>
          <a:bodyPr wrap="none" anchor="ctr"/>
          <a:lstStyle/>
          <a:p>
            <a:endParaRPr lang="en-US"/>
          </a:p>
        </p:txBody>
      </p:sp>
      <p:sp>
        <p:nvSpPr>
          <p:cNvPr id="34847" name="Line 33"/>
          <p:cNvSpPr>
            <a:spLocks noChangeShapeType="1"/>
          </p:cNvSpPr>
          <p:nvPr/>
        </p:nvSpPr>
        <p:spPr bwMode="auto">
          <a:xfrm>
            <a:off x="5399088" y="3538538"/>
            <a:ext cx="0" cy="2578100"/>
          </a:xfrm>
          <a:prstGeom prst="line">
            <a:avLst/>
          </a:prstGeom>
          <a:noFill/>
          <a:ln w="12700">
            <a:solidFill>
              <a:schemeClr val="tx1"/>
            </a:solidFill>
            <a:round/>
            <a:headEnd/>
            <a:tailEnd/>
          </a:ln>
        </p:spPr>
        <p:txBody>
          <a:bodyPr wrap="none" anchor="ctr"/>
          <a:lstStyle/>
          <a:p>
            <a:endParaRPr lang="en-US"/>
          </a:p>
        </p:txBody>
      </p:sp>
      <p:sp>
        <p:nvSpPr>
          <p:cNvPr id="34848" name="Line 34"/>
          <p:cNvSpPr>
            <a:spLocks noChangeShapeType="1"/>
          </p:cNvSpPr>
          <p:nvPr/>
        </p:nvSpPr>
        <p:spPr bwMode="auto">
          <a:xfrm>
            <a:off x="5405438" y="6122988"/>
            <a:ext cx="3568700" cy="0"/>
          </a:xfrm>
          <a:prstGeom prst="line">
            <a:avLst/>
          </a:prstGeom>
          <a:noFill/>
          <a:ln w="12700">
            <a:solidFill>
              <a:schemeClr val="tx1"/>
            </a:solidFill>
            <a:round/>
            <a:headEnd/>
            <a:tailEnd/>
          </a:ln>
        </p:spPr>
        <p:txBody>
          <a:bodyPr wrap="none" anchor="ctr"/>
          <a:lstStyle/>
          <a:p>
            <a:endParaRPr lang="en-US"/>
          </a:p>
        </p:txBody>
      </p:sp>
      <p:sp>
        <p:nvSpPr>
          <p:cNvPr id="20515" name="Rectangle 35"/>
          <p:cNvSpPr>
            <a:spLocks noChangeArrowheads="1"/>
          </p:cNvSpPr>
          <p:nvPr/>
        </p:nvSpPr>
        <p:spPr bwMode="auto">
          <a:xfrm>
            <a:off x="5391150" y="6172200"/>
            <a:ext cx="315913"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dirty="0">
                <a:effectLst>
                  <a:outerShdw blurRad="38100" dist="38100" dir="2700000" algn="tl">
                    <a:srgbClr val="000000"/>
                  </a:outerShdw>
                </a:effectLst>
                <a:latin typeface="Arial" charset="0"/>
              </a:rPr>
              <a:t>-</a:t>
            </a:r>
          </a:p>
        </p:txBody>
      </p:sp>
      <p:sp>
        <p:nvSpPr>
          <p:cNvPr id="20516" name="Rectangle 36"/>
          <p:cNvSpPr>
            <a:spLocks noChangeArrowheads="1"/>
          </p:cNvSpPr>
          <p:nvPr/>
        </p:nvSpPr>
        <p:spPr bwMode="auto">
          <a:xfrm>
            <a:off x="8686800" y="6205538"/>
            <a:ext cx="419100" cy="576262"/>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dirty="0">
                <a:effectLst>
                  <a:outerShdw blurRad="38100" dist="38100" dir="2700000" algn="tl">
                    <a:srgbClr val="000000"/>
                  </a:outerShdw>
                </a:effectLst>
                <a:latin typeface="Arial" charset="0"/>
              </a:rPr>
              <a:t>+</a:t>
            </a:r>
          </a:p>
        </p:txBody>
      </p:sp>
      <p:sp>
        <p:nvSpPr>
          <p:cNvPr id="20517" name="Rectangle 37"/>
          <p:cNvSpPr>
            <a:spLocks noChangeArrowheads="1"/>
          </p:cNvSpPr>
          <p:nvPr/>
        </p:nvSpPr>
        <p:spPr bwMode="auto">
          <a:xfrm>
            <a:off x="4978400" y="5802313"/>
            <a:ext cx="315913" cy="576262"/>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34852" name="Rectangle 38"/>
          <p:cNvSpPr>
            <a:spLocks noChangeArrowheads="1"/>
          </p:cNvSpPr>
          <p:nvPr/>
        </p:nvSpPr>
        <p:spPr bwMode="auto">
          <a:xfrm>
            <a:off x="6596063" y="6324600"/>
            <a:ext cx="1023937"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arousal</a:t>
            </a:r>
          </a:p>
        </p:txBody>
      </p:sp>
      <p:sp>
        <p:nvSpPr>
          <p:cNvPr id="34853" name="Rectangle 39"/>
          <p:cNvSpPr>
            <a:spLocks noChangeArrowheads="1"/>
          </p:cNvSpPr>
          <p:nvPr/>
        </p:nvSpPr>
        <p:spPr bwMode="auto">
          <a:xfrm rot="-5400000">
            <a:off x="4187032" y="4706144"/>
            <a:ext cx="1620837" cy="396875"/>
          </a:xfrm>
          <a:prstGeom prst="rect">
            <a:avLst/>
          </a:prstGeom>
          <a:noFill/>
          <a:ln w="12700">
            <a:noFill/>
            <a:miter lim="800000"/>
            <a:headEnd/>
            <a:tailEnd/>
          </a:ln>
        </p:spPr>
        <p:txBody>
          <a:bodyPr wrap="none" lIns="90488" tIns="44450" rIns="90488" bIns="44450">
            <a:spAutoFit/>
          </a:bodyPr>
          <a:lstStyle/>
          <a:p>
            <a:pPr eaLnBrk="0" hangingPunct="0"/>
            <a:r>
              <a:rPr lang="en-US" sz="2000">
                <a:solidFill>
                  <a:schemeClr val="tx2"/>
                </a:solidFill>
                <a:latin typeface="Arial" charset="0"/>
              </a:rPr>
              <a:t>performance</a:t>
            </a:r>
          </a:p>
        </p:txBody>
      </p:sp>
      <p:sp>
        <p:nvSpPr>
          <p:cNvPr id="20528" name="Rectangle 48"/>
          <p:cNvSpPr>
            <a:spLocks noChangeArrowheads="1"/>
          </p:cNvSpPr>
          <p:nvPr/>
        </p:nvSpPr>
        <p:spPr bwMode="auto">
          <a:xfrm>
            <a:off x="228600" y="3429000"/>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20529" name="Rectangle 49"/>
          <p:cNvSpPr>
            <a:spLocks noChangeArrowheads="1"/>
          </p:cNvSpPr>
          <p:nvPr/>
        </p:nvSpPr>
        <p:spPr bwMode="auto">
          <a:xfrm>
            <a:off x="4876800" y="3429000"/>
            <a:ext cx="419100" cy="576263"/>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a:t>
            </a:r>
          </a:p>
        </p:txBody>
      </p:sp>
      <p:sp>
        <p:nvSpPr>
          <p:cNvPr id="42" name="Freeform 41"/>
          <p:cNvSpPr/>
          <p:nvPr/>
        </p:nvSpPr>
        <p:spPr>
          <a:xfrm>
            <a:off x="5359400" y="3759200"/>
            <a:ext cx="3338513" cy="2403475"/>
          </a:xfrm>
          <a:custGeom>
            <a:avLst/>
            <a:gdLst>
              <a:gd name="connsiteX0" fmla="*/ 184785 w 3339465"/>
              <a:gd name="connsiteY0" fmla="*/ 2242185 h 2404110"/>
              <a:gd name="connsiteX1" fmla="*/ 241935 w 3339465"/>
              <a:gd name="connsiteY1" fmla="*/ 2036445 h 2404110"/>
              <a:gd name="connsiteX2" fmla="*/ 1636395 w 3339465"/>
              <a:gd name="connsiteY2" fmla="*/ 36195 h 2404110"/>
              <a:gd name="connsiteX3" fmla="*/ 3339465 w 3339465"/>
              <a:gd name="connsiteY3" fmla="*/ 2253615 h 2404110"/>
            </a:gdLst>
            <a:ahLst/>
            <a:cxnLst>
              <a:cxn ang="0">
                <a:pos x="connsiteX0" y="connsiteY0"/>
              </a:cxn>
              <a:cxn ang="0">
                <a:pos x="connsiteX1" y="connsiteY1"/>
              </a:cxn>
              <a:cxn ang="0">
                <a:pos x="connsiteX2" y="connsiteY2"/>
              </a:cxn>
              <a:cxn ang="0">
                <a:pos x="connsiteX3" y="connsiteY3"/>
              </a:cxn>
            </a:cxnLst>
            <a:rect l="l" t="t" r="r" b="b"/>
            <a:pathLst>
              <a:path w="3339465" h="2404110">
                <a:moveTo>
                  <a:pt x="184785" y="2242185"/>
                </a:moveTo>
                <a:cubicBezTo>
                  <a:pt x="92392" y="2323147"/>
                  <a:pt x="0" y="2404110"/>
                  <a:pt x="241935" y="2036445"/>
                </a:cubicBezTo>
                <a:cubicBezTo>
                  <a:pt x="483870" y="1668780"/>
                  <a:pt x="1120140" y="0"/>
                  <a:pt x="1636395" y="36195"/>
                </a:cubicBezTo>
                <a:cubicBezTo>
                  <a:pt x="2152650" y="72390"/>
                  <a:pt x="2746057" y="1163002"/>
                  <a:pt x="3339465" y="2253615"/>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5843" name="Rectangle 3"/>
          <p:cNvSpPr>
            <a:spLocks noGrp="1" noChangeArrowheads="1"/>
          </p:cNvSpPr>
          <p:nvPr>
            <p:ph type="title"/>
          </p:nvPr>
        </p:nvSpPr>
        <p:spPr>
          <a:xfrm>
            <a:off x="612775" y="228600"/>
            <a:ext cx="8153400" cy="990600"/>
          </a:xfrm>
        </p:spPr>
        <p:txBody>
          <a:bodyPr/>
          <a:lstStyle/>
          <a:p>
            <a:pPr eaLnBrk="1" hangingPunct="1"/>
            <a:r>
              <a:rPr lang="en-US" smtClean="0"/>
              <a:t>Hypotheses</a:t>
            </a:r>
          </a:p>
        </p:txBody>
      </p:sp>
      <p:sp>
        <p:nvSpPr>
          <p:cNvPr id="35844" name="Content Placeholder 6"/>
          <p:cNvSpPr>
            <a:spLocks noGrp="1"/>
          </p:cNvSpPr>
          <p:nvPr>
            <p:ph sz="quarter" idx="1"/>
          </p:nvPr>
        </p:nvSpPr>
        <p:spPr>
          <a:xfrm>
            <a:off x="612775" y="1600200"/>
            <a:ext cx="8153400" cy="4495800"/>
          </a:xfrm>
        </p:spPr>
        <p:txBody>
          <a:bodyPr/>
          <a:lstStyle/>
          <a:p>
            <a:pPr eaLnBrk="1" hangingPunct="1"/>
            <a:r>
              <a:rPr lang="en-US" smtClean="0"/>
              <a:t>hypothesis…</a:t>
            </a:r>
          </a:p>
          <a:p>
            <a:pPr lvl="1" eaLnBrk="1" hangingPunct="1"/>
            <a:r>
              <a:rPr lang="en-US" smtClean="0"/>
              <a:t>a specific statement of prediction</a:t>
            </a:r>
          </a:p>
          <a:p>
            <a:pPr eaLnBrk="1" hangingPunct="1"/>
            <a:r>
              <a:rPr lang="en-US" smtClean="0"/>
              <a:t>types of hypotheses</a:t>
            </a:r>
          </a:p>
          <a:p>
            <a:pPr lvl="1" eaLnBrk="1" hangingPunct="1"/>
            <a:r>
              <a:rPr lang="en-US" smtClean="0"/>
              <a:t>alternative vs. null</a:t>
            </a:r>
          </a:p>
          <a:p>
            <a:pPr lvl="1" eaLnBrk="1" hangingPunct="1"/>
            <a:r>
              <a:rPr lang="en-US" smtClean="0"/>
              <a:t>one-tailed vs. two-tailed</a:t>
            </a:r>
          </a:p>
          <a:p>
            <a:pPr eaLnBrk="1" hangingPunct="1"/>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6867" name="Rectangle 3"/>
          <p:cNvSpPr>
            <a:spLocks noGrp="1" noChangeArrowheads="1"/>
          </p:cNvSpPr>
          <p:nvPr>
            <p:ph type="title"/>
          </p:nvPr>
        </p:nvSpPr>
        <p:spPr>
          <a:xfrm>
            <a:off x="612775" y="228600"/>
            <a:ext cx="8153400" cy="990600"/>
          </a:xfrm>
        </p:spPr>
        <p:txBody>
          <a:bodyPr/>
          <a:lstStyle/>
          <a:p>
            <a:pPr eaLnBrk="1" hangingPunct="1"/>
            <a:r>
              <a:rPr lang="en-US" smtClean="0"/>
              <a:t>Hypotheses</a:t>
            </a:r>
          </a:p>
        </p:txBody>
      </p:sp>
      <p:sp>
        <p:nvSpPr>
          <p:cNvPr id="36868" name="Content Placeholder 6"/>
          <p:cNvSpPr>
            <a:spLocks noGrp="1"/>
          </p:cNvSpPr>
          <p:nvPr>
            <p:ph sz="quarter" idx="1"/>
          </p:nvPr>
        </p:nvSpPr>
        <p:spPr>
          <a:xfrm>
            <a:off x="612775" y="1600200"/>
            <a:ext cx="8153400" cy="4495800"/>
          </a:xfrm>
        </p:spPr>
        <p:txBody>
          <a:bodyPr/>
          <a:lstStyle/>
          <a:p>
            <a:pPr eaLnBrk="1" hangingPunct="1"/>
            <a:r>
              <a:rPr lang="en-US" smtClean="0"/>
              <a:t>alternative hypothesis (HA)…</a:t>
            </a:r>
          </a:p>
          <a:p>
            <a:pPr lvl="1" eaLnBrk="1" hangingPunct="1"/>
            <a:r>
              <a:rPr lang="en-US" smtClean="0"/>
              <a:t>An effect (that you predict)</a:t>
            </a:r>
          </a:p>
          <a:p>
            <a:pPr eaLnBrk="1" hangingPunct="1"/>
            <a:r>
              <a:rPr lang="en-US" smtClean="0"/>
              <a:t>null hypothesis (HO) …</a:t>
            </a:r>
          </a:p>
          <a:p>
            <a:pPr lvl="1" eaLnBrk="1" hangingPunct="1"/>
            <a:r>
              <a:rPr lang="en-US" smtClean="0"/>
              <a:t>Null effect</a:t>
            </a:r>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7891" name="Rectangle 3"/>
          <p:cNvSpPr>
            <a:spLocks noGrp="1" noChangeArrowheads="1"/>
          </p:cNvSpPr>
          <p:nvPr>
            <p:ph type="title"/>
          </p:nvPr>
        </p:nvSpPr>
        <p:spPr>
          <a:xfrm>
            <a:off x="612775" y="228600"/>
            <a:ext cx="8153400" cy="990600"/>
          </a:xfrm>
        </p:spPr>
        <p:txBody>
          <a:bodyPr/>
          <a:lstStyle/>
          <a:p>
            <a:pPr eaLnBrk="1" hangingPunct="1"/>
            <a:r>
              <a:rPr lang="en-US" smtClean="0"/>
              <a:t>Hypotheses</a:t>
            </a:r>
          </a:p>
        </p:txBody>
      </p:sp>
      <p:sp>
        <p:nvSpPr>
          <p:cNvPr id="37892" name="Text Box 4"/>
          <p:cNvSpPr txBox="1">
            <a:spLocks noChangeArrowheads="1"/>
          </p:cNvSpPr>
          <p:nvPr/>
        </p:nvSpPr>
        <p:spPr bwMode="auto">
          <a:xfrm>
            <a:off x="228600" y="16764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hypothesis</a:t>
            </a:r>
          </a:p>
        </p:txBody>
      </p:sp>
      <p:sp>
        <p:nvSpPr>
          <p:cNvPr id="37893" name="Text Box 5"/>
          <p:cNvSpPr txBox="1">
            <a:spLocks noChangeArrowheads="1"/>
          </p:cNvSpPr>
          <p:nvPr/>
        </p:nvSpPr>
        <p:spPr bwMode="auto">
          <a:xfrm>
            <a:off x="3200400" y="1676400"/>
            <a:ext cx="5715000" cy="10318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there is a relationship between age and exercise participation</a:t>
            </a:r>
          </a:p>
        </p:txBody>
      </p:sp>
      <p:sp>
        <p:nvSpPr>
          <p:cNvPr id="37894" name="Text Box 6"/>
          <p:cNvSpPr txBox="1">
            <a:spLocks noChangeArrowheads="1"/>
          </p:cNvSpPr>
          <p:nvPr/>
        </p:nvSpPr>
        <p:spPr bwMode="auto">
          <a:xfrm>
            <a:off x="228600" y="29718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a:t>
            </a:r>
            <a:r>
              <a:rPr lang="en-US" sz="2800" baseline="-25000">
                <a:solidFill>
                  <a:srgbClr val="C00000"/>
                </a:solidFill>
                <a:latin typeface="Calibri" pitchFamily="34" charset="0"/>
              </a:rPr>
              <a:t>A</a:t>
            </a:r>
            <a:endParaRPr lang="en-US" sz="2800">
              <a:solidFill>
                <a:srgbClr val="C00000"/>
              </a:solidFill>
              <a:latin typeface="Calibri" pitchFamily="34" charset="0"/>
            </a:endParaRPr>
          </a:p>
        </p:txBody>
      </p:sp>
      <p:sp>
        <p:nvSpPr>
          <p:cNvPr id="37895" name="Text Box 7"/>
          <p:cNvSpPr txBox="1">
            <a:spLocks noChangeArrowheads="1"/>
          </p:cNvSpPr>
          <p:nvPr/>
        </p:nvSpPr>
        <p:spPr bwMode="auto">
          <a:xfrm>
            <a:off x="3200400" y="3006725"/>
            <a:ext cx="5715000" cy="5619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there </a:t>
            </a:r>
            <a:r>
              <a:rPr lang="en-US" sz="2800" u="sng">
                <a:latin typeface="Calibri" pitchFamily="34" charset="0"/>
              </a:rPr>
              <a:t>is</a:t>
            </a:r>
            <a:r>
              <a:rPr lang="en-US" sz="2800">
                <a:latin typeface="Calibri" pitchFamily="34" charset="0"/>
              </a:rPr>
              <a:t> a relationship</a:t>
            </a:r>
          </a:p>
        </p:txBody>
      </p:sp>
      <p:sp>
        <p:nvSpPr>
          <p:cNvPr id="37896" name="Text Box 8"/>
          <p:cNvSpPr txBox="1">
            <a:spLocks noChangeArrowheads="1"/>
          </p:cNvSpPr>
          <p:nvPr/>
        </p:nvSpPr>
        <p:spPr bwMode="auto">
          <a:xfrm>
            <a:off x="228600" y="39624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a:t>
            </a:r>
            <a:r>
              <a:rPr lang="en-US" sz="2800" baseline="-25000">
                <a:solidFill>
                  <a:srgbClr val="C00000"/>
                </a:solidFill>
                <a:latin typeface="Calibri" pitchFamily="34" charset="0"/>
              </a:rPr>
              <a:t>O</a:t>
            </a:r>
            <a:endParaRPr lang="en-US" sz="2800">
              <a:solidFill>
                <a:srgbClr val="C00000"/>
              </a:solidFill>
              <a:latin typeface="Calibri" pitchFamily="34" charset="0"/>
            </a:endParaRPr>
          </a:p>
        </p:txBody>
      </p:sp>
      <p:sp>
        <p:nvSpPr>
          <p:cNvPr id="37897" name="Text Box 9"/>
          <p:cNvSpPr txBox="1">
            <a:spLocks noChangeArrowheads="1"/>
          </p:cNvSpPr>
          <p:nvPr/>
        </p:nvSpPr>
        <p:spPr bwMode="auto">
          <a:xfrm>
            <a:off x="3200400" y="3962400"/>
            <a:ext cx="5715000" cy="5619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there </a:t>
            </a:r>
            <a:r>
              <a:rPr lang="en-US" sz="2800" u="sng">
                <a:latin typeface="Calibri" pitchFamily="34" charset="0"/>
              </a:rPr>
              <a:t>is not</a:t>
            </a:r>
            <a:r>
              <a:rPr lang="en-US" sz="2800">
                <a:latin typeface="Calibri" pitchFamily="34" charset="0"/>
              </a:rPr>
              <a:t> a relationship</a:t>
            </a:r>
          </a:p>
        </p:txBody>
      </p:sp>
      <p:sp>
        <p:nvSpPr>
          <p:cNvPr id="37898" name="Text Box 10"/>
          <p:cNvSpPr txBox="1">
            <a:spLocks noChangeArrowheads="1"/>
          </p:cNvSpPr>
          <p:nvPr/>
        </p:nvSpPr>
        <p:spPr bwMode="auto">
          <a:xfrm>
            <a:off x="1676400" y="5410200"/>
            <a:ext cx="5715000" cy="1041400"/>
          </a:xfrm>
          <a:prstGeom prst="rect">
            <a:avLst/>
          </a:prstGeom>
          <a:noFill/>
          <a:ln w="9525">
            <a:solidFill>
              <a:schemeClr val="tx2"/>
            </a:solidFill>
            <a:miter lim="800000"/>
            <a:headEnd/>
            <a:tailEnd/>
          </a:ln>
        </p:spPr>
        <p:txBody>
          <a:bodyPr>
            <a:spAutoFit/>
          </a:bodyPr>
          <a:lstStyle/>
          <a:p>
            <a:pPr algn="ctr">
              <a:lnSpc>
                <a:spcPct val="110000"/>
              </a:lnSpc>
            </a:pPr>
            <a:r>
              <a:rPr lang="en-US" sz="2800">
                <a:solidFill>
                  <a:srgbClr val="C00000"/>
                </a:solidFill>
                <a:latin typeface="Calibri" pitchFamily="34" charset="0"/>
              </a:rPr>
              <a:t>this is a two-tailed hypothesis as no direction is predicted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1267" name="Rectangle 3"/>
          <p:cNvSpPr>
            <a:spLocks noGrp="1" noChangeArrowheads="1"/>
          </p:cNvSpPr>
          <p:nvPr>
            <p:ph type="title"/>
          </p:nvPr>
        </p:nvSpPr>
        <p:spPr>
          <a:xfrm>
            <a:off x="612775" y="228600"/>
            <a:ext cx="8153400" cy="990600"/>
          </a:xfrm>
        </p:spPr>
        <p:txBody>
          <a:bodyPr/>
          <a:lstStyle/>
          <a:p>
            <a:pPr eaLnBrk="1" hangingPunct="1"/>
            <a:r>
              <a:rPr lang="en-US" sz="4000" smtClean="0"/>
              <a:t>Why must we understand research?</a:t>
            </a:r>
            <a:r>
              <a:rPr lang="en-US" smtClean="0"/>
              <a:t> </a:t>
            </a:r>
          </a:p>
        </p:txBody>
      </p:sp>
      <p:sp>
        <p:nvSpPr>
          <p:cNvPr id="11268" name="Rectangle 4"/>
          <p:cNvSpPr>
            <a:spLocks noGrp="1" noChangeArrowheads="1"/>
          </p:cNvSpPr>
          <p:nvPr>
            <p:ph sz="quarter" idx="1"/>
          </p:nvPr>
        </p:nvSpPr>
        <p:spPr>
          <a:xfrm>
            <a:off x="612775" y="1600200"/>
            <a:ext cx="8153400" cy="4495800"/>
          </a:xfrm>
        </p:spPr>
        <p:txBody>
          <a:bodyPr/>
          <a:lstStyle/>
          <a:p>
            <a:pPr eaLnBrk="1" hangingPunct="1"/>
            <a:r>
              <a:rPr lang="en-US" smtClean="0"/>
              <a:t>help make informed decisions</a:t>
            </a:r>
          </a:p>
          <a:p>
            <a:pPr eaLnBrk="1" hangingPunct="1"/>
            <a:r>
              <a:rPr lang="en-US" smtClean="0"/>
              <a:t>need to produce research in career</a:t>
            </a:r>
          </a:p>
          <a:p>
            <a:pPr eaLnBrk="1" hangingPunct="1"/>
            <a:r>
              <a:rPr lang="en-US" smtClean="0"/>
              <a:t>evaluating research in the media</a:t>
            </a:r>
          </a:p>
          <a:p>
            <a:pPr eaLnBrk="1" hangingPunct="1"/>
            <a:r>
              <a:rPr lang="en-US" smtClean="0"/>
              <a:t>assist in classes</a:t>
            </a:r>
          </a:p>
          <a:p>
            <a:pPr eaLnBrk="1" hangingPunct="1"/>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8915" name="Rectangle 3"/>
          <p:cNvSpPr>
            <a:spLocks noGrp="1" noChangeArrowheads="1"/>
          </p:cNvSpPr>
          <p:nvPr>
            <p:ph type="title"/>
          </p:nvPr>
        </p:nvSpPr>
        <p:spPr>
          <a:xfrm>
            <a:off x="612775" y="228600"/>
            <a:ext cx="8153400" cy="990600"/>
          </a:xfrm>
        </p:spPr>
        <p:txBody>
          <a:bodyPr/>
          <a:lstStyle/>
          <a:p>
            <a:pPr eaLnBrk="1" hangingPunct="1"/>
            <a:r>
              <a:rPr lang="en-US" smtClean="0"/>
              <a:t>Hypotheses</a:t>
            </a:r>
          </a:p>
        </p:txBody>
      </p:sp>
      <p:sp>
        <p:nvSpPr>
          <p:cNvPr id="38916" name="Text Box 4"/>
          <p:cNvSpPr txBox="1">
            <a:spLocks noChangeArrowheads="1"/>
          </p:cNvSpPr>
          <p:nvPr/>
        </p:nvSpPr>
        <p:spPr bwMode="auto">
          <a:xfrm>
            <a:off x="228600" y="16764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hypothesis</a:t>
            </a:r>
          </a:p>
        </p:txBody>
      </p:sp>
      <p:sp>
        <p:nvSpPr>
          <p:cNvPr id="38917" name="Text Box 5"/>
          <p:cNvSpPr txBox="1">
            <a:spLocks noChangeArrowheads="1"/>
          </p:cNvSpPr>
          <p:nvPr/>
        </p:nvSpPr>
        <p:spPr bwMode="auto">
          <a:xfrm>
            <a:off x="3200400" y="1676400"/>
            <a:ext cx="5715000" cy="10318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an incentive program will increase exercise participation</a:t>
            </a:r>
          </a:p>
        </p:txBody>
      </p:sp>
      <p:sp>
        <p:nvSpPr>
          <p:cNvPr id="38918" name="Text Box 6"/>
          <p:cNvSpPr txBox="1">
            <a:spLocks noChangeArrowheads="1"/>
          </p:cNvSpPr>
          <p:nvPr/>
        </p:nvSpPr>
        <p:spPr bwMode="auto">
          <a:xfrm>
            <a:off x="228600" y="29718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a:t>
            </a:r>
            <a:r>
              <a:rPr lang="en-US" sz="2800" baseline="-25000">
                <a:solidFill>
                  <a:srgbClr val="C00000"/>
                </a:solidFill>
                <a:latin typeface="Calibri" pitchFamily="34" charset="0"/>
              </a:rPr>
              <a:t>A</a:t>
            </a:r>
            <a:endParaRPr lang="en-US" sz="2800">
              <a:solidFill>
                <a:srgbClr val="C00000"/>
              </a:solidFill>
              <a:latin typeface="Calibri" pitchFamily="34" charset="0"/>
            </a:endParaRPr>
          </a:p>
        </p:txBody>
      </p:sp>
      <p:sp>
        <p:nvSpPr>
          <p:cNvPr id="38919" name="Text Box 7"/>
          <p:cNvSpPr txBox="1">
            <a:spLocks noChangeArrowheads="1"/>
          </p:cNvSpPr>
          <p:nvPr/>
        </p:nvSpPr>
        <p:spPr bwMode="auto">
          <a:xfrm>
            <a:off x="3200400" y="3006725"/>
            <a:ext cx="5715000" cy="5619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participation will increase</a:t>
            </a:r>
          </a:p>
        </p:txBody>
      </p:sp>
      <p:sp>
        <p:nvSpPr>
          <p:cNvPr id="38920" name="Text Box 8"/>
          <p:cNvSpPr txBox="1">
            <a:spLocks noChangeArrowheads="1"/>
          </p:cNvSpPr>
          <p:nvPr/>
        </p:nvSpPr>
        <p:spPr bwMode="auto">
          <a:xfrm>
            <a:off x="228600" y="3962400"/>
            <a:ext cx="2819400" cy="561975"/>
          </a:xfrm>
          <a:prstGeom prst="rect">
            <a:avLst/>
          </a:prstGeom>
          <a:noFill/>
          <a:ln w="9525">
            <a:noFill/>
            <a:miter lim="800000"/>
            <a:headEnd/>
            <a:tailEnd/>
          </a:ln>
        </p:spPr>
        <p:txBody>
          <a:bodyPr>
            <a:spAutoFit/>
          </a:bodyPr>
          <a:lstStyle/>
          <a:p>
            <a:pPr marL="463550" indent="-463550" algn="ctr">
              <a:lnSpc>
                <a:spcPct val="110000"/>
              </a:lnSpc>
            </a:pPr>
            <a:r>
              <a:rPr lang="en-US" sz="2800">
                <a:solidFill>
                  <a:srgbClr val="C00000"/>
                </a:solidFill>
                <a:latin typeface="Calibri" pitchFamily="34" charset="0"/>
              </a:rPr>
              <a:t>H</a:t>
            </a:r>
            <a:r>
              <a:rPr lang="en-US" sz="2800" baseline="-25000">
                <a:solidFill>
                  <a:srgbClr val="C00000"/>
                </a:solidFill>
                <a:latin typeface="Calibri" pitchFamily="34" charset="0"/>
              </a:rPr>
              <a:t>O</a:t>
            </a:r>
            <a:endParaRPr lang="en-US" sz="2800">
              <a:solidFill>
                <a:srgbClr val="C00000"/>
              </a:solidFill>
              <a:latin typeface="Calibri" pitchFamily="34" charset="0"/>
            </a:endParaRPr>
          </a:p>
        </p:txBody>
      </p:sp>
      <p:sp>
        <p:nvSpPr>
          <p:cNvPr id="38921" name="Text Box 9"/>
          <p:cNvSpPr txBox="1">
            <a:spLocks noChangeArrowheads="1"/>
          </p:cNvSpPr>
          <p:nvPr/>
        </p:nvSpPr>
        <p:spPr bwMode="auto">
          <a:xfrm>
            <a:off x="3200400" y="3962400"/>
            <a:ext cx="5410200" cy="1031875"/>
          </a:xfrm>
          <a:prstGeom prst="rect">
            <a:avLst/>
          </a:prstGeom>
          <a:noFill/>
          <a:ln w="9525">
            <a:noFill/>
            <a:miter lim="800000"/>
            <a:headEnd/>
            <a:tailEnd/>
          </a:ln>
        </p:spPr>
        <p:txBody>
          <a:bodyPr>
            <a:spAutoFit/>
          </a:bodyPr>
          <a:lstStyle/>
          <a:p>
            <a:pPr>
              <a:lnSpc>
                <a:spcPct val="110000"/>
              </a:lnSpc>
            </a:pPr>
            <a:r>
              <a:rPr lang="en-US" sz="2800">
                <a:latin typeface="Calibri" pitchFamily="34" charset="0"/>
              </a:rPr>
              <a:t>participation will not increase </a:t>
            </a:r>
            <a:r>
              <a:rPr lang="en-US" sz="2800" u="sng">
                <a:latin typeface="Calibri" pitchFamily="34" charset="0"/>
              </a:rPr>
              <a:t>or</a:t>
            </a:r>
            <a:r>
              <a:rPr lang="en-US" sz="2800">
                <a:latin typeface="Calibri" pitchFamily="34" charset="0"/>
              </a:rPr>
              <a:t> will decrease</a:t>
            </a:r>
          </a:p>
        </p:txBody>
      </p:sp>
      <p:sp>
        <p:nvSpPr>
          <p:cNvPr id="38922" name="Text Box 10"/>
          <p:cNvSpPr txBox="1">
            <a:spLocks noChangeArrowheads="1"/>
          </p:cNvSpPr>
          <p:nvPr/>
        </p:nvSpPr>
        <p:spPr bwMode="auto">
          <a:xfrm>
            <a:off x="1676400" y="5410200"/>
            <a:ext cx="5715000" cy="1041400"/>
          </a:xfrm>
          <a:prstGeom prst="rect">
            <a:avLst/>
          </a:prstGeom>
          <a:noFill/>
          <a:ln w="9525">
            <a:solidFill>
              <a:schemeClr val="tx2"/>
            </a:solidFill>
            <a:miter lim="800000"/>
            <a:headEnd/>
            <a:tailEnd/>
          </a:ln>
        </p:spPr>
        <p:txBody>
          <a:bodyPr>
            <a:spAutoFit/>
          </a:bodyPr>
          <a:lstStyle/>
          <a:p>
            <a:pPr algn="ctr">
              <a:lnSpc>
                <a:spcPct val="110000"/>
              </a:lnSpc>
            </a:pPr>
            <a:r>
              <a:rPr lang="en-US" sz="2800">
                <a:solidFill>
                  <a:srgbClr val="C00000"/>
                </a:solidFill>
                <a:latin typeface="Calibri" pitchFamily="34" charset="0"/>
              </a:rPr>
              <a:t>this is a one-tailed hypothesis as a specific direction is predicted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39939" name="Rectangle 3"/>
          <p:cNvSpPr>
            <a:spLocks noGrp="1" noChangeArrowheads="1"/>
          </p:cNvSpPr>
          <p:nvPr>
            <p:ph type="title"/>
          </p:nvPr>
        </p:nvSpPr>
        <p:spPr>
          <a:xfrm>
            <a:off x="612775" y="228600"/>
            <a:ext cx="8153400" cy="990600"/>
          </a:xfrm>
        </p:spPr>
        <p:txBody>
          <a:bodyPr/>
          <a:lstStyle/>
          <a:p>
            <a:pPr eaLnBrk="1" hangingPunct="1"/>
            <a:r>
              <a:rPr lang="en-US" smtClean="0"/>
              <a:t>Types of Data</a:t>
            </a:r>
          </a:p>
        </p:txBody>
      </p:sp>
      <p:sp>
        <p:nvSpPr>
          <p:cNvPr id="39940" name="Content Placeholder 5"/>
          <p:cNvSpPr>
            <a:spLocks noGrp="1"/>
          </p:cNvSpPr>
          <p:nvPr>
            <p:ph sz="quarter" idx="1"/>
          </p:nvPr>
        </p:nvSpPr>
        <p:spPr>
          <a:xfrm>
            <a:off x="612775" y="1600200"/>
            <a:ext cx="8153400" cy="4495800"/>
          </a:xfrm>
        </p:spPr>
        <p:txBody>
          <a:bodyPr/>
          <a:lstStyle/>
          <a:p>
            <a:pPr eaLnBrk="1" hangingPunct="1"/>
            <a:r>
              <a:rPr lang="en-US" smtClean="0"/>
              <a:t>quantitative vs. qualitative</a:t>
            </a:r>
          </a:p>
          <a:p>
            <a:pPr eaLnBrk="1" hangingPunct="1"/>
            <a:endParaRPr lang="en-US" smtClean="0"/>
          </a:p>
        </p:txBody>
      </p:sp>
      <p:sp>
        <p:nvSpPr>
          <p:cNvPr id="39941" name="Text Box 9"/>
          <p:cNvSpPr txBox="1">
            <a:spLocks noChangeArrowheads="1"/>
          </p:cNvSpPr>
          <p:nvPr/>
        </p:nvSpPr>
        <p:spPr bwMode="auto">
          <a:xfrm>
            <a:off x="3352800" y="4059238"/>
            <a:ext cx="4702175" cy="366712"/>
          </a:xfrm>
          <a:prstGeom prst="rect">
            <a:avLst/>
          </a:prstGeom>
          <a:noFill/>
          <a:ln w="9525">
            <a:noFill/>
            <a:miter lim="800000"/>
            <a:headEnd/>
            <a:tailEnd/>
          </a:ln>
        </p:spPr>
        <p:txBody>
          <a:bodyPr>
            <a:spAutoFit/>
          </a:bodyPr>
          <a:lstStyle/>
          <a:p>
            <a:pPr>
              <a:spcBef>
                <a:spcPct val="50000"/>
              </a:spcBef>
            </a:pP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40963" name="Rectangle 3"/>
          <p:cNvSpPr>
            <a:spLocks noGrp="1" noChangeArrowheads="1"/>
          </p:cNvSpPr>
          <p:nvPr>
            <p:ph type="title"/>
          </p:nvPr>
        </p:nvSpPr>
        <p:spPr>
          <a:xfrm>
            <a:off x="612775" y="228600"/>
            <a:ext cx="8153400" cy="990600"/>
          </a:xfrm>
        </p:spPr>
        <p:txBody>
          <a:bodyPr/>
          <a:lstStyle/>
          <a:p>
            <a:pPr eaLnBrk="1" hangingPunct="1"/>
            <a:r>
              <a:rPr lang="en-US" smtClean="0"/>
              <a:t>Research Fallacies</a:t>
            </a:r>
          </a:p>
        </p:txBody>
      </p:sp>
      <p:sp>
        <p:nvSpPr>
          <p:cNvPr id="40964" name="Content Placeholder 4"/>
          <p:cNvSpPr>
            <a:spLocks noGrp="1"/>
          </p:cNvSpPr>
          <p:nvPr>
            <p:ph sz="quarter" idx="1"/>
          </p:nvPr>
        </p:nvSpPr>
        <p:spPr>
          <a:xfrm>
            <a:off x="612775" y="1600200"/>
            <a:ext cx="8153400" cy="4495800"/>
          </a:xfrm>
        </p:spPr>
        <p:txBody>
          <a:bodyPr/>
          <a:lstStyle/>
          <a:p>
            <a:pPr eaLnBrk="1" hangingPunct="1"/>
            <a:r>
              <a:rPr lang="en-US" smtClean="0"/>
              <a:t>fallacy…</a:t>
            </a:r>
          </a:p>
          <a:p>
            <a:pPr lvl="1" eaLnBrk="1" hangingPunct="1"/>
            <a:r>
              <a:rPr lang="en-US" smtClean="0"/>
              <a:t>an error in reasoning (logic or premise)</a:t>
            </a:r>
          </a:p>
          <a:p>
            <a:pPr eaLnBrk="1" hangingPunct="1"/>
            <a:r>
              <a:rPr lang="en-US" smtClean="0"/>
              <a:t>types of fallacies described by Trochim</a:t>
            </a:r>
          </a:p>
          <a:p>
            <a:pPr lvl="1" eaLnBrk="1" hangingPunct="1"/>
            <a:r>
              <a:rPr lang="en-US" smtClean="0"/>
              <a:t>ecological</a:t>
            </a:r>
          </a:p>
          <a:p>
            <a:pPr lvl="1" eaLnBrk="1" hangingPunct="1"/>
            <a:r>
              <a:rPr lang="en-US" smtClean="0"/>
              <a:t>exception</a:t>
            </a:r>
          </a:p>
          <a:p>
            <a:pPr eaLnBrk="1" hangingPunct="1"/>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41987" name="Rectangle 3"/>
          <p:cNvSpPr>
            <a:spLocks noGrp="1" noChangeArrowheads="1"/>
          </p:cNvSpPr>
          <p:nvPr>
            <p:ph type="title"/>
          </p:nvPr>
        </p:nvSpPr>
        <p:spPr>
          <a:xfrm>
            <a:off x="612775" y="228600"/>
            <a:ext cx="8153400" cy="990600"/>
          </a:xfrm>
        </p:spPr>
        <p:txBody>
          <a:bodyPr/>
          <a:lstStyle/>
          <a:p>
            <a:pPr eaLnBrk="1" hangingPunct="1"/>
            <a:r>
              <a:rPr lang="en-US" smtClean="0"/>
              <a:t>Structure of Research</a:t>
            </a:r>
          </a:p>
        </p:txBody>
      </p:sp>
      <p:sp>
        <p:nvSpPr>
          <p:cNvPr id="41988" name="Text Box 4"/>
          <p:cNvSpPr txBox="1">
            <a:spLocks noChangeArrowheads="1"/>
          </p:cNvSpPr>
          <p:nvPr/>
        </p:nvSpPr>
        <p:spPr bwMode="auto">
          <a:xfrm>
            <a:off x="3352800" y="4241800"/>
            <a:ext cx="4702175" cy="366713"/>
          </a:xfrm>
          <a:prstGeom prst="rect">
            <a:avLst/>
          </a:prstGeom>
          <a:noFill/>
          <a:ln w="9525">
            <a:noFill/>
            <a:miter lim="800000"/>
            <a:headEnd/>
            <a:tailEnd/>
          </a:ln>
        </p:spPr>
        <p:txBody>
          <a:bodyPr>
            <a:spAutoFit/>
          </a:bodyPr>
          <a:lstStyle/>
          <a:p>
            <a:pPr>
              <a:spcBef>
                <a:spcPct val="50000"/>
              </a:spcBef>
            </a:pPr>
            <a:endParaRPr lang="en-US">
              <a:solidFill>
                <a:srgbClr val="C00000"/>
              </a:solidFill>
              <a:latin typeface="Calibri" pitchFamily="34" charset="0"/>
            </a:endParaRPr>
          </a:p>
        </p:txBody>
      </p:sp>
      <p:pic>
        <p:nvPicPr>
          <p:cNvPr id="41989" name="Picture 6"/>
          <p:cNvPicPr>
            <a:picLocks noChangeArrowheads="1"/>
          </p:cNvPicPr>
          <p:nvPr/>
        </p:nvPicPr>
        <p:blipFill>
          <a:blip r:embed="rId2" cstate="print"/>
          <a:srcRect/>
          <a:stretch>
            <a:fillRect/>
          </a:stretch>
        </p:blipFill>
        <p:spPr bwMode="auto">
          <a:xfrm>
            <a:off x="1143000" y="1630363"/>
            <a:ext cx="7010400" cy="5151437"/>
          </a:xfrm>
          <a:prstGeom prst="rect">
            <a:avLst/>
          </a:prstGeom>
          <a:noFill/>
          <a:ln w="12700">
            <a:noFill/>
            <a:miter lim="800000"/>
            <a:headEnd/>
            <a:tailEnd/>
          </a:ln>
        </p:spPr>
      </p:pic>
      <p:sp>
        <p:nvSpPr>
          <p:cNvPr id="41990" name="Rectangle 7"/>
          <p:cNvSpPr>
            <a:spLocks noChangeArrowheads="1"/>
          </p:cNvSpPr>
          <p:nvPr/>
        </p:nvSpPr>
        <p:spPr bwMode="auto">
          <a:xfrm>
            <a:off x="1905000" y="2239963"/>
            <a:ext cx="5334000" cy="3171825"/>
          </a:xfrm>
          <a:prstGeom prst="rect">
            <a:avLst/>
          </a:prstGeom>
          <a:noFill/>
          <a:ln w="12700">
            <a:noFill/>
            <a:miter lim="800000"/>
            <a:headEnd/>
            <a:tailEnd/>
          </a:ln>
        </p:spPr>
        <p:txBody>
          <a:bodyPr lIns="90488" tIns="44450" rIns="90488" bIns="44450"/>
          <a:lstStyle/>
          <a:p>
            <a:pPr marL="342900" indent="-342900" algn="ctr">
              <a:lnSpc>
                <a:spcPct val="120000"/>
              </a:lnSpc>
              <a:spcBef>
                <a:spcPct val="20000"/>
              </a:spcBef>
            </a:pPr>
            <a:r>
              <a:rPr lang="en-US" sz="2400" b="1">
                <a:solidFill>
                  <a:srgbClr val="C00000"/>
                </a:solidFill>
                <a:latin typeface="Calibri" pitchFamily="34" charset="0"/>
              </a:rPr>
              <a:t>begin with broad questions</a:t>
            </a:r>
          </a:p>
          <a:p>
            <a:pPr marL="342900" indent="-342900" algn="ctr">
              <a:lnSpc>
                <a:spcPct val="120000"/>
              </a:lnSpc>
              <a:spcBef>
                <a:spcPct val="20000"/>
              </a:spcBef>
            </a:pPr>
            <a:r>
              <a:rPr lang="en-US" sz="2400" b="1">
                <a:solidFill>
                  <a:srgbClr val="C00000"/>
                </a:solidFill>
                <a:latin typeface="Calibri" pitchFamily="34" charset="0"/>
              </a:rPr>
              <a:t>narrow down, focus in</a:t>
            </a:r>
          </a:p>
          <a:p>
            <a:pPr marL="342900" indent="-342900" algn="ctr">
              <a:lnSpc>
                <a:spcPct val="120000"/>
              </a:lnSpc>
              <a:spcBef>
                <a:spcPct val="20000"/>
              </a:spcBef>
            </a:pPr>
            <a:r>
              <a:rPr lang="en-US" sz="2400" b="1">
                <a:solidFill>
                  <a:srgbClr val="C00000"/>
                </a:solidFill>
                <a:latin typeface="Calibri" pitchFamily="34" charset="0"/>
              </a:rPr>
              <a:t>operationalize</a:t>
            </a:r>
          </a:p>
          <a:p>
            <a:pPr marL="342900" indent="-342900" algn="ctr">
              <a:lnSpc>
                <a:spcPct val="120000"/>
              </a:lnSpc>
              <a:spcBef>
                <a:spcPct val="20000"/>
              </a:spcBef>
            </a:pPr>
            <a:r>
              <a:rPr lang="en-US" sz="2400" b="1">
                <a:solidFill>
                  <a:srgbClr val="C00000"/>
                </a:solidFill>
                <a:latin typeface="Calibri" pitchFamily="34" charset="0"/>
              </a:rPr>
              <a:t>OBSERVE</a:t>
            </a:r>
          </a:p>
          <a:p>
            <a:pPr marL="342900" indent="-342900" algn="ctr">
              <a:lnSpc>
                <a:spcPct val="120000"/>
              </a:lnSpc>
              <a:spcBef>
                <a:spcPct val="20000"/>
              </a:spcBef>
            </a:pPr>
            <a:r>
              <a:rPr lang="en-US" sz="2400" b="1">
                <a:solidFill>
                  <a:srgbClr val="C00000"/>
                </a:solidFill>
                <a:latin typeface="Calibri" pitchFamily="34" charset="0"/>
              </a:rPr>
              <a:t>analyze data</a:t>
            </a:r>
          </a:p>
          <a:p>
            <a:pPr marL="342900" indent="-342900" algn="ctr">
              <a:lnSpc>
                <a:spcPct val="120000"/>
              </a:lnSpc>
              <a:spcBef>
                <a:spcPct val="20000"/>
              </a:spcBef>
            </a:pPr>
            <a:r>
              <a:rPr lang="en-US" sz="2400" b="1">
                <a:solidFill>
                  <a:srgbClr val="C00000"/>
                </a:solidFill>
                <a:latin typeface="Calibri" pitchFamily="34" charset="0"/>
              </a:rPr>
              <a:t>reach conclusions</a:t>
            </a:r>
          </a:p>
          <a:p>
            <a:pPr marL="342900" indent="-342900" algn="ctr">
              <a:lnSpc>
                <a:spcPct val="120000"/>
              </a:lnSpc>
              <a:spcBef>
                <a:spcPct val="20000"/>
              </a:spcBef>
            </a:pPr>
            <a:r>
              <a:rPr lang="en-US" sz="2400" b="1">
                <a:solidFill>
                  <a:srgbClr val="C00000"/>
                </a:solidFill>
                <a:latin typeface="Calibri" pitchFamily="34" charset="0"/>
              </a:rPr>
              <a:t>generalize back to questions</a:t>
            </a:r>
          </a:p>
        </p:txBody>
      </p:sp>
      <p:sp>
        <p:nvSpPr>
          <p:cNvPr id="45064" name="Rectangle 8"/>
          <p:cNvSpPr>
            <a:spLocks noChangeArrowheads="1"/>
          </p:cNvSpPr>
          <p:nvPr/>
        </p:nvSpPr>
        <p:spPr bwMode="auto">
          <a:xfrm>
            <a:off x="1697038" y="1611313"/>
            <a:ext cx="5238750" cy="520700"/>
          </a:xfrm>
          <a:prstGeom prst="rect">
            <a:avLst/>
          </a:prstGeom>
          <a:noFill/>
          <a:ln w="12700">
            <a:noFill/>
            <a:miter lim="800000"/>
            <a:headEnd/>
            <a:tailEnd/>
          </a:ln>
          <a:effectLst/>
        </p:spPr>
        <p:txBody>
          <a:bodyPr wrap="none" lIns="90488" tIns="44450" rIns="90488" bIns="44450">
            <a:spAutoFit/>
          </a:bodyPr>
          <a:lstStyle/>
          <a:p>
            <a:pPr eaLnBrk="0" hangingPunct="0">
              <a:spcBef>
                <a:spcPct val="20000"/>
              </a:spcBef>
              <a:defRPr/>
            </a:pPr>
            <a:r>
              <a:rPr lang="en-US" sz="2800">
                <a:solidFill>
                  <a:schemeClr val="bg1"/>
                </a:solidFill>
                <a:effectLst>
                  <a:outerShdw blurRad="38100" dist="38100" dir="2700000" algn="tl">
                    <a:srgbClr val="000000"/>
                  </a:outerShdw>
                </a:effectLst>
                <a:latin typeface="Calibri" pitchFamily="34" charset="0"/>
              </a:rPr>
              <a:t>The "hourglass" notion of research</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43011" name="Rectangle 3"/>
          <p:cNvSpPr>
            <a:spLocks noGrp="1" noChangeArrowheads="1"/>
          </p:cNvSpPr>
          <p:nvPr>
            <p:ph type="title"/>
          </p:nvPr>
        </p:nvSpPr>
        <p:spPr>
          <a:xfrm>
            <a:off x="612775" y="228600"/>
            <a:ext cx="8153400" cy="990600"/>
          </a:xfrm>
        </p:spPr>
        <p:txBody>
          <a:bodyPr/>
          <a:lstStyle/>
          <a:p>
            <a:pPr eaLnBrk="1" hangingPunct="1"/>
            <a:r>
              <a:rPr lang="en-US" smtClean="0"/>
              <a:t>Deduction and Induction</a:t>
            </a:r>
          </a:p>
        </p:txBody>
      </p:sp>
      <p:grpSp>
        <p:nvGrpSpPr>
          <p:cNvPr id="43012" name="Group 13"/>
          <p:cNvGrpSpPr>
            <a:grpSpLocks/>
          </p:cNvGrpSpPr>
          <p:nvPr/>
        </p:nvGrpSpPr>
        <p:grpSpPr bwMode="auto">
          <a:xfrm>
            <a:off x="304800" y="1752600"/>
            <a:ext cx="8167688" cy="2420938"/>
            <a:chOff x="672" y="1056"/>
            <a:chExt cx="4320" cy="1260"/>
          </a:xfrm>
        </p:grpSpPr>
        <p:sp>
          <p:nvSpPr>
            <p:cNvPr id="43017" name="Text Box 4"/>
            <p:cNvSpPr txBox="1">
              <a:spLocks noChangeArrowheads="1"/>
            </p:cNvSpPr>
            <p:nvPr/>
          </p:nvSpPr>
          <p:spPr bwMode="auto">
            <a:xfrm>
              <a:off x="1776" y="2125"/>
              <a:ext cx="2962" cy="191"/>
            </a:xfrm>
            <a:prstGeom prst="rect">
              <a:avLst/>
            </a:prstGeom>
            <a:noFill/>
            <a:ln w="9525">
              <a:noFill/>
              <a:miter lim="800000"/>
              <a:headEnd/>
              <a:tailEnd/>
            </a:ln>
          </p:spPr>
          <p:txBody>
            <a:bodyPr>
              <a:spAutoFit/>
            </a:bodyPr>
            <a:lstStyle/>
            <a:p>
              <a:pPr>
                <a:spcBef>
                  <a:spcPct val="50000"/>
                </a:spcBef>
              </a:pPr>
              <a:endParaRPr lang="en-US"/>
            </a:p>
          </p:txBody>
        </p:sp>
        <p:pic>
          <p:nvPicPr>
            <p:cNvPr id="43018" name="Picture 6" descr="deduct"/>
            <p:cNvPicPr>
              <a:picLocks noChangeAspect="1" noChangeArrowheads="1"/>
            </p:cNvPicPr>
            <p:nvPr/>
          </p:nvPicPr>
          <p:blipFill>
            <a:blip r:embed="rId2" cstate="print"/>
            <a:srcRect/>
            <a:stretch>
              <a:fillRect/>
            </a:stretch>
          </p:blipFill>
          <p:spPr bwMode="auto">
            <a:xfrm>
              <a:off x="2400" y="1056"/>
              <a:ext cx="2592" cy="1108"/>
            </a:xfrm>
            <a:prstGeom prst="rect">
              <a:avLst/>
            </a:prstGeom>
            <a:noFill/>
            <a:ln w="9525">
              <a:noFill/>
              <a:miter lim="800000"/>
              <a:headEnd/>
              <a:tailEnd/>
            </a:ln>
          </p:spPr>
        </p:pic>
        <p:sp>
          <p:nvSpPr>
            <p:cNvPr id="43019" name="Text Box 8"/>
            <p:cNvSpPr txBox="1">
              <a:spLocks noChangeArrowheads="1"/>
            </p:cNvSpPr>
            <p:nvPr/>
          </p:nvSpPr>
          <p:spPr bwMode="auto">
            <a:xfrm>
              <a:off x="672" y="1536"/>
              <a:ext cx="1296" cy="238"/>
            </a:xfrm>
            <a:prstGeom prst="rect">
              <a:avLst/>
            </a:prstGeom>
            <a:noFill/>
            <a:ln w="12700">
              <a:noFill/>
              <a:miter lim="800000"/>
              <a:headEnd type="none" w="sm" len="sm"/>
              <a:tailEnd type="none" w="sm" len="sm"/>
            </a:ln>
          </p:spPr>
          <p:txBody>
            <a:bodyPr>
              <a:spAutoFit/>
            </a:bodyPr>
            <a:lstStyle/>
            <a:p>
              <a:pPr>
                <a:spcBef>
                  <a:spcPct val="50000"/>
                </a:spcBef>
              </a:pPr>
              <a:r>
                <a:rPr lang="en-US" sz="2400">
                  <a:solidFill>
                    <a:schemeClr val="tx2"/>
                  </a:solidFill>
                  <a:latin typeface="Trebuchet MS" pitchFamily="34" charset="0"/>
                </a:rPr>
                <a:t>Deduction</a:t>
              </a:r>
            </a:p>
          </p:txBody>
        </p:sp>
        <p:sp>
          <p:nvSpPr>
            <p:cNvPr id="43020" name="AutoShape 10"/>
            <p:cNvSpPr>
              <a:spLocks/>
            </p:cNvSpPr>
            <p:nvPr/>
          </p:nvSpPr>
          <p:spPr bwMode="auto">
            <a:xfrm>
              <a:off x="1824" y="1056"/>
              <a:ext cx="336" cy="1248"/>
            </a:xfrm>
            <a:prstGeom prst="leftBrace">
              <a:avLst>
                <a:gd name="adj1" fmla="val 30952"/>
                <a:gd name="adj2" fmla="val 50000"/>
              </a:avLst>
            </a:prstGeom>
            <a:noFill/>
            <a:ln w="12700">
              <a:solidFill>
                <a:schemeClr val="tx1"/>
              </a:solidFill>
              <a:miter lim="800000"/>
              <a:headEnd type="none" w="sm" len="sm"/>
              <a:tailEnd type="none" w="sm" len="sm"/>
            </a:ln>
          </p:spPr>
          <p:txBody>
            <a:bodyPr wrap="none" anchor="ctr"/>
            <a:lstStyle/>
            <a:p>
              <a:endParaRPr lang="en-US"/>
            </a:p>
          </p:txBody>
        </p:sp>
      </p:grpSp>
      <p:grpSp>
        <p:nvGrpSpPr>
          <p:cNvPr id="43013" name="Group 12"/>
          <p:cNvGrpSpPr>
            <a:grpSpLocks/>
          </p:cNvGrpSpPr>
          <p:nvPr/>
        </p:nvGrpSpPr>
        <p:grpSpPr bwMode="auto">
          <a:xfrm>
            <a:off x="304800" y="4343400"/>
            <a:ext cx="8077200" cy="2362200"/>
            <a:chOff x="672" y="2544"/>
            <a:chExt cx="4272" cy="1248"/>
          </a:xfrm>
        </p:grpSpPr>
        <p:pic>
          <p:nvPicPr>
            <p:cNvPr id="43014" name="Picture 7" descr="induct"/>
            <p:cNvPicPr>
              <a:picLocks noChangeAspect="1" noChangeArrowheads="1"/>
            </p:cNvPicPr>
            <p:nvPr/>
          </p:nvPicPr>
          <p:blipFill>
            <a:blip r:embed="rId3" cstate="print"/>
            <a:srcRect/>
            <a:stretch>
              <a:fillRect/>
            </a:stretch>
          </p:blipFill>
          <p:spPr bwMode="auto">
            <a:xfrm>
              <a:off x="2352" y="2544"/>
              <a:ext cx="2592" cy="1218"/>
            </a:xfrm>
            <a:prstGeom prst="rect">
              <a:avLst/>
            </a:prstGeom>
            <a:noFill/>
            <a:ln w="9525">
              <a:noFill/>
              <a:miter lim="800000"/>
              <a:headEnd/>
              <a:tailEnd/>
            </a:ln>
          </p:spPr>
        </p:pic>
        <p:sp>
          <p:nvSpPr>
            <p:cNvPr id="43015" name="Text Box 9"/>
            <p:cNvSpPr txBox="1">
              <a:spLocks noChangeArrowheads="1"/>
            </p:cNvSpPr>
            <p:nvPr/>
          </p:nvSpPr>
          <p:spPr bwMode="auto">
            <a:xfrm>
              <a:off x="672" y="3024"/>
              <a:ext cx="1056" cy="241"/>
            </a:xfrm>
            <a:prstGeom prst="rect">
              <a:avLst/>
            </a:prstGeom>
            <a:noFill/>
            <a:ln w="12700">
              <a:noFill/>
              <a:miter lim="800000"/>
              <a:headEnd type="none" w="sm" len="sm"/>
              <a:tailEnd type="none" w="sm" len="sm"/>
            </a:ln>
          </p:spPr>
          <p:txBody>
            <a:bodyPr>
              <a:spAutoFit/>
            </a:bodyPr>
            <a:lstStyle/>
            <a:p>
              <a:pPr>
                <a:spcBef>
                  <a:spcPct val="50000"/>
                </a:spcBef>
              </a:pPr>
              <a:r>
                <a:rPr lang="en-US" sz="2400">
                  <a:solidFill>
                    <a:schemeClr val="tx2"/>
                  </a:solidFill>
                  <a:latin typeface="Trebuchet MS" pitchFamily="34" charset="0"/>
                </a:rPr>
                <a:t>Induction</a:t>
              </a:r>
            </a:p>
          </p:txBody>
        </p:sp>
        <p:sp>
          <p:nvSpPr>
            <p:cNvPr id="43016" name="AutoShape 11"/>
            <p:cNvSpPr>
              <a:spLocks/>
            </p:cNvSpPr>
            <p:nvPr/>
          </p:nvSpPr>
          <p:spPr bwMode="auto">
            <a:xfrm>
              <a:off x="1824" y="2544"/>
              <a:ext cx="336" cy="1248"/>
            </a:xfrm>
            <a:prstGeom prst="leftBrace">
              <a:avLst>
                <a:gd name="adj1" fmla="val 30952"/>
                <a:gd name="adj2" fmla="val 50000"/>
              </a:avLst>
            </a:prstGeom>
            <a:noFill/>
            <a:ln w="12700">
              <a:solidFill>
                <a:schemeClr val="tx1"/>
              </a:solidFill>
              <a:miter lim="800000"/>
              <a:headEnd type="none" w="sm" len="sm"/>
              <a:tailEnd type="none" w="sm" len="sm"/>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44035" name="Rectangle 3"/>
          <p:cNvSpPr>
            <a:spLocks noGrp="1" noChangeArrowheads="1"/>
          </p:cNvSpPr>
          <p:nvPr>
            <p:ph type="title"/>
          </p:nvPr>
        </p:nvSpPr>
        <p:spPr>
          <a:xfrm>
            <a:off x="612775" y="228600"/>
            <a:ext cx="8153400" cy="990600"/>
          </a:xfrm>
        </p:spPr>
        <p:txBody>
          <a:bodyPr/>
          <a:lstStyle/>
          <a:p>
            <a:pPr eaLnBrk="1" hangingPunct="1"/>
            <a:r>
              <a:rPr lang="en-US" smtClean="0"/>
              <a:t>Ethics in Research</a:t>
            </a:r>
          </a:p>
        </p:txBody>
      </p:sp>
      <p:sp>
        <p:nvSpPr>
          <p:cNvPr id="44036" name="Rectangle 4"/>
          <p:cNvSpPr>
            <a:spLocks noGrp="1" noChangeArrowheads="1"/>
          </p:cNvSpPr>
          <p:nvPr>
            <p:ph sz="quarter" idx="1"/>
          </p:nvPr>
        </p:nvSpPr>
        <p:spPr>
          <a:xfrm>
            <a:off x="612775" y="1600200"/>
            <a:ext cx="8153400" cy="4495800"/>
          </a:xfrm>
        </p:spPr>
        <p:txBody>
          <a:bodyPr/>
          <a:lstStyle/>
          <a:p>
            <a:pPr eaLnBrk="1" hangingPunct="1"/>
            <a:r>
              <a:rPr lang="en-US" smtClean="0"/>
              <a:t>balance between protecting participants vs. quest for knowledge</a:t>
            </a:r>
          </a:p>
          <a:p>
            <a:pPr eaLnBrk="1" hangingPunct="1"/>
            <a:r>
              <a:rPr lang="en-US" smtClean="0"/>
              <a:t>IRB provides one mechanism</a:t>
            </a:r>
          </a:p>
          <a:p>
            <a:pPr lvl="1" eaLnBrk="1" hangingPunct="1"/>
            <a:r>
              <a:rPr lang="en-US" smtClean="0"/>
              <a:t>informed consent/assent</a:t>
            </a:r>
          </a:p>
          <a:p>
            <a:pPr lvl="1" eaLnBrk="1" hangingPunct="1"/>
            <a:r>
              <a:rPr lang="en-US" smtClean="0"/>
              <a:t>confidentiality and anonymity</a:t>
            </a:r>
          </a:p>
          <a:p>
            <a:pPr lvl="1" eaLnBrk="1" hangingPunct="1"/>
            <a:r>
              <a:rPr lang="en-US" smtClean="0"/>
              <a:t>justification of procedures</a:t>
            </a:r>
          </a:p>
          <a:p>
            <a:pPr lvl="1" eaLnBrk="1" hangingPunct="1"/>
            <a:r>
              <a:rPr lang="en-US" smtClean="0"/>
              <a:t>right to services</a:t>
            </a:r>
          </a:p>
          <a:p>
            <a:pPr lvl="1" eaLnBrk="1" hangingPunct="1"/>
            <a:r>
              <a:rPr lang="en-US" smtClean="0"/>
              <a:t>http://www.rsp.ilstu.edu/policy/IRB/IRB_policy.pdf</a:t>
            </a:r>
          </a:p>
          <a:p>
            <a:pPr lvl="1" eaLnBrk="1" hangingPunct="1"/>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45059"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45060" name="Rectangle 4"/>
          <p:cNvSpPr>
            <a:spLocks noGrp="1" noChangeArrowheads="1"/>
          </p:cNvSpPr>
          <p:nvPr>
            <p:ph sz="quarter" idx="1"/>
          </p:nvPr>
        </p:nvSpPr>
        <p:spPr>
          <a:xfrm>
            <a:off x="612775" y="1600200"/>
            <a:ext cx="8153400" cy="4495800"/>
          </a:xfrm>
        </p:spPr>
        <p:txBody>
          <a:bodyPr/>
          <a:lstStyle/>
          <a:p>
            <a:pPr marL="514350" indent="-514350" eaLnBrk="1" hangingPunct="1">
              <a:buFont typeface="Tw Cen MT" pitchFamily="34" charset="0"/>
              <a:buAutoNum type="arabicPeriod"/>
            </a:pPr>
            <a:r>
              <a:rPr lang="en-US" smtClean="0"/>
              <a:t>Is the study descriptive, relational, or causal?</a:t>
            </a:r>
          </a:p>
          <a:p>
            <a:pPr marL="514350" indent="-514350" eaLnBrk="1" hangingPunct="1">
              <a:buFont typeface="Tw Cen MT" pitchFamily="34" charset="0"/>
              <a:buAutoNum type="arabicPeriod"/>
            </a:pPr>
            <a:r>
              <a:rPr lang="en-US" smtClean="0"/>
              <a:t>Is the study cross-sectional or longitudinal?</a:t>
            </a:r>
          </a:p>
          <a:p>
            <a:pPr marL="514350" indent="-514350" eaLnBrk="1" hangingPunct="1">
              <a:buFont typeface="Tw Cen MT" pitchFamily="34" charset="0"/>
              <a:buAutoNum type="arabicPeriod"/>
            </a:pPr>
            <a:r>
              <a:rPr lang="en-US" smtClean="0"/>
              <a:t>What is (are) the IV (IVs)?</a:t>
            </a:r>
          </a:p>
          <a:p>
            <a:pPr marL="514350" indent="-514350" eaLnBrk="1" hangingPunct="1">
              <a:buFont typeface="Tw Cen MT" pitchFamily="34" charset="0"/>
              <a:buAutoNum type="arabicPeriod"/>
            </a:pPr>
            <a:r>
              <a:rPr lang="en-US" smtClean="0"/>
              <a:t>What is (are) the DV (DVs)?</a:t>
            </a:r>
          </a:p>
          <a:p>
            <a:pPr marL="514350" indent="-514350" eaLnBrk="1" hangingPunct="1">
              <a:buFont typeface="Tw Cen MT" pitchFamily="34" charset="0"/>
              <a:buAutoNum type="arabicPeriod"/>
            </a:pPr>
            <a:r>
              <a:rPr lang="en-US" smtClean="0"/>
              <a:t>What are the alternative and null hypotheses?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0"/>
            <a:ext cx="9144000" cy="1371600"/>
          </a:xfrm>
          <a:prstGeom prst="rect">
            <a:avLst/>
          </a:prstGeom>
          <a:solidFill>
            <a:schemeClr val="accent1"/>
          </a:solidFill>
          <a:ln w="9525">
            <a:noFill/>
            <a:miter lim="800000"/>
            <a:headEnd/>
            <a:tailEnd/>
          </a:ln>
        </p:spPr>
        <p:txBody>
          <a:bodyPr wrap="none" anchor="ctr"/>
          <a:lstStyle/>
          <a:p>
            <a:endParaRPr lang="en-US"/>
          </a:p>
        </p:txBody>
      </p:sp>
      <p:sp>
        <p:nvSpPr>
          <p:cNvPr id="46083"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46084" name="Rectangle 4"/>
          <p:cNvSpPr>
            <a:spLocks noGrp="1" noChangeArrowheads="1"/>
          </p:cNvSpPr>
          <p:nvPr>
            <p:ph sz="quarter" idx="1"/>
          </p:nvPr>
        </p:nvSpPr>
        <p:spPr>
          <a:xfrm>
            <a:off x="612775" y="1600200"/>
            <a:ext cx="8153400" cy="4495800"/>
          </a:xfrm>
        </p:spPr>
        <p:txBody>
          <a:bodyPr/>
          <a:lstStyle/>
          <a:p>
            <a:pPr eaLnBrk="1" hangingPunct="1">
              <a:buFont typeface="Wingdings" pitchFamily="2" charset="2"/>
              <a:buNone/>
            </a:pPr>
            <a:r>
              <a:rPr lang="en-US" smtClean="0"/>
              <a:t>A. The purpose of the study was to examine the link between age and physical fitness levels in terms of muscular strength and endurance. It was hypothesized that older and younger adults would demonstrate significantly different fitness levels.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0"/>
            <a:ext cx="9144000" cy="1371600"/>
          </a:xfrm>
          <a:prstGeom prst="rect">
            <a:avLst/>
          </a:prstGeom>
          <a:solidFill>
            <a:schemeClr val="accent1"/>
          </a:solidFill>
          <a:ln w="9525">
            <a:noFill/>
            <a:miter lim="800000"/>
            <a:headEnd/>
            <a:tailEnd/>
          </a:ln>
        </p:spPr>
        <p:txBody>
          <a:bodyPr wrap="none" anchor="ctr"/>
          <a:lstStyle/>
          <a:p>
            <a:endParaRPr lang="en-US"/>
          </a:p>
        </p:txBody>
      </p:sp>
      <p:sp>
        <p:nvSpPr>
          <p:cNvPr id="47107"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47108" name="Rectangle 4"/>
          <p:cNvSpPr>
            <a:spLocks noGrp="1" noChangeArrowheads="1"/>
          </p:cNvSpPr>
          <p:nvPr>
            <p:ph sz="quarter" idx="1"/>
          </p:nvPr>
        </p:nvSpPr>
        <p:spPr>
          <a:xfrm>
            <a:off x="612775" y="1600200"/>
            <a:ext cx="8153400" cy="4495800"/>
          </a:xfrm>
        </p:spPr>
        <p:txBody>
          <a:bodyPr/>
          <a:lstStyle/>
          <a:p>
            <a:pPr eaLnBrk="1" hangingPunct="1">
              <a:buFont typeface="Wingdings" pitchFamily="2" charset="2"/>
              <a:buNone/>
            </a:pPr>
            <a:r>
              <a:rPr lang="en-US" smtClean="0"/>
              <a:t>B. The purpose of the study was to determine whether track athletes trained to use mental imagery performed superior to athletes who did not receive the mental imagery training. We expected those athletes receiving the training would perform significantly better than the untrained athletes.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0"/>
            <a:ext cx="9144000" cy="1371600"/>
          </a:xfrm>
          <a:prstGeom prst="rect">
            <a:avLst/>
          </a:prstGeom>
          <a:solidFill>
            <a:schemeClr val="accent1"/>
          </a:solidFill>
          <a:ln w="9525">
            <a:noFill/>
            <a:miter lim="800000"/>
            <a:headEnd/>
            <a:tailEnd/>
          </a:ln>
        </p:spPr>
        <p:txBody>
          <a:bodyPr wrap="none" anchor="ctr"/>
          <a:lstStyle/>
          <a:p>
            <a:endParaRPr lang="en-US"/>
          </a:p>
        </p:txBody>
      </p:sp>
      <p:sp>
        <p:nvSpPr>
          <p:cNvPr id="48131"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48132" name="Rectangle 4"/>
          <p:cNvSpPr>
            <a:spLocks noGrp="1" noChangeArrowheads="1"/>
          </p:cNvSpPr>
          <p:nvPr>
            <p:ph sz="quarter" idx="1"/>
          </p:nvPr>
        </p:nvSpPr>
        <p:spPr>
          <a:xfrm>
            <a:off x="612775" y="1600200"/>
            <a:ext cx="8153400" cy="4495800"/>
          </a:xfrm>
        </p:spPr>
        <p:txBody>
          <a:bodyPr/>
          <a:lstStyle/>
          <a:p>
            <a:pPr eaLnBrk="1" hangingPunct="1">
              <a:buFont typeface="Wingdings" pitchFamily="2" charset="2"/>
              <a:buNone/>
            </a:pPr>
            <a:r>
              <a:rPr lang="en-US" smtClean="0"/>
              <a:t>C. The study examined the effects of an acute bout of resistance training on participants’ mood and cognitive functioning at 1, 6 and 12 hours post exercise. It was expected that the positive effects on mood and cognitive function would decline over time.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2291" name="Rectangle 3"/>
          <p:cNvSpPr>
            <a:spLocks noGrp="1" noChangeArrowheads="1"/>
          </p:cNvSpPr>
          <p:nvPr>
            <p:ph type="title"/>
          </p:nvPr>
        </p:nvSpPr>
        <p:spPr>
          <a:xfrm>
            <a:off x="612775" y="228600"/>
            <a:ext cx="8153400" cy="990600"/>
          </a:xfrm>
        </p:spPr>
        <p:txBody>
          <a:bodyPr/>
          <a:lstStyle/>
          <a:p>
            <a:pPr eaLnBrk="1" hangingPunct="1"/>
            <a:r>
              <a:rPr lang="en-US" sz="3600" smtClean="0"/>
              <a:t>Why is research a valued source of knowledge? </a:t>
            </a:r>
          </a:p>
        </p:txBody>
      </p:sp>
      <p:sp>
        <p:nvSpPr>
          <p:cNvPr id="12292" name="Rectangle 4"/>
          <p:cNvSpPr>
            <a:spLocks noGrp="1" noChangeArrowheads="1"/>
          </p:cNvSpPr>
          <p:nvPr>
            <p:ph sz="quarter" idx="1"/>
          </p:nvPr>
        </p:nvSpPr>
        <p:spPr>
          <a:xfrm>
            <a:off x="612775" y="1600200"/>
            <a:ext cx="8153400" cy="4495800"/>
          </a:xfrm>
        </p:spPr>
        <p:txBody>
          <a:bodyPr/>
          <a:lstStyle/>
          <a:p>
            <a:pPr eaLnBrk="1" hangingPunct="1"/>
            <a:r>
              <a:rPr lang="en-US" smtClean="0"/>
              <a:t>Common ways of knowing…</a:t>
            </a:r>
          </a:p>
          <a:p>
            <a:pPr lvl="1" eaLnBrk="1" hangingPunct="1"/>
            <a:r>
              <a:rPr lang="en-US" smtClean="0"/>
              <a:t>personal experience/intuition</a:t>
            </a:r>
          </a:p>
          <a:p>
            <a:pPr lvl="1" eaLnBrk="1" hangingPunct="1"/>
            <a:r>
              <a:rPr lang="en-US" smtClean="0"/>
              <a:t>experts/traditions/authority</a:t>
            </a:r>
          </a:p>
          <a:p>
            <a:pPr lvl="1" eaLnBrk="1" hangingPunct="1"/>
            <a:r>
              <a:rPr lang="en-US" smtClean="0"/>
              <a:t>scientific method</a:t>
            </a:r>
          </a:p>
          <a:p>
            <a:pPr eaLnBrk="1" hangingPunct="1"/>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0"/>
            <a:ext cx="9144000" cy="1371600"/>
          </a:xfrm>
          <a:prstGeom prst="rect">
            <a:avLst/>
          </a:prstGeom>
          <a:solidFill>
            <a:schemeClr val="accent1"/>
          </a:solidFill>
          <a:ln w="9525">
            <a:noFill/>
            <a:miter lim="800000"/>
            <a:headEnd/>
            <a:tailEnd/>
          </a:ln>
        </p:spPr>
        <p:txBody>
          <a:bodyPr wrap="none" anchor="ctr"/>
          <a:lstStyle/>
          <a:p>
            <a:endParaRPr lang="en-US"/>
          </a:p>
        </p:txBody>
      </p:sp>
      <p:sp>
        <p:nvSpPr>
          <p:cNvPr id="49155"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49156" name="Rectangle 4"/>
          <p:cNvSpPr>
            <a:spLocks noGrp="1" noChangeArrowheads="1"/>
          </p:cNvSpPr>
          <p:nvPr>
            <p:ph sz="quarter" idx="1"/>
          </p:nvPr>
        </p:nvSpPr>
        <p:spPr>
          <a:xfrm>
            <a:off x="612775" y="1600200"/>
            <a:ext cx="8153400" cy="4495800"/>
          </a:xfrm>
        </p:spPr>
        <p:txBody>
          <a:bodyPr/>
          <a:lstStyle/>
          <a:p>
            <a:pPr eaLnBrk="1" hangingPunct="1">
              <a:buFont typeface="Wingdings" pitchFamily="2" charset="2"/>
              <a:buNone/>
            </a:pPr>
            <a:r>
              <a:rPr lang="en-US" smtClean="0"/>
              <a:t>D.  Participants at the 2009 Chicago Marathon were polled to determine their satisfaction with the course.  The race officials hoped for positive reactions on the part of the runners.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0"/>
            <a:ext cx="9144000" cy="1371600"/>
          </a:xfrm>
          <a:prstGeom prst="rect">
            <a:avLst/>
          </a:prstGeom>
          <a:solidFill>
            <a:schemeClr val="accent1"/>
          </a:solidFill>
          <a:ln w="9525">
            <a:noFill/>
            <a:miter lim="800000"/>
            <a:headEnd/>
            <a:tailEnd/>
          </a:ln>
        </p:spPr>
        <p:txBody>
          <a:bodyPr wrap="none" anchor="ctr"/>
          <a:lstStyle/>
          <a:p>
            <a:endParaRPr lang="en-US"/>
          </a:p>
        </p:txBody>
      </p:sp>
      <p:sp>
        <p:nvSpPr>
          <p:cNvPr id="50179" name="Rectangle 3"/>
          <p:cNvSpPr>
            <a:spLocks noGrp="1" noChangeArrowheads="1"/>
          </p:cNvSpPr>
          <p:nvPr>
            <p:ph type="title"/>
          </p:nvPr>
        </p:nvSpPr>
        <p:spPr>
          <a:xfrm>
            <a:off x="612775" y="228600"/>
            <a:ext cx="8153400" cy="990600"/>
          </a:xfrm>
        </p:spPr>
        <p:txBody>
          <a:bodyPr/>
          <a:lstStyle/>
          <a:p>
            <a:pPr eaLnBrk="1" hangingPunct="1"/>
            <a:r>
              <a:rPr lang="en-US" smtClean="0"/>
              <a:t>Practice Questions</a:t>
            </a:r>
          </a:p>
        </p:txBody>
      </p:sp>
      <p:sp>
        <p:nvSpPr>
          <p:cNvPr id="50180" name="Rectangle 4"/>
          <p:cNvSpPr>
            <a:spLocks noGrp="1" noChangeArrowheads="1"/>
          </p:cNvSpPr>
          <p:nvPr>
            <p:ph sz="quarter" idx="1"/>
          </p:nvPr>
        </p:nvSpPr>
        <p:spPr>
          <a:xfrm>
            <a:off x="612775" y="1600200"/>
            <a:ext cx="8153400" cy="4495800"/>
          </a:xfrm>
        </p:spPr>
        <p:txBody>
          <a:bodyPr/>
          <a:lstStyle/>
          <a:p>
            <a:pPr eaLnBrk="1" hangingPunct="1">
              <a:buFont typeface="Wingdings" pitchFamily="2" charset="2"/>
              <a:buNone/>
            </a:pPr>
            <a:r>
              <a:rPr lang="en-US" smtClean="0"/>
              <a:t>E. A researcher was interested in the role of caffeine in sports performance. In cooperation with her University’s baseball team, she randomly assigned players to one of two conditions: (1) no caffeine or (2) low dose (100mg). She then used performance on a batting machine as a test. She speculated that caffeine would positively affect performance.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51203" name="Rectangle 3"/>
          <p:cNvSpPr>
            <a:spLocks noGrp="1" noChangeArrowheads="1"/>
          </p:cNvSpPr>
          <p:nvPr>
            <p:ph type="title"/>
          </p:nvPr>
        </p:nvSpPr>
        <p:spPr>
          <a:xfrm>
            <a:off x="612775" y="228600"/>
            <a:ext cx="8153400" cy="990600"/>
          </a:xfrm>
        </p:spPr>
        <p:txBody>
          <a:bodyPr/>
          <a:lstStyle/>
          <a:p>
            <a:pPr eaLnBrk="1" hangingPunct="1"/>
            <a:r>
              <a:rPr lang="en-US" smtClean="0"/>
              <a:t>Introduction to Validity</a:t>
            </a:r>
          </a:p>
        </p:txBody>
      </p:sp>
      <p:sp>
        <p:nvSpPr>
          <p:cNvPr id="51204" name="Rectangle 4"/>
          <p:cNvSpPr>
            <a:spLocks noGrp="1" noChangeArrowheads="1"/>
          </p:cNvSpPr>
          <p:nvPr>
            <p:ph sz="quarter" idx="1"/>
          </p:nvPr>
        </p:nvSpPr>
        <p:spPr>
          <a:xfrm>
            <a:off x="612775" y="1600200"/>
            <a:ext cx="8153400" cy="4495800"/>
          </a:xfrm>
        </p:spPr>
        <p:txBody>
          <a:bodyPr/>
          <a:lstStyle/>
          <a:p>
            <a:pPr eaLnBrk="1" hangingPunct="1"/>
            <a:r>
              <a:rPr lang="en-US" smtClean="0"/>
              <a:t>validity…</a:t>
            </a:r>
          </a:p>
          <a:p>
            <a:pPr lvl="1" eaLnBrk="1" hangingPunct="1"/>
            <a:r>
              <a:rPr lang="en-US" smtClean="0"/>
              <a:t>the best available approximation to the truth of a given proposition, inference, or conclusion</a:t>
            </a:r>
          </a:p>
          <a:p>
            <a:pPr eaLnBrk="1" hangingPunct="1"/>
            <a:endParaRPr 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52227" name="Rectangle 3"/>
          <p:cNvSpPr>
            <a:spLocks noGrp="1" noChangeArrowheads="1"/>
          </p:cNvSpPr>
          <p:nvPr>
            <p:ph type="title"/>
          </p:nvPr>
        </p:nvSpPr>
        <p:spPr>
          <a:xfrm>
            <a:off x="612775" y="228600"/>
            <a:ext cx="8153400" cy="990600"/>
          </a:xfrm>
        </p:spPr>
        <p:txBody>
          <a:bodyPr/>
          <a:lstStyle/>
          <a:p>
            <a:pPr eaLnBrk="1" hangingPunct="1"/>
            <a:r>
              <a:rPr lang="en-US" smtClean="0"/>
              <a:t>Introduction to Validity</a:t>
            </a:r>
          </a:p>
        </p:txBody>
      </p:sp>
      <p:sp>
        <p:nvSpPr>
          <p:cNvPr id="52228" name="Rectangle 4"/>
          <p:cNvSpPr>
            <a:spLocks noGrp="1" noChangeArrowheads="1"/>
          </p:cNvSpPr>
          <p:nvPr>
            <p:ph sz="quarter" idx="1"/>
          </p:nvPr>
        </p:nvSpPr>
        <p:spPr>
          <a:xfrm>
            <a:off x="612775" y="1600200"/>
            <a:ext cx="8153400" cy="4495800"/>
          </a:xfrm>
        </p:spPr>
        <p:txBody>
          <a:bodyPr/>
          <a:lstStyle/>
          <a:p>
            <a:pPr eaLnBrk="1" hangingPunct="1"/>
            <a:r>
              <a:rPr lang="en-US" smtClean="0"/>
              <a:t>types of validity…</a:t>
            </a:r>
          </a:p>
          <a:p>
            <a:pPr lvl="1" eaLnBrk="1" hangingPunct="1"/>
            <a:r>
              <a:rPr lang="en-US" smtClean="0"/>
              <a:t>conclusion</a:t>
            </a:r>
          </a:p>
          <a:p>
            <a:pPr lvl="1" eaLnBrk="1" hangingPunct="1"/>
            <a:r>
              <a:rPr lang="en-US" smtClean="0"/>
              <a:t>internal</a:t>
            </a:r>
          </a:p>
          <a:p>
            <a:pPr lvl="1" eaLnBrk="1" hangingPunct="1"/>
            <a:r>
              <a:rPr lang="en-US" smtClean="0"/>
              <a:t>construct</a:t>
            </a:r>
          </a:p>
          <a:p>
            <a:pPr lvl="1" eaLnBrk="1" hangingPunct="1"/>
            <a:r>
              <a:rPr lang="en-US" smtClean="0"/>
              <a:t>external</a:t>
            </a:r>
          </a:p>
          <a:p>
            <a:pPr eaLnBrk="1" hangingPunct="1"/>
            <a:endParaRPr lang="en-US" smtClean="0"/>
          </a:p>
        </p:txBody>
      </p:sp>
      <p:sp>
        <p:nvSpPr>
          <p:cNvPr id="52229" name="Text Box 5"/>
          <p:cNvSpPr txBox="1">
            <a:spLocks noChangeArrowheads="1"/>
          </p:cNvSpPr>
          <p:nvPr/>
        </p:nvSpPr>
        <p:spPr bwMode="auto">
          <a:xfrm>
            <a:off x="1447800" y="4800600"/>
            <a:ext cx="5378450" cy="584200"/>
          </a:xfrm>
          <a:prstGeom prst="rect">
            <a:avLst/>
          </a:prstGeom>
          <a:noFill/>
          <a:ln w="9525">
            <a:noFill/>
            <a:miter lim="800000"/>
            <a:headEnd/>
            <a:tailEnd/>
          </a:ln>
        </p:spPr>
        <p:txBody>
          <a:bodyPr wrap="none">
            <a:spAutoFit/>
          </a:bodyPr>
          <a:lstStyle/>
          <a:p>
            <a:r>
              <a:rPr lang="en-US" sz="3200">
                <a:solidFill>
                  <a:srgbClr val="C00000"/>
                </a:solidFill>
                <a:latin typeface="Calibri" pitchFamily="34" charset="0"/>
              </a:rPr>
              <a:t>types of validity are cumulative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53251" name="Rectangle 3"/>
          <p:cNvSpPr>
            <a:spLocks noGrp="1" noChangeArrowheads="1"/>
          </p:cNvSpPr>
          <p:nvPr>
            <p:ph type="title"/>
          </p:nvPr>
        </p:nvSpPr>
        <p:spPr>
          <a:xfrm>
            <a:off x="612775" y="228600"/>
            <a:ext cx="8153400" cy="990600"/>
          </a:xfrm>
        </p:spPr>
        <p:txBody>
          <a:bodyPr/>
          <a:lstStyle/>
          <a:p>
            <a:pPr eaLnBrk="1" hangingPunct="1"/>
            <a:r>
              <a:rPr lang="en-US" smtClean="0"/>
              <a:t>Introduction to Validity</a:t>
            </a:r>
          </a:p>
        </p:txBody>
      </p:sp>
      <p:sp>
        <p:nvSpPr>
          <p:cNvPr id="53252" name="Rectangle 4"/>
          <p:cNvSpPr>
            <a:spLocks noGrp="1" noChangeArrowheads="1"/>
          </p:cNvSpPr>
          <p:nvPr>
            <p:ph sz="quarter" idx="1"/>
          </p:nvPr>
        </p:nvSpPr>
        <p:spPr>
          <a:xfrm>
            <a:off x="612775" y="1600200"/>
            <a:ext cx="8153400" cy="4495800"/>
          </a:xfrm>
        </p:spPr>
        <p:txBody>
          <a:bodyPr/>
          <a:lstStyle/>
          <a:p>
            <a:pPr eaLnBrk="1" hangingPunct="1"/>
            <a:r>
              <a:rPr lang="en-US" smtClean="0"/>
              <a:t>for each type of validity there are typical threats, and ways to reduce them</a:t>
            </a:r>
          </a:p>
          <a:p>
            <a:pPr eaLnBrk="1" hangingPunct="1"/>
            <a:r>
              <a:rPr lang="en-US" smtClean="0"/>
              <a:t>this provides our framework for critiquing the overall validity </a:t>
            </a:r>
            <a:r>
              <a:rPr lang="en-US" smtClean="0">
                <a:solidFill>
                  <a:srgbClr val="C00000"/>
                </a:solidFill>
              </a:rPr>
              <a:t>(= worth)</a:t>
            </a:r>
            <a:r>
              <a:rPr lang="en-US" smtClean="0"/>
              <a:t> of studies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54275" name="Rectangle 3"/>
          <p:cNvSpPr>
            <a:spLocks noGrp="1" noChangeArrowheads="1"/>
          </p:cNvSpPr>
          <p:nvPr>
            <p:ph type="title"/>
          </p:nvPr>
        </p:nvSpPr>
        <p:spPr>
          <a:xfrm>
            <a:off x="612775" y="228600"/>
            <a:ext cx="8153400" cy="990600"/>
          </a:xfrm>
        </p:spPr>
        <p:txBody>
          <a:bodyPr/>
          <a:lstStyle/>
          <a:p>
            <a:pPr eaLnBrk="1" hangingPunct="1"/>
            <a:r>
              <a:rPr lang="en-US" smtClean="0"/>
              <a:t>Additional Information</a:t>
            </a:r>
          </a:p>
        </p:txBody>
      </p:sp>
      <p:sp>
        <p:nvSpPr>
          <p:cNvPr id="54276" name="Rectangle 4"/>
          <p:cNvSpPr>
            <a:spLocks noGrp="1" noChangeArrowheads="1"/>
          </p:cNvSpPr>
          <p:nvPr>
            <p:ph sz="quarter" idx="1"/>
          </p:nvPr>
        </p:nvSpPr>
        <p:spPr>
          <a:xfrm>
            <a:off x="612775" y="1600200"/>
            <a:ext cx="8153400" cy="4495800"/>
          </a:xfrm>
        </p:spPr>
        <p:txBody>
          <a:bodyPr/>
          <a:lstStyle/>
          <a:p>
            <a:pPr eaLnBrk="1" hangingPunct="1"/>
            <a:r>
              <a:rPr lang="en-US" smtClean="0"/>
              <a:t>Describing Refereed Articles</a:t>
            </a:r>
          </a:p>
          <a:p>
            <a:pPr eaLnBrk="1" hangingPunct="1"/>
            <a:r>
              <a:rPr lang="en-US" smtClean="0"/>
              <a:t>Sharing Research Findings with Clients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4" descr="trochim validity intro"/>
          <p:cNvPicPr>
            <a:picLocks noChangeAspect="1" noChangeArrowheads="1"/>
          </p:cNvPicPr>
          <p:nvPr/>
        </p:nvPicPr>
        <p:blipFill>
          <a:blip r:embed="rId2" cstate="print"/>
          <a:srcRect/>
          <a:stretch>
            <a:fillRect/>
          </a:stretch>
        </p:blipFill>
        <p:spPr bwMode="auto">
          <a:xfrm>
            <a:off x="76200" y="685800"/>
            <a:ext cx="8915400" cy="5551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56323" name="Group 3"/>
          <p:cNvGrpSpPr>
            <a:grpSpLocks/>
          </p:cNvGrpSpPr>
          <p:nvPr/>
        </p:nvGrpSpPr>
        <p:grpSpPr bwMode="auto">
          <a:xfrm>
            <a:off x="915988" y="1181100"/>
            <a:ext cx="7581900" cy="5365750"/>
            <a:chOff x="577" y="744"/>
            <a:chExt cx="4776" cy="3380"/>
          </a:xfrm>
        </p:grpSpPr>
        <p:sp>
          <p:nvSpPr>
            <p:cNvPr id="56324"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56325"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56326"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56327"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56328"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56329"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56330"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57347" name="Group 3"/>
          <p:cNvGrpSpPr>
            <a:grpSpLocks/>
          </p:cNvGrpSpPr>
          <p:nvPr/>
        </p:nvGrpSpPr>
        <p:grpSpPr bwMode="auto">
          <a:xfrm>
            <a:off x="915988" y="1181100"/>
            <a:ext cx="7581900" cy="5365750"/>
            <a:chOff x="577" y="744"/>
            <a:chExt cx="4776" cy="3380"/>
          </a:xfrm>
        </p:grpSpPr>
        <p:sp>
          <p:nvSpPr>
            <p:cNvPr id="57350"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57351"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57352"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57353"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57354"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57355"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57356"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74763" name="Rectangle 11"/>
          <p:cNvSpPr>
            <a:spLocks noChangeArrowheads="1"/>
          </p:cNvSpPr>
          <p:nvPr/>
        </p:nvSpPr>
        <p:spPr bwMode="auto">
          <a:xfrm>
            <a:off x="407988" y="5738813"/>
            <a:ext cx="2346325"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 this study</a:t>
            </a:r>
          </a:p>
        </p:txBody>
      </p:sp>
      <p:sp>
        <p:nvSpPr>
          <p:cNvPr id="57349" name="Rectangle 12"/>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58371" name="Group 3"/>
          <p:cNvGrpSpPr>
            <a:grpSpLocks/>
          </p:cNvGrpSpPr>
          <p:nvPr/>
        </p:nvGrpSpPr>
        <p:grpSpPr bwMode="auto">
          <a:xfrm>
            <a:off x="915988" y="1181100"/>
            <a:ext cx="7581900" cy="5365750"/>
            <a:chOff x="577" y="744"/>
            <a:chExt cx="4776" cy="3380"/>
          </a:xfrm>
        </p:grpSpPr>
        <p:sp>
          <p:nvSpPr>
            <p:cNvPr id="58376"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58377"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58378"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58379"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58380"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58381"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58382"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76811" name="Rectangle 11"/>
          <p:cNvSpPr>
            <a:spLocks noChangeArrowheads="1"/>
          </p:cNvSpPr>
          <p:nvPr/>
        </p:nvSpPr>
        <p:spPr bwMode="auto">
          <a:xfrm>
            <a:off x="381000" y="5791200"/>
            <a:ext cx="2189163"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Conclusion</a:t>
            </a:r>
          </a:p>
        </p:txBody>
      </p:sp>
      <p:sp>
        <p:nvSpPr>
          <p:cNvPr id="58373" name="Rectangle 12"/>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
        <p:nvSpPr>
          <p:cNvPr id="58374" name="Rectangle 13"/>
          <p:cNvSpPr>
            <a:spLocks noChangeArrowheads="1"/>
          </p:cNvSpPr>
          <p:nvPr/>
        </p:nvSpPr>
        <p:spPr bwMode="auto">
          <a:xfrm>
            <a:off x="3605213" y="4957763"/>
            <a:ext cx="4005262" cy="454025"/>
          </a:xfrm>
          <a:prstGeom prst="rect">
            <a:avLst/>
          </a:prstGeom>
          <a:noFill/>
          <a:ln w="12700">
            <a:noFill/>
            <a:miter lim="800000"/>
            <a:headEnd/>
            <a:tailEnd/>
          </a:ln>
        </p:spPr>
        <p:txBody>
          <a:bodyPr wrap="none" lIns="90488" tIns="44450" rIns="90488" bIns="44450">
            <a:spAutoFit/>
          </a:bodyPr>
          <a:lstStyle/>
          <a:p>
            <a:pPr eaLnBrk="0" hangingPunct="0">
              <a:spcBef>
                <a:spcPct val="20000"/>
              </a:spcBef>
            </a:pPr>
            <a:r>
              <a:rPr lang="en-US" sz="2400" b="1">
                <a:solidFill>
                  <a:srgbClr val="FC0128"/>
                </a:solidFill>
                <a:latin typeface="Arial" charset="0"/>
              </a:rPr>
              <a:t>Is the relationship causal?</a:t>
            </a:r>
          </a:p>
        </p:txBody>
      </p:sp>
      <p:sp>
        <p:nvSpPr>
          <p:cNvPr id="76814" name="Rectangle 14"/>
          <p:cNvSpPr>
            <a:spLocks noChangeArrowheads="1"/>
          </p:cNvSpPr>
          <p:nvPr/>
        </p:nvSpPr>
        <p:spPr bwMode="auto">
          <a:xfrm>
            <a:off x="1143000" y="4724400"/>
            <a:ext cx="23463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 this study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3315" name="Rectangle 3"/>
          <p:cNvSpPr>
            <a:spLocks noGrp="1" noChangeArrowheads="1"/>
          </p:cNvSpPr>
          <p:nvPr>
            <p:ph type="title"/>
          </p:nvPr>
        </p:nvSpPr>
        <p:spPr>
          <a:xfrm>
            <a:off x="612775" y="228600"/>
            <a:ext cx="8153400" cy="990600"/>
          </a:xfrm>
        </p:spPr>
        <p:txBody>
          <a:bodyPr/>
          <a:lstStyle/>
          <a:p>
            <a:pPr eaLnBrk="1" hangingPunct="1"/>
            <a:r>
              <a:rPr lang="en-US" sz="3600" smtClean="0"/>
              <a:t>What is Science, the Scientific Method, and Research?</a:t>
            </a:r>
          </a:p>
        </p:txBody>
      </p:sp>
      <p:sp>
        <p:nvSpPr>
          <p:cNvPr id="13316" name="Rectangle 4"/>
          <p:cNvSpPr>
            <a:spLocks noGrp="1" noChangeArrowheads="1"/>
          </p:cNvSpPr>
          <p:nvPr>
            <p:ph sz="quarter" idx="1"/>
          </p:nvPr>
        </p:nvSpPr>
        <p:spPr>
          <a:xfrm>
            <a:off x="612775" y="1600200"/>
            <a:ext cx="8153400" cy="4495800"/>
          </a:xfrm>
        </p:spPr>
        <p:txBody>
          <a:bodyPr/>
          <a:lstStyle/>
          <a:p>
            <a:pPr eaLnBrk="1" hangingPunct="1"/>
            <a:r>
              <a:rPr lang="en-US" smtClean="0"/>
              <a:t>Science…</a:t>
            </a:r>
          </a:p>
          <a:p>
            <a:pPr lvl="1" eaLnBrk="1" hangingPunct="1"/>
            <a:r>
              <a:rPr lang="en-US" smtClean="0"/>
              <a:t>a body of established knowledge</a:t>
            </a:r>
          </a:p>
          <a:p>
            <a:pPr lvl="1" eaLnBrk="1" hangingPunct="1"/>
            <a:r>
              <a:rPr lang="en-US" smtClean="0"/>
              <a:t>the observation, identification, investigation, and theoretical explanation of natural phenomenon</a:t>
            </a:r>
          </a:p>
        </p:txBody>
      </p:sp>
      <p:sp>
        <p:nvSpPr>
          <p:cNvPr id="13317" name="TextBox 5"/>
          <p:cNvSpPr txBox="1">
            <a:spLocks noChangeArrowheads="1"/>
          </p:cNvSpPr>
          <p:nvPr/>
        </p:nvSpPr>
        <p:spPr bwMode="auto">
          <a:xfrm>
            <a:off x="1371600" y="4191000"/>
            <a:ext cx="6324600" cy="1077913"/>
          </a:xfrm>
          <a:prstGeom prst="rect">
            <a:avLst/>
          </a:prstGeom>
          <a:noFill/>
          <a:ln w="9525">
            <a:noFill/>
            <a:miter lim="800000"/>
            <a:headEnd/>
            <a:tailEnd/>
          </a:ln>
        </p:spPr>
        <p:txBody>
          <a:bodyPr>
            <a:spAutoFit/>
          </a:bodyPr>
          <a:lstStyle/>
          <a:p>
            <a:pPr algn="ctr"/>
            <a:r>
              <a:rPr lang="en-US" sz="3200">
                <a:solidFill>
                  <a:srgbClr val="C00000"/>
                </a:solidFill>
                <a:latin typeface="Calibri" pitchFamily="34" charset="0"/>
              </a:rPr>
              <a:t>usually the ultimate goal is theory generation and verification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59395" name="Group 3"/>
          <p:cNvGrpSpPr>
            <a:grpSpLocks/>
          </p:cNvGrpSpPr>
          <p:nvPr/>
        </p:nvGrpSpPr>
        <p:grpSpPr bwMode="auto">
          <a:xfrm>
            <a:off x="915988" y="1181100"/>
            <a:ext cx="7581900" cy="5365750"/>
            <a:chOff x="577" y="744"/>
            <a:chExt cx="4776" cy="3380"/>
          </a:xfrm>
        </p:grpSpPr>
        <p:sp>
          <p:nvSpPr>
            <p:cNvPr id="59402"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59403"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59404"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59405"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59406"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59407"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59408"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78859" name="Rectangle 11"/>
          <p:cNvSpPr>
            <a:spLocks noChangeArrowheads="1"/>
          </p:cNvSpPr>
          <p:nvPr/>
        </p:nvSpPr>
        <p:spPr bwMode="auto">
          <a:xfrm>
            <a:off x="2827338" y="3984625"/>
            <a:ext cx="1758950"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 theory</a:t>
            </a:r>
          </a:p>
        </p:txBody>
      </p:sp>
      <p:sp>
        <p:nvSpPr>
          <p:cNvPr id="59397" name="Rectangle 12"/>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
        <p:nvSpPr>
          <p:cNvPr id="59398" name="Rectangle 13"/>
          <p:cNvSpPr>
            <a:spLocks noChangeArrowheads="1"/>
          </p:cNvSpPr>
          <p:nvPr/>
        </p:nvSpPr>
        <p:spPr bwMode="auto">
          <a:xfrm>
            <a:off x="3605213" y="4957763"/>
            <a:ext cx="4005262" cy="454025"/>
          </a:xfrm>
          <a:prstGeom prst="rect">
            <a:avLst/>
          </a:prstGeom>
          <a:noFill/>
          <a:ln w="12700">
            <a:noFill/>
            <a:miter lim="800000"/>
            <a:headEnd/>
            <a:tailEnd/>
          </a:ln>
        </p:spPr>
        <p:txBody>
          <a:bodyPr wrap="none" lIns="90488" tIns="44450" rIns="90488" bIns="44450">
            <a:spAutoFit/>
          </a:bodyPr>
          <a:lstStyle/>
          <a:p>
            <a:pPr eaLnBrk="0" hangingPunct="0">
              <a:spcBef>
                <a:spcPct val="20000"/>
              </a:spcBef>
            </a:pPr>
            <a:r>
              <a:rPr lang="en-US" sz="2400" b="1">
                <a:solidFill>
                  <a:srgbClr val="FC0128"/>
                </a:solidFill>
                <a:latin typeface="Arial" charset="0"/>
              </a:rPr>
              <a:t>Is the relationship causal?</a:t>
            </a:r>
          </a:p>
        </p:txBody>
      </p:sp>
      <p:sp>
        <p:nvSpPr>
          <p:cNvPr id="59399" name="Rectangle 14"/>
          <p:cNvSpPr>
            <a:spLocks noChangeArrowheads="1"/>
          </p:cNvSpPr>
          <p:nvPr/>
        </p:nvSpPr>
        <p:spPr bwMode="auto">
          <a:xfrm>
            <a:off x="4824413" y="3910013"/>
            <a:ext cx="3441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Can we generalize to the constructs?</a:t>
            </a:r>
          </a:p>
        </p:txBody>
      </p:sp>
      <p:sp>
        <p:nvSpPr>
          <p:cNvPr id="78863" name="Rectangle 15"/>
          <p:cNvSpPr>
            <a:spLocks noChangeArrowheads="1"/>
          </p:cNvSpPr>
          <p:nvPr/>
        </p:nvSpPr>
        <p:spPr bwMode="auto">
          <a:xfrm>
            <a:off x="407988" y="5738813"/>
            <a:ext cx="2189162"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Conclusion</a:t>
            </a:r>
          </a:p>
        </p:txBody>
      </p:sp>
      <p:sp>
        <p:nvSpPr>
          <p:cNvPr id="78864" name="Rectangle 16"/>
          <p:cNvSpPr>
            <a:spLocks noChangeArrowheads="1"/>
          </p:cNvSpPr>
          <p:nvPr/>
        </p:nvSpPr>
        <p:spPr bwMode="auto">
          <a:xfrm>
            <a:off x="1703388" y="4805363"/>
            <a:ext cx="1533525"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Internal</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60419" name="Group 3"/>
          <p:cNvGrpSpPr>
            <a:grpSpLocks/>
          </p:cNvGrpSpPr>
          <p:nvPr/>
        </p:nvGrpSpPr>
        <p:grpSpPr bwMode="auto">
          <a:xfrm>
            <a:off x="915988" y="1181100"/>
            <a:ext cx="7581900" cy="5365750"/>
            <a:chOff x="577" y="744"/>
            <a:chExt cx="4776" cy="3380"/>
          </a:xfrm>
        </p:grpSpPr>
        <p:sp>
          <p:nvSpPr>
            <p:cNvPr id="60428"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60429"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60430"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60431"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60432"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60433"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60434"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80907" name="Rectangle 11"/>
          <p:cNvSpPr>
            <a:spLocks noChangeArrowheads="1"/>
          </p:cNvSpPr>
          <p:nvPr/>
        </p:nvSpPr>
        <p:spPr bwMode="auto">
          <a:xfrm>
            <a:off x="2819400" y="4114800"/>
            <a:ext cx="1917700"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Construct</a:t>
            </a:r>
          </a:p>
        </p:txBody>
      </p:sp>
      <p:sp>
        <p:nvSpPr>
          <p:cNvPr id="60421" name="Rectangle 12"/>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
        <p:nvSpPr>
          <p:cNvPr id="60422" name="Rectangle 13"/>
          <p:cNvSpPr>
            <a:spLocks noChangeArrowheads="1"/>
          </p:cNvSpPr>
          <p:nvPr/>
        </p:nvSpPr>
        <p:spPr bwMode="auto">
          <a:xfrm>
            <a:off x="3605213" y="4957763"/>
            <a:ext cx="4005262" cy="454025"/>
          </a:xfrm>
          <a:prstGeom prst="rect">
            <a:avLst/>
          </a:prstGeom>
          <a:noFill/>
          <a:ln w="12700">
            <a:noFill/>
            <a:miter lim="800000"/>
            <a:headEnd/>
            <a:tailEnd/>
          </a:ln>
        </p:spPr>
        <p:txBody>
          <a:bodyPr wrap="none" lIns="90488" tIns="44450" rIns="90488" bIns="44450">
            <a:spAutoFit/>
          </a:bodyPr>
          <a:lstStyle/>
          <a:p>
            <a:pPr eaLnBrk="0" hangingPunct="0">
              <a:spcBef>
                <a:spcPct val="20000"/>
              </a:spcBef>
            </a:pPr>
            <a:r>
              <a:rPr lang="en-US" sz="2400" b="1">
                <a:solidFill>
                  <a:srgbClr val="FC0128"/>
                </a:solidFill>
                <a:latin typeface="Arial" charset="0"/>
              </a:rPr>
              <a:t>Is the relationship causal?</a:t>
            </a:r>
          </a:p>
        </p:txBody>
      </p:sp>
      <p:sp>
        <p:nvSpPr>
          <p:cNvPr id="60423" name="Rectangle 14"/>
          <p:cNvSpPr>
            <a:spLocks noChangeArrowheads="1"/>
          </p:cNvSpPr>
          <p:nvPr/>
        </p:nvSpPr>
        <p:spPr bwMode="auto">
          <a:xfrm>
            <a:off x="4876800" y="4038600"/>
            <a:ext cx="3441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Can we generalize to the constructs?</a:t>
            </a:r>
          </a:p>
        </p:txBody>
      </p:sp>
      <p:sp>
        <p:nvSpPr>
          <p:cNvPr id="60424" name="Rectangle 15"/>
          <p:cNvSpPr>
            <a:spLocks noChangeArrowheads="1"/>
          </p:cNvSpPr>
          <p:nvPr/>
        </p:nvSpPr>
        <p:spPr bwMode="auto">
          <a:xfrm>
            <a:off x="5943600" y="2895600"/>
            <a:ext cx="2946400" cy="1093788"/>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200" b="1">
                <a:solidFill>
                  <a:srgbClr val="FC0128"/>
                </a:solidFill>
                <a:latin typeface="Arial" charset="0"/>
              </a:rPr>
              <a:t>Can we generalize to other persons, places, times?</a:t>
            </a:r>
          </a:p>
        </p:txBody>
      </p:sp>
      <p:sp>
        <p:nvSpPr>
          <p:cNvPr id="80912" name="Rectangle 16"/>
          <p:cNvSpPr>
            <a:spLocks noChangeArrowheads="1"/>
          </p:cNvSpPr>
          <p:nvPr/>
        </p:nvSpPr>
        <p:spPr bwMode="auto">
          <a:xfrm>
            <a:off x="4038600" y="3200400"/>
            <a:ext cx="17748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 theory</a:t>
            </a:r>
          </a:p>
        </p:txBody>
      </p:sp>
      <p:sp>
        <p:nvSpPr>
          <p:cNvPr id="80913" name="Rectangle 17"/>
          <p:cNvSpPr>
            <a:spLocks noChangeArrowheads="1"/>
          </p:cNvSpPr>
          <p:nvPr/>
        </p:nvSpPr>
        <p:spPr bwMode="auto">
          <a:xfrm>
            <a:off x="407988" y="5738813"/>
            <a:ext cx="2189162"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Conclusion</a:t>
            </a:r>
          </a:p>
        </p:txBody>
      </p:sp>
      <p:sp>
        <p:nvSpPr>
          <p:cNvPr id="80914" name="Rectangle 18"/>
          <p:cNvSpPr>
            <a:spLocks noChangeArrowheads="1"/>
          </p:cNvSpPr>
          <p:nvPr/>
        </p:nvSpPr>
        <p:spPr bwMode="auto">
          <a:xfrm>
            <a:off x="1676400" y="4876800"/>
            <a:ext cx="15335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Internal</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effectLst>
            <a:outerShdw dist="35921" dir="2700000" algn="ctr" rotWithShape="0">
              <a:srgbClr val="000000"/>
            </a:outerShdw>
          </a:effectLst>
        </p:spPr>
        <p:txBody>
          <a:bodyPr lIns="90488" tIns="44450" rIns="90488" bIns="44450" rtlCol="0">
            <a:normAutofit fontScale="90000"/>
          </a:bodyPr>
          <a:lstStyle/>
          <a:p>
            <a:pPr eaLnBrk="1" fontAlgn="auto" hangingPunct="1">
              <a:spcAft>
                <a:spcPts val="0"/>
              </a:spcAft>
              <a:defRPr/>
            </a:pPr>
            <a:r>
              <a:rPr lang="en-US" smtClean="0"/>
              <a:t>The Validity Questions are </a:t>
            </a:r>
            <a:r>
              <a:rPr lang="en-US" i="1" smtClean="0"/>
              <a:t>cumulative</a:t>
            </a:r>
            <a:r>
              <a:rPr lang="en-US" smtClean="0"/>
              <a:t>...</a:t>
            </a:r>
          </a:p>
        </p:txBody>
      </p:sp>
      <p:grpSp>
        <p:nvGrpSpPr>
          <p:cNvPr id="61443" name="Group 3"/>
          <p:cNvGrpSpPr>
            <a:grpSpLocks/>
          </p:cNvGrpSpPr>
          <p:nvPr/>
        </p:nvGrpSpPr>
        <p:grpSpPr bwMode="auto">
          <a:xfrm>
            <a:off x="915988" y="1181100"/>
            <a:ext cx="7581900" cy="5365750"/>
            <a:chOff x="577" y="744"/>
            <a:chExt cx="4776" cy="3380"/>
          </a:xfrm>
        </p:grpSpPr>
        <p:sp>
          <p:nvSpPr>
            <p:cNvPr id="61453"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61454"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61455"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61456"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61457"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61458"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61459"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61444" name="Rectangle 11"/>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
        <p:nvSpPr>
          <p:cNvPr id="61445" name="Rectangle 12"/>
          <p:cNvSpPr>
            <a:spLocks noChangeArrowheads="1"/>
          </p:cNvSpPr>
          <p:nvPr/>
        </p:nvSpPr>
        <p:spPr bwMode="auto">
          <a:xfrm>
            <a:off x="3605213" y="4957763"/>
            <a:ext cx="4005262" cy="454025"/>
          </a:xfrm>
          <a:prstGeom prst="rect">
            <a:avLst/>
          </a:prstGeom>
          <a:noFill/>
          <a:ln w="12700">
            <a:noFill/>
            <a:miter lim="800000"/>
            <a:headEnd/>
            <a:tailEnd/>
          </a:ln>
        </p:spPr>
        <p:txBody>
          <a:bodyPr wrap="none" lIns="90488" tIns="44450" rIns="90488" bIns="44450">
            <a:spAutoFit/>
          </a:bodyPr>
          <a:lstStyle/>
          <a:p>
            <a:pPr eaLnBrk="0" hangingPunct="0">
              <a:spcBef>
                <a:spcPct val="20000"/>
              </a:spcBef>
            </a:pPr>
            <a:r>
              <a:rPr lang="en-US" sz="2400" b="1">
                <a:solidFill>
                  <a:srgbClr val="FC0128"/>
                </a:solidFill>
                <a:latin typeface="Arial" charset="0"/>
              </a:rPr>
              <a:t>Is the relationship causal?</a:t>
            </a:r>
          </a:p>
        </p:txBody>
      </p:sp>
      <p:sp>
        <p:nvSpPr>
          <p:cNvPr id="61446" name="Rectangle 13"/>
          <p:cNvSpPr>
            <a:spLocks noChangeArrowheads="1"/>
          </p:cNvSpPr>
          <p:nvPr/>
        </p:nvSpPr>
        <p:spPr bwMode="auto">
          <a:xfrm>
            <a:off x="4800600" y="4038600"/>
            <a:ext cx="3441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Can we generalize to the constructs?</a:t>
            </a:r>
          </a:p>
        </p:txBody>
      </p:sp>
      <p:sp>
        <p:nvSpPr>
          <p:cNvPr id="61447" name="Rectangle 14"/>
          <p:cNvSpPr>
            <a:spLocks noChangeArrowheads="1"/>
          </p:cNvSpPr>
          <p:nvPr/>
        </p:nvSpPr>
        <p:spPr bwMode="auto">
          <a:xfrm>
            <a:off x="5943600" y="2895600"/>
            <a:ext cx="2946400" cy="1093788"/>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200" b="1">
                <a:solidFill>
                  <a:srgbClr val="FC0128"/>
                </a:solidFill>
                <a:latin typeface="Arial" charset="0"/>
              </a:rPr>
              <a:t>Can we generalize to other persons, places, times?</a:t>
            </a:r>
          </a:p>
        </p:txBody>
      </p:sp>
      <p:sp>
        <p:nvSpPr>
          <p:cNvPr id="82959" name="Rectangle 15"/>
          <p:cNvSpPr>
            <a:spLocks noChangeArrowheads="1"/>
          </p:cNvSpPr>
          <p:nvPr/>
        </p:nvSpPr>
        <p:spPr bwMode="auto">
          <a:xfrm>
            <a:off x="4038600" y="3124200"/>
            <a:ext cx="17748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eaLnBrk="0" hangingPunct="0">
              <a:defRPr/>
            </a:pPr>
            <a:r>
              <a:rPr lang="en-US" sz="3200">
                <a:effectLst>
                  <a:outerShdw blurRad="38100" dist="38100" dir="2700000" algn="tl">
                    <a:srgbClr val="000000"/>
                  </a:outerShdw>
                </a:effectLst>
                <a:latin typeface="Arial" charset="0"/>
              </a:rPr>
              <a:t>External</a:t>
            </a:r>
          </a:p>
        </p:txBody>
      </p:sp>
      <p:sp>
        <p:nvSpPr>
          <p:cNvPr id="82960" name="Rectangle 16"/>
          <p:cNvSpPr>
            <a:spLocks noChangeArrowheads="1"/>
          </p:cNvSpPr>
          <p:nvPr/>
        </p:nvSpPr>
        <p:spPr bwMode="auto">
          <a:xfrm>
            <a:off x="6675438" y="1385888"/>
            <a:ext cx="1774825"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algn="ctr" eaLnBrk="0" hangingPunct="0">
              <a:defRPr/>
            </a:pPr>
            <a:r>
              <a:rPr lang="en-US" sz="3200" i="1">
                <a:effectLst>
                  <a:outerShdw blurRad="38100" dist="38100" dir="2700000" algn="tl">
                    <a:srgbClr val="000000"/>
                  </a:outerShdw>
                </a:effectLst>
                <a:latin typeface="Arial" charset="0"/>
              </a:rPr>
              <a:t>Validity</a:t>
            </a:r>
          </a:p>
        </p:txBody>
      </p:sp>
      <p:sp>
        <p:nvSpPr>
          <p:cNvPr id="82961" name="Rectangle 17"/>
          <p:cNvSpPr>
            <a:spLocks noChangeArrowheads="1"/>
          </p:cNvSpPr>
          <p:nvPr/>
        </p:nvSpPr>
        <p:spPr bwMode="auto">
          <a:xfrm>
            <a:off x="381000" y="5791200"/>
            <a:ext cx="2189163"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Conclusion</a:t>
            </a:r>
          </a:p>
        </p:txBody>
      </p:sp>
      <p:sp>
        <p:nvSpPr>
          <p:cNvPr id="82962" name="Rectangle 18"/>
          <p:cNvSpPr>
            <a:spLocks noChangeArrowheads="1"/>
          </p:cNvSpPr>
          <p:nvPr/>
        </p:nvSpPr>
        <p:spPr bwMode="auto">
          <a:xfrm>
            <a:off x="1676400" y="4876800"/>
            <a:ext cx="15335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Internal</a:t>
            </a:r>
          </a:p>
        </p:txBody>
      </p:sp>
      <p:sp>
        <p:nvSpPr>
          <p:cNvPr id="82963" name="Rectangle 19"/>
          <p:cNvSpPr>
            <a:spLocks noChangeArrowheads="1"/>
          </p:cNvSpPr>
          <p:nvPr/>
        </p:nvSpPr>
        <p:spPr bwMode="auto">
          <a:xfrm>
            <a:off x="2819400" y="4114800"/>
            <a:ext cx="1917700"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Construct</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28600" y="76200"/>
            <a:ext cx="8686800" cy="1143000"/>
          </a:xfrm>
          <a:effectLst>
            <a:outerShdw dist="35921" dir="2700000" algn="ctr" rotWithShape="0">
              <a:srgbClr val="000000"/>
            </a:outerShdw>
          </a:effectLst>
        </p:spPr>
        <p:txBody>
          <a:bodyPr lIns="90488" tIns="44450" rIns="90488" bIns="44450" rtlCol="0">
            <a:normAutofit/>
          </a:bodyPr>
          <a:lstStyle/>
          <a:p>
            <a:pPr eaLnBrk="1" fontAlgn="auto" hangingPunct="1">
              <a:spcAft>
                <a:spcPts val="0"/>
              </a:spcAft>
              <a:defRPr/>
            </a:pPr>
            <a:r>
              <a:rPr lang="en-US" smtClean="0"/>
              <a:t>Validity Questions are </a:t>
            </a:r>
            <a:r>
              <a:rPr lang="en-US" i="1" smtClean="0"/>
              <a:t>Cumulative</a:t>
            </a:r>
            <a:endParaRPr lang="en-US" smtClean="0"/>
          </a:p>
        </p:txBody>
      </p:sp>
      <p:grpSp>
        <p:nvGrpSpPr>
          <p:cNvPr id="62467" name="Group 3"/>
          <p:cNvGrpSpPr>
            <a:grpSpLocks/>
          </p:cNvGrpSpPr>
          <p:nvPr/>
        </p:nvGrpSpPr>
        <p:grpSpPr bwMode="auto">
          <a:xfrm>
            <a:off x="915988" y="1181100"/>
            <a:ext cx="7581900" cy="5365750"/>
            <a:chOff x="577" y="744"/>
            <a:chExt cx="4776" cy="3380"/>
          </a:xfrm>
        </p:grpSpPr>
        <p:sp>
          <p:nvSpPr>
            <p:cNvPr id="62477" name="Freeform 4"/>
            <p:cNvSpPr>
              <a:spLocks/>
            </p:cNvSpPr>
            <p:nvPr/>
          </p:nvSpPr>
          <p:spPr bwMode="auto">
            <a:xfrm>
              <a:off x="577" y="744"/>
              <a:ext cx="4776" cy="3375"/>
            </a:xfrm>
            <a:custGeom>
              <a:avLst/>
              <a:gdLst>
                <a:gd name="T0" fmla="*/ 925 w 4776"/>
                <a:gd name="T1" fmla="*/ 3374 h 3375"/>
                <a:gd name="T2" fmla="*/ 0 w 4776"/>
                <a:gd name="T3" fmla="*/ 2666 h 3375"/>
                <a:gd name="T4" fmla="*/ 0 w 4776"/>
                <a:gd name="T5" fmla="*/ 2076 h 3375"/>
                <a:gd name="T6" fmla="*/ 771 w 4776"/>
                <a:gd name="T7" fmla="*/ 2076 h 3375"/>
                <a:gd name="T8" fmla="*/ 771 w 4776"/>
                <a:gd name="T9" fmla="*/ 1560 h 3375"/>
                <a:gd name="T10" fmla="*/ 1541 w 4776"/>
                <a:gd name="T11" fmla="*/ 1560 h 3375"/>
                <a:gd name="T12" fmla="*/ 1541 w 4776"/>
                <a:gd name="T13" fmla="*/ 1041 h 3375"/>
                <a:gd name="T14" fmla="*/ 2312 w 4776"/>
                <a:gd name="T15" fmla="*/ 1041 h 3375"/>
                <a:gd name="T16" fmla="*/ 2312 w 4776"/>
                <a:gd name="T17" fmla="*/ 522 h 3375"/>
                <a:gd name="T18" fmla="*/ 3080 w 4776"/>
                <a:gd name="T19" fmla="*/ 522 h 3375"/>
                <a:gd name="T20" fmla="*/ 3080 w 4776"/>
                <a:gd name="T21" fmla="*/ 3 h 3375"/>
                <a:gd name="T22" fmla="*/ 3850 w 4776"/>
                <a:gd name="T23" fmla="*/ 0 h 3375"/>
                <a:gd name="T24" fmla="*/ 4775 w 4776"/>
                <a:gd name="T25" fmla="*/ 649 h 3375"/>
                <a:gd name="T26" fmla="*/ 925 w 4776"/>
                <a:gd name="T27" fmla="*/ 3374 h 33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76"/>
                <a:gd name="T43" fmla="*/ 0 h 3375"/>
                <a:gd name="T44" fmla="*/ 4776 w 4776"/>
                <a:gd name="T45" fmla="*/ 3375 h 33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76" h="3375">
                  <a:moveTo>
                    <a:pt x="925" y="3374"/>
                  </a:moveTo>
                  <a:lnTo>
                    <a:pt x="0" y="2666"/>
                  </a:lnTo>
                  <a:lnTo>
                    <a:pt x="0" y="2076"/>
                  </a:lnTo>
                  <a:lnTo>
                    <a:pt x="771" y="2076"/>
                  </a:lnTo>
                  <a:lnTo>
                    <a:pt x="771" y="1560"/>
                  </a:lnTo>
                  <a:lnTo>
                    <a:pt x="1541" y="1560"/>
                  </a:lnTo>
                  <a:lnTo>
                    <a:pt x="1541" y="1041"/>
                  </a:lnTo>
                  <a:lnTo>
                    <a:pt x="2312" y="1041"/>
                  </a:lnTo>
                  <a:lnTo>
                    <a:pt x="2312" y="522"/>
                  </a:lnTo>
                  <a:lnTo>
                    <a:pt x="3080" y="522"/>
                  </a:lnTo>
                  <a:lnTo>
                    <a:pt x="3080" y="3"/>
                  </a:lnTo>
                  <a:lnTo>
                    <a:pt x="3850" y="0"/>
                  </a:lnTo>
                  <a:lnTo>
                    <a:pt x="4775" y="649"/>
                  </a:lnTo>
                  <a:lnTo>
                    <a:pt x="925" y="3374"/>
                  </a:lnTo>
                </a:path>
              </a:pathLst>
            </a:custGeom>
            <a:solidFill>
              <a:srgbClr val="CECECE"/>
            </a:solidFill>
            <a:ln w="12700" cap="rnd">
              <a:noFill/>
              <a:round/>
              <a:headEnd/>
              <a:tailEnd/>
            </a:ln>
          </p:spPr>
          <p:txBody>
            <a:bodyPr/>
            <a:lstStyle/>
            <a:p>
              <a:endParaRPr lang="en-US"/>
            </a:p>
          </p:txBody>
        </p:sp>
        <p:sp>
          <p:nvSpPr>
            <p:cNvPr id="62478" name="Freeform 5"/>
            <p:cNvSpPr>
              <a:spLocks/>
            </p:cNvSpPr>
            <p:nvPr/>
          </p:nvSpPr>
          <p:spPr bwMode="auto">
            <a:xfrm>
              <a:off x="1506" y="1396"/>
              <a:ext cx="3847" cy="2728"/>
            </a:xfrm>
            <a:custGeom>
              <a:avLst/>
              <a:gdLst>
                <a:gd name="T0" fmla="*/ 3846 w 3847"/>
                <a:gd name="T1" fmla="*/ 0 h 2728"/>
                <a:gd name="T2" fmla="*/ 3846 w 3847"/>
                <a:gd name="T3" fmla="*/ 2727 h 2728"/>
                <a:gd name="T4" fmla="*/ 0 w 3847"/>
                <a:gd name="T5" fmla="*/ 2722 h 2728"/>
                <a:gd name="T6" fmla="*/ 0 w 3847"/>
                <a:gd name="T7" fmla="*/ 2074 h 2728"/>
                <a:gd name="T8" fmla="*/ 770 w 3847"/>
                <a:gd name="T9" fmla="*/ 2074 h 2728"/>
                <a:gd name="T10" fmla="*/ 770 w 3847"/>
                <a:gd name="T11" fmla="*/ 1555 h 2728"/>
                <a:gd name="T12" fmla="*/ 1536 w 3847"/>
                <a:gd name="T13" fmla="*/ 1555 h 2728"/>
                <a:gd name="T14" fmla="*/ 1536 w 3847"/>
                <a:gd name="T15" fmla="*/ 1040 h 2728"/>
                <a:gd name="T16" fmla="*/ 2306 w 3847"/>
                <a:gd name="T17" fmla="*/ 1040 h 2728"/>
                <a:gd name="T18" fmla="*/ 2306 w 3847"/>
                <a:gd name="T19" fmla="*/ 521 h 2728"/>
                <a:gd name="T20" fmla="*/ 3076 w 3847"/>
                <a:gd name="T21" fmla="*/ 521 h 2728"/>
                <a:gd name="T22" fmla="*/ 3076 w 3847"/>
                <a:gd name="T23" fmla="*/ 3 h 2728"/>
                <a:gd name="T24" fmla="*/ 3846 w 3847"/>
                <a:gd name="T25" fmla="*/ 0 h 27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47"/>
                <a:gd name="T40" fmla="*/ 0 h 2728"/>
                <a:gd name="T41" fmla="*/ 3847 w 3847"/>
                <a:gd name="T42" fmla="*/ 2728 h 27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47" h="2728">
                  <a:moveTo>
                    <a:pt x="3846" y="0"/>
                  </a:moveTo>
                  <a:lnTo>
                    <a:pt x="3846" y="2727"/>
                  </a:lnTo>
                  <a:lnTo>
                    <a:pt x="0" y="2722"/>
                  </a:lnTo>
                  <a:lnTo>
                    <a:pt x="0" y="2074"/>
                  </a:lnTo>
                  <a:lnTo>
                    <a:pt x="770" y="2074"/>
                  </a:lnTo>
                  <a:lnTo>
                    <a:pt x="770" y="1555"/>
                  </a:lnTo>
                  <a:lnTo>
                    <a:pt x="1536" y="1555"/>
                  </a:lnTo>
                  <a:lnTo>
                    <a:pt x="1536" y="1040"/>
                  </a:lnTo>
                  <a:lnTo>
                    <a:pt x="2306" y="1040"/>
                  </a:lnTo>
                  <a:lnTo>
                    <a:pt x="2306" y="521"/>
                  </a:lnTo>
                  <a:lnTo>
                    <a:pt x="3076" y="521"/>
                  </a:lnTo>
                  <a:lnTo>
                    <a:pt x="3076" y="3"/>
                  </a:lnTo>
                  <a:lnTo>
                    <a:pt x="3846" y="0"/>
                  </a:lnTo>
                </a:path>
              </a:pathLst>
            </a:custGeom>
            <a:solidFill>
              <a:srgbClr val="DADADA"/>
            </a:solidFill>
            <a:ln w="12700" cap="rnd">
              <a:noFill/>
              <a:round/>
              <a:headEnd/>
              <a:tailEnd/>
            </a:ln>
          </p:spPr>
          <p:txBody>
            <a:bodyPr/>
            <a:lstStyle/>
            <a:p>
              <a:endParaRPr lang="en-US"/>
            </a:p>
          </p:txBody>
        </p:sp>
        <p:sp>
          <p:nvSpPr>
            <p:cNvPr id="62479" name="Freeform 6"/>
            <p:cNvSpPr>
              <a:spLocks/>
            </p:cNvSpPr>
            <p:nvPr/>
          </p:nvSpPr>
          <p:spPr bwMode="auto">
            <a:xfrm>
              <a:off x="577" y="2830"/>
              <a:ext cx="1684" cy="637"/>
            </a:xfrm>
            <a:custGeom>
              <a:avLst/>
              <a:gdLst>
                <a:gd name="T0" fmla="*/ 0 w 1684"/>
                <a:gd name="T1" fmla="*/ 0 h 637"/>
                <a:gd name="T2" fmla="*/ 765 w 1684"/>
                <a:gd name="T3" fmla="*/ 0 h 637"/>
                <a:gd name="T4" fmla="*/ 1683 w 1684"/>
                <a:gd name="T5" fmla="*/ 636 h 637"/>
                <a:gd name="T6" fmla="*/ 918 w 1684"/>
                <a:gd name="T7" fmla="*/ 636 h 637"/>
                <a:gd name="T8" fmla="*/ 0 w 1684"/>
                <a:gd name="T9" fmla="*/ 0 h 637"/>
                <a:gd name="T10" fmla="*/ 0 60000 65536"/>
                <a:gd name="T11" fmla="*/ 0 60000 65536"/>
                <a:gd name="T12" fmla="*/ 0 60000 65536"/>
                <a:gd name="T13" fmla="*/ 0 60000 65536"/>
                <a:gd name="T14" fmla="*/ 0 60000 65536"/>
                <a:gd name="T15" fmla="*/ 0 w 1684"/>
                <a:gd name="T16" fmla="*/ 0 h 637"/>
                <a:gd name="T17" fmla="*/ 1684 w 1684"/>
                <a:gd name="T18" fmla="*/ 637 h 637"/>
              </a:gdLst>
              <a:ahLst/>
              <a:cxnLst>
                <a:cxn ang="T10">
                  <a:pos x="T0" y="T1"/>
                </a:cxn>
                <a:cxn ang="T11">
                  <a:pos x="T2" y="T3"/>
                </a:cxn>
                <a:cxn ang="T12">
                  <a:pos x="T4" y="T5"/>
                </a:cxn>
                <a:cxn ang="T13">
                  <a:pos x="T6" y="T7"/>
                </a:cxn>
                <a:cxn ang="T14">
                  <a:pos x="T8" y="T9"/>
                </a:cxn>
              </a:cxnLst>
              <a:rect l="T15" t="T16" r="T17" b="T18"/>
              <a:pathLst>
                <a:path w="1684" h="637">
                  <a:moveTo>
                    <a:pt x="0" y="0"/>
                  </a:moveTo>
                  <a:lnTo>
                    <a:pt x="765" y="0"/>
                  </a:lnTo>
                  <a:lnTo>
                    <a:pt x="1683" y="636"/>
                  </a:lnTo>
                  <a:lnTo>
                    <a:pt x="918" y="636"/>
                  </a:lnTo>
                  <a:lnTo>
                    <a:pt x="0" y="0"/>
                  </a:lnTo>
                </a:path>
              </a:pathLst>
            </a:custGeom>
            <a:solidFill>
              <a:srgbClr val="919191"/>
            </a:solidFill>
            <a:ln w="12700" cap="rnd">
              <a:noFill/>
              <a:round/>
              <a:headEnd/>
              <a:tailEnd/>
            </a:ln>
          </p:spPr>
          <p:txBody>
            <a:bodyPr/>
            <a:lstStyle/>
            <a:p>
              <a:endParaRPr lang="en-US"/>
            </a:p>
          </p:txBody>
        </p:sp>
        <p:sp>
          <p:nvSpPr>
            <p:cNvPr id="62480" name="Freeform 7"/>
            <p:cNvSpPr>
              <a:spLocks/>
            </p:cNvSpPr>
            <p:nvPr/>
          </p:nvSpPr>
          <p:spPr bwMode="auto">
            <a:xfrm>
              <a:off x="1351" y="2311"/>
              <a:ext cx="1681" cy="637"/>
            </a:xfrm>
            <a:custGeom>
              <a:avLst/>
              <a:gdLst>
                <a:gd name="T0" fmla="*/ 0 w 1681"/>
                <a:gd name="T1" fmla="*/ 0 h 637"/>
                <a:gd name="T2" fmla="*/ 765 w 1681"/>
                <a:gd name="T3" fmla="*/ 0 h 637"/>
                <a:gd name="T4" fmla="*/ 1680 w 1681"/>
                <a:gd name="T5" fmla="*/ 636 h 637"/>
                <a:gd name="T6" fmla="*/ 918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5" y="0"/>
                  </a:lnTo>
                  <a:lnTo>
                    <a:pt x="1680" y="636"/>
                  </a:lnTo>
                  <a:lnTo>
                    <a:pt x="918" y="636"/>
                  </a:lnTo>
                  <a:lnTo>
                    <a:pt x="0" y="0"/>
                  </a:lnTo>
                </a:path>
              </a:pathLst>
            </a:custGeom>
            <a:solidFill>
              <a:srgbClr val="919191"/>
            </a:solidFill>
            <a:ln w="12700" cap="rnd">
              <a:noFill/>
              <a:round/>
              <a:headEnd/>
              <a:tailEnd/>
            </a:ln>
          </p:spPr>
          <p:txBody>
            <a:bodyPr/>
            <a:lstStyle/>
            <a:p>
              <a:endParaRPr lang="en-US"/>
            </a:p>
          </p:txBody>
        </p:sp>
        <p:sp>
          <p:nvSpPr>
            <p:cNvPr id="62481" name="Freeform 8"/>
            <p:cNvSpPr>
              <a:spLocks/>
            </p:cNvSpPr>
            <p:nvPr/>
          </p:nvSpPr>
          <p:spPr bwMode="auto">
            <a:xfrm>
              <a:off x="2125" y="1790"/>
              <a:ext cx="1680" cy="636"/>
            </a:xfrm>
            <a:custGeom>
              <a:avLst/>
              <a:gdLst>
                <a:gd name="T0" fmla="*/ 0 w 1680"/>
                <a:gd name="T1" fmla="*/ 0 h 636"/>
                <a:gd name="T2" fmla="*/ 765 w 1680"/>
                <a:gd name="T3" fmla="*/ 0 h 636"/>
                <a:gd name="T4" fmla="*/ 1679 w 1680"/>
                <a:gd name="T5" fmla="*/ 635 h 636"/>
                <a:gd name="T6" fmla="*/ 914 w 1680"/>
                <a:gd name="T7" fmla="*/ 635 h 636"/>
                <a:gd name="T8" fmla="*/ 0 w 1680"/>
                <a:gd name="T9" fmla="*/ 0 h 636"/>
                <a:gd name="T10" fmla="*/ 0 60000 65536"/>
                <a:gd name="T11" fmla="*/ 0 60000 65536"/>
                <a:gd name="T12" fmla="*/ 0 60000 65536"/>
                <a:gd name="T13" fmla="*/ 0 60000 65536"/>
                <a:gd name="T14" fmla="*/ 0 60000 65536"/>
                <a:gd name="T15" fmla="*/ 0 w 1680"/>
                <a:gd name="T16" fmla="*/ 0 h 636"/>
                <a:gd name="T17" fmla="*/ 1680 w 1680"/>
                <a:gd name="T18" fmla="*/ 636 h 636"/>
              </a:gdLst>
              <a:ahLst/>
              <a:cxnLst>
                <a:cxn ang="T10">
                  <a:pos x="T0" y="T1"/>
                </a:cxn>
                <a:cxn ang="T11">
                  <a:pos x="T2" y="T3"/>
                </a:cxn>
                <a:cxn ang="T12">
                  <a:pos x="T4" y="T5"/>
                </a:cxn>
                <a:cxn ang="T13">
                  <a:pos x="T6" y="T7"/>
                </a:cxn>
                <a:cxn ang="T14">
                  <a:pos x="T8" y="T9"/>
                </a:cxn>
              </a:cxnLst>
              <a:rect l="T15" t="T16" r="T17" b="T18"/>
              <a:pathLst>
                <a:path w="1680" h="636">
                  <a:moveTo>
                    <a:pt x="0" y="0"/>
                  </a:moveTo>
                  <a:lnTo>
                    <a:pt x="765" y="0"/>
                  </a:lnTo>
                  <a:lnTo>
                    <a:pt x="1679" y="635"/>
                  </a:lnTo>
                  <a:lnTo>
                    <a:pt x="914" y="635"/>
                  </a:lnTo>
                  <a:lnTo>
                    <a:pt x="0" y="0"/>
                  </a:lnTo>
                </a:path>
              </a:pathLst>
            </a:custGeom>
            <a:solidFill>
              <a:srgbClr val="919191"/>
            </a:solidFill>
            <a:ln w="12700" cap="rnd">
              <a:noFill/>
              <a:round/>
              <a:headEnd/>
              <a:tailEnd/>
            </a:ln>
          </p:spPr>
          <p:txBody>
            <a:bodyPr/>
            <a:lstStyle/>
            <a:p>
              <a:endParaRPr lang="en-US"/>
            </a:p>
          </p:txBody>
        </p:sp>
        <p:sp>
          <p:nvSpPr>
            <p:cNvPr id="62482" name="Freeform 9"/>
            <p:cNvSpPr>
              <a:spLocks/>
            </p:cNvSpPr>
            <p:nvPr/>
          </p:nvSpPr>
          <p:spPr bwMode="auto">
            <a:xfrm>
              <a:off x="2898" y="1268"/>
              <a:ext cx="1681" cy="637"/>
            </a:xfrm>
            <a:custGeom>
              <a:avLst/>
              <a:gdLst>
                <a:gd name="T0" fmla="*/ 0 w 1681"/>
                <a:gd name="T1" fmla="*/ 0 h 637"/>
                <a:gd name="T2" fmla="*/ 762 w 1681"/>
                <a:gd name="T3" fmla="*/ 0 h 637"/>
                <a:gd name="T4" fmla="*/ 1680 w 1681"/>
                <a:gd name="T5" fmla="*/ 636 h 637"/>
                <a:gd name="T6" fmla="*/ 915 w 1681"/>
                <a:gd name="T7" fmla="*/ 636 h 637"/>
                <a:gd name="T8" fmla="*/ 0 w 1681"/>
                <a:gd name="T9" fmla="*/ 0 h 637"/>
                <a:gd name="T10" fmla="*/ 0 60000 65536"/>
                <a:gd name="T11" fmla="*/ 0 60000 65536"/>
                <a:gd name="T12" fmla="*/ 0 60000 65536"/>
                <a:gd name="T13" fmla="*/ 0 60000 65536"/>
                <a:gd name="T14" fmla="*/ 0 60000 65536"/>
                <a:gd name="T15" fmla="*/ 0 w 1681"/>
                <a:gd name="T16" fmla="*/ 0 h 637"/>
                <a:gd name="T17" fmla="*/ 1681 w 1681"/>
                <a:gd name="T18" fmla="*/ 637 h 637"/>
              </a:gdLst>
              <a:ahLst/>
              <a:cxnLst>
                <a:cxn ang="T10">
                  <a:pos x="T0" y="T1"/>
                </a:cxn>
                <a:cxn ang="T11">
                  <a:pos x="T2" y="T3"/>
                </a:cxn>
                <a:cxn ang="T12">
                  <a:pos x="T4" y="T5"/>
                </a:cxn>
                <a:cxn ang="T13">
                  <a:pos x="T6" y="T7"/>
                </a:cxn>
                <a:cxn ang="T14">
                  <a:pos x="T8" y="T9"/>
                </a:cxn>
              </a:cxnLst>
              <a:rect l="T15" t="T16" r="T17" b="T18"/>
              <a:pathLst>
                <a:path w="1681" h="637">
                  <a:moveTo>
                    <a:pt x="0" y="0"/>
                  </a:moveTo>
                  <a:lnTo>
                    <a:pt x="762" y="0"/>
                  </a:lnTo>
                  <a:lnTo>
                    <a:pt x="1680" y="636"/>
                  </a:lnTo>
                  <a:lnTo>
                    <a:pt x="915" y="636"/>
                  </a:lnTo>
                  <a:lnTo>
                    <a:pt x="0" y="0"/>
                  </a:lnTo>
                </a:path>
              </a:pathLst>
            </a:custGeom>
            <a:solidFill>
              <a:srgbClr val="919191"/>
            </a:solidFill>
            <a:ln w="12700" cap="rnd">
              <a:noFill/>
              <a:round/>
              <a:headEnd/>
              <a:tailEnd/>
            </a:ln>
          </p:spPr>
          <p:txBody>
            <a:bodyPr/>
            <a:lstStyle/>
            <a:p>
              <a:endParaRPr lang="en-US"/>
            </a:p>
          </p:txBody>
        </p:sp>
        <p:sp>
          <p:nvSpPr>
            <p:cNvPr id="62483" name="Freeform 10"/>
            <p:cNvSpPr>
              <a:spLocks/>
            </p:cNvSpPr>
            <p:nvPr/>
          </p:nvSpPr>
          <p:spPr bwMode="auto">
            <a:xfrm>
              <a:off x="3669" y="747"/>
              <a:ext cx="1684" cy="636"/>
            </a:xfrm>
            <a:custGeom>
              <a:avLst/>
              <a:gdLst>
                <a:gd name="T0" fmla="*/ 0 w 1684"/>
                <a:gd name="T1" fmla="*/ 0 h 636"/>
                <a:gd name="T2" fmla="*/ 765 w 1684"/>
                <a:gd name="T3" fmla="*/ 0 h 636"/>
                <a:gd name="T4" fmla="*/ 1683 w 1684"/>
                <a:gd name="T5" fmla="*/ 635 h 636"/>
                <a:gd name="T6" fmla="*/ 918 w 1684"/>
                <a:gd name="T7" fmla="*/ 635 h 636"/>
                <a:gd name="T8" fmla="*/ 0 w 1684"/>
                <a:gd name="T9" fmla="*/ 0 h 636"/>
                <a:gd name="T10" fmla="*/ 0 60000 65536"/>
                <a:gd name="T11" fmla="*/ 0 60000 65536"/>
                <a:gd name="T12" fmla="*/ 0 60000 65536"/>
                <a:gd name="T13" fmla="*/ 0 60000 65536"/>
                <a:gd name="T14" fmla="*/ 0 60000 65536"/>
                <a:gd name="T15" fmla="*/ 0 w 1684"/>
                <a:gd name="T16" fmla="*/ 0 h 636"/>
                <a:gd name="T17" fmla="*/ 1684 w 1684"/>
                <a:gd name="T18" fmla="*/ 636 h 636"/>
              </a:gdLst>
              <a:ahLst/>
              <a:cxnLst>
                <a:cxn ang="T10">
                  <a:pos x="T0" y="T1"/>
                </a:cxn>
                <a:cxn ang="T11">
                  <a:pos x="T2" y="T3"/>
                </a:cxn>
                <a:cxn ang="T12">
                  <a:pos x="T4" y="T5"/>
                </a:cxn>
                <a:cxn ang="T13">
                  <a:pos x="T6" y="T7"/>
                </a:cxn>
                <a:cxn ang="T14">
                  <a:pos x="T8" y="T9"/>
                </a:cxn>
              </a:cxnLst>
              <a:rect l="T15" t="T16" r="T17" b="T18"/>
              <a:pathLst>
                <a:path w="1684" h="636">
                  <a:moveTo>
                    <a:pt x="0" y="0"/>
                  </a:moveTo>
                  <a:lnTo>
                    <a:pt x="765" y="0"/>
                  </a:lnTo>
                  <a:lnTo>
                    <a:pt x="1683" y="635"/>
                  </a:lnTo>
                  <a:lnTo>
                    <a:pt x="918" y="635"/>
                  </a:lnTo>
                  <a:lnTo>
                    <a:pt x="0" y="0"/>
                  </a:lnTo>
                </a:path>
              </a:pathLst>
            </a:custGeom>
            <a:solidFill>
              <a:srgbClr val="919191"/>
            </a:solidFill>
            <a:ln w="12700" cap="rnd">
              <a:noFill/>
              <a:round/>
              <a:headEnd/>
              <a:tailEnd/>
            </a:ln>
          </p:spPr>
          <p:txBody>
            <a:bodyPr/>
            <a:lstStyle/>
            <a:p>
              <a:endParaRPr lang="en-US"/>
            </a:p>
          </p:txBody>
        </p:sp>
      </p:grpSp>
      <p:sp>
        <p:nvSpPr>
          <p:cNvPr id="62468" name="Rectangle 11"/>
          <p:cNvSpPr>
            <a:spLocks noChangeArrowheads="1"/>
          </p:cNvSpPr>
          <p:nvPr/>
        </p:nvSpPr>
        <p:spPr bwMode="auto">
          <a:xfrm>
            <a:off x="2805113" y="5648325"/>
            <a:ext cx="4965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Is there a relationship between the cause and effect?</a:t>
            </a:r>
          </a:p>
        </p:txBody>
      </p:sp>
      <p:sp>
        <p:nvSpPr>
          <p:cNvPr id="62469" name="Rectangle 12"/>
          <p:cNvSpPr>
            <a:spLocks noChangeArrowheads="1"/>
          </p:cNvSpPr>
          <p:nvPr/>
        </p:nvSpPr>
        <p:spPr bwMode="auto">
          <a:xfrm>
            <a:off x="3605213" y="4957763"/>
            <a:ext cx="4005262" cy="454025"/>
          </a:xfrm>
          <a:prstGeom prst="rect">
            <a:avLst/>
          </a:prstGeom>
          <a:noFill/>
          <a:ln w="12700">
            <a:noFill/>
            <a:miter lim="800000"/>
            <a:headEnd/>
            <a:tailEnd/>
          </a:ln>
        </p:spPr>
        <p:txBody>
          <a:bodyPr wrap="none" lIns="90488" tIns="44450" rIns="90488" bIns="44450">
            <a:spAutoFit/>
          </a:bodyPr>
          <a:lstStyle/>
          <a:p>
            <a:pPr eaLnBrk="0" hangingPunct="0">
              <a:spcBef>
                <a:spcPct val="20000"/>
              </a:spcBef>
            </a:pPr>
            <a:r>
              <a:rPr lang="en-US" sz="2400" b="1">
                <a:solidFill>
                  <a:srgbClr val="FC0128"/>
                </a:solidFill>
                <a:latin typeface="Arial" charset="0"/>
              </a:rPr>
              <a:t>Is the relationship causal?</a:t>
            </a:r>
          </a:p>
        </p:txBody>
      </p:sp>
      <p:sp>
        <p:nvSpPr>
          <p:cNvPr id="62470" name="Rectangle 13"/>
          <p:cNvSpPr>
            <a:spLocks noChangeArrowheads="1"/>
          </p:cNvSpPr>
          <p:nvPr/>
        </p:nvSpPr>
        <p:spPr bwMode="auto">
          <a:xfrm>
            <a:off x="4800600" y="4038600"/>
            <a:ext cx="3441700" cy="819150"/>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400" b="1">
                <a:solidFill>
                  <a:srgbClr val="FC0128"/>
                </a:solidFill>
                <a:latin typeface="Arial" charset="0"/>
              </a:rPr>
              <a:t>Can we generalize to the constructs?</a:t>
            </a:r>
          </a:p>
        </p:txBody>
      </p:sp>
      <p:sp>
        <p:nvSpPr>
          <p:cNvPr id="62471" name="Rectangle 14"/>
          <p:cNvSpPr>
            <a:spLocks noChangeArrowheads="1"/>
          </p:cNvSpPr>
          <p:nvPr/>
        </p:nvSpPr>
        <p:spPr bwMode="auto">
          <a:xfrm>
            <a:off x="5943600" y="2895600"/>
            <a:ext cx="2946400" cy="1093788"/>
          </a:xfrm>
          <a:prstGeom prst="rect">
            <a:avLst/>
          </a:prstGeom>
          <a:noFill/>
          <a:ln w="12700">
            <a:noFill/>
            <a:miter lim="800000"/>
            <a:headEnd/>
            <a:tailEnd/>
          </a:ln>
        </p:spPr>
        <p:txBody>
          <a:bodyPr lIns="90488" tIns="44450" rIns="90488" bIns="44450">
            <a:spAutoFit/>
          </a:bodyPr>
          <a:lstStyle/>
          <a:p>
            <a:pPr eaLnBrk="0" hangingPunct="0">
              <a:spcBef>
                <a:spcPct val="20000"/>
              </a:spcBef>
            </a:pPr>
            <a:r>
              <a:rPr lang="en-US" sz="2200" b="1">
                <a:solidFill>
                  <a:srgbClr val="FC0128"/>
                </a:solidFill>
                <a:latin typeface="Arial" charset="0"/>
              </a:rPr>
              <a:t>Can we generalize to other persons, places, times?</a:t>
            </a:r>
          </a:p>
        </p:txBody>
      </p:sp>
      <p:sp>
        <p:nvSpPr>
          <p:cNvPr id="68623" name="Rectangle 15"/>
          <p:cNvSpPr>
            <a:spLocks noChangeArrowheads="1"/>
          </p:cNvSpPr>
          <p:nvPr/>
        </p:nvSpPr>
        <p:spPr bwMode="auto">
          <a:xfrm>
            <a:off x="4038600" y="3124200"/>
            <a:ext cx="17748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eaLnBrk="0" hangingPunct="0">
              <a:defRPr/>
            </a:pPr>
            <a:r>
              <a:rPr lang="en-US" sz="3200">
                <a:effectLst>
                  <a:outerShdw blurRad="38100" dist="38100" dir="2700000" algn="tl">
                    <a:srgbClr val="000000"/>
                  </a:outerShdw>
                </a:effectLst>
                <a:latin typeface="Arial" charset="0"/>
              </a:rPr>
              <a:t>External</a:t>
            </a:r>
          </a:p>
        </p:txBody>
      </p:sp>
      <p:sp>
        <p:nvSpPr>
          <p:cNvPr id="68624" name="Rectangle 16"/>
          <p:cNvSpPr>
            <a:spLocks noChangeArrowheads="1"/>
          </p:cNvSpPr>
          <p:nvPr/>
        </p:nvSpPr>
        <p:spPr bwMode="auto">
          <a:xfrm>
            <a:off x="6675438" y="1385888"/>
            <a:ext cx="1774825" cy="576262"/>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lIns="90488" tIns="44450" rIns="90488" bIns="44450">
            <a:spAutoFit/>
          </a:bodyPr>
          <a:lstStyle/>
          <a:p>
            <a:pPr algn="ctr" eaLnBrk="0" hangingPunct="0">
              <a:defRPr/>
            </a:pPr>
            <a:r>
              <a:rPr lang="en-US" sz="3200" i="1">
                <a:effectLst>
                  <a:outerShdw blurRad="38100" dist="38100" dir="2700000" algn="tl">
                    <a:srgbClr val="000000"/>
                  </a:outerShdw>
                </a:effectLst>
                <a:latin typeface="Arial" charset="0"/>
              </a:rPr>
              <a:t>Validity</a:t>
            </a:r>
          </a:p>
        </p:txBody>
      </p:sp>
      <p:sp>
        <p:nvSpPr>
          <p:cNvPr id="68625" name="Rectangle 17"/>
          <p:cNvSpPr>
            <a:spLocks noChangeArrowheads="1"/>
          </p:cNvSpPr>
          <p:nvPr/>
        </p:nvSpPr>
        <p:spPr bwMode="auto">
          <a:xfrm>
            <a:off x="381000" y="5791200"/>
            <a:ext cx="2189163"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Conclusion</a:t>
            </a:r>
          </a:p>
        </p:txBody>
      </p:sp>
      <p:sp>
        <p:nvSpPr>
          <p:cNvPr id="68626" name="Rectangle 18"/>
          <p:cNvSpPr>
            <a:spLocks noChangeArrowheads="1"/>
          </p:cNvSpPr>
          <p:nvPr/>
        </p:nvSpPr>
        <p:spPr bwMode="auto">
          <a:xfrm>
            <a:off x="1676400" y="4876800"/>
            <a:ext cx="1533525"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Internal</a:t>
            </a:r>
          </a:p>
        </p:txBody>
      </p:sp>
      <p:sp>
        <p:nvSpPr>
          <p:cNvPr id="68627" name="Rectangle 19"/>
          <p:cNvSpPr>
            <a:spLocks noChangeArrowheads="1"/>
          </p:cNvSpPr>
          <p:nvPr/>
        </p:nvSpPr>
        <p:spPr bwMode="auto">
          <a:xfrm>
            <a:off x="2819400" y="4114800"/>
            <a:ext cx="1917700" cy="576263"/>
          </a:xfrm>
          <a:prstGeom prst="rect">
            <a:avLst/>
          </a:prstGeom>
          <a:solidFill>
            <a:schemeClr val="hlink"/>
          </a:solidFill>
          <a:ln w="12700">
            <a:noFill/>
            <a:miter lim="800000"/>
            <a:headEnd/>
            <a:tailEnd/>
          </a:ln>
          <a:effectLst>
            <a:prstShdw prst="shdw17" dist="17961" dir="2700000">
              <a:schemeClr val="hlink">
                <a:gamma/>
                <a:shade val="60000"/>
                <a:invGamma/>
              </a:schemeClr>
            </a:prstShdw>
          </a:effectLst>
        </p:spPr>
        <p:txBody>
          <a:bodyPr wrap="none" lIns="90488" tIns="44450" rIns="90488" bIns="44450">
            <a:spAutoFit/>
          </a:bodyPr>
          <a:lstStyle/>
          <a:p>
            <a:pPr eaLnBrk="0" hangingPunct="0">
              <a:defRPr/>
            </a:pPr>
            <a:r>
              <a:rPr lang="en-US" sz="3200">
                <a:effectLst>
                  <a:outerShdw blurRad="38100" dist="38100" dir="2700000" algn="tl">
                    <a:srgbClr val="000000"/>
                  </a:outerShdw>
                </a:effectLst>
                <a:latin typeface="Arial" charset="0"/>
              </a:rPr>
              <a:t>Construct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4339" name="Title 7"/>
          <p:cNvSpPr>
            <a:spLocks noGrp="1"/>
          </p:cNvSpPr>
          <p:nvPr>
            <p:ph type="title"/>
          </p:nvPr>
        </p:nvSpPr>
        <p:spPr>
          <a:xfrm>
            <a:off x="612775" y="228600"/>
            <a:ext cx="8153400" cy="990600"/>
          </a:xfrm>
        </p:spPr>
        <p:txBody>
          <a:bodyPr/>
          <a:lstStyle/>
          <a:p>
            <a:pPr eaLnBrk="1" hangingPunct="1"/>
            <a:r>
              <a:rPr lang="en-US" sz="3600" smtClean="0"/>
              <a:t>What is Science, the Scientific Method, and Research?</a:t>
            </a:r>
            <a:endParaRPr lang="en-US" smtClean="0"/>
          </a:p>
        </p:txBody>
      </p:sp>
      <p:sp>
        <p:nvSpPr>
          <p:cNvPr id="14340" name="Rectangle 4"/>
          <p:cNvSpPr>
            <a:spLocks noGrp="1" noChangeArrowheads="1"/>
          </p:cNvSpPr>
          <p:nvPr>
            <p:ph sz="quarter" idx="1"/>
          </p:nvPr>
        </p:nvSpPr>
        <p:spPr>
          <a:xfrm>
            <a:off x="612775" y="1600200"/>
            <a:ext cx="8153400" cy="4495800"/>
          </a:xfrm>
        </p:spPr>
        <p:txBody>
          <a:bodyPr/>
          <a:lstStyle/>
          <a:p>
            <a:pPr eaLnBrk="1" hangingPunct="1"/>
            <a:r>
              <a:rPr lang="en-US" smtClean="0"/>
              <a:t>Theory…</a:t>
            </a:r>
          </a:p>
          <a:p>
            <a:pPr lvl="1" eaLnBrk="1" hangingPunct="1"/>
            <a:r>
              <a:rPr lang="en-US" smtClean="0"/>
              <a:t>a set of inter-related constructs and propositions that specify relations among variables to explain and predict phenomena</a:t>
            </a:r>
          </a:p>
          <a:p>
            <a:pPr lvl="1" eaLnBrk="1" hangingPunct="1"/>
            <a:r>
              <a:rPr lang="en-US" smtClean="0"/>
              <a:t>should be simple, consistent with observed relationships, tentative and verifiable</a:t>
            </a:r>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5363" name="Title 7"/>
          <p:cNvSpPr>
            <a:spLocks noGrp="1"/>
          </p:cNvSpPr>
          <p:nvPr>
            <p:ph type="title"/>
          </p:nvPr>
        </p:nvSpPr>
        <p:spPr>
          <a:xfrm>
            <a:off x="612775" y="228600"/>
            <a:ext cx="8153400" cy="990600"/>
          </a:xfrm>
        </p:spPr>
        <p:txBody>
          <a:bodyPr/>
          <a:lstStyle/>
          <a:p>
            <a:pPr eaLnBrk="1" hangingPunct="1"/>
            <a:r>
              <a:rPr lang="en-US" sz="3600" smtClean="0"/>
              <a:t>What is Science, the Scientific Method, and Research?</a:t>
            </a:r>
          </a:p>
        </p:txBody>
      </p:sp>
      <p:sp>
        <p:nvSpPr>
          <p:cNvPr id="15364" name="Rectangle 4"/>
          <p:cNvSpPr>
            <a:spLocks noGrp="1" noChangeArrowheads="1"/>
          </p:cNvSpPr>
          <p:nvPr>
            <p:ph sz="quarter" idx="1"/>
          </p:nvPr>
        </p:nvSpPr>
        <p:spPr>
          <a:xfrm>
            <a:off x="612775" y="1600200"/>
            <a:ext cx="8153400" cy="4495800"/>
          </a:xfrm>
        </p:spPr>
        <p:txBody>
          <a:bodyPr/>
          <a:lstStyle/>
          <a:p>
            <a:pPr eaLnBrk="1" hangingPunct="1"/>
            <a:r>
              <a:rPr lang="en-US" smtClean="0"/>
              <a:t>Scientific Method…</a:t>
            </a:r>
          </a:p>
          <a:p>
            <a:pPr lvl="1" eaLnBrk="1" hangingPunct="1"/>
            <a:r>
              <a:rPr lang="en-US" smtClean="0"/>
              <a:t>involves the principles and processes regarded as characteristic of or necessary for scientific investigation</a:t>
            </a:r>
          </a:p>
          <a:p>
            <a:pPr lvl="1" eaLnBrk="1" hangingPunct="1"/>
            <a:r>
              <a:rPr lang="en-US" smtClean="0"/>
              <a:t>process or approach to generating valid and trustworthy knowledge</a:t>
            </a:r>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6387" name="Title 7"/>
          <p:cNvSpPr>
            <a:spLocks noGrp="1"/>
          </p:cNvSpPr>
          <p:nvPr>
            <p:ph type="title"/>
          </p:nvPr>
        </p:nvSpPr>
        <p:spPr>
          <a:xfrm>
            <a:off x="612775" y="228600"/>
            <a:ext cx="8153400" cy="990600"/>
          </a:xfrm>
        </p:spPr>
        <p:txBody>
          <a:bodyPr/>
          <a:lstStyle/>
          <a:p>
            <a:pPr eaLnBrk="1" hangingPunct="1"/>
            <a:r>
              <a:rPr lang="en-US" sz="3600" smtClean="0"/>
              <a:t>What is Science, the Scientific Method, and Research?</a:t>
            </a:r>
          </a:p>
        </p:txBody>
      </p:sp>
      <p:sp>
        <p:nvSpPr>
          <p:cNvPr id="16388" name="Rectangle 4"/>
          <p:cNvSpPr>
            <a:spLocks noGrp="1" noChangeArrowheads="1"/>
          </p:cNvSpPr>
          <p:nvPr>
            <p:ph sz="quarter" idx="1"/>
          </p:nvPr>
        </p:nvSpPr>
        <p:spPr>
          <a:xfrm>
            <a:off x="612775" y="1600200"/>
            <a:ext cx="8153400" cy="4495800"/>
          </a:xfrm>
        </p:spPr>
        <p:txBody>
          <a:bodyPr/>
          <a:lstStyle/>
          <a:p>
            <a:pPr eaLnBrk="1" hangingPunct="1"/>
            <a:r>
              <a:rPr lang="en-US" smtClean="0"/>
              <a:t>Research…</a:t>
            </a:r>
          </a:p>
          <a:p>
            <a:pPr lvl="1" eaLnBrk="1" hangingPunct="1"/>
            <a:r>
              <a:rPr lang="en-US" smtClean="0"/>
              <a:t>the application of the scientific method</a:t>
            </a:r>
          </a:p>
          <a:p>
            <a:pPr lvl="1" eaLnBrk="1" hangingPunct="1"/>
            <a:r>
              <a:rPr lang="en-US" smtClean="0"/>
              <a:t>a systematic process of collecting and logically analyzing information (data)</a:t>
            </a:r>
          </a:p>
          <a:p>
            <a:pPr eaLnBrk="1" hangingPunct="1"/>
            <a:r>
              <a:rPr lang="en-US" smtClean="0"/>
              <a:t>Research Methods (Methodology)…</a:t>
            </a:r>
          </a:p>
          <a:p>
            <a:pPr lvl="1" eaLnBrk="1" hangingPunct="1"/>
            <a:r>
              <a:rPr lang="en-US" smtClean="0"/>
              <a:t>the ways one collects and analyzes data</a:t>
            </a:r>
          </a:p>
          <a:p>
            <a:pPr lvl="1" eaLnBrk="1" hangingPunct="1"/>
            <a:r>
              <a:rPr lang="en-US" smtClean="0"/>
              <a:t>methods developed for acquiring trustworthy knowledge via reliable and valid procedures</a:t>
            </a:r>
          </a:p>
          <a:p>
            <a:pPr lvl="1"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1371600"/>
          </a:xfrm>
          <a:prstGeom prst="rect">
            <a:avLst/>
          </a:prstGeom>
          <a:noFill/>
          <a:ln w="9525">
            <a:noFill/>
            <a:miter lim="800000"/>
            <a:headEnd/>
            <a:tailEnd/>
          </a:ln>
        </p:spPr>
        <p:txBody>
          <a:bodyPr wrap="none" anchor="ctr"/>
          <a:lstStyle/>
          <a:p>
            <a:endParaRPr lang="en-US"/>
          </a:p>
        </p:txBody>
      </p:sp>
      <p:sp>
        <p:nvSpPr>
          <p:cNvPr id="17411" name="Rectangle 3"/>
          <p:cNvSpPr>
            <a:spLocks noGrp="1" noChangeArrowheads="1"/>
          </p:cNvSpPr>
          <p:nvPr>
            <p:ph type="title"/>
          </p:nvPr>
        </p:nvSpPr>
        <p:spPr>
          <a:xfrm>
            <a:off x="612775" y="228600"/>
            <a:ext cx="8153400" cy="990600"/>
          </a:xfrm>
        </p:spPr>
        <p:txBody>
          <a:bodyPr/>
          <a:lstStyle/>
          <a:p>
            <a:pPr eaLnBrk="1" hangingPunct="1"/>
            <a:r>
              <a:rPr lang="en-US" smtClean="0"/>
              <a:t>Characteristics of Research</a:t>
            </a:r>
          </a:p>
        </p:txBody>
      </p:sp>
      <p:sp>
        <p:nvSpPr>
          <p:cNvPr id="17412" name="Content Placeholder 4"/>
          <p:cNvSpPr>
            <a:spLocks noGrp="1"/>
          </p:cNvSpPr>
          <p:nvPr>
            <p:ph sz="quarter" idx="1"/>
          </p:nvPr>
        </p:nvSpPr>
        <p:spPr>
          <a:xfrm>
            <a:off x="612775" y="1600200"/>
            <a:ext cx="8153400" cy="4495800"/>
          </a:xfrm>
        </p:spPr>
        <p:txBody>
          <a:bodyPr/>
          <a:lstStyle/>
          <a:p>
            <a:pPr eaLnBrk="1" hangingPunct="1"/>
            <a:r>
              <a:rPr lang="en-US" dirty="0" smtClean="0"/>
              <a:t>objective</a:t>
            </a:r>
          </a:p>
          <a:p>
            <a:pPr eaLnBrk="1" hangingPunct="1"/>
            <a:r>
              <a:rPr lang="en-US" dirty="0" smtClean="0"/>
              <a:t>precise</a:t>
            </a:r>
          </a:p>
          <a:p>
            <a:pPr eaLnBrk="1" hangingPunct="1"/>
            <a:r>
              <a:rPr lang="en-US" dirty="0" smtClean="0"/>
              <a:t>verifiable</a:t>
            </a:r>
          </a:p>
          <a:p>
            <a:pPr eaLnBrk="1" hangingPunct="1"/>
            <a:r>
              <a:rPr lang="en-US" dirty="0" smtClean="0"/>
              <a:t>Parsimonious </a:t>
            </a:r>
            <a:r>
              <a:rPr lang="en-US" smtClean="0"/>
              <a:t>(economical)</a:t>
            </a:r>
            <a:endParaRPr lang="en-US" dirty="0" smtClean="0"/>
          </a:p>
          <a:p>
            <a:pPr eaLnBrk="1" hangingPunct="1"/>
            <a:r>
              <a:rPr lang="en-US" dirty="0" smtClean="0"/>
              <a:t>empirical</a:t>
            </a:r>
          </a:p>
          <a:p>
            <a:pPr eaLnBrk="1" hangingPunct="1"/>
            <a:r>
              <a:rPr lang="en-US" dirty="0" smtClean="0"/>
              <a:t>logical</a:t>
            </a:r>
          </a:p>
          <a:p>
            <a:pPr eaLnBrk="1" hangingPunct="1"/>
            <a:r>
              <a:rPr lang="en-US" dirty="0" smtClean="0"/>
              <a:t>probabilistic</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6430</TotalTime>
  <Words>1414</Words>
  <Application>Microsoft Office PowerPoint</Application>
  <PresentationFormat>On-screen Show (4:3)</PresentationFormat>
  <Paragraphs>303</Paragraphs>
  <Slides>53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Arial</vt:lpstr>
      <vt:lpstr>Calibri</vt:lpstr>
      <vt:lpstr>Comic Sans MS</vt:lpstr>
      <vt:lpstr>Trebuchet MS</vt:lpstr>
      <vt:lpstr>Tw Cen MT</vt:lpstr>
      <vt:lpstr>Wingdings</vt:lpstr>
      <vt:lpstr>Wingdings 2</vt:lpstr>
      <vt:lpstr>Median</vt:lpstr>
      <vt:lpstr>Introduction to Research </vt:lpstr>
      <vt:lpstr>Issues...</vt:lpstr>
      <vt:lpstr>Why must we understand research? </vt:lpstr>
      <vt:lpstr>Why is research a valued source of knowledge? </vt:lpstr>
      <vt:lpstr>What is Science, the Scientific Method, and Research?</vt:lpstr>
      <vt:lpstr>What is Science, the Scientific Method, and Research?</vt:lpstr>
      <vt:lpstr>What is Science, the Scientific Method, and Research?</vt:lpstr>
      <vt:lpstr>What is Science, the Scientific Method, and Research?</vt:lpstr>
      <vt:lpstr>Characteristics of Research</vt:lpstr>
      <vt:lpstr>Types of Research</vt:lpstr>
      <vt:lpstr>Types of Research</vt:lpstr>
      <vt:lpstr>Key Concepts and Issues</vt:lpstr>
      <vt:lpstr>Time in Research</vt:lpstr>
      <vt:lpstr>Variables</vt:lpstr>
      <vt:lpstr>Examples</vt:lpstr>
      <vt:lpstr>Examples</vt:lpstr>
      <vt:lpstr>Examples</vt:lpstr>
      <vt:lpstr>Examples</vt:lpstr>
      <vt:lpstr>Examples</vt:lpstr>
      <vt:lpstr>Examples</vt:lpstr>
      <vt:lpstr>Types of Variables</vt:lpstr>
      <vt:lpstr>Examples</vt:lpstr>
      <vt:lpstr>The purpose of the study was to…</vt:lpstr>
      <vt:lpstr>Types of Relationships</vt:lpstr>
      <vt:lpstr>Types of Relationships</vt:lpstr>
      <vt:lpstr>PowerPoint Presentation</vt:lpstr>
      <vt:lpstr>Hypotheses</vt:lpstr>
      <vt:lpstr>Hypotheses</vt:lpstr>
      <vt:lpstr>Hypotheses</vt:lpstr>
      <vt:lpstr>Hypotheses</vt:lpstr>
      <vt:lpstr>Types of Data</vt:lpstr>
      <vt:lpstr>Research Fallacies</vt:lpstr>
      <vt:lpstr>Structure of Research</vt:lpstr>
      <vt:lpstr>Deduction and Induction</vt:lpstr>
      <vt:lpstr>Ethics in Research</vt:lpstr>
      <vt:lpstr>Practice Questions</vt:lpstr>
      <vt:lpstr>Practice Questions</vt:lpstr>
      <vt:lpstr>Practice Questions</vt:lpstr>
      <vt:lpstr>Practice Questions</vt:lpstr>
      <vt:lpstr>Practice Questions</vt:lpstr>
      <vt:lpstr>Practice Questions</vt:lpstr>
      <vt:lpstr>Introduction to Validity</vt:lpstr>
      <vt:lpstr>Introduction to Validity</vt:lpstr>
      <vt:lpstr>Introduction to Validity</vt:lpstr>
      <vt:lpstr>Additional Information</vt:lpstr>
      <vt:lpstr>PowerPoint Presentation</vt:lpstr>
      <vt:lpstr>The Validity Questions Are Cumulative...</vt:lpstr>
      <vt:lpstr>The Validity Questions Are Cumulative...</vt:lpstr>
      <vt:lpstr>The Validity Questions Are Cumulative...</vt:lpstr>
      <vt:lpstr>The Validity Questions Are Cumulative...</vt:lpstr>
      <vt:lpstr>The Validity Questions Are Cumulative...</vt:lpstr>
      <vt:lpstr>The Validity Questions are cumulative...</vt:lpstr>
      <vt:lpstr>Validity Questions are Cumulative</vt:lpstr>
    </vt:vector>
  </TitlesOfParts>
  <Company>Illinois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Research</dc:title>
  <dc:creator>ajamoro</dc:creator>
  <cp:lastModifiedBy>Windows User</cp:lastModifiedBy>
  <cp:revision>221</cp:revision>
  <dcterms:created xsi:type="dcterms:W3CDTF">2004-08-31T17:58:31Z</dcterms:created>
  <dcterms:modified xsi:type="dcterms:W3CDTF">2020-03-22T09:06:04Z</dcterms:modified>
</cp:coreProperties>
</file>