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55"/>
  </p:notesMasterIdLst>
  <p:handoutMasterIdLst>
    <p:handoutMasterId r:id="rId56"/>
  </p:handoutMasterIdLst>
  <p:sldIdLst>
    <p:sldId id="256" r:id="rId2"/>
    <p:sldId id="332" r:id="rId3"/>
    <p:sldId id="257" r:id="rId4"/>
    <p:sldId id="258" r:id="rId5"/>
    <p:sldId id="259" r:id="rId6"/>
    <p:sldId id="261" r:id="rId7"/>
    <p:sldId id="333" r:id="rId8"/>
    <p:sldId id="334" r:id="rId9"/>
    <p:sldId id="315" r:id="rId10"/>
    <p:sldId id="266" r:id="rId11"/>
    <p:sldId id="267" r:id="rId12"/>
    <p:sldId id="279" r:id="rId13"/>
    <p:sldId id="264" r:id="rId14"/>
    <p:sldId id="272" r:id="rId15"/>
    <p:sldId id="273" r:id="rId16"/>
    <p:sldId id="335" r:id="rId17"/>
    <p:sldId id="336" r:id="rId18"/>
    <p:sldId id="337" r:id="rId19"/>
    <p:sldId id="338" r:id="rId20"/>
    <p:sldId id="339" r:id="rId21"/>
    <p:sldId id="276" r:id="rId22"/>
    <p:sldId id="277" r:id="rId23"/>
    <p:sldId id="327" r:id="rId24"/>
    <p:sldId id="328" r:id="rId25"/>
    <p:sldId id="329" r:id="rId26"/>
    <p:sldId id="330" r:id="rId27"/>
    <p:sldId id="278" r:id="rId28"/>
    <p:sldId id="283" r:id="rId29"/>
    <p:sldId id="287" r:id="rId30"/>
    <p:sldId id="288" r:id="rId31"/>
    <p:sldId id="289" r:id="rId32"/>
    <p:sldId id="290" r:id="rId33"/>
    <p:sldId id="291" r:id="rId34"/>
    <p:sldId id="292" r:id="rId35"/>
    <p:sldId id="297" r:id="rId36"/>
    <p:sldId id="340" r:id="rId37"/>
    <p:sldId id="341" r:id="rId38"/>
    <p:sldId id="342" r:id="rId39"/>
    <p:sldId id="343" r:id="rId40"/>
    <p:sldId id="344" r:id="rId41"/>
    <p:sldId id="345" r:id="rId42"/>
    <p:sldId id="326" r:id="rId43"/>
    <p:sldId id="317" r:id="rId44"/>
    <p:sldId id="307" r:id="rId45"/>
    <p:sldId id="331" r:id="rId46"/>
    <p:sldId id="298" r:id="rId47"/>
    <p:sldId id="309" r:id="rId48"/>
    <p:sldId id="310" r:id="rId49"/>
    <p:sldId id="311" r:id="rId50"/>
    <p:sldId id="312" r:id="rId51"/>
    <p:sldId id="313" r:id="rId52"/>
    <p:sldId id="314" r:id="rId53"/>
    <p:sldId id="306" r:id="rId54"/>
  </p:sldIdLst>
  <p:sldSz cx="9144000" cy="6858000" type="screen4x3"/>
  <p:notesSz cx="6858000" cy="9117013"/>
  <p:defaultTextStyle>
    <a:defPPr>
      <a:defRPr lang="en-US"/>
    </a:defPPr>
    <a:lvl1pPr algn="l" rtl="0" fontAlgn="base">
      <a:spcBef>
        <a:spcPct val="0"/>
      </a:spcBef>
      <a:spcAft>
        <a:spcPct val="0"/>
      </a:spcAft>
      <a:defRPr kern="1200">
        <a:solidFill>
          <a:schemeClr val="tx1"/>
        </a:solidFill>
        <a:latin typeface="Comic Sans MS" pitchFamily="66" charset="0"/>
        <a:ea typeface="+mn-ea"/>
        <a:cs typeface="+mn-cs"/>
      </a:defRPr>
    </a:lvl1pPr>
    <a:lvl2pPr marL="457200" algn="l" rtl="0" fontAlgn="base">
      <a:spcBef>
        <a:spcPct val="0"/>
      </a:spcBef>
      <a:spcAft>
        <a:spcPct val="0"/>
      </a:spcAft>
      <a:defRPr kern="1200">
        <a:solidFill>
          <a:schemeClr val="tx1"/>
        </a:solidFill>
        <a:latin typeface="Comic Sans MS" pitchFamily="66" charset="0"/>
        <a:ea typeface="+mn-ea"/>
        <a:cs typeface="+mn-cs"/>
      </a:defRPr>
    </a:lvl2pPr>
    <a:lvl3pPr marL="914400" algn="l" rtl="0" fontAlgn="base">
      <a:spcBef>
        <a:spcPct val="0"/>
      </a:spcBef>
      <a:spcAft>
        <a:spcPct val="0"/>
      </a:spcAft>
      <a:defRPr kern="1200">
        <a:solidFill>
          <a:schemeClr val="tx1"/>
        </a:solidFill>
        <a:latin typeface="Comic Sans MS" pitchFamily="66" charset="0"/>
        <a:ea typeface="+mn-ea"/>
        <a:cs typeface="+mn-cs"/>
      </a:defRPr>
    </a:lvl3pPr>
    <a:lvl4pPr marL="1371600" algn="l" rtl="0" fontAlgn="base">
      <a:spcBef>
        <a:spcPct val="0"/>
      </a:spcBef>
      <a:spcAft>
        <a:spcPct val="0"/>
      </a:spcAft>
      <a:defRPr kern="1200">
        <a:solidFill>
          <a:schemeClr val="tx1"/>
        </a:solidFill>
        <a:latin typeface="Comic Sans MS" pitchFamily="66" charset="0"/>
        <a:ea typeface="+mn-ea"/>
        <a:cs typeface="+mn-cs"/>
      </a:defRPr>
    </a:lvl4pPr>
    <a:lvl5pPr marL="1828800" algn="l" rtl="0" fontAlgn="base">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35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FF"/>
    <a:srgbClr val="FF66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4" autoAdjust="0"/>
  </p:normalViewPr>
  <p:slideViewPr>
    <p:cSldViewPr>
      <p:cViewPr varScale="1">
        <p:scale>
          <a:sx n="75" d="100"/>
          <a:sy n="75" d="100"/>
        </p:scale>
        <p:origin x="1236" y="72"/>
      </p:cViewPr>
      <p:guideLst>
        <p:guide orient="horz" pos="2352"/>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84995" name="Rectangle 3"/>
          <p:cNvSpPr>
            <a:spLocks noGrp="1" noChangeArrowheads="1"/>
          </p:cNvSpPr>
          <p:nvPr>
            <p:ph type="dt" sz="quarter" idx="1"/>
          </p:nvPr>
        </p:nvSpPr>
        <p:spPr bwMode="auto">
          <a:xfrm>
            <a:off x="3884613"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84996" name="Rectangle 4"/>
          <p:cNvSpPr>
            <a:spLocks noGrp="1" noChangeArrowheads="1"/>
          </p:cNvSpPr>
          <p:nvPr>
            <p:ph type="ftr" sz="quarter" idx="2"/>
          </p:nvPr>
        </p:nvSpPr>
        <p:spPr bwMode="auto">
          <a:xfrm>
            <a:off x="0" y="8659813"/>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84997" name="Rectangle 5"/>
          <p:cNvSpPr>
            <a:spLocks noGrp="1" noChangeArrowheads="1"/>
          </p:cNvSpPr>
          <p:nvPr>
            <p:ph type="sldNum" sz="quarter" idx="3"/>
          </p:nvPr>
        </p:nvSpPr>
        <p:spPr bwMode="auto">
          <a:xfrm>
            <a:off x="3884613" y="8659813"/>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49713CEC-68DB-4CEA-82B5-9E8E50E1A04D}" type="slidenum">
              <a:rPr lang="en-US"/>
              <a:pPr>
                <a:defRPr/>
              </a:pPr>
              <a:t>‹#›</a:t>
            </a:fld>
            <a:endParaRPr lang="en-US"/>
          </a:p>
        </p:txBody>
      </p:sp>
    </p:spTree>
    <p:extLst>
      <p:ext uri="{BB962C8B-B14F-4D97-AF65-F5344CB8AC3E}">
        <p14:creationId xmlns:p14="http://schemas.microsoft.com/office/powerpoint/2010/main" val="29396299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6323" name="Rectangle 3"/>
          <p:cNvSpPr>
            <a:spLocks noGrp="1" noChangeArrowheads="1"/>
          </p:cNvSpPr>
          <p:nvPr>
            <p:ph type="dt" idx="1"/>
          </p:nvPr>
        </p:nvSpPr>
        <p:spPr bwMode="auto">
          <a:xfrm>
            <a:off x="3884613"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63492" name="Rectangle 4"/>
          <p:cNvSpPr>
            <a:spLocks noGrp="1" noRot="1" noChangeAspect="1" noChangeArrowheads="1" noTextEdit="1"/>
          </p:cNvSpPr>
          <p:nvPr>
            <p:ph type="sldImg" idx="2"/>
          </p:nvPr>
        </p:nvSpPr>
        <p:spPr bwMode="auto">
          <a:xfrm>
            <a:off x="1150938" y="684213"/>
            <a:ext cx="4556125" cy="3417887"/>
          </a:xfrm>
          <a:prstGeom prst="rect">
            <a:avLst/>
          </a:prstGeom>
          <a:noFill/>
          <a:ln w="9525">
            <a:solidFill>
              <a:srgbClr val="000000"/>
            </a:solidFill>
            <a:miter lim="800000"/>
            <a:headEnd/>
            <a:tailEnd/>
          </a:ln>
        </p:spPr>
      </p:sp>
      <p:sp>
        <p:nvSpPr>
          <p:cNvPr id="56325" name="Rectangle 5"/>
          <p:cNvSpPr>
            <a:spLocks noGrp="1" noChangeArrowheads="1"/>
          </p:cNvSpPr>
          <p:nvPr>
            <p:ph type="body" sz="quarter" idx="3"/>
          </p:nvPr>
        </p:nvSpPr>
        <p:spPr bwMode="auto">
          <a:xfrm>
            <a:off x="685800" y="4330700"/>
            <a:ext cx="5486400" cy="410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6326" name="Rectangle 6"/>
          <p:cNvSpPr>
            <a:spLocks noGrp="1" noChangeArrowheads="1"/>
          </p:cNvSpPr>
          <p:nvPr>
            <p:ph type="ftr" sz="quarter" idx="4"/>
          </p:nvPr>
        </p:nvSpPr>
        <p:spPr bwMode="auto">
          <a:xfrm>
            <a:off x="0" y="8659813"/>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6327" name="Rectangle 7"/>
          <p:cNvSpPr>
            <a:spLocks noGrp="1" noChangeArrowheads="1"/>
          </p:cNvSpPr>
          <p:nvPr>
            <p:ph type="sldNum" sz="quarter" idx="5"/>
          </p:nvPr>
        </p:nvSpPr>
        <p:spPr bwMode="auto">
          <a:xfrm>
            <a:off x="3884613" y="8659813"/>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A50A11C9-751B-4A63-8232-23E6B0DC6598}" type="slidenum">
              <a:rPr lang="en-US"/>
              <a:pPr>
                <a:defRPr/>
              </a:pPr>
              <a:t>‹#›</a:t>
            </a:fld>
            <a:endParaRPr lang="en-US"/>
          </a:p>
        </p:txBody>
      </p:sp>
    </p:spTree>
    <p:extLst>
      <p:ext uri="{BB962C8B-B14F-4D97-AF65-F5344CB8AC3E}">
        <p14:creationId xmlns:p14="http://schemas.microsoft.com/office/powerpoint/2010/main" val="20151532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B980BD1D-EDD6-4666-8A6A-CBCCD7DC4381}" type="slidenum">
              <a:rPr lang="en-US" smtClean="0"/>
              <a:pPr/>
              <a:t>47</a:t>
            </a:fld>
            <a:endParaRPr lang="en-US" smtClean="0"/>
          </a:p>
        </p:txBody>
      </p:sp>
      <p:sp>
        <p:nvSpPr>
          <p:cNvPr id="64515" name="Rectangle 2"/>
          <p:cNvSpPr>
            <a:spLocks noGrp="1" noRot="1" noChangeAspect="1" noChangeArrowheads="1" noTextEdit="1"/>
          </p:cNvSpPr>
          <p:nvPr>
            <p:ph type="sldImg"/>
          </p:nvPr>
        </p:nvSpPr>
        <p:spPr>
          <a:xfrm>
            <a:off x="1158875" y="690563"/>
            <a:ext cx="4540250" cy="3405187"/>
          </a:xfrm>
          <a:ln/>
        </p:spPr>
      </p:sp>
      <p:sp>
        <p:nvSpPr>
          <p:cNvPr id="64516" name="Rectangle 3"/>
          <p:cNvSpPr>
            <a:spLocks noGrp="1" noChangeArrowheads="1"/>
          </p:cNvSpPr>
          <p:nvPr>
            <p:ph type="body" idx="1"/>
          </p:nvPr>
        </p:nvSpPr>
        <p:spPr>
          <a:xfrm>
            <a:off x="914400" y="4330700"/>
            <a:ext cx="5029200" cy="4102100"/>
          </a:xfrm>
          <a:noFill/>
          <a:ln/>
        </p:spPr>
        <p:txBody>
          <a:bodyPr/>
          <a:lstStyle/>
          <a:p>
            <a:pPr eaLnBrk="1" hangingPunct="1"/>
            <a:endParaRPr lang="en-US" smtClean="0"/>
          </a:p>
        </p:txBody>
      </p:sp>
    </p:spTree>
    <p:extLst>
      <p:ext uri="{BB962C8B-B14F-4D97-AF65-F5344CB8AC3E}">
        <p14:creationId xmlns:p14="http://schemas.microsoft.com/office/powerpoint/2010/main" val="1083277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2F726C70-4967-447E-901E-698972EEA827}" type="slidenum">
              <a:rPr lang="en-US" smtClean="0"/>
              <a:pPr/>
              <a:t>48</a:t>
            </a:fld>
            <a:endParaRPr lang="en-US" smtClean="0"/>
          </a:p>
        </p:txBody>
      </p:sp>
      <p:sp>
        <p:nvSpPr>
          <p:cNvPr id="65539" name="Rectangle 2"/>
          <p:cNvSpPr>
            <a:spLocks noGrp="1" noRot="1" noChangeAspect="1" noChangeArrowheads="1" noTextEdit="1"/>
          </p:cNvSpPr>
          <p:nvPr>
            <p:ph type="sldImg"/>
          </p:nvPr>
        </p:nvSpPr>
        <p:spPr>
          <a:xfrm>
            <a:off x="1158875" y="690563"/>
            <a:ext cx="4540250" cy="3405187"/>
          </a:xfrm>
          <a:ln/>
        </p:spPr>
      </p:sp>
      <p:sp>
        <p:nvSpPr>
          <p:cNvPr id="65540" name="Rectangle 3"/>
          <p:cNvSpPr>
            <a:spLocks noGrp="1" noChangeArrowheads="1"/>
          </p:cNvSpPr>
          <p:nvPr>
            <p:ph type="body" idx="1"/>
          </p:nvPr>
        </p:nvSpPr>
        <p:spPr>
          <a:xfrm>
            <a:off x="914400" y="4330700"/>
            <a:ext cx="5029200" cy="4102100"/>
          </a:xfrm>
          <a:noFill/>
          <a:ln/>
        </p:spPr>
        <p:txBody>
          <a:bodyPr/>
          <a:lstStyle/>
          <a:p>
            <a:pPr eaLnBrk="1" hangingPunct="1"/>
            <a:endParaRPr lang="en-US" smtClean="0"/>
          </a:p>
        </p:txBody>
      </p:sp>
    </p:spTree>
    <p:extLst>
      <p:ext uri="{BB962C8B-B14F-4D97-AF65-F5344CB8AC3E}">
        <p14:creationId xmlns:p14="http://schemas.microsoft.com/office/powerpoint/2010/main" val="244448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B9B245AA-335A-4FD0-B1F3-584C10F0B4F4}" type="slidenum">
              <a:rPr lang="en-US" smtClean="0"/>
              <a:pPr/>
              <a:t>49</a:t>
            </a:fld>
            <a:endParaRPr lang="en-US" smtClean="0"/>
          </a:p>
        </p:txBody>
      </p:sp>
      <p:sp>
        <p:nvSpPr>
          <p:cNvPr id="66563" name="Rectangle 2"/>
          <p:cNvSpPr>
            <a:spLocks noGrp="1" noRot="1" noChangeAspect="1" noChangeArrowheads="1" noTextEdit="1"/>
          </p:cNvSpPr>
          <p:nvPr>
            <p:ph type="sldImg"/>
          </p:nvPr>
        </p:nvSpPr>
        <p:spPr>
          <a:xfrm>
            <a:off x="1158875" y="690563"/>
            <a:ext cx="4540250" cy="3405187"/>
          </a:xfrm>
          <a:ln/>
        </p:spPr>
      </p:sp>
      <p:sp>
        <p:nvSpPr>
          <p:cNvPr id="66564" name="Rectangle 3"/>
          <p:cNvSpPr>
            <a:spLocks noGrp="1" noChangeArrowheads="1"/>
          </p:cNvSpPr>
          <p:nvPr>
            <p:ph type="body" idx="1"/>
          </p:nvPr>
        </p:nvSpPr>
        <p:spPr>
          <a:xfrm>
            <a:off x="914400" y="4330700"/>
            <a:ext cx="5029200" cy="4102100"/>
          </a:xfrm>
          <a:noFill/>
          <a:ln/>
        </p:spPr>
        <p:txBody>
          <a:bodyPr/>
          <a:lstStyle/>
          <a:p>
            <a:pPr eaLnBrk="1" hangingPunct="1"/>
            <a:endParaRPr lang="en-US" smtClean="0"/>
          </a:p>
        </p:txBody>
      </p:sp>
    </p:spTree>
    <p:extLst>
      <p:ext uri="{BB962C8B-B14F-4D97-AF65-F5344CB8AC3E}">
        <p14:creationId xmlns:p14="http://schemas.microsoft.com/office/powerpoint/2010/main" val="1080327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EBC001D8-310F-4583-8909-DAC76D3DF691}" type="slidenum">
              <a:rPr lang="en-US" smtClean="0"/>
              <a:pPr/>
              <a:t>50</a:t>
            </a:fld>
            <a:endParaRPr lang="en-US" smtClean="0"/>
          </a:p>
        </p:txBody>
      </p:sp>
      <p:sp>
        <p:nvSpPr>
          <p:cNvPr id="67587" name="Rectangle 2"/>
          <p:cNvSpPr>
            <a:spLocks noGrp="1" noRot="1" noChangeAspect="1" noChangeArrowheads="1" noTextEdit="1"/>
          </p:cNvSpPr>
          <p:nvPr>
            <p:ph type="sldImg"/>
          </p:nvPr>
        </p:nvSpPr>
        <p:spPr>
          <a:xfrm>
            <a:off x="1158875" y="690563"/>
            <a:ext cx="4540250" cy="3405187"/>
          </a:xfrm>
          <a:ln/>
        </p:spPr>
      </p:sp>
      <p:sp>
        <p:nvSpPr>
          <p:cNvPr id="67588" name="Rectangle 3"/>
          <p:cNvSpPr>
            <a:spLocks noGrp="1" noChangeArrowheads="1"/>
          </p:cNvSpPr>
          <p:nvPr>
            <p:ph type="body" idx="1"/>
          </p:nvPr>
        </p:nvSpPr>
        <p:spPr>
          <a:xfrm>
            <a:off x="914400" y="4330700"/>
            <a:ext cx="5029200" cy="4102100"/>
          </a:xfrm>
          <a:noFill/>
          <a:ln/>
        </p:spPr>
        <p:txBody>
          <a:bodyPr/>
          <a:lstStyle/>
          <a:p>
            <a:pPr eaLnBrk="1" hangingPunct="1"/>
            <a:endParaRPr lang="en-US" smtClean="0"/>
          </a:p>
        </p:txBody>
      </p:sp>
    </p:spTree>
    <p:extLst>
      <p:ext uri="{BB962C8B-B14F-4D97-AF65-F5344CB8AC3E}">
        <p14:creationId xmlns:p14="http://schemas.microsoft.com/office/powerpoint/2010/main" val="1702387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6EFC8ADF-8D2B-408F-BDA7-DB4EBCEEA515}" type="slidenum">
              <a:rPr lang="en-US" smtClean="0"/>
              <a:pPr/>
              <a:t>51</a:t>
            </a:fld>
            <a:endParaRPr lang="en-US" smtClean="0"/>
          </a:p>
        </p:txBody>
      </p:sp>
      <p:sp>
        <p:nvSpPr>
          <p:cNvPr id="68611" name="Rectangle 2"/>
          <p:cNvSpPr>
            <a:spLocks noGrp="1" noRot="1" noChangeAspect="1" noChangeArrowheads="1" noTextEdit="1"/>
          </p:cNvSpPr>
          <p:nvPr>
            <p:ph type="sldImg"/>
          </p:nvPr>
        </p:nvSpPr>
        <p:spPr>
          <a:xfrm>
            <a:off x="1158875" y="690563"/>
            <a:ext cx="4540250" cy="3405187"/>
          </a:xfrm>
          <a:ln/>
        </p:spPr>
      </p:sp>
      <p:sp>
        <p:nvSpPr>
          <p:cNvPr id="68612" name="Rectangle 3"/>
          <p:cNvSpPr>
            <a:spLocks noGrp="1" noChangeArrowheads="1"/>
          </p:cNvSpPr>
          <p:nvPr>
            <p:ph type="body" idx="1"/>
          </p:nvPr>
        </p:nvSpPr>
        <p:spPr>
          <a:xfrm>
            <a:off x="914400" y="4330700"/>
            <a:ext cx="5029200" cy="4102100"/>
          </a:xfrm>
          <a:noFill/>
          <a:ln/>
        </p:spPr>
        <p:txBody>
          <a:bodyPr/>
          <a:lstStyle/>
          <a:p>
            <a:pPr eaLnBrk="1" hangingPunct="1"/>
            <a:endParaRPr lang="en-US" smtClean="0"/>
          </a:p>
        </p:txBody>
      </p:sp>
    </p:spTree>
    <p:extLst>
      <p:ext uri="{BB962C8B-B14F-4D97-AF65-F5344CB8AC3E}">
        <p14:creationId xmlns:p14="http://schemas.microsoft.com/office/powerpoint/2010/main" val="3568723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837E64C2-0728-4BE3-8C73-F978E951E232}" type="slidenum">
              <a:rPr lang="en-US" smtClean="0"/>
              <a:pPr/>
              <a:t>52</a:t>
            </a:fld>
            <a:endParaRPr lang="en-US" smtClean="0"/>
          </a:p>
        </p:txBody>
      </p:sp>
      <p:sp>
        <p:nvSpPr>
          <p:cNvPr id="69635" name="Rectangle 2"/>
          <p:cNvSpPr>
            <a:spLocks noGrp="1" noRot="1" noChangeAspect="1" noChangeArrowheads="1" noTextEdit="1"/>
          </p:cNvSpPr>
          <p:nvPr>
            <p:ph type="sldImg"/>
          </p:nvPr>
        </p:nvSpPr>
        <p:spPr>
          <a:xfrm>
            <a:off x="1158875" y="690563"/>
            <a:ext cx="4540250" cy="3405187"/>
          </a:xfrm>
          <a:ln/>
        </p:spPr>
      </p:sp>
      <p:sp>
        <p:nvSpPr>
          <p:cNvPr id="69636" name="Rectangle 3"/>
          <p:cNvSpPr>
            <a:spLocks noGrp="1" noChangeArrowheads="1"/>
          </p:cNvSpPr>
          <p:nvPr>
            <p:ph type="body" idx="1"/>
          </p:nvPr>
        </p:nvSpPr>
        <p:spPr>
          <a:xfrm>
            <a:off x="914400" y="4330700"/>
            <a:ext cx="5029200" cy="4102100"/>
          </a:xfrm>
          <a:noFill/>
          <a:ln/>
        </p:spPr>
        <p:txBody>
          <a:bodyPr/>
          <a:lstStyle/>
          <a:p>
            <a:pPr eaLnBrk="1" hangingPunct="1"/>
            <a:endParaRPr lang="en-US" smtClean="0"/>
          </a:p>
        </p:txBody>
      </p:sp>
    </p:spTree>
    <p:extLst>
      <p:ext uri="{BB962C8B-B14F-4D97-AF65-F5344CB8AC3E}">
        <p14:creationId xmlns:p14="http://schemas.microsoft.com/office/powerpoint/2010/main" val="1388940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28B62FF3-5CD5-4353-9CC9-CCD744FD6FE4}" type="slidenum">
              <a:rPr lang="en-US" smtClean="0"/>
              <a:pPr/>
              <a:t>53</a:t>
            </a:fld>
            <a:endParaRPr lang="en-US" smtClean="0"/>
          </a:p>
        </p:txBody>
      </p:sp>
      <p:sp>
        <p:nvSpPr>
          <p:cNvPr id="70659" name="Rectangle 2"/>
          <p:cNvSpPr>
            <a:spLocks noGrp="1" noRot="1" noChangeAspect="1" noChangeArrowheads="1" noTextEdit="1"/>
          </p:cNvSpPr>
          <p:nvPr>
            <p:ph type="sldImg"/>
          </p:nvPr>
        </p:nvSpPr>
        <p:spPr>
          <a:xfrm>
            <a:off x="1158875" y="690563"/>
            <a:ext cx="4540250" cy="3405187"/>
          </a:xfrm>
          <a:ln/>
        </p:spPr>
      </p:sp>
      <p:sp>
        <p:nvSpPr>
          <p:cNvPr id="70660" name="Rectangle 3"/>
          <p:cNvSpPr>
            <a:spLocks noGrp="1" noChangeArrowheads="1"/>
          </p:cNvSpPr>
          <p:nvPr>
            <p:ph type="body" idx="1"/>
          </p:nvPr>
        </p:nvSpPr>
        <p:spPr>
          <a:xfrm>
            <a:off x="914400" y="4330700"/>
            <a:ext cx="5029200" cy="4102100"/>
          </a:xfrm>
          <a:noFill/>
          <a:ln/>
        </p:spPr>
        <p:txBody>
          <a:bodyPr/>
          <a:lstStyle/>
          <a:p>
            <a:pPr eaLnBrk="1" hangingPunct="1"/>
            <a:endParaRPr lang="en-US" smtClean="0"/>
          </a:p>
        </p:txBody>
      </p:sp>
    </p:spTree>
    <p:extLst>
      <p:ext uri="{BB962C8B-B14F-4D97-AF65-F5344CB8AC3E}">
        <p14:creationId xmlns:p14="http://schemas.microsoft.com/office/powerpoint/2010/main" val="14058699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E028E8A7-2FE2-4021-92A0-78478E88219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F278413-E47E-4CCC-A178-FE03EEE2099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12DE3A0F-7503-436B-8391-3A62C2226E4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endParaRPr lang="en-US" noProof="0" smtClean="0"/>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15D820D-239E-4EE1-8A2C-494125C3C2C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rtlCol="0">
            <a:normAutofit/>
          </a:bodyPr>
          <a:lstStyle/>
          <a:p>
            <a:pPr lvl="0"/>
            <a:endParaRPr lang="en-US" noProof="0" smtClean="0"/>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EE7CA10-0125-4251-80B2-A22A7E3F5D3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lvl1pPr>
              <a:defRPr>
                <a:latin typeface="Calibri" pitchFamily="34" charset="0"/>
              </a:defRPr>
            </a:lvl1p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C9F6D48-9922-4612-BF11-6F43014187A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3BE895DA-FC77-452A-9CE9-DC93A4473945}"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EDB6A2FE-0363-4327-8AF7-8DB8F4DB55DA}"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B126248F-32A9-4044-8635-D1C6B9ED5E5F}"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E1BA8EB1-BC75-41F3-97A8-18BA0D1AF73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EA96F3E0-BC95-40D8-A39A-F2462DD14A1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05BB9872-55E7-4E8D-9EF1-C5D442DC13A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EA1AED17-D8A3-4CE7-939B-B298AD0536C7}"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E4A08EF1-437C-4C8C-AB4A-455213AF8B7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5" r:id="rId1"/>
    <p:sldLayoutId id="2147483759" r:id="rId2"/>
    <p:sldLayoutId id="2147483766" r:id="rId3"/>
    <p:sldLayoutId id="2147483767" r:id="rId4"/>
    <p:sldLayoutId id="2147483768" r:id="rId5"/>
    <p:sldLayoutId id="2147483760" r:id="rId6"/>
    <p:sldLayoutId id="2147483769" r:id="rId7"/>
    <p:sldLayoutId id="2147483761" r:id="rId8"/>
    <p:sldLayoutId id="2147483770" r:id="rId9"/>
    <p:sldLayoutId id="2147483762" r:id="rId10"/>
    <p:sldLayoutId id="2147483771" r:id="rId11"/>
    <p:sldLayoutId id="2147483763" r:id="rId12"/>
    <p:sldLayoutId id="2147483764" r:id="rId13"/>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2" name="Rectangle 2"/>
          <p:cNvSpPr>
            <a:spLocks noGrp="1" noChangeArrowheads="1"/>
          </p:cNvSpPr>
          <p:nvPr>
            <p:ph type="ctrTitle"/>
          </p:nvPr>
        </p:nvSpPr>
        <p:spPr/>
        <p:txBody>
          <a:bodyPr>
            <a:normAutofit/>
          </a:bodyPr>
          <a:lstStyle/>
          <a:p>
            <a:pPr eaLnBrk="1" fontAlgn="auto" hangingPunct="1">
              <a:spcAft>
                <a:spcPts val="0"/>
              </a:spcAft>
              <a:defRPr/>
            </a:pPr>
            <a:r>
              <a:rPr lang="en-US" smtClean="0"/>
              <a:t>Introduction to Research </a:t>
            </a:r>
            <a:endParaRPr lang="en-US" dirty="0" smtClean="0"/>
          </a:p>
        </p:txBody>
      </p:sp>
      <p:sp>
        <p:nvSpPr>
          <p:cNvPr id="9220" name="Subtitle 5"/>
          <p:cNvSpPr>
            <a:spLocks noGrp="1"/>
          </p:cNvSpPr>
          <p:nvPr>
            <p:ph type="subTitle" idx="1"/>
          </p:nvPr>
        </p:nvSpPr>
        <p:spPr>
          <a:xfrm>
            <a:off x="2362200" y="6049963"/>
            <a:ext cx="6705600" cy="685800"/>
          </a:xfrm>
        </p:spPr>
        <p:txBody>
          <a:bodyPr/>
          <a:lstStyle/>
          <a:p>
            <a:pPr eaLnBrk="1" hangingPunct="1"/>
            <a:r>
              <a:rPr lang="en-US" smtClean="0"/>
              <a:t>Module 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18435" name="Rectangle 3"/>
          <p:cNvSpPr>
            <a:spLocks noGrp="1" noChangeArrowheads="1"/>
          </p:cNvSpPr>
          <p:nvPr>
            <p:ph type="title"/>
          </p:nvPr>
        </p:nvSpPr>
        <p:spPr>
          <a:xfrm>
            <a:off x="612775" y="228600"/>
            <a:ext cx="8153400" cy="990600"/>
          </a:xfrm>
        </p:spPr>
        <p:txBody>
          <a:bodyPr/>
          <a:lstStyle/>
          <a:p>
            <a:pPr eaLnBrk="1" hangingPunct="1"/>
            <a:r>
              <a:rPr lang="en-US" smtClean="0"/>
              <a:t>Types of Research</a:t>
            </a:r>
          </a:p>
        </p:txBody>
      </p:sp>
      <p:sp>
        <p:nvSpPr>
          <p:cNvPr id="18436" name="Rectangle 4"/>
          <p:cNvSpPr>
            <a:spLocks noGrp="1" noChangeArrowheads="1"/>
          </p:cNvSpPr>
          <p:nvPr>
            <p:ph sz="quarter" idx="1"/>
          </p:nvPr>
        </p:nvSpPr>
        <p:spPr>
          <a:xfrm>
            <a:off x="612775" y="1600200"/>
            <a:ext cx="8153400" cy="4495800"/>
          </a:xfrm>
        </p:spPr>
        <p:txBody>
          <a:bodyPr/>
          <a:lstStyle/>
          <a:p>
            <a:pPr eaLnBrk="1" hangingPunct="1"/>
            <a:r>
              <a:rPr lang="en-US" smtClean="0"/>
              <a:t>Trochim’s Classifications…</a:t>
            </a:r>
          </a:p>
          <a:p>
            <a:pPr lvl="1" eaLnBrk="1" hangingPunct="1"/>
            <a:r>
              <a:rPr lang="en-US" smtClean="0"/>
              <a:t>descriptive</a:t>
            </a:r>
          </a:p>
          <a:p>
            <a:pPr lvl="2" eaLnBrk="1" hangingPunct="1"/>
            <a:r>
              <a:rPr lang="en-US" smtClean="0"/>
              <a:t> e.g., percentage of regular exercisers</a:t>
            </a:r>
          </a:p>
          <a:p>
            <a:pPr lvl="1" eaLnBrk="1" hangingPunct="1"/>
            <a:r>
              <a:rPr lang="en-US" smtClean="0"/>
              <a:t>relational</a:t>
            </a:r>
          </a:p>
          <a:p>
            <a:pPr lvl="2" eaLnBrk="1" hangingPunct="1"/>
            <a:r>
              <a:rPr lang="en-US" smtClean="0"/>
              <a:t> e.g., link between age and exercise</a:t>
            </a:r>
          </a:p>
          <a:p>
            <a:pPr lvl="1" eaLnBrk="1" hangingPunct="1"/>
            <a:r>
              <a:rPr lang="en-US" smtClean="0"/>
              <a:t>causal</a:t>
            </a:r>
          </a:p>
          <a:p>
            <a:pPr lvl="2" eaLnBrk="1" hangingPunct="1"/>
            <a:r>
              <a:rPr lang="en-US" smtClean="0"/>
              <a:t> e.g., effect of behavior change intervention on exercise participation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19459" name="Rectangle 3"/>
          <p:cNvSpPr>
            <a:spLocks noGrp="1" noChangeArrowheads="1"/>
          </p:cNvSpPr>
          <p:nvPr>
            <p:ph type="title"/>
          </p:nvPr>
        </p:nvSpPr>
        <p:spPr>
          <a:xfrm>
            <a:off x="612775" y="228600"/>
            <a:ext cx="8153400" cy="990600"/>
          </a:xfrm>
        </p:spPr>
        <p:txBody>
          <a:bodyPr/>
          <a:lstStyle/>
          <a:p>
            <a:pPr eaLnBrk="1" hangingPunct="1"/>
            <a:r>
              <a:rPr lang="en-US" smtClean="0"/>
              <a:t>Types of Research</a:t>
            </a:r>
          </a:p>
        </p:txBody>
      </p:sp>
      <p:sp>
        <p:nvSpPr>
          <p:cNvPr id="19460" name="Rectangle 4"/>
          <p:cNvSpPr>
            <a:spLocks noGrp="1" noChangeArrowheads="1"/>
          </p:cNvSpPr>
          <p:nvPr>
            <p:ph sz="quarter" idx="1"/>
          </p:nvPr>
        </p:nvSpPr>
        <p:spPr>
          <a:xfrm>
            <a:off x="612775" y="1600200"/>
            <a:ext cx="8153400" cy="4495800"/>
          </a:xfrm>
        </p:spPr>
        <p:txBody>
          <a:bodyPr/>
          <a:lstStyle/>
          <a:p>
            <a:pPr eaLnBrk="1" hangingPunct="1"/>
            <a:r>
              <a:rPr lang="en-US" smtClean="0"/>
              <a:t>Other Common Classifications…</a:t>
            </a:r>
          </a:p>
          <a:p>
            <a:pPr lvl="1" eaLnBrk="1" hangingPunct="1"/>
            <a:r>
              <a:rPr lang="en-US" smtClean="0"/>
              <a:t>basic vs. applied vs. evaluation</a:t>
            </a:r>
          </a:p>
          <a:p>
            <a:pPr lvl="1" eaLnBrk="1" hangingPunct="1"/>
            <a:r>
              <a:rPr lang="en-US" smtClean="0"/>
              <a:t>experimental vs. non-experimental</a:t>
            </a:r>
          </a:p>
          <a:p>
            <a:pPr lvl="1" eaLnBrk="1" hangingPunct="1"/>
            <a:r>
              <a:rPr lang="en-US" smtClean="0"/>
              <a:t>analytical vs. descriptive vs. experimental vs. qualitative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20483" name="Rectangle 3"/>
          <p:cNvSpPr>
            <a:spLocks noGrp="1" noChangeArrowheads="1"/>
          </p:cNvSpPr>
          <p:nvPr>
            <p:ph type="title"/>
          </p:nvPr>
        </p:nvSpPr>
        <p:spPr>
          <a:xfrm>
            <a:off x="612775" y="228600"/>
            <a:ext cx="8153400" cy="990600"/>
          </a:xfrm>
        </p:spPr>
        <p:txBody>
          <a:bodyPr/>
          <a:lstStyle/>
          <a:p>
            <a:pPr eaLnBrk="1" hangingPunct="1"/>
            <a:r>
              <a:rPr lang="en-US" smtClean="0"/>
              <a:t>Key Concepts and Issues</a:t>
            </a:r>
          </a:p>
        </p:txBody>
      </p:sp>
      <p:sp>
        <p:nvSpPr>
          <p:cNvPr id="20484" name="Rectangle 4"/>
          <p:cNvSpPr>
            <a:spLocks noGrp="1" noChangeArrowheads="1"/>
          </p:cNvSpPr>
          <p:nvPr>
            <p:ph sz="quarter" idx="1"/>
          </p:nvPr>
        </p:nvSpPr>
        <p:spPr>
          <a:xfrm>
            <a:off x="612775" y="1600200"/>
            <a:ext cx="8153400" cy="4495800"/>
          </a:xfrm>
        </p:spPr>
        <p:txBody>
          <a:bodyPr/>
          <a:lstStyle/>
          <a:p>
            <a:pPr eaLnBrk="1" hangingPunct="1"/>
            <a:r>
              <a:rPr lang="en-US" smtClean="0"/>
              <a:t>time in research</a:t>
            </a:r>
          </a:p>
          <a:p>
            <a:pPr eaLnBrk="1" hangingPunct="1"/>
            <a:r>
              <a:rPr lang="en-US" smtClean="0"/>
              <a:t>variables</a:t>
            </a:r>
          </a:p>
          <a:p>
            <a:pPr eaLnBrk="1" hangingPunct="1"/>
            <a:r>
              <a:rPr lang="en-US" smtClean="0"/>
              <a:t>types of relationships</a:t>
            </a:r>
          </a:p>
          <a:p>
            <a:pPr eaLnBrk="1" hangingPunct="1"/>
            <a:r>
              <a:rPr lang="en-US" smtClean="0"/>
              <a:t>hypotheses</a:t>
            </a:r>
          </a:p>
          <a:p>
            <a:pPr eaLnBrk="1" hangingPunct="1"/>
            <a:r>
              <a:rPr lang="en-US" smtClean="0"/>
              <a:t>types of data</a:t>
            </a:r>
          </a:p>
          <a:p>
            <a:pPr eaLnBrk="1" hangingPunct="1"/>
            <a:r>
              <a:rPr lang="en-US" smtClean="0"/>
              <a:t>fallacies</a:t>
            </a:r>
          </a:p>
          <a:p>
            <a:pPr eaLnBrk="1" hangingPunct="1"/>
            <a:r>
              <a:rPr lang="en-US" smtClean="0"/>
              <a:t>structure or research</a:t>
            </a:r>
          </a:p>
          <a:p>
            <a:pPr eaLnBrk="1" hangingPunct="1"/>
            <a:r>
              <a:rPr lang="en-US" smtClean="0"/>
              <a:t>deduction and induction</a:t>
            </a:r>
          </a:p>
          <a:p>
            <a:pPr eaLnBrk="1" hangingPunct="1"/>
            <a:r>
              <a:rPr lang="en-US" smtClean="0"/>
              <a:t>ethics</a:t>
            </a:r>
          </a:p>
          <a:p>
            <a:pPr eaLnBrk="1" hangingPunct="1"/>
            <a:r>
              <a:rPr lang="en-US" smtClean="0"/>
              <a:t>validity</a:t>
            </a:r>
          </a:p>
          <a:p>
            <a:pPr eaLnBrk="1" hangingPunct="1"/>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21507" name="Rectangle 3"/>
          <p:cNvSpPr>
            <a:spLocks noGrp="1" noChangeArrowheads="1"/>
          </p:cNvSpPr>
          <p:nvPr>
            <p:ph type="title"/>
          </p:nvPr>
        </p:nvSpPr>
        <p:spPr>
          <a:xfrm>
            <a:off x="612775" y="228600"/>
            <a:ext cx="8153400" cy="990600"/>
          </a:xfrm>
        </p:spPr>
        <p:txBody>
          <a:bodyPr/>
          <a:lstStyle/>
          <a:p>
            <a:pPr eaLnBrk="1" hangingPunct="1"/>
            <a:r>
              <a:rPr lang="en-US" smtClean="0"/>
              <a:t>Time in Research</a:t>
            </a:r>
          </a:p>
        </p:txBody>
      </p:sp>
      <p:grpSp>
        <p:nvGrpSpPr>
          <p:cNvPr id="21508" name="Group 9"/>
          <p:cNvGrpSpPr>
            <a:grpSpLocks/>
          </p:cNvGrpSpPr>
          <p:nvPr/>
        </p:nvGrpSpPr>
        <p:grpSpPr bwMode="auto">
          <a:xfrm>
            <a:off x="2514600" y="2535238"/>
            <a:ext cx="4933950" cy="1147762"/>
            <a:chOff x="2181" y="2256"/>
            <a:chExt cx="3108" cy="723"/>
          </a:xfrm>
        </p:grpSpPr>
        <p:sp>
          <p:nvSpPr>
            <p:cNvPr id="21510" name="Text Box 5"/>
            <p:cNvSpPr txBox="1">
              <a:spLocks noChangeArrowheads="1"/>
            </p:cNvSpPr>
            <p:nvPr/>
          </p:nvSpPr>
          <p:spPr bwMode="auto">
            <a:xfrm>
              <a:off x="2181" y="2688"/>
              <a:ext cx="1633" cy="291"/>
            </a:xfrm>
            <a:prstGeom prst="rect">
              <a:avLst/>
            </a:prstGeom>
            <a:noFill/>
            <a:ln w="9525">
              <a:noFill/>
              <a:miter lim="800000"/>
              <a:headEnd/>
              <a:tailEnd/>
            </a:ln>
          </p:spPr>
          <p:txBody>
            <a:bodyPr wrap="none">
              <a:spAutoFit/>
            </a:bodyPr>
            <a:lstStyle/>
            <a:p>
              <a:r>
                <a:rPr lang="en-US" sz="2400">
                  <a:solidFill>
                    <a:srgbClr val="C00000"/>
                  </a:solidFill>
                  <a:latin typeface="Calibri" pitchFamily="34" charset="0"/>
                </a:rPr>
                <a:t>repeated measures</a:t>
              </a:r>
            </a:p>
          </p:txBody>
        </p:sp>
        <p:sp>
          <p:nvSpPr>
            <p:cNvPr id="21511" name="Text Box 6"/>
            <p:cNvSpPr txBox="1">
              <a:spLocks noChangeArrowheads="1"/>
            </p:cNvSpPr>
            <p:nvPr/>
          </p:nvSpPr>
          <p:spPr bwMode="auto">
            <a:xfrm>
              <a:off x="4311" y="2688"/>
              <a:ext cx="978" cy="291"/>
            </a:xfrm>
            <a:prstGeom prst="rect">
              <a:avLst/>
            </a:prstGeom>
            <a:noFill/>
            <a:ln w="9525">
              <a:noFill/>
              <a:miter lim="800000"/>
              <a:headEnd/>
              <a:tailEnd/>
            </a:ln>
          </p:spPr>
          <p:txBody>
            <a:bodyPr wrap="none">
              <a:spAutoFit/>
            </a:bodyPr>
            <a:lstStyle/>
            <a:p>
              <a:r>
                <a:rPr lang="en-US" sz="2400">
                  <a:solidFill>
                    <a:srgbClr val="C00000"/>
                  </a:solidFill>
                  <a:latin typeface="Calibri" pitchFamily="34" charset="0"/>
                </a:rPr>
                <a:t>time series</a:t>
              </a:r>
            </a:p>
          </p:txBody>
        </p:sp>
        <p:sp>
          <p:nvSpPr>
            <p:cNvPr id="21512" name="Line 7"/>
            <p:cNvSpPr>
              <a:spLocks noChangeShapeType="1"/>
            </p:cNvSpPr>
            <p:nvPr/>
          </p:nvSpPr>
          <p:spPr bwMode="auto">
            <a:xfrm flipV="1">
              <a:off x="3072" y="2256"/>
              <a:ext cx="816" cy="480"/>
            </a:xfrm>
            <a:prstGeom prst="line">
              <a:avLst/>
            </a:prstGeom>
            <a:noFill/>
            <a:ln w="9525">
              <a:solidFill>
                <a:schemeClr val="tx1"/>
              </a:solidFill>
              <a:round/>
              <a:headEnd/>
              <a:tailEnd/>
            </a:ln>
          </p:spPr>
          <p:txBody>
            <a:bodyPr/>
            <a:lstStyle/>
            <a:p>
              <a:endParaRPr lang="en-US"/>
            </a:p>
          </p:txBody>
        </p:sp>
        <p:sp>
          <p:nvSpPr>
            <p:cNvPr id="21513" name="Line 8"/>
            <p:cNvSpPr>
              <a:spLocks noChangeShapeType="1"/>
            </p:cNvSpPr>
            <p:nvPr/>
          </p:nvSpPr>
          <p:spPr bwMode="auto">
            <a:xfrm>
              <a:off x="4080" y="2256"/>
              <a:ext cx="720" cy="480"/>
            </a:xfrm>
            <a:prstGeom prst="line">
              <a:avLst/>
            </a:prstGeom>
            <a:noFill/>
            <a:ln w="9525">
              <a:solidFill>
                <a:schemeClr val="tx1"/>
              </a:solidFill>
              <a:round/>
              <a:headEnd/>
              <a:tailEnd/>
            </a:ln>
          </p:spPr>
          <p:txBody>
            <a:bodyPr/>
            <a:lstStyle/>
            <a:p>
              <a:endParaRPr lang="en-US"/>
            </a:p>
          </p:txBody>
        </p:sp>
      </p:grpSp>
      <p:sp>
        <p:nvSpPr>
          <p:cNvPr id="21509" name="Text Box 11"/>
          <p:cNvSpPr txBox="1">
            <a:spLocks noChangeArrowheads="1"/>
          </p:cNvSpPr>
          <p:nvPr/>
        </p:nvSpPr>
        <p:spPr bwMode="auto">
          <a:xfrm>
            <a:off x="1219200" y="1828800"/>
            <a:ext cx="6858000" cy="1176338"/>
          </a:xfrm>
          <a:prstGeom prst="rect">
            <a:avLst/>
          </a:prstGeom>
          <a:noFill/>
          <a:ln w="9525">
            <a:noFill/>
            <a:miter lim="800000"/>
            <a:headEnd/>
            <a:tailEnd/>
          </a:ln>
        </p:spPr>
        <p:txBody>
          <a:bodyPr>
            <a:spAutoFit/>
          </a:bodyPr>
          <a:lstStyle/>
          <a:p>
            <a:pPr>
              <a:lnSpc>
                <a:spcPct val="120000"/>
              </a:lnSpc>
              <a:spcBef>
                <a:spcPct val="20000"/>
              </a:spcBef>
            </a:pPr>
            <a:r>
              <a:rPr lang="en-US" sz="3200">
                <a:solidFill>
                  <a:srgbClr val="C00000"/>
                </a:solidFill>
                <a:latin typeface="Calibri" pitchFamily="34" charset="0"/>
              </a:rPr>
              <a:t>cross-sectional vs. longitudinal</a:t>
            </a:r>
          </a:p>
          <a:p>
            <a:endParaRPr lang="en-US" sz="3200">
              <a:solidFill>
                <a:srgbClr val="C00000"/>
              </a:solidFill>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22531" name="Rectangle 3"/>
          <p:cNvSpPr>
            <a:spLocks noGrp="1" noChangeArrowheads="1"/>
          </p:cNvSpPr>
          <p:nvPr>
            <p:ph type="title"/>
          </p:nvPr>
        </p:nvSpPr>
        <p:spPr>
          <a:xfrm>
            <a:off x="612775" y="228600"/>
            <a:ext cx="8153400" cy="990600"/>
          </a:xfrm>
        </p:spPr>
        <p:txBody>
          <a:bodyPr/>
          <a:lstStyle/>
          <a:p>
            <a:pPr eaLnBrk="1" hangingPunct="1"/>
            <a:r>
              <a:rPr lang="en-US" smtClean="0"/>
              <a:t>Variables</a:t>
            </a:r>
          </a:p>
        </p:txBody>
      </p:sp>
      <p:sp>
        <p:nvSpPr>
          <p:cNvPr id="22532" name="Content Placeholder 6"/>
          <p:cNvSpPr>
            <a:spLocks noGrp="1"/>
          </p:cNvSpPr>
          <p:nvPr>
            <p:ph sz="quarter" idx="1"/>
          </p:nvPr>
        </p:nvSpPr>
        <p:spPr>
          <a:xfrm>
            <a:off x="612775" y="1600200"/>
            <a:ext cx="8153400" cy="4495800"/>
          </a:xfrm>
        </p:spPr>
        <p:txBody>
          <a:bodyPr/>
          <a:lstStyle/>
          <a:p>
            <a:pPr eaLnBrk="1" hangingPunct="1"/>
            <a:r>
              <a:rPr lang="en-US" smtClean="0"/>
              <a:t>variable…</a:t>
            </a:r>
          </a:p>
          <a:p>
            <a:pPr lvl="1" eaLnBrk="1" hangingPunct="1"/>
            <a:r>
              <a:rPr lang="en-US" smtClean="0"/>
              <a:t>any observation that can take on different values</a:t>
            </a:r>
          </a:p>
          <a:p>
            <a:pPr eaLnBrk="1" hangingPunct="1"/>
            <a:r>
              <a:rPr lang="en-US" smtClean="0"/>
              <a:t>attribute…</a:t>
            </a:r>
          </a:p>
          <a:p>
            <a:pPr lvl="1" eaLnBrk="1" hangingPunct="1"/>
            <a:r>
              <a:rPr lang="en-US" smtClean="0"/>
              <a:t>a specific value on a variable</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23555" name="Rectangle 3"/>
          <p:cNvSpPr>
            <a:spLocks noGrp="1" noChangeArrowheads="1"/>
          </p:cNvSpPr>
          <p:nvPr>
            <p:ph type="title"/>
          </p:nvPr>
        </p:nvSpPr>
        <p:spPr/>
        <p:txBody>
          <a:bodyPr/>
          <a:lstStyle/>
          <a:p>
            <a:pPr eaLnBrk="1" hangingPunct="1"/>
            <a:r>
              <a:rPr lang="en-US" smtClean="0"/>
              <a:t>Examples</a:t>
            </a:r>
          </a:p>
        </p:txBody>
      </p:sp>
      <p:graphicFrame>
        <p:nvGraphicFramePr>
          <p:cNvPr id="25637" name="Group 37"/>
          <p:cNvGraphicFramePr>
            <a:graphicFrameLocks noGrp="1"/>
          </p:cNvGraphicFramePr>
          <p:nvPr>
            <p:ph type="tbl" idx="1"/>
          </p:nvPr>
        </p:nvGraphicFramePr>
        <p:xfrm>
          <a:off x="457200" y="1600200"/>
          <a:ext cx="8229600" cy="1819275"/>
        </p:xfrm>
        <a:graphic>
          <a:graphicData uri="http://schemas.openxmlformats.org/drawingml/2006/table">
            <a:tbl>
              <a:tblPr/>
              <a:tblGrid>
                <a:gridCol w="4114800"/>
                <a:gridCol w="4114800"/>
              </a:tblGrid>
              <a:tr h="914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sng" strike="noStrike" cap="none" normalizeH="0" baseline="0" dirty="0" smtClean="0">
                          <a:ln>
                            <a:noFill/>
                          </a:ln>
                          <a:solidFill>
                            <a:srgbClr val="C00000"/>
                          </a:solidFill>
                          <a:effectLst/>
                          <a:latin typeface="Calibri" pitchFamily="34" charset="0"/>
                        </a:rPr>
                        <a:t>Variable</a:t>
                      </a: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sng" strike="noStrike" cap="none" normalizeH="0" baseline="0" dirty="0" smtClean="0">
                          <a:ln>
                            <a:noFill/>
                          </a:ln>
                          <a:solidFill>
                            <a:srgbClr val="C00000"/>
                          </a:solidFill>
                          <a:effectLst/>
                          <a:latin typeface="Calibri" pitchFamily="34" charset="0"/>
                        </a:rPr>
                        <a:t>Attribute</a:t>
                      </a:r>
                    </a:p>
                  </a:txBody>
                  <a:tcPr horzOverflow="overflow">
                    <a:lnL>
                      <a:noFill/>
                    </a:lnL>
                    <a:lnR cap="flat">
                      <a:noFill/>
                    </a:lnR>
                    <a:lnT cap="flat">
                      <a:noFill/>
                    </a:lnT>
                    <a:lnB>
                      <a:noFill/>
                    </a:lnB>
                    <a:lnTlToBr>
                      <a:noFill/>
                    </a:lnTlToBr>
                    <a:lnBlToTr>
                      <a:noFill/>
                    </a:lnBlToTr>
                    <a:noFill/>
                  </a:tcPr>
                </a:tc>
              </a:tr>
              <a:tr h="904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rgbClr val="C00000"/>
                          </a:solidFill>
                          <a:effectLst/>
                          <a:latin typeface="Calibri" pitchFamily="34" charset="0"/>
                        </a:rPr>
                        <a:t>age</a:t>
                      </a: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rgbClr val="C00000"/>
                        </a:solidFill>
                        <a:effectLst/>
                        <a:latin typeface="Calibri" pitchFamily="34" charset="0"/>
                      </a:endParaRP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24579" name="Rectangle 3"/>
          <p:cNvSpPr>
            <a:spLocks noGrp="1" noChangeArrowheads="1"/>
          </p:cNvSpPr>
          <p:nvPr>
            <p:ph type="title"/>
          </p:nvPr>
        </p:nvSpPr>
        <p:spPr/>
        <p:txBody>
          <a:bodyPr/>
          <a:lstStyle/>
          <a:p>
            <a:pPr eaLnBrk="1" hangingPunct="1"/>
            <a:r>
              <a:rPr lang="en-US" smtClean="0"/>
              <a:t>Examples</a:t>
            </a:r>
          </a:p>
        </p:txBody>
      </p:sp>
      <p:graphicFrame>
        <p:nvGraphicFramePr>
          <p:cNvPr id="25637" name="Group 37"/>
          <p:cNvGraphicFramePr>
            <a:graphicFrameLocks noGrp="1"/>
          </p:cNvGraphicFramePr>
          <p:nvPr>
            <p:ph type="tbl" idx="1"/>
          </p:nvPr>
        </p:nvGraphicFramePr>
        <p:xfrm>
          <a:off x="457200" y="1600200"/>
          <a:ext cx="8229600" cy="1819275"/>
        </p:xfrm>
        <a:graphic>
          <a:graphicData uri="http://schemas.openxmlformats.org/drawingml/2006/table">
            <a:tbl>
              <a:tblPr/>
              <a:tblGrid>
                <a:gridCol w="4114800"/>
                <a:gridCol w="4114800"/>
              </a:tblGrid>
              <a:tr h="914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sng" strike="noStrike" cap="none" normalizeH="0" baseline="0" dirty="0" smtClean="0">
                          <a:ln>
                            <a:noFill/>
                          </a:ln>
                          <a:solidFill>
                            <a:srgbClr val="C00000"/>
                          </a:solidFill>
                          <a:effectLst/>
                          <a:latin typeface="Calibri" pitchFamily="34" charset="0"/>
                        </a:rPr>
                        <a:t>Variable</a:t>
                      </a: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sng" strike="noStrike" cap="none" normalizeH="0" baseline="0" dirty="0" smtClean="0">
                          <a:ln>
                            <a:noFill/>
                          </a:ln>
                          <a:solidFill>
                            <a:srgbClr val="C00000"/>
                          </a:solidFill>
                          <a:effectLst/>
                          <a:latin typeface="Calibri" pitchFamily="34" charset="0"/>
                        </a:rPr>
                        <a:t>Attribute</a:t>
                      </a:r>
                    </a:p>
                  </a:txBody>
                  <a:tcPr horzOverflow="overflow">
                    <a:lnL>
                      <a:noFill/>
                    </a:lnL>
                    <a:lnR cap="flat">
                      <a:noFill/>
                    </a:lnR>
                    <a:lnT cap="flat">
                      <a:noFill/>
                    </a:lnT>
                    <a:lnB>
                      <a:noFill/>
                    </a:lnB>
                    <a:lnTlToBr>
                      <a:noFill/>
                    </a:lnTlToBr>
                    <a:lnBlToTr>
                      <a:noFill/>
                    </a:lnBlToTr>
                    <a:noFill/>
                  </a:tcPr>
                </a:tc>
              </a:tr>
              <a:tr h="904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Calibri" pitchFamily="34" charset="0"/>
                        </a:rPr>
                        <a:t>age</a:t>
                      </a: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Calibri" pitchFamily="34" charset="0"/>
                        </a:rPr>
                        <a:t>18, 19, 20, etc...</a:t>
                      </a: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25603" name="Rectangle 3"/>
          <p:cNvSpPr>
            <a:spLocks noGrp="1" noChangeArrowheads="1"/>
          </p:cNvSpPr>
          <p:nvPr>
            <p:ph type="title"/>
          </p:nvPr>
        </p:nvSpPr>
        <p:spPr/>
        <p:txBody>
          <a:bodyPr/>
          <a:lstStyle/>
          <a:p>
            <a:pPr eaLnBrk="1" hangingPunct="1"/>
            <a:r>
              <a:rPr lang="en-US" smtClean="0"/>
              <a:t>Examples</a:t>
            </a:r>
          </a:p>
        </p:txBody>
      </p:sp>
      <p:graphicFrame>
        <p:nvGraphicFramePr>
          <p:cNvPr id="25637" name="Group 37"/>
          <p:cNvGraphicFramePr>
            <a:graphicFrameLocks noGrp="1"/>
          </p:cNvGraphicFramePr>
          <p:nvPr>
            <p:ph type="tbl" idx="1"/>
          </p:nvPr>
        </p:nvGraphicFramePr>
        <p:xfrm>
          <a:off x="457200" y="1600200"/>
          <a:ext cx="8229600" cy="1819275"/>
        </p:xfrm>
        <a:graphic>
          <a:graphicData uri="http://schemas.openxmlformats.org/drawingml/2006/table">
            <a:tbl>
              <a:tblPr/>
              <a:tblGrid>
                <a:gridCol w="4114800"/>
                <a:gridCol w="4114800"/>
              </a:tblGrid>
              <a:tr h="914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sng" strike="noStrike" cap="none" normalizeH="0" baseline="0" dirty="0" smtClean="0">
                          <a:ln>
                            <a:noFill/>
                          </a:ln>
                          <a:solidFill>
                            <a:srgbClr val="C00000"/>
                          </a:solidFill>
                          <a:effectLst/>
                          <a:latin typeface="Calibri" pitchFamily="34" charset="0"/>
                        </a:rPr>
                        <a:t>Variable</a:t>
                      </a: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sng" strike="noStrike" cap="none" normalizeH="0" baseline="0" dirty="0" smtClean="0">
                          <a:ln>
                            <a:noFill/>
                          </a:ln>
                          <a:solidFill>
                            <a:srgbClr val="C00000"/>
                          </a:solidFill>
                          <a:effectLst/>
                          <a:latin typeface="Calibri" pitchFamily="34" charset="0"/>
                        </a:rPr>
                        <a:t>Attribute</a:t>
                      </a:r>
                    </a:p>
                  </a:txBody>
                  <a:tcPr horzOverflow="overflow">
                    <a:lnL>
                      <a:noFill/>
                    </a:lnL>
                    <a:lnR cap="flat">
                      <a:noFill/>
                    </a:lnR>
                    <a:lnT cap="flat">
                      <a:noFill/>
                    </a:lnT>
                    <a:lnB>
                      <a:noFill/>
                    </a:lnB>
                    <a:lnTlToBr>
                      <a:noFill/>
                    </a:lnTlToBr>
                    <a:lnBlToTr>
                      <a:noFill/>
                    </a:lnBlToTr>
                    <a:noFill/>
                  </a:tcPr>
                </a:tc>
              </a:tr>
              <a:tr h="904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Calibri" pitchFamily="34" charset="0"/>
                        </a:rPr>
                        <a:t>Gender or sex</a:t>
                      </a: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ndParaRP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26627" name="Rectangle 3"/>
          <p:cNvSpPr>
            <a:spLocks noGrp="1" noChangeArrowheads="1"/>
          </p:cNvSpPr>
          <p:nvPr>
            <p:ph type="title"/>
          </p:nvPr>
        </p:nvSpPr>
        <p:spPr/>
        <p:txBody>
          <a:bodyPr/>
          <a:lstStyle/>
          <a:p>
            <a:pPr eaLnBrk="1" hangingPunct="1"/>
            <a:r>
              <a:rPr lang="en-US" smtClean="0"/>
              <a:t>Examples</a:t>
            </a:r>
          </a:p>
        </p:txBody>
      </p:sp>
      <p:graphicFrame>
        <p:nvGraphicFramePr>
          <p:cNvPr id="25637" name="Group 37"/>
          <p:cNvGraphicFramePr>
            <a:graphicFrameLocks noGrp="1"/>
          </p:cNvGraphicFramePr>
          <p:nvPr>
            <p:ph type="tbl" idx="1"/>
          </p:nvPr>
        </p:nvGraphicFramePr>
        <p:xfrm>
          <a:off x="457200" y="1600200"/>
          <a:ext cx="8229600" cy="1819275"/>
        </p:xfrm>
        <a:graphic>
          <a:graphicData uri="http://schemas.openxmlformats.org/drawingml/2006/table">
            <a:tbl>
              <a:tblPr/>
              <a:tblGrid>
                <a:gridCol w="4114800"/>
                <a:gridCol w="4114800"/>
              </a:tblGrid>
              <a:tr h="914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sng" strike="noStrike" cap="none" normalizeH="0" baseline="0" dirty="0" smtClean="0">
                          <a:ln>
                            <a:noFill/>
                          </a:ln>
                          <a:solidFill>
                            <a:srgbClr val="C00000"/>
                          </a:solidFill>
                          <a:effectLst/>
                          <a:latin typeface="Calibri" pitchFamily="34" charset="0"/>
                        </a:rPr>
                        <a:t>Variable</a:t>
                      </a: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sng" strike="noStrike" cap="none" normalizeH="0" baseline="0" dirty="0" smtClean="0">
                          <a:ln>
                            <a:noFill/>
                          </a:ln>
                          <a:solidFill>
                            <a:srgbClr val="C00000"/>
                          </a:solidFill>
                          <a:effectLst/>
                          <a:latin typeface="Calibri" pitchFamily="34" charset="0"/>
                        </a:rPr>
                        <a:t>Attribute</a:t>
                      </a:r>
                    </a:p>
                  </a:txBody>
                  <a:tcPr horzOverflow="overflow">
                    <a:lnL>
                      <a:noFill/>
                    </a:lnL>
                    <a:lnR cap="flat">
                      <a:noFill/>
                    </a:lnR>
                    <a:lnT cap="flat">
                      <a:noFill/>
                    </a:lnT>
                    <a:lnB>
                      <a:noFill/>
                    </a:lnB>
                    <a:lnTlToBr>
                      <a:noFill/>
                    </a:lnTlToBr>
                    <a:lnBlToTr>
                      <a:noFill/>
                    </a:lnBlToTr>
                    <a:noFill/>
                  </a:tcPr>
                </a:tc>
              </a:tr>
              <a:tr h="904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Calibri" pitchFamily="34" charset="0"/>
                        </a:rPr>
                        <a:t>Gender or sex</a:t>
                      </a: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Calibri" pitchFamily="34" charset="0"/>
                        </a:rPr>
                        <a:t>Male, female</a:t>
                      </a: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27651" name="Rectangle 3"/>
          <p:cNvSpPr>
            <a:spLocks noGrp="1" noChangeArrowheads="1"/>
          </p:cNvSpPr>
          <p:nvPr>
            <p:ph type="title"/>
          </p:nvPr>
        </p:nvSpPr>
        <p:spPr/>
        <p:txBody>
          <a:bodyPr/>
          <a:lstStyle/>
          <a:p>
            <a:pPr eaLnBrk="1" hangingPunct="1"/>
            <a:r>
              <a:rPr lang="en-US" smtClean="0"/>
              <a:t>Examples</a:t>
            </a:r>
          </a:p>
        </p:txBody>
      </p:sp>
      <p:graphicFrame>
        <p:nvGraphicFramePr>
          <p:cNvPr id="25637" name="Group 37"/>
          <p:cNvGraphicFramePr>
            <a:graphicFrameLocks noGrp="1"/>
          </p:cNvGraphicFramePr>
          <p:nvPr>
            <p:ph type="tbl" idx="1"/>
          </p:nvPr>
        </p:nvGraphicFramePr>
        <p:xfrm>
          <a:off x="457200" y="1600200"/>
          <a:ext cx="8229600" cy="1819275"/>
        </p:xfrm>
        <a:graphic>
          <a:graphicData uri="http://schemas.openxmlformats.org/drawingml/2006/table">
            <a:tbl>
              <a:tblPr/>
              <a:tblGrid>
                <a:gridCol w="4114800"/>
                <a:gridCol w="4114800"/>
              </a:tblGrid>
              <a:tr h="914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sng" strike="noStrike" cap="none" normalizeH="0" baseline="0" dirty="0" smtClean="0">
                          <a:ln>
                            <a:noFill/>
                          </a:ln>
                          <a:solidFill>
                            <a:srgbClr val="C00000"/>
                          </a:solidFill>
                          <a:effectLst/>
                          <a:latin typeface="Calibri" pitchFamily="34" charset="0"/>
                        </a:rPr>
                        <a:t>Variable</a:t>
                      </a: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sng" strike="noStrike" cap="none" normalizeH="0" baseline="0" dirty="0" smtClean="0">
                          <a:ln>
                            <a:noFill/>
                          </a:ln>
                          <a:solidFill>
                            <a:srgbClr val="C00000"/>
                          </a:solidFill>
                          <a:effectLst/>
                          <a:latin typeface="Calibri" pitchFamily="34" charset="0"/>
                        </a:rPr>
                        <a:t>Attribute</a:t>
                      </a:r>
                    </a:p>
                  </a:txBody>
                  <a:tcPr horzOverflow="overflow">
                    <a:lnL>
                      <a:noFill/>
                    </a:lnL>
                    <a:lnR cap="flat">
                      <a:noFill/>
                    </a:lnR>
                    <a:lnT cap="flat">
                      <a:noFill/>
                    </a:lnT>
                    <a:lnB>
                      <a:noFill/>
                    </a:lnB>
                    <a:lnTlToBr>
                      <a:noFill/>
                    </a:lnTlToBr>
                    <a:lnBlToTr>
                      <a:noFill/>
                    </a:lnBlToTr>
                    <a:noFill/>
                  </a:tcPr>
                </a:tc>
              </a:tr>
              <a:tr h="904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Calibri" pitchFamily="34" charset="0"/>
                        </a:rPr>
                        <a:t>satisfaction</a:t>
                      </a: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ndParaRP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4"/>
          <p:cNvSpPr>
            <a:spLocks noGrp="1"/>
          </p:cNvSpPr>
          <p:nvPr>
            <p:ph type="title"/>
          </p:nvPr>
        </p:nvSpPr>
        <p:spPr>
          <a:xfrm>
            <a:off x="612775" y="228600"/>
            <a:ext cx="8153400" cy="990600"/>
          </a:xfrm>
        </p:spPr>
        <p:txBody>
          <a:bodyPr/>
          <a:lstStyle/>
          <a:p>
            <a:pPr eaLnBrk="1" hangingPunct="1"/>
            <a:r>
              <a:rPr lang="en-US" smtClean="0"/>
              <a:t>Issues...</a:t>
            </a:r>
          </a:p>
        </p:txBody>
      </p:sp>
      <p:sp>
        <p:nvSpPr>
          <p:cNvPr id="10243" name="Content Placeholder 2"/>
          <p:cNvSpPr>
            <a:spLocks noGrp="1"/>
          </p:cNvSpPr>
          <p:nvPr>
            <p:ph sz="quarter" idx="1"/>
          </p:nvPr>
        </p:nvSpPr>
        <p:spPr>
          <a:xfrm>
            <a:off x="612775" y="1600200"/>
            <a:ext cx="8153400" cy="4495800"/>
          </a:xfrm>
        </p:spPr>
        <p:txBody>
          <a:bodyPr/>
          <a:lstStyle/>
          <a:p>
            <a:pPr eaLnBrk="1" hangingPunct="1"/>
            <a:r>
              <a:rPr lang="en-US" smtClean="0"/>
              <a:t>Why are we interested in research?</a:t>
            </a:r>
          </a:p>
          <a:p>
            <a:pPr eaLnBrk="1" hangingPunct="1"/>
            <a:r>
              <a:rPr lang="en-US" smtClean="0"/>
              <a:t>What is research?</a:t>
            </a:r>
          </a:p>
          <a:p>
            <a:pPr eaLnBrk="1" hangingPunct="1"/>
            <a:r>
              <a:rPr lang="en-US" smtClean="0"/>
              <a:t>Key concepts and issues</a:t>
            </a:r>
          </a:p>
          <a:p>
            <a:pPr eaLnBrk="1" hangingPunct="1"/>
            <a:r>
              <a:rPr lang="en-US" smtClean="0"/>
              <a:t>Introduction to validity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28675" name="Rectangle 3"/>
          <p:cNvSpPr>
            <a:spLocks noGrp="1" noChangeArrowheads="1"/>
          </p:cNvSpPr>
          <p:nvPr>
            <p:ph type="title"/>
          </p:nvPr>
        </p:nvSpPr>
        <p:spPr/>
        <p:txBody>
          <a:bodyPr/>
          <a:lstStyle/>
          <a:p>
            <a:pPr eaLnBrk="1" hangingPunct="1"/>
            <a:r>
              <a:rPr lang="en-US" smtClean="0"/>
              <a:t>Examples</a:t>
            </a:r>
          </a:p>
        </p:txBody>
      </p:sp>
      <p:graphicFrame>
        <p:nvGraphicFramePr>
          <p:cNvPr id="25637" name="Group 37"/>
          <p:cNvGraphicFramePr>
            <a:graphicFrameLocks noGrp="1"/>
          </p:cNvGraphicFramePr>
          <p:nvPr>
            <p:ph type="tbl" idx="1"/>
          </p:nvPr>
        </p:nvGraphicFramePr>
        <p:xfrm>
          <a:off x="457200" y="1600200"/>
          <a:ext cx="8229600" cy="4038600"/>
        </p:xfrm>
        <a:graphic>
          <a:graphicData uri="http://schemas.openxmlformats.org/drawingml/2006/table">
            <a:tbl>
              <a:tblPr/>
              <a:tblGrid>
                <a:gridCol w="4114800"/>
                <a:gridCol w="4114800"/>
              </a:tblGrid>
              <a:tr h="67899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sng" strike="noStrike" cap="none" normalizeH="0" baseline="0" dirty="0" smtClean="0">
                          <a:ln>
                            <a:noFill/>
                          </a:ln>
                          <a:solidFill>
                            <a:srgbClr val="C00000"/>
                          </a:solidFill>
                          <a:effectLst/>
                          <a:latin typeface="Calibri" pitchFamily="34" charset="0"/>
                        </a:rPr>
                        <a:t>Variable</a:t>
                      </a: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sng" strike="noStrike" cap="none" normalizeH="0" baseline="0" dirty="0" smtClean="0">
                          <a:ln>
                            <a:noFill/>
                          </a:ln>
                          <a:solidFill>
                            <a:srgbClr val="C00000"/>
                          </a:solidFill>
                          <a:effectLst/>
                          <a:latin typeface="Calibri" pitchFamily="34" charset="0"/>
                        </a:rPr>
                        <a:t>Attribute</a:t>
                      </a:r>
                    </a:p>
                  </a:txBody>
                  <a:tcPr horzOverflow="overflow">
                    <a:lnL>
                      <a:noFill/>
                    </a:lnL>
                    <a:lnR cap="flat">
                      <a:noFill/>
                    </a:lnR>
                    <a:lnT cap="flat">
                      <a:noFill/>
                    </a:lnT>
                    <a:lnB>
                      <a:noFill/>
                    </a:lnB>
                    <a:lnTlToBr>
                      <a:noFill/>
                    </a:lnTlToBr>
                    <a:lnBlToTr>
                      <a:noFill/>
                    </a:lnBlToTr>
                    <a:noFill/>
                  </a:tcPr>
                </a:tc>
              </a:tr>
              <a:tr h="6719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Calibri" pitchFamily="34" charset="0"/>
                        </a:rPr>
                        <a:t>satisfaction</a:t>
                      </a: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rPr>
                        <a:t>1 = very satisfied</a:t>
                      </a:r>
                    </a:p>
                  </a:txBody>
                  <a:tcPr horzOverflow="overflow">
                    <a:lnL>
                      <a:noFill/>
                    </a:lnL>
                    <a:lnR cap="flat">
                      <a:noFill/>
                    </a:lnR>
                    <a:lnT>
                      <a:noFill/>
                    </a:lnT>
                    <a:lnB cap="flat">
                      <a:noFill/>
                    </a:lnB>
                    <a:lnTlToBr>
                      <a:noFill/>
                    </a:lnTlToBr>
                    <a:lnBlToTr>
                      <a:noFill/>
                    </a:lnBlToTr>
                    <a:noFill/>
                  </a:tcPr>
                </a:tc>
              </a:tr>
              <a:tr h="6719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rPr>
                        <a:t>2 = satisfied</a:t>
                      </a:r>
                    </a:p>
                  </a:txBody>
                  <a:tcPr horzOverflow="overflow">
                    <a:lnL>
                      <a:noFill/>
                    </a:lnL>
                    <a:lnR cap="flat">
                      <a:noFill/>
                    </a:lnR>
                    <a:lnT>
                      <a:noFill/>
                    </a:lnT>
                    <a:lnB cap="flat">
                      <a:noFill/>
                    </a:lnB>
                    <a:lnTlToBr>
                      <a:noFill/>
                    </a:lnTlToBr>
                    <a:lnBlToTr>
                      <a:noFill/>
                    </a:lnBlToTr>
                    <a:noFill/>
                  </a:tcPr>
                </a:tc>
              </a:tr>
              <a:tr h="6719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rPr>
                        <a:t>3= somewhat satisfied</a:t>
                      </a:r>
                    </a:p>
                  </a:txBody>
                  <a:tcPr horzOverflow="overflow">
                    <a:lnL>
                      <a:noFill/>
                    </a:lnL>
                    <a:lnR cap="flat">
                      <a:noFill/>
                    </a:lnR>
                    <a:lnT>
                      <a:noFill/>
                    </a:lnT>
                    <a:lnB cap="flat">
                      <a:noFill/>
                    </a:lnB>
                    <a:lnTlToBr>
                      <a:noFill/>
                    </a:lnTlToBr>
                    <a:lnBlToTr>
                      <a:noFill/>
                    </a:lnBlToTr>
                    <a:noFill/>
                  </a:tcPr>
                </a:tc>
              </a:tr>
              <a:tr h="6719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rPr>
                        <a:t>4 = not satisfied</a:t>
                      </a:r>
                    </a:p>
                  </a:txBody>
                  <a:tcPr horzOverflow="overflow">
                    <a:lnL>
                      <a:noFill/>
                    </a:lnL>
                    <a:lnR cap="flat">
                      <a:noFill/>
                    </a:lnR>
                    <a:lnT>
                      <a:noFill/>
                    </a:lnT>
                    <a:lnB cap="flat">
                      <a:noFill/>
                    </a:lnB>
                    <a:lnTlToBr>
                      <a:noFill/>
                    </a:lnTlToBr>
                    <a:lnBlToTr>
                      <a:noFill/>
                    </a:lnBlToTr>
                    <a:noFill/>
                  </a:tcPr>
                </a:tc>
              </a:tr>
              <a:tr h="6719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rPr>
                        <a:t>5 = not satisfied at all</a:t>
                      </a: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29699" name="Rectangle 3"/>
          <p:cNvSpPr>
            <a:spLocks noGrp="1" noChangeArrowheads="1"/>
          </p:cNvSpPr>
          <p:nvPr>
            <p:ph type="title"/>
          </p:nvPr>
        </p:nvSpPr>
        <p:spPr>
          <a:xfrm>
            <a:off x="612775" y="228600"/>
            <a:ext cx="8153400" cy="990600"/>
          </a:xfrm>
        </p:spPr>
        <p:txBody>
          <a:bodyPr/>
          <a:lstStyle/>
          <a:p>
            <a:pPr eaLnBrk="1" hangingPunct="1"/>
            <a:r>
              <a:rPr lang="en-US" smtClean="0"/>
              <a:t>Types of Variables</a:t>
            </a:r>
          </a:p>
        </p:txBody>
      </p:sp>
      <p:sp>
        <p:nvSpPr>
          <p:cNvPr id="29700" name="Content Placeholder 4"/>
          <p:cNvSpPr>
            <a:spLocks noGrp="1"/>
          </p:cNvSpPr>
          <p:nvPr>
            <p:ph sz="quarter" idx="1"/>
          </p:nvPr>
        </p:nvSpPr>
        <p:spPr>
          <a:xfrm>
            <a:off x="612775" y="1600200"/>
            <a:ext cx="8153400" cy="4495800"/>
          </a:xfrm>
        </p:spPr>
        <p:txBody>
          <a:bodyPr/>
          <a:lstStyle/>
          <a:p>
            <a:pPr eaLnBrk="1" hangingPunct="1"/>
            <a:r>
              <a:rPr lang="en-US" smtClean="0"/>
              <a:t>independent variable (IV)…</a:t>
            </a:r>
          </a:p>
          <a:p>
            <a:pPr lvl="1" eaLnBrk="1" hangingPunct="1"/>
            <a:r>
              <a:rPr lang="en-US" smtClean="0"/>
              <a:t>what you (or nature) manipulates in some way</a:t>
            </a:r>
          </a:p>
          <a:p>
            <a:pPr eaLnBrk="1" hangingPunct="1"/>
            <a:r>
              <a:rPr lang="en-US" smtClean="0"/>
              <a:t>dependent variable (DV)…</a:t>
            </a:r>
          </a:p>
          <a:p>
            <a:pPr lvl="1" eaLnBrk="1" hangingPunct="1"/>
            <a:r>
              <a:rPr lang="en-US" smtClean="0"/>
              <a:t>what you presume to be influenced by the IV</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30723" name="Rectangle 3"/>
          <p:cNvSpPr>
            <a:spLocks noGrp="1" noChangeArrowheads="1"/>
          </p:cNvSpPr>
          <p:nvPr>
            <p:ph type="title"/>
          </p:nvPr>
        </p:nvSpPr>
        <p:spPr/>
        <p:txBody>
          <a:bodyPr/>
          <a:lstStyle/>
          <a:p>
            <a:pPr eaLnBrk="1" hangingPunct="1"/>
            <a:r>
              <a:rPr lang="en-US" smtClean="0"/>
              <a:t>Examples</a:t>
            </a:r>
          </a:p>
        </p:txBody>
      </p:sp>
      <p:graphicFrame>
        <p:nvGraphicFramePr>
          <p:cNvPr id="30737" name="Group 17"/>
          <p:cNvGraphicFramePr>
            <a:graphicFrameLocks noGrp="1"/>
          </p:cNvGraphicFramePr>
          <p:nvPr>
            <p:ph type="tbl" idx="1"/>
          </p:nvPr>
        </p:nvGraphicFramePr>
        <p:xfrm>
          <a:off x="457200" y="1600200"/>
          <a:ext cx="8229600" cy="914400"/>
        </p:xfrm>
        <a:graphic>
          <a:graphicData uri="http://schemas.openxmlformats.org/drawingml/2006/table">
            <a:tbl>
              <a:tblPr/>
              <a:tblGrid>
                <a:gridCol w="4114800"/>
                <a:gridCol w="4114800"/>
              </a:tblGrid>
              <a:tr h="914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sng" strike="noStrike" cap="none" normalizeH="0" baseline="0" dirty="0" smtClean="0">
                          <a:ln>
                            <a:noFill/>
                          </a:ln>
                          <a:solidFill>
                            <a:schemeClr val="tx1"/>
                          </a:solidFill>
                          <a:effectLst/>
                          <a:latin typeface="Calibri" pitchFamily="34" charset="0"/>
                        </a:rPr>
                        <a:t>IV</a:t>
                      </a:r>
                    </a:p>
                  </a:txBody>
                  <a:tcPr horzOverflow="overflow">
                    <a:lnL cap="flat">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1" i="0" u="sng" strike="noStrike" cap="none" normalizeH="0" baseline="0" dirty="0" smtClean="0">
                          <a:ln>
                            <a:noFill/>
                          </a:ln>
                          <a:solidFill>
                            <a:schemeClr val="tx1"/>
                          </a:solidFill>
                          <a:effectLst/>
                          <a:latin typeface="Calibri" pitchFamily="34" charset="0"/>
                        </a:rPr>
                        <a:t>DV</a:t>
                      </a:r>
                    </a:p>
                  </a:txBody>
                  <a:tcPr horzOverflow="overflow">
                    <a:lnL>
                      <a:noFill/>
                    </a:lnL>
                    <a:lnR cap="flat">
                      <a:noFill/>
                    </a:lnR>
                    <a:lnT cap="flat">
                      <a:noFill/>
                    </a:lnT>
                    <a:lnB cap="flat">
                      <a:noFill/>
                    </a:lnB>
                    <a:lnTlToBr>
                      <a:noFill/>
                    </a:lnTlToBr>
                    <a:lnBlToTr>
                      <a:noFill/>
                    </a:lnBlToTr>
                    <a:noFill/>
                  </a:tcPr>
                </a:tc>
              </a:tr>
            </a:tbl>
          </a:graphicData>
        </a:graphic>
      </p:graphicFrame>
      <p:sp>
        <p:nvSpPr>
          <p:cNvPr id="30727" name="Rectangle 19"/>
          <p:cNvSpPr>
            <a:spLocks noChangeArrowheads="1"/>
          </p:cNvSpPr>
          <p:nvPr/>
        </p:nvSpPr>
        <p:spPr bwMode="auto">
          <a:xfrm>
            <a:off x="5486400" y="3733800"/>
            <a:ext cx="2667000" cy="1143000"/>
          </a:xfrm>
          <a:prstGeom prst="rect">
            <a:avLst/>
          </a:prstGeom>
          <a:noFill/>
          <a:ln w="9525">
            <a:solidFill>
              <a:schemeClr val="tx1"/>
            </a:solidFill>
            <a:miter lim="800000"/>
            <a:headEnd/>
            <a:tailEnd/>
          </a:ln>
        </p:spPr>
        <p:txBody>
          <a:bodyPr wrap="none" anchor="ctr"/>
          <a:lstStyle/>
          <a:p>
            <a:endParaRPr lang="en-US">
              <a:solidFill>
                <a:srgbClr val="FF0000"/>
              </a:solidFill>
              <a:latin typeface="Calibri" pitchFamily="34" charset="0"/>
            </a:endParaRPr>
          </a:p>
        </p:txBody>
      </p:sp>
      <p:sp>
        <p:nvSpPr>
          <p:cNvPr id="25629" name="Text Box 18"/>
          <p:cNvSpPr txBox="1">
            <a:spLocks noChangeArrowheads="1"/>
          </p:cNvSpPr>
          <p:nvPr/>
        </p:nvSpPr>
        <p:spPr bwMode="auto">
          <a:xfrm>
            <a:off x="5486400" y="3810000"/>
            <a:ext cx="2590800" cy="946150"/>
          </a:xfrm>
          <a:prstGeom prst="rect">
            <a:avLst/>
          </a:prstGeom>
          <a:noFill/>
          <a:ln w="9525">
            <a:noFill/>
            <a:miter lim="800000"/>
            <a:headEnd/>
            <a:tailEnd/>
          </a:ln>
        </p:spPr>
        <p:txBody>
          <a:bodyPr>
            <a:spAutoFit/>
          </a:bodyPr>
          <a:lstStyle/>
          <a:p>
            <a:pPr algn="ctr">
              <a:spcBef>
                <a:spcPct val="50000"/>
              </a:spcBef>
              <a:defRPr/>
            </a:pPr>
            <a:r>
              <a:rPr lang="en-US" sz="2800" dirty="0">
                <a:solidFill>
                  <a:schemeClr val="tx1">
                    <a:lumMod val="85000"/>
                    <a:lumOff val="15000"/>
                  </a:schemeClr>
                </a:solidFill>
                <a:latin typeface="Calibri" pitchFamily="34" charset="0"/>
              </a:rPr>
              <a:t>exercise participation</a:t>
            </a:r>
          </a:p>
        </p:txBody>
      </p:sp>
      <p:grpSp>
        <p:nvGrpSpPr>
          <p:cNvPr id="2" name="Group 24"/>
          <p:cNvGrpSpPr>
            <a:grpSpLocks/>
          </p:cNvGrpSpPr>
          <p:nvPr/>
        </p:nvGrpSpPr>
        <p:grpSpPr bwMode="auto">
          <a:xfrm>
            <a:off x="1143000" y="2438400"/>
            <a:ext cx="2667000" cy="762000"/>
            <a:chOff x="720" y="1536"/>
            <a:chExt cx="1680" cy="480"/>
          </a:xfrm>
          <a:noFill/>
        </p:grpSpPr>
        <p:sp>
          <p:nvSpPr>
            <p:cNvPr id="25626" name="Rectangle 22"/>
            <p:cNvSpPr>
              <a:spLocks noChangeArrowheads="1"/>
            </p:cNvSpPr>
            <p:nvPr/>
          </p:nvSpPr>
          <p:spPr bwMode="auto">
            <a:xfrm>
              <a:off x="720" y="1536"/>
              <a:ext cx="1680" cy="480"/>
            </a:xfrm>
            <a:prstGeom prst="rect">
              <a:avLst/>
            </a:prstGeom>
            <a:grpFill/>
            <a:ln w="9525">
              <a:solidFill>
                <a:schemeClr val="tx1"/>
              </a:solidFill>
              <a:miter lim="800000"/>
              <a:headEnd/>
              <a:tailEnd/>
            </a:ln>
          </p:spPr>
          <p:txBody>
            <a:bodyPr wrap="none" anchor="ctr"/>
            <a:lstStyle/>
            <a:p>
              <a:pPr>
                <a:defRPr/>
              </a:pPr>
              <a:endParaRPr lang="en-US">
                <a:solidFill>
                  <a:srgbClr val="C00000"/>
                </a:solidFill>
                <a:latin typeface="Calibri" pitchFamily="34" charset="0"/>
              </a:endParaRPr>
            </a:p>
          </p:txBody>
        </p:sp>
        <p:sp>
          <p:nvSpPr>
            <p:cNvPr id="25627" name="Text Box 23"/>
            <p:cNvSpPr txBox="1">
              <a:spLocks noChangeArrowheads="1"/>
            </p:cNvSpPr>
            <p:nvPr/>
          </p:nvSpPr>
          <p:spPr bwMode="auto">
            <a:xfrm>
              <a:off x="720" y="1632"/>
              <a:ext cx="1632" cy="327"/>
            </a:xfrm>
            <a:prstGeom prst="rect">
              <a:avLst/>
            </a:prstGeom>
            <a:grpFill/>
            <a:ln w="9525">
              <a:noFill/>
              <a:miter lim="800000"/>
              <a:headEnd/>
              <a:tailEnd/>
            </a:ln>
          </p:spPr>
          <p:txBody>
            <a:bodyPr>
              <a:spAutoFit/>
            </a:bodyPr>
            <a:lstStyle/>
            <a:p>
              <a:pPr algn="ctr">
                <a:spcBef>
                  <a:spcPct val="50000"/>
                </a:spcBef>
                <a:defRPr/>
              </a:pPr>
              <a:r>
                <a:rPr lang="en-US" sz="2800">
                  <a:solidFill>
                    <a:srgbClr val="C00000"/>
                  </a:solidFill>
                  <a:latin typeface="Calibri" pitchFamily="34" charset="0"/>
                </a:rPr>
                <a:t>health status</a:t>
              </a:r>
            </a:p>
          </p:txBody>
        </p:sp>
      </p:grpSp>
      <p:cxnSp>
        <p:nvCxnSpPr>
          <p:cNvPr id="30730" name="AutoShape 34"/>
          <p:cNvCxnSpPr>
            <a:cxnSpLocks noChangeShapeType="1"/>
            <a:endCxn id="30727" idx="1"/>
          </p:cNvCxnSpPr>
          <p:nvPr/>
        </p:nvCxnSpPr>
        <p:spPr bwMode="auto">
          <a:xfrm>
            <a:off x="3810000" y="2819400"/>
            <a:ext cx="1676400" cy="1485900"/>
          </a:xfrm>
          <a:prstGeom prst="straightConnector1">
            <a:avLst/>
          </a:prstGeom>
          <a:noFill/>
          <a:ln w="9525">
            <a:solidFill>
              <a:schemeClr val="tx1"/>
            </a:solidFill>
            <a:round/>
            <a:headEnd/>
            <a:tailEnd type="triangle" w="med" len="med"/>
          </a:ln>
        </p:spPr>
      </p:cxnSp>
      <p:grpSp>
        <p:nvGrpSpPr>
          <p:cNvPr id="3" name="Group 42"/>
          <p:cNvGrpSpPr>
            <a:grpSpLocks/>
          </p:cNvGrpSpPr>
          <p:nvPr/>
        </p:nvGrpSpPr>
        <p:grpSpPr bwMode="auto">
          <a:xfrm>
            <a:off x="1143000" y="3429000"/>
            <a:ext cx="4343400" cy="876300"/>
            <a:chOff x="720" y="2160"/>
            <a:chExt cx="2736" cy="552"/>
          </a:xfrm>
          <a:noFill/>
        </p:grpSpPr>
        <p:grpSp>
          <p:nvGrpSpPr>
            <p:cNvPr id="4" name="Group 25"/>
            <p:cNvGrpSpPr>
              <a:grpSpLocks/>
            </p:cNvGrpSpPr>
            <p:nvPr/>
          </p:nvGrpSpPr>
          <p:grpSpPr bwMode="auto">
            <a:xfrm>
              <a:off x="720" y="2160"/>
              <a:ext cx="1680" cy="480"/>
              <a:chOff x="720" y="1536"/>
              <a:chExt cx="1680" cy="480"/>
            </a:xfrm>
            <a:grpFill/>
          </p:grpSpPr>
          <p:sp>
            <p:nvSpPr>
              <p:cNvPr id="25622" name="Rectangle 26"/>
              <p:cNvSpPr>
                <a:spLocks noChangeArrowheads="1"/>
              </p:cNvSpPr>
              <p:nvPr/>
            </p:nvSpPr>
            <p:spPr bwMode="auto">
              <a:xfrm>
                <a:off x="720" y="1536"/>
                <a:ext cx="1680" cy="480"/>
              </a:xfrm>
              <a:prstGeom prst="rect">
                <a:avLst/>
              </a:prstGeom>
              <a:grpFill/>
              <a:ln w="9525">
                <a:solidFill>
                  <a:schemeClr val="tx1"/>
                </a:solidFill>
                <a:miter lim="800000"/>
                <a:headEnd/>
                <a:tailEnd/>
              </a:ln>
            </p:spPr>
            <p:txBody>
              <a:bodyPr wrap="none" anchor="ctr"/>
              <a:lstStyle/>
              <a:p>
                <a:pPr>
                  <a:defRPr/>
                </a:pPr>
                <a:endParaRPr lang="en-US">
                  <a:solidFill>
                    <a:srgbClr val="FF0000"/>
                  </a:solidFill>
                  <a:latin typeface="Calibri" pitchFamily="34" charset="0"/>
                </a:endParaRPr>
              </a:p>
            </p:txBody>
          </p:sp>
          <p:sp>
            <p:nvSpPr>
              <p:cNvPr id="25623" name="Text Box 27"/>
              <p:cNvSpPr txBox="1">
                <a:spLocks noChangeArrowheads="1"/>
              </p:cNvSpPr>
              <p:nvPr/>
            </p:nvSpPr>
            <p:spPr bwMode="auto">
              <a:xfrm>
                <a:off x="720" y="1632"/>
                <a:ext cx="1632" cy="327"/>
              </a:xfrm>
              <a:prstGeom prst="rect">
                <a:avLst/>
              </a:prstGeom>
              <a:grpFill/>
              <a:ln w="9525">
                <a:noFill/>
                <a:miter lim="800000"/>
                <a:headEnd/>
                <a:tailEnd/>
              </a:ln>
            </p:spPr>
            <p:txBody>
              <a:bodyPr>
                <a:spAutoFit/>
              </a:bodyPr>
              <a:lstStyle/>
              <a:p>
                <a:pPr algn="ctr">
                  <a:spcBef>
                    <a:spcPct val="50000"/>
                  </a:spcBef>
                  <a:defRPr/>
                </a:pPr>
                <a:r>
                  <a:rPr lang="en-US" sz="2800" dirty="0">
                    <a:solidFill>
                      <a:srgbClr val="C00000"/>
                    </a:solidFill>
                    <a:latin typeface="Calibri" pitchFamily="34" charset="0"/>
                  </a:rPr>
                  <a:t>attitude</a:t>
                </a:r>
              </a:p>
            </p:txBody>
          </p:sp>
        </p:grpSp>
        <p:cxnSp>
          <p:nvCxnSpPr>
            <p:cNvPr id="25621" name="AutoShape 35"/>
            <p:cNvCxnSpPr>
              <a:cxnSpLocks noChangeShapeType="1"/>
              <a:stCxn id="25622" idx="3"/>
              <a:endCxn id="25628" idx="1"/>
            </p:cNvCxnSpPr>
            <p:nvPr/>
          </p:nvCxnSpPr>
          <p:spPr bwMode="auto">
            <a:xfrm>
              <a:off x="2400" y="2400"/>
              <a:ext cx="1056" cy="312"/>
            </a:xfrm>
            <a:prstGeom prst="straightConnector1">
              <a:avLst/>
            </a:prstGeom>
            <a:grpFill/>
            <a:ln w="9525">
              <a:solidFill>
                <a:schemeClr val="tx1"/>
              </a:solidFill>
              <a:round/>
              <a:headEnd/>
              <a:tailEnd type="triangle" w="med" len="med"/>
            </a:ln>
          </p:spPr>
        </p:cxnSp>
      </p:grpSp>
      <p:grpSp>
        <p:nvGrpSpPr>
          <p:cNvPr id="5" name="Group 28"/>
          <p:cNvGrpSpPr>
            <a:grpSpLocks/>
          </p:cNvGrpSpPr>
          <p:nvPr/>
        </p:nvGrpSpPr>
        <p:grpSpPr bwMode="auto">
          <a:xfrm>
            <a:off x="1143000" y="4495800"/>
            <a:ext cx="2667000" cy="762000"/>
            <a:chOff x="720" y="1536"/>
            <a:chExt cx="1680" cy="480"/>
          </a:xfrm>
          <a:noFill/>
        </p:grpSpPr>
        <p:sp>
          <p:nvSpPr>
            <p:cNvPr id="25618" name="Rectangle 29"/>
            <p:cNvSpPr>
              <a:spLocks noChangeArrowheads="1"/>
            </p:cNvSpPr>
            <p:nvPr/>
          </p:nvSpPr>
          <p:spPr bwMode="auto">
            <a:xfrm>
              <a:off x="720" y="1536"/>
              <a:ext cx="1680" cy="480"/>
            </a:xfrm>
            <a:prstGeom prst="rect">
              <a:avLst/>
            </a:prstGeom>
            <a:grpFill/>
            <a:ln w="9525">
              <a:solidFill>
                <a:schemeClr val="tx1"/>
              </a:solidFill>
              <a:miter lim="800000"/>
              <a:headEnd/>
              <a:tailEnd/>
            </a:ln>
          </p:spPr>
          <p:txBody>
            <a:bodyPr wrap="none" anchor="ctr"/>
            <a:lstStyle/>
            <a:p>
              <a:pPr>
                <a:defRPr/>
              </a:pPr>
              <a:endParaRPr lang="en-US">
                <a:solidFill>
                  <a:srgbClr val="C00000"/>
                </a:solidFill>
                <a:latin typeface="Calibri" pitchFamily="34" charset="0"/>
              </a:endParaRPr>
            </a:p>
          </p:txBody>
        </p:sp>
        <p:sp>
          <p:nvSpPr>
            <p:cNvPr id="25619" name="Text Box 30"/>
            <p:cNvSpPr txBox="1">
              <a:spLocks noChangeArrowheads="1"/>
            </p:cNvSpPr>
            <p:nvPr/>
          </p:nvSpPr>
          <p:spPr bwMode="auto">
            <a:xfrm>
              <a:off x="720" y="1632"/>
              <a:ext cx="1632" cy="327"/>
            </a:xfrm>
            <a:prstGeom prst="rect">
              <a:avLst/>
            </a:prstGeom>
            <a:grpFill/>
            <a:ln w="9525">
              <a:noFill/>
              <a:miter lim="800000"/>
              <a:headEnd/>
              <a:tailEnd/>
            </a:ln>
          </p:spPr>
          <p:txBody>
            <a:bodyPr>
              <a:spAutoFit/>
            </a:bodyPr>
            <a:lstStyle/>
            <a:p>
              <a:pPr algn="ctr">
                <a:spcBef>
                  <a:spcPct val="50000"/>
                </a:spcBef>
                <a:defRPr/>
              </a:pPr>
              <a:r>
                <a:rPr lang="en-US" sz="2800" dirty="0">
                  <a:solidFill>
                    <a:srgbClr val="C00000"/>
                  </a:solidFill>
                  <a:latin typeface="Calibri" pitchFamily="34" charset="0"/>
                </a:rPr>
                <a:t>social support</a:t>
              </a:r>
            </a:p>
          </p:txBody>
        </p:sp>
      </p:grpSp>
      <p:cxnSp>
        <p:nvCxnSpPr>
          <p:cNvPr id="30733" name="AutoShape 36"/>
          <p:cNvCxnSpPr>
            <a:cxnSpLocks noChangeShapeType="1"/>
            <a:endCxn id="25629" idx="1"/>
          </p:cNvCxnSpPr>
          <p:nvPr/>
        </p:nvCxnSpPr>
        <p:spPr bwMode="auto">
          <a:xfrm flipV="1">
            <a:off x="3810000" y="4283075"/>
            <a:ext cx="1676400" cy="593725"/>
          </a:xfrm>
          <a:prstGeom prst="straightConnector1">
            <a:avLst/>
          </a:prstGeom>
          <a:noFill/>
          <a:ln w="9525">
            <a:solidFill>
              <a:schemeClr val="tx1"/>
            </a:solidFill>
            <a:round/>
            <a:headEnd/>
            <a:tailEnd type="triangle" w="med" len="med"/>
          </a:ln>
        </p:spPr>
      </p:cxnSp>
      <p:grpSp>
        <p:nvGrpSpPr>
          <p:cNvPr id="6" name="Group 31"/>
          <p:cNvGrpSpPr>
            <a:grpSpLocks/>
          </p:cNvGrpSpPr>
          <p:nvPr/>
        </p:nvGrpSpPr>
        <p:grpSpPr bwMode="auto">
          <a:xfrm>
            <a:off x="1143000" y="5562600"/>
            <a:ext cx="2667000" cy="762000"/>
            <a:chOff x="720" y="1536"/>
            <a:chExt cx="1680" cy="480"/>
          </a:xfrm>
          <a:noFill/>
        </p:grpSpPr>
        <p:sp>
          <p:nvSpPr>
            <p:cNvPr id="25614" name="Rectangle 32"/>
            <p:cNvSpPr>
              <a:spLocks noChangeArrowheads="1"/>
            </p:cNvSpPr>
            <p:nvPr/>
          </p:nvSpPr>
          <p:spPr bwMode="auto">
            <a:xfrm>
              <a:off x="720" y="1536"/>
              <a:ext cx="1680" cy="480"/>
            </a:xfrm>
            <a:prstGeom prst="rect">
              <a:avLst/>
            </a:prstGeom>
            <a:grpFill/>
            <a:ln w="9525">
              <a:solidFill>
                <a:schemeClr val="tx1"/>
              </a:solidFill>
              <a:miter lim="800000"/>
              <a:headEnd/>
              <a:tailEnd/>
            </a:ln>
          </p:spPr>
          <p:txBody>
            <a:bodyPr wrap="none" anchor="ctr"/>
            <a:lstStyle/>
            <a:p>
              <a:pPr>
                <a:defRPr/>
              </a:pPr>
              <a:endParaRPr lang="en-US">
                <a:solidFill>
                  <a:srgbClr val="C00000"/>
                </a:solidFill>
                <a:latin typeface="Calibri" pitchFamily="34" charset="0"/>
              </a:endParaRPr>
            </a:p>
          </p:txBody>
        </p:sp>
        <p:sp>
          <p:nvSpPr>
            <p:cNvPr id="25615" name="Text Box 33"/>
            <p:cNvSpPr txBox="1">
              <a:spLocks noChangeArrowheads="1"/>
            </p:cNvSpPr>
            <p:nvPr/>
          </p:nvSpPr>
          <p:spPr bwMode="auto">
            <a:xfrm>
              <a:off x="720" y="1632"/>
              <a:ext cx="1632" cy="327"/>
            </a:xfrm>
            <a:prstGeom prst="rect">
              <a:avLst/>
            </a:prstGeom>
            <a:grpFill/>
            <a:ln w="9525">
              <a:noFill/>
              <a:miter lim="800000"/>
              <a:headEnd/>
              <a:tailEnd/>
            </a:ln>
          </p:spPr>
          <p:txBody>
            <a:bodyPr>
              <a:spAutoFit/>
            </a:bodyPr>
            <a:lstStyle/>
            <a:p>
              <a:pPr algn="ctr">
                <a:spcBef>
                  <a:spcPct val="50000"/>
                </a:spcBef>
                <a:defRPr/>
              </a:pPr>
              <a:r>
                <a:rPr lang="en-US" sz="2800" dirty="0">
                  <a:solidFill>
                    <a:srgbClr val="C00000"/>
                  </a:solidFill>
                  <a:latin typeface="Calibri" pitchFamily="34" charset="0"/>
                </a:rPr>
                <a:t>intervention</a:t>
              </a:r>
            </a:p>
          </p:txBody>
        </p:sp>
      </p:grpSp>
      <p:cxnSp>
        <p:nvCxnSpPr>
          <p:cNvPr id="30735" name="AutoShape 37"/>
          <p:cNvCxnSpPr>
            <a:cxnSpLocks noChangeShapeType="1"/>
            <a:endCxn id="30727" idx="1"/>
          </p:cNvCxnSpPr>
          <p:nvPr/>
        </p:nvCxnSpPr>
        <p:spPr bwMode="auto">
          <a:xfrm flipV="1">
            <a:off x="3810000" y="4305300"/>
            <a:ext cx="1676400" cy="1638300"/>
          </a:xfrm>
          <a:prstGeom prst="straightConnector1">
            <a:avLst/>
          </a:prstGeom>
          <a:noFill/>
          <a:ln w="9525">
            <a:solidFill>
              <a:schemeClr val="tx1"/>
            </a:solidFill>
            <a:round/>
            <a:headEnd/>
            <a:tailEnd type="triangle" w="med" len="med"/>
          </a:ln>
        </p:spPr>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3"/>
          <p:cNvSpPr>
            <a:spLocks noGrp="1"/>
          </p:cNvSpPr>
          <p:nvPr>
            <p:ph type="title"/>
          </p:nvPr>
        </p:nvSpPr>
        <p:spPr>
          <a:xfrm>
            <a:off x="612775" y="228600"/>
            <a:ext cx="8153400" cy="990600"/>
          </a:xfrm>
        </p:spPr>
        <p:txBody>
          <a:bodyPr/>
          <a:lstStyle/>
          <a:p>
            <a:pPr eaLnBrk="1" hangingPunct="1"/>
            <a:r>
              <a:rPr lang="en-US" smtClean="0"/>
              <a:t>The </a:t>
            </a:r>
            <a:r>
              <a:rPr lang="en-US" smtClean="0">
                <a:solidFill>
                  <a:srgbClr val="C00000"/>
                </a:solidFill>
              </a:rPr>
              <a:t>purpose of the study</a:t>
            </a:r>
            <a:r>
              <a:rPr lang="en-US" smtClean="0"/>
              <a:t> was to…</a:t>
            </a:r>
          </a:p>
        </p:txBody>
      </p:sp>
      <p:sp>
        <p:nvSpPr>
          <p:cNvPr id="31747" name="Rectangle 3"/>
          <p:cNvSpPr>
            <a:spLocks noGrp="1" noChangeArrowheads="1"/>
          </p:cNvSpPr>
          <p:nvPr>
            <p:ph sz="quarter" idx="1"/>
          </p:nvPr>
        </p:nvSpPr>
        <p:spPr>
          <a:xfrm>
            <a:off x="612775" y="1600200"/>
            <a:ext cx="8153400" cy="4495800"/>
          </a:xfrm>
        </p:spPr>
        <p:txBody>
          <a:bodyPr/>
          <a:lstStyle/>
          <a:p>
            <a:pPr lvl="1" eaLnBrk="1" hangingPunct="1"/>
            <a:r>
              <a:rPr lang="en-US" smtClean="0"/>
              <a:t>test whether the “Fair Play for Sport” curriculum is effective in promoting moral development in youth</a:t>
            </a:r>
          </a:p>
          <a:p>
            <a:pPr lvl="1" eaLnBrk="1" hangingPunct="1"/>
            <a:r>
              <a:rPr lang="en-US" smtClean="0"/>
              <a:t>examine the relationship between age and VO2max.</a:t>
            </a:r>
          </a:p>
          <a:p>
            <a:pPr lvl="1" eaLnBrk="1" hangingPunct="1"/>
            <a:r>
              <a:rPr lang="en-US" smtClean="0"/>
              <a:t>test whether there are gender differences the value placed on sport participation</a:t>
            </a:r>
          </a:p>
          <a:p>
            <a:pPr lvl="1" eaLnBrk="1" hangingPunct="1"/>
            <a:r>
              <a:rPr lang="en-US" smtClean="0"/>
              <a:t>determine whether students’ perceptions of the amount of positive, negative, and informational feedback provided by their teachers is predictive of their self-esteem and level of achievement</a:t>
            </a:r>
          </a:p>
        </p:txBody>
      </p:sp>
      <p:sp>
        <p:nvSpPr>
          <p:cNvPr id="4" name="TextBox 3"/>
          <p:cNvSpPr txBox="1"/>
          <p:nvPr/>
        </p:nvSpPr>
        <p:spPr>
          <a:xfrm>
            <a:off x="2209800" y="6096000"/>
            <a:ext cx="4724400" cy="369888"/>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a:defRPr/>
            </a:pPr>
            <a:r>
              <a:rPr lang="en-US" dirty="0">
                <a:latin typeface="Calibri" pitchFamily="34" charset="0"/>
              </a:rPr>
              <a:t>IV, DV?</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32771" name="Rectangle 3"/>
          <p:cNvSpPr>
            <a:spLocks noGrp="1" noChangeArrowheads="1"/>
          </p:cNvSpPr>
          <p:nvPr>
            <p:ph type="title"/>
          </p:nvPr>
        </p:nvSpPr>
        <p:spPr>
          <a:xfrm>
            <a:off x="612775" y="228600"/>
            <a:ext cx="8153400" cy="990600"/>
          </a:xfrm>
        </p:spPr>
        <p:txBody>
          <a:bodyPr/>
          <a:lstStyle/>
          <a:p>
            <a:pPr eaLnBrk="1" hangingPunct="1"/>
            <a:r>
              <a:rPr lang="en-US" smtClean="0"/>
              <a:t>Types of Relationships</a:t>
            </a:r>
          </a:p>
        </p:txBody>
      </p:sp>
      <p:sp>
        <p:nvSpPr>
          <p:cNvPr id="32772" name="Rectangle 4"/>
          <p:cNvSpPr>
            <a:spLocks noGrp="1" noChangeArrowheads="1"/>
          </p:cNvSpPr>
          <p:nvPr>
            <p:ph sz="quarter" idx="1"/>
          </p:nvPr>
        </p:nvSpPr>
        <p:spPr>
          <a:xfrm>
            <a:off x="612775" y="1600200"/>
            <a:ext cx="8153400" cy="4495800"/>
          </a:xfrm>
        </p:spPr>
        <p:txBody>
          <a:bodyPr/>
          <a:lstStyle/>
          <a:p>
            <a:pPr eaLnBrk="1" hangingPunct="1"/>
            <a:r>
              <a:rPr lang="en-US" smtClean="0"/>
              <a:t>correlational vs. causal relationships</a:t>
            </a:r>
          </a:p>
          <a:p>
            <a:pPr eaLnBrk="1" hangingPunct="1"/>
            <a:endParaRPr lang="en-US" smtClean="0"/>
          </a:p>
          <a:p>
            <a:pPr eaLnBrk="1" hangingPunct="1"/>
            <a:endParaRPr lang="en-US" smtClean="0"/>
          </a:p>
        </p:txBody>
      </p:sp>
      <p:sp>
        <p:nvSpPr>
          <p:cNvPr id="32773" name="Text Box 15"/>
          <p:cNvSpPr txBox="1">
            <a:spLocks noChangeArrowheads="1"/>
          </p:cNvSpPr>
          <p:nvPr/>
        </p:nvSpPr>
        <p:spPr bwMode="auto">
          <a:xfrm>
            <a:off x="1676400" y="4800600"/>
            <a:ext cx="6172200" cy="954088"/>
          </a:xfrm>
          <a:prstGeom prst="rect">
            <a:avLst/>
          </a:prstGeom>
          <a:noFill/>
          <a:ln w="9525">
            <a:noFill/>
            <a:miter lim="800000"/>
            <a:headEnd/>
            <a:tailEnd/>
          </a:ln>
        </p:spPr>
        <p:txBody>
          <a:bodyPr>
            <a:spAutoFit/>
          </a:bodyPr>
          <a:lstStyle/>
          <a:p>
            <a:pPr algn="ctr"/>
            <a:r>
              <a:rPr lang="en-US" sz="2800">
                <a:solidFill>
                  <a:srgbClr val="C00000"/>
                </a:solidFill>
                <a:latin typeface="Calibri" pitchFamily="34" charset="0"/>
              </a:rPr>
              <a:t>correlation does not imply causation!</a:t>
            </a:r>
          </a:p>
          <a:p>
            <a:pPr algn="ctr"/>
            <a:r>
              <a:rPr lang="en-US" sz="2800">
                <a:solidFill>
                  <a:srgbClr val="C00000"/>
                </a:solidFill>
                <a:latin typeface="Calibri" pitchFamily="34" charset="0"/>
              </a:rPr>
              <a:t>(it’s necessary but not sufficient)</a:t>
            </a:r>
          </a:p>
        </p:txBody>
      </p:sp>
      <p:sp>
        <p:nvSpPr>
          <p:cNvPr id="14" name="Rounded Rectangular Callout 13"/>
          <p:cNvSpPr/>
          <p:nvPr/>
        </p:nvSpPr>
        <p:spPr>
          <a:xfrm>
            <a:off x="457200" y="3276600"/>
            <a:ext cx="2590800" cy="1066800"/>
          </a:xfrm>
          <a:prstGeom prst="wedgeRoundRectCallout">
            <a:avLst>
              <a:gd name="adj1" fmla="val 8299"/>
              <a:gd name="adj2" fmla="val -161309"/>
              <a:gd name="adj3" fmla="val 16667"/>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dirty="0">
                <a:latin typeface="Calibri" pitchFamily="34" charset="0"/>
              </a:rPr>
              <a:t>variables perform in a synchronized manner</a:t>
            </a:r>
          </a:p>
        </p:txBody>
      </p:sp>
      <p:sp>
        <p:nvSpPr>
          <p:cNvPr id="15" name="Rounded Rectangular Callout 14"/>
          <p:cNvSpPr/>
          <p:nvPr/>
        </p:nvSpPr>
        <p:spPr>
          <a:xfrm>
            <a:off x="4876800" y="3048000"/>
            <a:ext cx="3048000" cy="838200"/>
          </a:xfrm>
          <a:prstGeom prst="wedgeRoundRectCallout">
            <a:avLst>
              <a:gd name="adj1" fmla="val -36548"/>
              <a:gd name="adj2" fmla="val -157774"/>
              <a:gd name="adj3" fmla="val 16667"/>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dirty="0">
                <a:latin typeface="Calibri" pitchFamily="34" charset="0"/>
              </a:rPr>
              <a:t>one variable causes the other variable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33795" name="Rectangle 3"/>
          <p:cNvSpPr>
            <a:spLocks noGrp="1" noChangeArrowheads="1"/>
          </p:cNvSpPr>
          <p:nvPr>
            <p:ph type="title"/>
          </p:nvPr>
        </p:nvSpPr>
        <p:spPr>
          <a:xfrm>
            <a:off x="612775" y="228600"/>
            <a:ext cx="8153400" cy="990600"/>
          </a:xfrm>
        </p:spPr>
        <p:txBody>
          <a:bodyPr/>
          <a:lstStyle/>
          <a:p>
            <a:pPr eaLnBrk="1" hangingPunct="1"/>
            <a:r>
              <a:rPr lang="en-US" smtClean="0"/>
              <a:t>Types of Relationships</a:t>
            </a:r>
          </a:p>
        </p:txBody>
      </p:sp>
      <p:sp>
        <p:nvSpPr>
          <p:cNvPr id="33796" name="Rectangle 4"/>
          <p:cNvSpPr>
            <a:spLocks noGrp="1" noChangeArrowheads="1"/>
          </p:cNvSpPr>
          <p:nvPr>
            <p:ph sz="quarter" idx="1"/>
          </p:nvPr>
        </p:nvSpPr>
        <p:spPr>
          <a:xfrm>
            <a:off x="612775" y="1600200"/>
            <a:ext cx="8153400" cy="4495800"/>
          </a:xfrm>
        </p:spPr>
        <p:txBody>
          <a:bodyPr/>
          <a:lstStyle/>
          <a:p>
            <a:pPr eaLnBrk="1" hangingPunct="1"/>
            <a:r>
              <a:rPr lang="en-US" smtClean="0"/>
              <a:t>patterns of relationships…</a:t>
            </a:r>
          </a:p>
          <a:p>
            <a:pPr lvl="1" eaLnBrk="1" hangingPunct="1"/>
            <a:r>
              <a:rPr lang="en-US" smtClean="0"/>
              <a:t>no relationship</a:t>
            </a:r>
          </a:p>
          <a:p>
            <a:pPr lvl="1" eaLnBrk="1" hangingPunct="1"/>
            <a:r>
              <a:rPr lang="en-US" smtClean="0"/>
              <a:t>positive relationship</a:t>
            </a:r>
          </a:p>
          <a:p>
            <a:pPr lvl="1" eaLnBrk="1" hangingPunct="1"/>
            <a:r>
              <a:rPr lang="en-US" smtClean="0"/>
              <a:t>negative relationship</a:t>
            </a:r>
          </a:p>
          <a:p>
            <a:pPr lvl="1" eaLnBrk="1" hangingPunct="1"/>
            <a:r>
              <a:rPr lang="en-US" smtClean="0"/>
              <a:t>curvilinear relationship</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7"/>
          <p:cNvSpPr>
            <a:spLocks noChangeArrowheads="1"/>
          </p:cNvSpPr>
          <p:nvPr/>
        </p:nvSpPr>
        <p:spPr bwMode="auto">
          <a:xfrm>
            <a:off x="4572000" y="0"/>
            <a:ext cx="4572000" cy="3429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4819" name="Rectangle 45"/>
          <p:cNvSpPr>
            <a:spLocks noChangeArrowheads="1"/>
          </p:cNvSpPr>
          <p:nvPr/>
        </p:nvSpPr>
        <p:spPr bwMode="auto">
          <a:xfrm>
            <a:off x="0" y="0"/>
            <a:ext cx="4572000" cy="342900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34820" name="Rectangle 46"/>
          <p:cNvSpPr>
            <a:spLocks noChangeArrowheads="1"/>
          </p:cNvSpPr>
          <p:nvPr/>
        </p:nvSpPr>
        <p:spPr bwMode="auto">
          <a:xfrm>
            <a:off x="4572000" y="3429000"/>
            <a:ext cx="4572000" cy="342900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34821" name="Line 7"/>
          <p:cNvSpPr>
            <a:spLocks noChangeShapeType="1"/>
          </p:cNvSpPr>
          <p:nvPr/>
        </p:nvSpPr>
        <p:spPr bwMode="auto">
          <a:xfrm>
            <a:off x="674688" y="155575"/>
            <a:ext cx="0" cy="2578100"/>
          </a:xfrm>
          <a:prstGeom prst="line">
            <a:avLst/>
          </a:prstGeom>
          <a:noFill/>
          <a:ln w="12700">
            <a:solidFill>
              <a:schemeClr val="tx1"/>
            </a:solidFill>
            <a:round/>
            <a:headEnd/>
            <a:tailEnd/>
          </a:ln>
        </p:spPr>
        <p:txBody>
          <a:bodyPr wrap="none" anchor="ctr"/>
          <a:lstStyle/>
          <a:p>
            <a:endParaRPr lang="en-US"/>
          </a:p>
        </p:txBody>
      </p:sp>
      <p:sp>
        <p:nvSpPr>
          <p:cNvPr id="34822" name="Line 8"/>
          <p:cNvSpPr>
            <a:spLocks noChangeShapeType="1"/>
          </p:cNvSpPr>
          <p:nvPr/>
        </p:nvSpPr>
        <p:spPr bwMode="auto">
          <a:xfrm>
            <a:off x="681038" y="2740025"/>
            <a:ext cx="3568700" cy="0"/>
          </a:xfrm>
          <a:prstGeom prst="line">
            <a:avLst/>
          </a:prstGeom>
          <a:noFill/>
          <a:ln w="12700">
            <a:solidFill>
              <a:schemeClr val="tx1"/>
            </a:solidFill>
            <a:round/>
            <a:headEnd/>
            <a:tailEnd/>
          </a:ln>
        </p:spPr>
        <p:txBody>
          <a:bodyPr wrap="none" anchor="ctr"/>
          <a:lstStyle/>
          <a:p>
            <a:endParaRPr lang="en-US"/>
          </a:p>
        </p:txBody>
      </p:sp>
      <p:sp>
        <p:nvSpPr>
          <p:cNvPr id="20489" name="Rectangle 9"/>
          <p:cNvSpPr>
            <a:spLocks noChangeArrowheads="1"/>
          </p:cNvSpPr>
          <p:nvPr/>
        </p:nvSpPr>
        <p:spPr bwMode="auto">
          <a:xfrm>
            <a:off x="615950" y="2819400"/>
            <a:ext cx="315913" cy="576263"/>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3200">
                <a:effectLst>
                  <a:outerShdw blurRad="38100" dist="38100" dir="2700000" algn="tl">
                    <a:srgbClr val="000000"/>
                  </a:outerShdw>
                </a:effectLst>
                <a:latin typeface="Arial" charset="0"/>
              </a:rPr>
              <a:t>-</a:t>
            </a:r>
          </a:p>
        </p:txBody>
      </p:sp>
      <p:sp>
        <p:nvSpPr>
          <p:cNvPr id="20490" name="Rectangle 10"/>
          <p:cNvSpPr>
            <a:spLocks noChangeArrowheads="1"/>
          </p:cNvSpPr>
          <p:nvPr/>
        </p:nvSpPr>
        <p:spPr bwMode="auto">
          <a:xfrm>
            <a:off x="4025900" y="2819400"/>
            <a:ext cx="419100" cy="576263"/>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3200">
                <a:effectLst>
                  <a:outerShdw blurRad="38100" dist="38100" dir="2700000" algn="tl">
                    <a:srgbClr val="000000"/>
                  </a:outerShdw>
                </a:effectLst>
                <a:latin typeface="Arial" charset="0"/>
              </a:rPr>
              <a:t>+</a:t>
            </a:r>
          </a:p>
        </p:txBody>
      </p:sp>
      <p:sp>
        <p:nvSpPr>
          <p:cNvPr id="20491" name="Rectangle 11"/>
          <p:cNvSpPr>
            <a:spLocks noChangeArrowheads="1"/>
          </p:cNvSpPr>
          <p:nvPr/>
        </p:nvSpPr>
        <p:spPr bwMode="auto">
          <a:xfrm>
            <a:off x="254000" y="2419350"/>
            <a:ext cx="315913" cy="576263"/>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3200">
                <a:effectLst>
                  <a:outerShdw blurRad="38100" dist="38100" dir="2700000" algn="tl">
                    <a:srgbClr val="000000"/>
                  </a:outerShdw>
                </a:effectLst>
                <a:latin typeface="Arial" charset="0"/>
              </a:rPr>
              <a:t>-</a:t>
            </a:r>
          </a:p>
        </p:txBody>
      </p:sp>
      <p:sp>
        <p:nvSpPr>
          <p:cNvPr id="20492" name="Rectangle 12"/>
          <p:cNvSpPr>
            <a:spLocks noChangeArrowheads="1"/>
          </p:cNvSpPr>
          <p:nvPr/>
        </p:nvSpPr>
        <p:spPr bwMode="auto">
          <a:xfrm>
            <a:off x="234950" y="-152400"/>
            <a:ext cx="419100" cy="576263"/>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3200">
                <a:effectLst>
                  <a:outerShdw blurRad="38100" dist="38100" dir="2700000" algn="tl">
                    <a:srgbClr val="000000"/>
                  </a:outerShdw>
                </a:effectLst>
                <a:latin typeface="Arial" charset="0"/>
              </a:rPr>
              <a:t>+</a:t>
            </a:r>
          </a:p>
        </p:txBody>
      </p:sp>
      <p:sp>
        <p:nvSpPr>
          <p:cNvPr id="34827" name="Rectangle 13"/>
          <p:cNvSpPr>
            <a:spLocks noChangeArrowheads="1"/>
          </p:cNvSpPr>
          <p:nvPr/>
        </p:nvSpPr>
        <p:spPr bwMode="auto">
          <a:xfrm>
            <a:off x="1600200" y="2895600"/>
            <a:ext cx="1393825" cy="396875"/>
          </a:xfrm>
          <a:prstGeom prst="rect">
            <a:avLst/>
          </a:prstGeom>
          <a:noFill/>
          <a:ln w="12700">
            <a:noFill/>
            <a:miter lim="800000"/>
            <a:headEnd/>
            <a:tailEnd/>
          </a:ln>
        </p:spPr>
        <p:txBody>
          <a:bodyPr wrap="none" lIns="90488" tIns="44450" rIns="90488" bIns="44450">
            <a:spAutoFit/>
          </a:bodyPr>
          <a:lstStyle/>
          <a:p>
            <a:pPr eaLnBrk="0" hangingPunct="0"/>
            <a:r>
              <a:rPr lang="en-US" sz="2000">
                <a:solidFill>
                  <a:schemeClr val="tx2"/>
                </a:solidFill>
                <a:latin typeface="Arial" charset="0"/>
              </a:rPr>
              <a:t>resting HR</a:t>
            </a:r>
          </a:p>
        </p:txBody>
      </p:sp>
      <p:sp>
        <p:nvSpPr>
          <p:cNvPr id="34828" name="Rectangle 14"/>
          <p:cNvSpPr>
            <a:spLocks noChangeArrowheads="1"/>
          </p:cNvSpPr>
          <p:nvPr/>
        </p:nvSpPr>
        <p:spPr bwMode="auto">
          <a:xfrm rot="-5400000">
            <a:off x="-188118" y="1172369"/>
            <a:ext cx="922337" cy="396875"/>
          </a:xfrm>
          <a:prstGeom prst="rect">
            <a:avLst/>
          </a:prstGeom>
          <a:noFill/>
          <a:ln w="12700">
            <a:noFill/>
            <a:miter lim="800000"/>
            <a:headEnd/>
            <a:tailEnd/>
          </a:ln>
        </p:spPr>
        <p:txBody>
          <a:bodyPr wrap="none" lIns="90488" tIns="44450" rIns="90488" bIns="44450">
            <a:spAutoFit/>
          </a:bodyPr>
          <a:lstStyle/>
          <a:p>
            <a:pPr eaLnBrk="0" hangingPunct="0"/>
            <a:r>
              <a:rPr lang="en-US" sz="2000">
                <a:solidFill>
                  <a:schemeClr val="tx2"/>
                </a:solidFill>
                <a:latin typeface="Arial" charset="0"/>
              </a:rPr>
              <a:t>fitness</a:t>
            </a:r>
          </a:p>
        </p:txBody>
      </p:sp>
      <p:sp>
        <p:nvSpPr>
          <p:cNvPr id="34829" name="Line 15"/>
          <p:cNvSpPr>
            <a:spLocks noChangeShapeType="1"/>
          </p:cNvSpPr>
          <p:nvPr/>
        </p:nvSpPr>
        <p:spPr bwMode="auto">
          <a:xfrm>
            <a:off x="850900" y="381000"/>
            <a:ext cx="3276600" cy="2133600"/>
          </a:xfrm>
          <a:prstGeom prst="line">
            <a:avLst/>
          </a:prstGeom>
          <a:noFill/>
          <a:ln w="12700">
            <a:solidFill>
              <a:schemeClr val="tx1"/>
            </a:solidFill>
            <a:round/>
            <a:headEnd/>
            <a:tailEnd/>
          </a:ln>
        </p:spPr>
        <p:txBody>
          <a:bodyPr wrap="none" anchor="ctr"/>
          <a:lstStyle/>
          <a:p>
            <a:endParaRPr lang="en-US"/>
          </a:p>
        </p:txBody>
      </p:sp>
      <p:sp>
        <p:nvSpPr>
          <p:cNvPr id="34830" name="Line 16"/>
          <p:cNvSpPr>
            <a:spLocks noChangeShapeType="1"/>
          </p:cNvSpPr>
          <p:nvPr/>
        </p:nvSpPr>
        <p:spPr bwMode="auto">
          <a:xfrm>
            <a:off x="5399088" y="152400"/>
            <a:ext cx="0" cy="2578100"/>
          </a:xfrm>
          <a:prstGeom prst="line">
            <a:avLst/>
          </a:prstGeom>
          <a:noFill/>
          <a:ln w="12700">
            <a:solidFill>
              <a:schemeClr val="tx1"/>
            </a:solidFill>
            <a:round/>
            <a:headEnd/>
            <a:tailEnd/>
          </a:ln>
        </p:spPr>
        <p:txBody>
          <a:bodyPr wrap="none" anchor="ctr"/>
          <a:lstStyle/>
          <a:p>
            <a:endParaRPr lang="en-US"/>
          </a:p>
        </p:txBody>
      </p:sp>
      <p:sp>
        <p:nvSpPr>
          <p:cNvPr id="34831" name="Line 17"/>
          <p:cNvSpPr>
            <a:spLocks noChangeShapeType="1"/>
          </p:cNvSpPr>
          <p:nvPr/>
        </p:nvSpPr>
        <p:spPr bwMode="auto">
          <a:xfrm>
            <a:off x="5405438" y="2736850"/>
            <a:ext cx="3568700" cy="0"/>
          </a:xfrm>
          <a:prstGeom prst="line">
            <a:avLst/>
          </a:prstGeom>
          <a:noFill/>
          <a:ln w="12700">
            <a:solidFill>
              <a:schemeClr val="tx1"/>
            </a:solidFill>
            <a:round/>
            <a:headEnd/>
            <a:tailEnd/>
          </a:ln>
        </p:spPr>
        <p:txBody>
          <a:bodyPr wrap="none" anchor="ctr"/>
          <a:lstStyle/>
          <a:p>
            <a:endParaRPr lang="en-US"/>
          </a:p>
        </p:txBody>
      </p:sp>
      <p:sp>
        <p:nvSpPr>
          <p:cNvPr id="20498" name="Rectangle 18"/>
          <p:cNvSpPr>
            <a:spLocks noChangeArrowheads="1"/>
          </p:cNvSpPr>
          <p:nvPr/>
        </p:nvSpPr>
        <p:spPr bwMode="auto">
          <a:xfrm>
            <a:off x="5340350" y="2816225"/>
            <a:ext cx="315913" cy="576263"/>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3200">
                <a:effectLst>
                  <a:outerShdw blurRad="38100" dist="38100" dir="2700000" algn="tl">
                    <a:srgbClr val="000000"/>
                  </a:outerShdw>
                </a:effectLst>
                <a:latin typeface="Arial" charset="0"/>
              </a:rPr>
              <a:t>-</a:t>
            </a:r>
          </a:p>
        </p:txBody>
      </p:sp>
      <p:sp>
        <p:nvSpPr>
          <p:cNvPr id="20499" name="Rectangle 19"/>
          <p:cNvSpPr>
            <a:spLocks noChangeArrowheads="1"/>
          </p:cNvSpPr>
          <p:nvPr/>
        </p:nvSpPr>
        <p:spPr bwMode="auto">
          <a:xfrm>
            <a:off x="8750300" y="2816225"/>
            <a:ext cx="419100" cy="576263"/>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3200">
                <a:effectLst>
                  <a:outerShdw blurRad="38100" dist="38100" dir="2700000" algn="tl">
                    <a:srgbClr val="000000"/>
                  </a:outerShdw>
                </a:effectLst>
                <a:latin typeface="Arial" charset="0"/>
              </a:rPr>
              <a:t>+</a:t>
            </a:r>
          </a:p>
        </p:txBody>
      </p:sp>
      <p:sp>
        <p:nvSpPr>
          <p:cNvPr id="20500" name="Rectangle 20"/>
          <p:cNvSpPr>
            <a:spLocks noChangeArrowheads="1"/>
          </p:cNvSpPr>
          <p:nvPr/>
        </p:nvSpPr>
        <p:spPr bwMode="auto">
          <a:xfrm>
            <a:off x="4978400" y="2416175"/>
            <a:ext cx="315913" cy="576263"/>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3200">
                <a:effectLst>
                  <a:outerShdw blurRad="38100" dist="38100" dir="2700000" algn="tl">
                    <a:srgbClr val="000000"/>
                  </a:outerShdw>
                </a:effectLst>
                <a:latin typeface="Arial" charset="0"/>
              </a:rPr>
              <a:t>-</a:t>
            </a:r>
          </a:p>
        </p:txBody>
      </p:sp>
      <p:sp>
        <p:nvSpPr>
          <p:cNvPr id="20501" name="Rectangle 21"/>
          <p:cNvSpPr>
            <a:spLocks noChangeArrowheads="1"/>
          </p:cNvSpPr>
          <p:nvPr/>
        </p:nvSpPr>
        <p:spPr bwMode="auto">
          <a:xfrm>
            <a:off x="5010150" y="-152400"/>
            <a:ext cx="419100" cy="576263"/>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3200">
                <a:effectLst>
                  <a:outerShdw blurRad="38100" dist="38100" dir="2700000" algn="tl">
                    <a:srgbClr val="000000"/>
                  </a:outerShdw>
                </a:effectLst>
                <a:latin typeface="Arial" charset="0"/>
              </a:rPr>
              <a:t>+</a:t>
            </a:r>
          </a:p>
        </p:txBody>
      </p:sp>
      <p:sp>
        <p:nvSpPr>
          <p:cNvPr id="34836" name="Rectangle 22"/>
          <p:cNvSpPr>
            <a:spLocks noChangeArrowheads="1"/>
          </p:cNvSpPr>
          <p:nvPr/>
        </p:nvSpPr>
        <p:spPr bwMode="auto">
          <a:xfrm>
            <a:off x="6400800" y="2819400"/>
            <a:ext cx="1423988" cy="396875"/>
          </a:xfrm>
          <a:prstGeom prst="rect">
            <a:avLst/>
          </a:prstGeom>
          <a:noFill/>
          <a:ln w="12700">
            <a:noFill/>
            <a:miter lim="800000"/>
            <a:headEnd/>
            <a:tailEnd/>
          </a:ln>
        </p:spPr>
        <p:txBody>
          <a:bodyPr wrap="none" lIns="90488" tIns="44450" rIns="90488" bIns="44450">
            <a:spAutoFit/>
          </a:bodyPr>
          <a:lstStyle/>
          <a:p>
            <a:pPr eaLnBrk="0" hangingPunct="0"/>
            <a:r>
              <a:rPr lang="en-US" sz="2000">
                <a:solidFill>
                  <a:schemeClr val="tx2"/>
                </a:solidFill>
                <a:latin typeface="Arial" charset="0"/>
              </a:rPr>
              <a:t>vocabulary</a:t>
            </a:r>
          </a:p>
        </p:txBody>
      </p:sp>
      <p:sp>
        <p:nvSpPr>
          <p:cNvPr id="34837" name="Rectangle 23"/>
          <p:cNvSpPr>
            <a:spLocks noChangeArrowheads="1"/>
          </p:cNvSpPr>
          <p:nvPr/>
        </p:nvSpPr>
        <p:spPr bwMode="auto">
          <a:xfrm rot="-5400000">
            <a:off x="4536282" y="1169194"/>
            <a:ext cx="922337" cy="396875"/>
          </a:xfrm>
          <a:prstGeom prst="rect">
            <a:avLst/>
          </a:prstGeom>
          <a:noFill/>
          <a:ln w="12700">
            <a:noFill/>
            <a:miter lim="800000"/>
            <a:headEnd/>
            <a:tailEnd/>
          </a:ln>
        </p:spPr>
        <p:txBody>
          <a:bodyPr wrap="none" lIns="90488" tIns="44450" rIns="90488" bIns="44450">
            <a:spAutoFit/>
          </a:bodyPr>
          <a:lstStyle/>
          <a:p>
            <a:pPr eaLnBrk="0" hangingPunct="0"/>
            <a:r>
              <a:rPr lang="en-US" sz="2000">
                <a:solidFill>
                  <a:schemeClr val="tx2"/>
                </a:solidFill>
                <a:latin typeface="Arial" charset="0"/>
              </a:rPr>
              <a:t>fitness</a:t>
            </a:r>
          </a:p>
        </p:txBody>
      </p:sp>
      <p:sp>
        <p:nvSpPr>
          <p:cNvPr id="34838" name="Line 24"/>
          <p:cNvSpPr>
            <a:spLocks noChangeShapeType="1"/>
          </p:cNvSpPr>
          <p:nvPr/>
        </p:nvSpPr>
        <p:spPr bwMode="auto">
          <a:xfrm>
            <a:off x="5500688" y="1479550"/>
            <a:ext cx="3397250" cy="0"/>
          </a:xfrm>
          <a:prstGeom prst="line">
            <a:avLst/>
          </a:prstGeom>
          <a:noFill/>
          <a:ln w="12700">
            <a:solidFill>
              <a:schemeClr val="tx1"/>
            </a:solidFill>
            <a:round/>
            <a:headEnd/>
            <a:tailEnd/>
          </a:ln>
        </p:spPr>
        <p:txBody>
          <a:bodyPr wrap="none" anchor="ctr"/>
          <a:lstStyle/>
          <a:p>
            <a:endParaRPr lang="en-US"/>
          </a:p>
        </p:txBody>
      </p:sp>
      <p:sp>
        <p:nvSpPr>
          <p:cNvPr id="34839" name="Line 25"/>
          <p:cNvSpPr>
            <a:spLocks noChangeShapeType="1"/>
          </p:cNvSpPr>
          <p:nvPr/>
        </p:nvSpPr>
        <p:spPr bwMode="auto">
          <a:xfrm>
            <a:off x="674688" y="3541713"/>
            <a:ext cx="0" cy="2578100"/>
          </a:xfrm>
          <a:prstGeom prst="line">
            <a:avLst/>
          </a:prstGeom>
          <a:noFill/>
          <a:ln w="12700">
            <a:solidFill>
              <a:schemeClr val="tx1"/>
            </a:solidFill>
            <a:round/>
            <a:headEnd/>
            <a:tailEnd/>
          </a:ln>
        </p:spPr>
        <p:txBody>
          <a:bodyPr wrap="none" anchor="ctr"/>
          <a:lstStyle/>
          <a:p>
            <a:endParaRPr lang="en-US"/>
          </a:p>
        </p:txBody>
      </p:sp>
      <p:sp>
        <p:nvSpPr>
          <p:cNvPr id="34840" name="Line 26"/>
          <p:cNvSpPr>
            <a:spLocks noChangeShapeType="1"/>
          </p:cNvSpPr>
          <p:nvPr/>
        </p:nvSpPr>
        <p:spPr bwMode="auto">
          <a:xfrm>
            <a:off x="681038" y="6126163"/>
            <a:ext cx="3568700" cy="0"/>
          </a:xfrm>
          <a:prstGeom prst="line">
            <a:avLst/>
          </a:prstGeom>
          <a:noFill/>
          <a:ln w="12700">
            <a:solidFill>
              <a:schemeClr val="tx1"/>
            </a:solidFill>
            <a:round/>
            <a:headEnd/>
            <a:tailEnd/>
          </a:ln>
        </p:spPr>
        <p:txBody>
          <a:bodyPr wrap="none" anchor="ctr"/>
          <a:lstStyle/>
          <a:p>
            <a:endParaRPr lang="en-US"/>
          </a:p>
        </p:txBody>
      </p:sp>
      <p:sp>
        <p:nvSpPr>
          <p:cNvPr id="20507" name="Rectangle 27"/>
          <p:cNvSpPr>
            <a:spLocks noChangeArrowheads="1"/>
          </p:cNvSpPr>
          <p:nvPr/>
        </p:nvSpPr>
        <p:spPr bwMode="auto">
          <a:xfrm>
            <a:off x="615950" y="6205538"/>
            <a:ext cx="315913" cy="576262"/>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3200">
                <a:effectLst>
                  <a:outerShdw blurRad="38100" dist="38100" dir="2700000" algn="tl">
                    <a:srgbClr val="000000"/>
                  </a:outerShdw>
                </a:effectLst>
                <a:latin typeface="Arial" charset="0"/>
              </a:rPr>
              <a:t>-</a:t>
            </a:r>
          </a:p>
        </p:txBody>
      </p:sp>
      <p:sp>
        <p:nvSpPr>
          <p:cNvPr id="20508" name="Rectangle 28"/>
          <p:cNvSpPr>
            <a:spLocks noChangeArrowheads="1"/>
          </p:cNvSpPr>
          <p:nvPr/>
        </p:nvSpPr>
        <p:spPr bwMode="auto">
          <a:xfrm>
            <a:off x="4025900" y="6205538"/>
            <a:ext cx="419100" cy="576262"/>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3200">
                <a:effectLst>
                  <a:outerShdw blurRad="38100" dist="38100" dir="2700000" algn="tl">
                    <a:srgbClr val="000000"/>
                  </a:outerShdw>
                </a:effectLst>
                <a:latin typeface="Arial" charset="0"/>
              </a:rPr>
              <a:t>+</a:t>
            </a:r>
          </a:p>
        </p:txBody>
      </p:sp>
      <p:sp>
        <p:nvSpPr>
          <p:cNvPr id="20509" name="Rectangle 29"/>
          <p:cNvSpPr>
            <a:spLocks noChangeArrowheads="1"/>
          </p:cNvSpPr>
          <p:nvPr/>
        </p:nvSpPr>
        <p:spPr bwMode="auto">
          <a:xfrm>
            <a:off x="254000" y="5805488"/>
            <a:ext cx="315913" cy="576262"/>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3200">
                <a:effectLst>
                  <a:outerShdw blurRad="38100" dist="38100" dir="2700000" algn="tl">
                    <a:srgbClr val="000000"/>
                  </a:outerShdw>
                </a:effectLst>
                <a:latin typeface="Arial" charset="0"/>
              </a:rPr>
              <a:t>-</a:t>
            </a:r>
          </a:p>
        </p:txBody>
      </p:sp>
      <p:sp>
        <p:nvSpPr>
          <p:cNvPr id="34844" name="Rectangle 30"/>
          <p:cNvSpPr>
            <a:spLocks noChangeArrowheads="1"/>
          </p:cNvSpPr>
          <p:nvPr/>
        </p:nvSpPr>
        <p:spPr bwMode="auto">
          <a:xfrm>
            <a:off x="2036763" y="6324600"/>
            <a:ext cx="554037" cy="396875"/>
          </a:xfrm>
          <a:prstGeom prst="rect">
            <a:avLst/>
          </a:prstGeom>
          <a:noFill/>
          <a:ln w="12700">
            <a:noFill/>
            <a:miter lim="800000"/>
            <a:headEnd/>
            <a:tailEnd/>
          </a:ln>
        </p:spPr>
        <p:txBody>
          <a:bodyPr wrap="none" lIns="90488" tIns="44450" rIns="90488" bIns="44450">
            <a:spAutoFit/>
          </a:bodyPr>
          <a:lstStyle/>
          <a:p>
            <a:pPr eaLnBrk="0" hangingPunct="0"/>
            <a:r>
              <a:rPr lang="en-US" sz="2000">
                <a:solidFill>
                  <a:schemeClr val="tx2"/>
                </a:solidFill>
                <a:latin typeface="Arial" charset="0"/>
              </a:rPr>
              <a:t>HR</a:t>
            </a:r>
          </a:p>
        </p:txBody>
      </p:sp>
      <p:sp>
        <p:nvSpPr>
          <p:cNvPr id="34845" name="Rectangle 31"/>
          <p:cNvSpPr>
            <a:spLocks noChangeArrowheads="1"/>
          </p:cNvSpPr>
          <p:nvPr/>
        </p:nvSpPr>
        <p:spPr bwMode="auto">
          <a:xfrm rot="-5400000">
            <a:off x="-815974" y="4656137"/>
            <a:ext cx="2178050" cy="396875"/>
          </a:xfrm>
          <a:prstGeom prst="rect">
            <a:avLst/>
          </a:prstGeom>
          <a:noFill/>
          <a:ln w="12700">
            <a:noFill/>
            <a:miter lim="800000"/>
            <a:headEnd/>
            <a:tailEnd/>
          </a:ln>
        </p:spPr>
        <p:txBody>
          <a:bodyPr wrap="none" lIns="90488" tIns="44450" rIns="90488" bIns="44450">
            <a:spAutoFit/>
          </a:bodyPr>
          <a:lstStyle/>
          <a:p>
            <a:pPr eaLnBrk="0" hangingPunct="0"/>
            <a:r>
              <a:rPr lang="en-US" sz="2000">
                <a:solidFill>
                  <a:schemeClr val="tx2"/>
                </a:solidFill>
                <a:latin typeface="Arial" charset="0"/>
              </a:rPr>
              <a:t>exercise intensity</a:t>
            </a:r>
          </a:p>
        </p:txBody>
      </p:sp>
      <p:sp>
        <p:nvSpPr>
          <p:cNvPr id="34846" name="Line 32"/>
          <p:cNvSpPr>
            <a:spLocks noChangeShapeType="1"/>
          </p:cNvSpPr>
          <p:nvPr/>
        </p:nvSpPr>
        <p:spPr bwMode="auto">
          <a:xfrm flipV="1">
            <a:off x="850900" y="3810000"/>
            <a:ext cx="3352800" cy="2133600"/>
          </a:xfrm>
          <a:prstGeom prst="line">
            <a:avLst/>
          </a:prstGeom>
          <a:noFill/>
          <a:ln w="12700">
            <a:solidFill>
              <a:schemeClr val="tx1"/>
            </a:solidFill>
            <a:round/>
            <a:headEnd/>
            <a:tailEnd/>
          </a:ln>
        </p:spPr>
        <p:txBody>
          <a:bodyPr wrap="none" anchor="ctr"/>
          <a:lstStyle/>
          <a:p>
            <a:endParaRPr lang="en-US"/>
          </a:p>
        </p:txBody>
      </p:sp>
      <p:sp>
        <p:nvSpPr>
          <p:cNvPr id="34847" name="Line 33"/>
          <p:cNvSpPr>
            <a:spLocks noChangeShapeType="1"/>
          </p:cNvSpPr>
          <p:nvPr/>
        </p:nvSpPr>
        <p:spPr bwMode="auto">
          <a:xfrm>
            <a:off x="5399088" y="3538538"/>
            <a:ext cx="0" cy="2578100"/>
          </a:xfrm>
          <a:prstGeom prst="line">
            <a:avLst/>
          </a:prstGeom>
          <a:noFill/>
          <a:ln w="12700">
            <a:solidFill>
              <a:schemeClr val="tx1"/>
            </a:solidFill>
            <a:round/>
            <a:headEnd/>
            <a:tailEnd/>
          </a:ln>
        </p:spPr>
        <p:txBody>
          <a:bodyPr wrap="none" anchor="ctr"/>
          <a:lstStyle/>
          <a:p>
            <a:endParaRPr lang="en-US"/>
          </a:p>
        </p:txBody>
      </p:sp>
      <p:sp>
        <p:nvSpPr>
          <p:cNvPr id="34848" name="Line 34"/>
          <p:cNvSpPr>
            <a:spLocks noChangeShapeType="1"/>
          </p:cNvSpPr>
          <p:nvPr/>
        </p:nvSpPr>
        <p:spPr bwMode="auto">
          <a:xfrm>
            <a:off x="5405438" y="6122988"/>
            <a:ext cx="3568700" cy="0"/>
          </a:xfrm>
          <a:prstGeom prst="line">
            <a:avLst/>
          </a:prstGeom>
          <a:noFill/>
          <a:ln w="12700">
            <a:solidFill>
              <a:schemeClr val="tx1"/>
            </a:solidFill>
            <a:round/>
            <a:headEnd/>
            <a:tailEnd/>
          </a:ln>
        </p:spPr>
        <p:txBody>
          <a:bodyPr wrap="none" anchor="ctr"/>
          <a:lstStyle/>
          <a:p>
            <a:endParaRPr lang="en-US"/>
          </a:p>
        </p:txBody>
      </p:sp>
      <p:sp>
        <p:nvSpPr>
          <p:cNvPr id="20515" name="Rectangle 35"/>
          <p:cNvSpPr>
            <a:spLocks noChangeArrowheads="1"/>
          </p:cNvSpPr>
          <p:nvPr/>
        </p:nvSpPr>
        <p:spPr bwMode="auto">
          <a:xfrm>
            <a:off x="5391150" y="6172200"/>
            <a:ext cx="315913" cy="576263"/>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3200" dirty="0">
                <a:effectLst>
                  <a:outerShdw blurRad="38100" dist="38100" dir="2700000" algn="tl">
                    <a:srgbClr val="000000"/>
                  </a:outerShdw>
                </a:effectLst>
                <a:latin typeface="Arial" charset="0"/>
              </a:rPr>
              <a:t>-</a:t>
            </a:r>
          </a:p>
        </p:txBody>
      </p:sp>
      <p:sp>
        <p:nvSpPr>
          <p:cNvPr id="20516" name="Rectangle 36"/>
          <p:cNvSpPr>
            <a:spLocks noChangeArrowheads="1"/>
          </p:cNvSpPr>
          <p:nvPr/>
        </p:nvSpPr>
        <p:spPr bwMode="auto">
          <a:xfrm>
            <a:off x="8686800" y="6205538"/>
            <a:ext cx="419100" cy="576262"/>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3200" dirty="0">
                <a:effectLst>
                  <a:outerShdw blurRad="38100" dist="38100" dir="2700000" algn="tl">
                    <a:srgbClr val="000000"/>
                  </a:outerShdw>
                </a:effectLst>
                <a:latin typeface="Arial" charset="0"/>
              </a:rPr>
              <a:t>+</a:t>
            </a:r>
          </a:p>
        </p:txBody>
      </p:sp>
      <p:sp>
        <p:nvSpPr>
          <p:cNvPr id="20517" name="Rectangle 37"/>
          <p:cNvSpPr>
            <a:spLocks noChangeArrowheads="1"/>
          </p:cNvSpPr>
          <p:nvPr/>
        </p:nvSpPr>
        <p:spPr bwMode="auto">
          <a:xfrm>
            <a:off x="4978400" y="5802313"/>
            <a:ext cx="315913" cy="576262"/>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3200">
                <a:effectLst>
                  <a:outerShdw blurRad="38100" dist="38100" dir="2700000" algn="tl">
                    <a:srgbClr val="000000"/>
                  </a:outerShdw>
                </a:effectLst>
                <a:latin typeface="Arial" charset="0"/>
              </a:rPr>
              <a:t>-</a:t>
            </a:r>
          </a:p>
        </p:txBody>
      </p:sp>
      <p:sp>
        <p:nvSpPr>
          <p:cNvPr id="34852" name="Rectangle 38"/>
          <p:cNvSpPr>
            <a:spLocks noChangeArrowheads="1"/>
          </p:cNvSpPr>
          <p:nvPr/>
        </p:nvSpPr>
        <p:spPr bwMode="auto">
          <a:xfrm>
            <a:off x="6596063" y="6324600"/>
            <a:ext cx="1023937" cy="396875"/>
          </a:xfrm>
          <a:prstGeom prst="rect">
            <a:avLst/>
          </a:prstGeom>
          <a:noFill/>
          <a:ln w="12700">
            <a:noFill/>
            <a:miter lim="800000"/>
            <a:headEnd/>
            <a:tailEnd/>
          </a:ln>
        </p:spPr>
        <p:txBody>
          <a:bodyPr wrap="none" lIns="90488" tIns="44450" rIns="90488" bIns="44450">
            <a:spAutoFit/>
          </a:bodyPr>
          <a:lstStyle/>
          <a:p>
            <a:pPr eaLnBrk="0" hangingPunct="0"/>
            <a:r>
              <a:rPr lang="en-US" sz="2000">
                <a:solidFill>
                  <a:schemeClr val="tx2"/>
                </a:solidFill>
                <a:latin typeface="Arial" charset="0"/>
              </a:rPr>
              <a:t>arousal</a:t>
            </a:r>
          </a:p>
        </p:txBody>
      </p:sp>
      <p:sp>
        <p:nvSpPr>
          <p:cNvPr id="34853" name="Rectangle 39"/>
          <p:cNvSpPr>
            <a:spLocks noChangeArrowheads="1"/>
          </p:cNvSpPr>
          <p:nvPr/>
        </p:nvSpPr>
        <p:spPr bwMode="auto">
          <a:xfrm rot="-5400000">
            <a:off x="4187032" y="4706144"/>
            <a:ext cx="1620837" cy="396875"/>
          </a:xfrm>
          <a:prstGeom prst="rect">
            <a:avLst/>
          </a:prstGeom>
          <a:noFill/>
          <a:ln w="12700">
            <a:noFill/>
            <a:miter lim="800000"/>
            <a:headEnd/>
            <a:tailEnd/>
          </a:ln>
        </p:spPr>
        <p:txBody>
          <a:bodyPr wrap="none" lIns="90488" tIns="44450" rIns="90488" bIns="44450">
            <a:spAutoFit/>
          </a:bodyPr>
          <a:lstStyle/>
          <a:p>
            <a:pPr eaLnBrk="0" hangingPunct="0"/>
            <a:r>
              <a:rPr lang="en-US" sz="2000">
                <a:solidFill>
                  <a:schemeClr val="tx2"/>
                </a:solidFill>
                <a:latin typeface="Arial" charset="0"/>
              </a:rPr>
              <a:t>performance</a:t>
            </a:r>
          </a:p>
        </p:txBody>
      </p:sp>
      <p:sp>
        <p:nvSpPr>
          <p:cNvPr id="20528" name="Rectangle 48"/>
          <p:cNvSpPr>
            <a:spLocks noChangeArrowheads="1"/>
          </p:cNvSpPr>
          <p:nvPr/>
        </p:nvSpPr>
        <p:spPr bwMode="auto">
          <a:xfrm>
            <a:off x="228600" y="3429000"/>
            <a:ext cx="419100" cy="576263"/>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3200">
                <a:effectLst>
                  <a:outerShdw blurRad="38100" dist="38100" dir="2700000" algn="tl">
                    <a:srgbClr val="000000"/>
                  </a:outerShdw>
                </a:effectLst>
                <a:latin typeface="Arial" charset="0"/>
              </a:rPr>
              <a:t>+</a:t>
            </a:r>
          </a:p>
        </p:txBody>
      </p:sp>
      <p:sp>
        <p:nvSpPr>
          <p:cNvPr id="20529" name="Rectangle 49"/>
          <p:cNvSpPr>
            <a:spLocks noChangeArrowheads="1"/>
          </p:cNvSpPr>
          <p:nvPr/>
        </p:nvSpPr>
        <p:spPr bwMode="auto">
          <a:xfrm>
            <a:off x="4876800" y="3429000"/>
            <a:ext cx="419100" cy="576263"/>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3200">
                <a:effectLst>
                  <a:outerShdw blurRad="38100" dist="38100" dir="2700000" algn="tl">
                    <a:srgbClr val="000000"/>
                  </a:outerShdw>
                </a:effectLst>
                <a:latin typeface="Arial" charset="0"/>
              </a:rPr>
              <a:t>+</a:t>
            </a:r>
          </a:p>
        </p:txBody>
      </p:sp>
      <p:sp>
        <p:nvSpPr>
          <p:cNvPr id="42" name="Freeform 41"/>
          <p:cNvSpPr/>
          <p:nvPr/>
        </p:nvSpPr>
        <p:spPr>
          <a:xfrm>
            <a:off x="5359400" y="3759200"/>
            <a:ext cx="3338513" cy="2403475"/>
          </a:xfrm>
          <a:custGeom>
            <a:avLst/>
            <a:gdLst>
              <a:gd name="connsiteX0" fmla="*/ 184785 w 3339465"/>
              <a:gd name="connsiteY0" fmla="*/ 2242185 h 2404110"/>
              <a:gd name="connsiteX1" fmla="*/ 241935 w 3339465"/>
              <a:gd name="connsiteY1" fmla="*/ 2036445 h 2404110"/>
              <a:gd name="connsiteX2" fmla="*/ 1636395 w 3339465"/>
              <a:gd name="connsiteY2" fmla="*/ 36195 h 2404110"/>
              <a:gd name="connsiteX3" fmla="*/ 3339465 w 3339465"/>
              <a:gd name="connsiteY3" fmla="*/ 2253615 h 2404110"/>
            </a:gdLst>
            <a:ahLst/>
            <a:cxnLst>
              <a:cxn ang="0">
                <a:pos x="connsiteX0" y="connsiteY0"/>
              </a:cxn>
              <a:cxn ang="0">
                <a:pos x="connsiteX1" y="connsiteY1"/>
              </a:cxn>
              <a:cxn ang="0">
                <a:pos x="connsiteX2" y="connsiteY2"/>
              </a:cxn>
              <a:cxn ang="0">
                <a:pos x="connsiteX3" y="connsiteY3"/>
              </a:cxn>
            </a:cxnLst>
            <a:rect l="l" t="t" r="r" b="b"/>
            <a:pathLst>
              <a:path w="3339465" h="2404110">
                <a:moveTo>
                  <a:pt x="184785" y="2242185"/>
                </a:moveTo>
                <a:cubicBezTo>
                  <a:pt x="92392" y="2323147"/>
                  <a:pt x="0" y="2404110"/>
                  <a:pt x="241935" y="2036445"/>
                </a:cubicBezTo>
                <a:cubicBezTo>
                  <a:pt x="483870" y="1668780"/>
                  <a:pt x="1120140" y="0"/>
                  <a:pt x="1636395" y="36195"/>
                </a:cubicBezTo>
                <a:cubicBezTo>
                  <a:pt x="2152650" y="72390"/>
                  <a:pt x="2746057" y="1163002"/>
                  <a:pt x="3339465" y="2253615"/>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35843" name="Rectangle 3"/>
          <p:cNvSpPr>
            <a:spLocks noGrp="1" noChangeArrowheads="1"/>
          </p:cNvSpPr>
          <p:nvPr>
            <p:ph type="title"/>
          </p:nvPr>
        </p:nvSpPr>
        <p:spPr>
          <a:xfrm>
            <a:off x="612775" y="228600"/>
            <a:ext cx="8153400" cy="990600"/>
          </a:xfrm>
        </p:spPr>
        <p:txBody>
          <a:bodyPr/>
          <a:lstStyle/>
          <a:p>
            <a:pPr eaLnBrk="1" hangingPunct="1"/>
            <a:r>
              <a:rPr lang="en-US" smtClean="0"/>
              <a:t>Hypotheses</a:t>
            </a:r>
          </a:p>
        </p:txBody>
      </p:sp>
      <p:sp>
        <p:nvSpPr>
          <p:cNvPr id="35844" name="Content Placeholder 6"/>
          <p:cNvSpPr>
            <a:spLocks noGrp="1"/>
          </p:cNvSpPr>
          <p:nvPr>
            <p:ph sz="quarter" idx="1"/>
          </p:nvPr>
        </p:nvSpPr>
        <p:spPr>
          <a:xfrm>
            <a:off x="612775" y="1600200"/>
            <a:ext cx="8153400" cy="4495800"/>
          </a:xfrm>
        </p:spPr>
        <p:txBody>
          <a:bodyPr/>
          <a:lstStyle/>
          <a:p>
            <a:pPr eaLnBrk="1" hangingPunct="1"/>
            <a:r>
              <a:rPr lang="en-US" smtClean="0"/>
              <a:t>hypothesis…</a:t>
            </a:r>
          </a:p>
          <a:p>
            <a:pPr lvl="1" eaLnBrk="1" hangingPunct="1"/>
            <a:r>
              <a:rPr lang="en-US" smtClean="0"/>
              <a:t>a specific statement of prediction</a:t>
            </a:r>
          </a:p>
          <a:p>
            <a:pPr eaLnBrk="1" hangingPunct="1"/>
            <a:r>
              <a:rPr lang="en-US" smtClean="0"/>
              <a:t>types of hypotheses</a:t>
            </a:r>
          </a:p>
          <a:p>
            <a:pPr lvl="1" eaLnBrk="1" hangingPunct="1"/>
            <a:r>
              <a:rPr lang="en-US" smtClean="0"/>
              <a:t>alternative vs. null</a:t>
            </a:r>
          </a:p>
          <a:p>
            <a:pPr lvl="1" eaLnBrk="1" hangingPunct="1"/>
            <a:r>
              <a:rPr lang="en-US" smtClean="0"/>
              <a:t>one-tailed vs. two-tailed</a:t>
            </a:r>
          </a:p>
          <a:p>
            <a:pPr eaLnBrk="1" hangingPunct="1"/>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36867" name="Rectangle 3"/>
          <p:cNvSpPr>
            <a:spLocks noGrp="1" noChangeArrowheads="1"/>
          </p:cNvSpPr>
          <p:nvPr>
            <p:ph type="title"/>
          </p:nvPr>
        </p:nvSpPr>
        <p:spPr>
          <a:xfrm>
            <a:off x="612775" y="228600"/>
            <a:ext cx="8153400" cy="990600"/>
          </a:xfrm>
        </p:spPr>
        <p:txBody>
          <a:bodyPr/>
          <a:lstStyle/>
          <a:p>
            <a:pPr eaLnBrk="1" hangingPunct="1"/>
            <a:r>
              <a:rPr lang="en-US" smtClean="0"/>
              <a:t>Hypotheses</a:t>
            </a:r>
          </a:p>
        </p:txBody>
      </p:sp>
      <p:sp>
        <p:nvSpPr>
          <p:cNvPr id="36868" name="Content Placeholder 6"/>
          <p:cNvSpPr>
            <a:spLocks noGrp="1"/>
          </p:cNvSpPr>
          <p:nvPr>
            <p:ph sz="quarter" idx="1"/>
          </p:nvPr>
        </p:nvSpPr>
        <p:spPr>
          <a:xfrm>
            <a:off x="612775" y="1600200"/>
            <a:ext cx="8153400" cy="4495800"/>
          </a:xfrm>
        </p:spPr>
        <p:txBody>
          <a:bodyPr/>
          <a:lstStyle/>
          <a:p>
            <a:pPr eaLnBrk="1" hangingPunct="1"/>
            <a:r>
              <a:rPr lang="en-US" smtClean="0"/>
              <a:t>alternative hypothesis (HA)…</a:t>
            </a:r>
          </a:p>
          <a:p>
            <a:pPr lvl="1" eaLnBrk="1" hangingPunct="1"/>
            <a:r>
              <a:rPr lang="en-US" smtClean="0"/>
              <a:t>An effect (that you predict)</a:t>
            </a:r>
          </a:p>
          <a:p>
            <a:pPr eaLnBrk="1" hangingPunct="1"/>
            <a:r>
              <a:rPr lang="en-US" smtClean="0"/>
              <a:t>null hypothesis (HO) …</a:t>
            </a:r>
          </a:p>
          <a:p>
            <a:pPr lvl="1" eaLnBrk="1" hangingPunct="1"/>
            <a:r>
              <a:rPr lang="en-US" smtClean="0"/>
              <a:t>Null effect</a:t>
            </a:r>
          </a:p>
          <a:p>
            <a:pPr eaLnBrk="1" hangingPunct="1"/>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37891" name="Rectangle 3"/>
          <p:cNvSpPr>
            <a:spLocks noGrp="1" noChangeArrowheads="1"/>
          </p:cNvSpPr>
          <p:nvPr>
            <p:ph type="title"/>
          </p:nvPr>
        </p:nvSpPr>
        <p:spPr>
          <a:xfrm>
            <a:off x="612775" y="228600"/>
            <a:ext cx="8153400" cy="990600"/>
          </a:xfrm>
        </p:spPr>
        <p:txBody>
          <a:bodyPr/>
          <a:lstStyle/>
          <a:p>
            <a:pPr eaLnBrk="1" hangingPunct="1"/>
            <a:r>
              <a:rPr lang="en-US" smtClean="0"/>
              <a:t>Hypotheses</a:t>
            </a:r>
          </a:p>
        </p:txBody>
      </p:sp>
      <p:sp>
        <p:nvSpPr>
          <p:cNvPr id="37892" name="Text Box 4"/>
          <p:cNvSpPr txBox="1">
            <a:spLocks noChangeArrowheads="1"/>
          </p:cNvSpPr>
          <p:nvPr/>
        </p:nvSpPr>
        <p:spPr bwMode="auto">
          <a:xfrm>
            <a:off x="228600" y="1676400"/>
            <a:ext cx="2819400" cy="561975"/>
          </a:xfrm>
          <a:prstGeom prst="rect">
            <a:avLst/>
          </a:prstGeom>
          <a:noFill/>
          <a:ln w="9525">
            <a:noFill/>
            <a:miter lim="800000"/>
            <a:headEnd/>
            <a:tailEnd/>
          </a:ln>
        </p:spPr>
        <p:txBody>
          <a:bodyPr>
            <a:spAutoFit/>
          </a:bodyPr>
          <a:lstStyle/>
          <a:p>
            <a:pPr marL="463550" indent="-463550" algn="ctr">
              <a:lnSpc>
                <a:spcPct val="110000"/>
              </a:lnSpc>
            </a:pPr>
            <a:r>
              <a:rPr lang="en-US" sz="2800">
                <a:solidFill>
                  <a:srgbClr val="C00000"/>
                </a:solidFill>
                <a:latin typeface="Calibri" pitchFamily="34" charset="0"/>
              </a:rPr>
              <a:t>hypothesis</a:t>
            </a:r>
          </a:p>
        </p:txBody>
      </p:sp>
      <p:sp>
        <p:nvSpPr>
          <p:cNvPr id="37893" name="Text Box 5"/>
          <p:cNvSpPr txBox="1">
            <a:spLocks noChangeArrowheads="1"/>
          </p:cNvSpPr>
          <p:nvPr/>
        </p:nvSpPr>
        <p:spPr bwMode="auto">
          <a:xfrm>
            <a:off x="3200400" y="1676400"/>
            <a:ext cx="5715000" cy="1031875"/>
          </a:xfrm>
          <a:prstGeom prst="rect">
            <a:avLst/>
          </a:prstGeom>
          <a:noFill/>
          <a:ln w="9525">
            <a:noFill/>
            <a:miter lim="800000"/>
            <a:headEnd/>
            <a:tailEnd/>
          </a:ln>
        </p:spPr>
        <p:txBody>
          <a:bodyPr>
            <a:spAutoFit/>
          </a:bodyPr>
          <a:lstStyle/>
          <a:p>
            <a:pPr>
              <a:lnSpc>
                <a:spcPct val="110000"/>
              </a:lnSpc>
            </a:pPr>
            <a:r>
              <a:rPr lang="en-US" sz="2800">
                <a:latin typeface="Calibri" pitchFamily="34" charset="0"/>
              </a:rPr>
              <a:t>there is a relationship between age and exercise participation</a:t>
            </a:r>
          </a:p>
        </p:txBody>
      </p:sp>
      <p:sp>
        <p:nvSpPr>
          <p:cNvPr id="37894" name="Text Box 6"/>
          <p:cNvSpPr txBox="1">
            <a:spLocks noChangeArrowheads="1"/>
          </p:cNvSpPr>
          <p:nvPr/>
        </p:nvSpPr>
        <p:spPr bwMode="auto">
          <a:xfrm>
            <a:off x="228600" y="2971800"/>
            <a:ext cx="2819400" cy="561975"/>
          </a:xfrm>
          <a:prstGeom prst="rect">
            <a:avLst/>
          </a:prstGeom>
          <a:noFill/>
          <a:ln w="9525">
            <a:noFill/>
            <a:miter lim="800000"/>
            <a:headEnd/>
            <a:tailEnd/>
          </a:ln>
        </p:spPr>
        <p:txBody>
          <a:bodyPr>
            <a:spAutoFit/>
          </a:bodyPr>
          <a:lstStyle/>
          <a:p>
            <a:pPr marL="463550" indent="-463550" algn="ctr">
              <a:lnSpc>
                <a:spcPct val="110000"/>
              </a:lnSpc>
            </a:pPr>
            <a:r>
              <a:rPr lang="en-US" sz="2800">
                <a:solidFill>
                  <a:srgbClr val="C00000"/>
                </a:solidFill>
                <a:latin typeface="Calibri" pitchFamily="34" charset="0"/>
              </a:rPr>
              <a:t>H</a:t>
            </a:r>
            <a:r>
              <a:rPr lang="en-US" sz="2800" baseline="-25000">
                <a:solidFill>
                  <a:srgbClr val="C00000"/>
                </a:solidFill>
                <a:latin typeface="Calibri" pitchFamily="34" charset="0"/>
              </a:rPr>
              <a:t>A</a:t>
            </a:r>
            <a:endParaRPr lang="en-US" sz="2800">
              <a:solidFill>
                <a:srgbClr val="C00000"/>
              </a:solidFill>
              <a:latin typeface="Calibri" pitchFamily="34" charset="0"/>
            </a:endParaRPr>
          </a:p>
        </p:txBody>
      </p:sp>
      <p:sp>
        <p:nvSpPr>
          <p:cNvPr id="37895" name="Text Box 7"/>
          <p:cNvSpPr txBox="1">
            <a:spLocks noChangeArrowheads="1"/>
          </p:cNvSpPr>
          <p:nvPr/>
        </p:nvSpPr>
        <p:spPr bwMode="auto">
          <a:xfrm>
            <a:off x="3200400" y="3006725"/>
            <a:ext cx="5715000" cy="561975"/>
          </a:xfrm>
          <a:prstGeom prst="rect">
            <a:avLst/>
          </a:prstGeom>
          <a:noFill/>
          <a:ln w="9525">
            <a:noFill/>
            <a:miter lim="800000"/>
            <a:headEnd/>
            <a:tailEnd/>
          </a:ln>
        </p:spPr>
        <p:txBody>
          <a:bodyPr>
            <a:spAutoFit/>
          </a:bodyPr>
          <a:lstStyle/>
          <a:p>
            <a:pPr>
              <a:lnSpc>
                <a:spcPct val="110000"/>
              </a:lnSpc>
            </a:pPr>
            <a:r>
              <a:rPr lang="en-US" sz="2800">
                <a:latin typeface="Calibri" pitchFamily="34" charset="0"/>
              </a:rPr>
              <a:t>there </a:t>
            </a:r>
            <a:r>
              <a:rPr lang="en-US" sz="2800" u="sng">
                <a:latin typeface="Calibri" pitchFamily="34" charset="0"/>
              </a:rPr>
              <a:t>is</a:t>
            </a:r>
            <a:r>
              <a:rPr lang="en-US" sz="2800">
                <a:latin typeface="Calibri" pitchFamily="34" charset="0"/>
              </a:rPr>
              <a:t> a relationship</a:t>
            </a:r>
          </a:p>
        </p:txBody>
      </p:sp>
      <p:sp>
        <p:nvSpPr>
          <p:cNvPr id="37896" name="Text Box 8"/>
          <p:cNvSpPr txBox="1">
            <a:spLocks noChangeArrowheads="1"/>
          </p:cNvSpPr>
          <p:nvPr/>
        </p:nvSpPr>
        <p:spPr bwMode="auto">
          <a:xfrm>
            <a:off x="228600" y="3962400"/>
            <a:ext cx="2819400" cy="561975"/>
          </a:xfrm>
          <a:prstGeom prst="rect">
            <a:avLst/>
          </a:prstGeom>
          <a:noFill/>
          <a:ln w="9525">
            <a:noFill/>
            <a:miter lim="800000"/>
            <a:headEnd/>
            <a:tailEnd/>
          </a:ln>
        </p:spPr>
        <p:txBody>
          <a:bodyPr>
            <a:spAutoFit/>
          </a:bodyPr>
          <a:lstStyle/>
          <a:p>
            <a:pPr marL="463550" indent="-463550" algn="ctr">
              <a:lnSpc>
                <a:spcPct val="110000"/>
              </a:lnSpc>
            </a:pPr>
            <a:r>
              <a:rPr lang="en-US" sz="2800">
                <a:solidFill>
                  <a:srgbClr val="C00000"/>
                </a:solidFill>
                <a:latin typeface="Calibri" pitchFamily="34" charset="0"/>
              </a:rPr>
              <a:t>H</a:t>
            </a:r>
            <a:r>
              <a:rPr lang="en-US" sz="2800" baseline="-25000">
                <a:solidFill>
                  <a:srgbClr val="C00000"/>
                </a:solidFill>
                <a:latin typeface="Calibri" pitchFamily="34" charset="0"/>
              </a:rPr>
              <a:t>O</a:t>
            </a:r>
            <a:endParaRPr lang="en-US" sz="2800">
              <a:solidFill>
                <a:srgbClr val="C00000"/>
              </a:solidFill>
              <a:latin typeface="Calibri" pitchFamily="34" charset="0"/>
            </a:endParaRPr>
          </a:p>
        </p:txBody>
      </p:sp>
      <p:sp>
        <p:nvSpPr>
          <p:cNvPr id="37897" name="Text Box 9"/>
          <p:cNvSpPr txBox="1">
            <a:spLocks noChangeArrowheads="1"/>
          </p:cNvSpPr>
          <p:nvPr/>
        </p:nvSpPr>
        <p:spPr bwMode="auto">
          <a:xfrm>
            <a:off x="3200400" y="3962400"/>
            <a:ext cx="5715000" cy="561975"/>
          </a:xfrm>
          <a:prstGeom prst="rect">
            <a:avLst/>
          </a:prstGeom>
          <a:noFill/>
          <a:ln w="9525">
            <a:noFill/>
            <a:miter lim="800000"/>
            <a:headEnd/>
            <a:tailEnd/>
          </a:ln>
        </p:spPr>
        <p:txBody>
          <a:bodyPr>
            <a:spAutoFit/>
          </a:bodyPr>
          <a:lstStyle/>
          <a:p>
            <a:pPr>
              <a:lnSpc>
                <a:spcPct val="110000"/>
              </a:lnSpc>
            </a:pPr>
            <a:r>
              <a:rPr lang="en-US" sz="2800">
                <a:latin typeface="Calibri" pitchFamily="34" charset="0"/>
              </a:rPr>
              <a:t>there </a:t>
            </a:r>
            <a:r>
              <a:rPr lang="en-US" sz="2800" u="sng">
                <a:latin typeface="Calibri" pitchFamily="34" charset="0"/>
              </a:rPr>
              <a:t>is not</a:t>
            </a:r>
            <a:r>
              <a:rPr lang="en-US" sz="2800">
                <a:latin typeface="Calibri" pitchFamily="34" charset="0"/>
              </a:rPr>
              <a:t> a relationship</a:t>
            </a:r>
          </a:p>
        </p:txBody>
      </p:sp>
      <p:sp>
        <p:nvSpPr>
          <p:cNvPr id="37898" name="Text Box 10"/>
          <p:cNvSpPr txBox="1">
            <a:spLocks noChangeArrowheads="1"/>
          </p:cNvSpPr>
          <p:nvPr/>
        </p:nvSpPr>
        <p:spPr bwMode="auto">
          <a:xfrm>
            <a:off x="1676400" y="5410200"/>
            <a:ext cx="5715000" cy="1041400"/>
          </a:xfrm>
          <a:prstGeom prst="rect">
            <a:avLst/>
          </a:prstGeom>
          <a:noFill/>
          <a:ln w="9525">
            <a:solidFill>
              <a:schemeClr val="tx2"/>
            </a:solidFill>
            <a:miter lim="800000"/>
            <a:headEnd/>
            <a:tailEnd/>
          </a:ln>
        </p:spPr>
        <p:txBody>
          <a:bodyPr>
            <a:spAutoFit/>
          </a:bodyPr>
          <a:lstStyle/>
          <a:p>
            <a:pPr algn="ctr">
              <a:lnSpc>
                <a:spcPct val="110000"/>
              </a:lnSpc>
            </a:pPr>
            <a:r>
              <a:rPr lang="en-US" sz="2800">
                <a:solidFill>
                  <a:srgbClr val="C00000"/>
                </a:solidFill>
                <a:latin typeface="Calibri" pitchFamily="34" charset="0"/>
              </a:rPr>
              <a:t>this is a two-tailed hypothesis as no direction is predicted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11267" name="Rectangle 3"/>
          <p:cNvSpPr>
            <a:spLocks noGrp="1" noChangeArrowheads="1"/>
          </p:cNvSpPr>
          <p:nvPr>
            <p:ph type="title"/>
          </p:nvPr>
        </p:nvSpPr>
        <p:spPr>
          <a:xfrm>
            <a:off x="612775" y="228600"/>
            <a:ext cx="8153400" cy="990600"/>
          </a:xfrm>
        </p:spPr>
        <p:txBody>
          <a:bodyPr/>
          <a:lstStyle/>
          <a:p>
            <a:pPr eaLnBrk="1" hangingPunct="1"/>
            <a:r>
              <a:rPr lang="en-US" sz="4000" smtClean="0"/>
              <a:t>Why must we understand research?</a:t>
            </a:r>
            <a:r>
              <a:rPr lang="en-US" smtClean="0"/>
              <a:t> </a:t>
            </a:r>
          </a:p>
        </p:txBody>
      </p:sp>
      <p:sp>
        <p:nvSpPr>
          <p:cNvPr id="11268" name="Rectangle 4"/>
          <p:cNvSpPr>
            <a:spLocks noGrp="1" noChangeArrowheads="1"/>
          </p:cNvSpPr>
          <p:nvPr>
            <p:ph sz="quarter" idx="1"/>
          </p:nvPr>
        </p:nvSpPr>
        <p:spPr>
          <a:xfrm>
            <a:off x="612775" y="1600200"/>
            <a:ext cx="8153400" cy="4495800"/>
          </a:xfrm>
        </p:spPr>
        <p:txBody>
          <a:bodyPr/>
          <a:lstStyle/>
          <a:p>
            <a:pPr eaLnBrk="1" hangingPunct="1"/>
            <a:r>
              <a:rPr lang="en-US" smtClean="0"/>
              <a:t>help make informed decisions</a:t>
            </a:r>
          </a:p>
          <a:p>
            <a:pPr eaLnBrk="1" hangingPunct="1"/>
            <a:r>
              <a:rPr lang="en-US" smtClean="0"/>
              <a:t>need to produce research in career</a:t>
            </a:r>
          </a:p>
          <a:p>
            <a:pPr eaLnBrk="1" hangingPunct="1"/>
            <a:r>
              <a:rPr lang="en-US" smtClean="0"/>
              <a:t>evaluating research in the media</a:t>
            </a:r>
          </a:p>
          <a:p>
            <a:pPr eaLnBrk="1" hangingPunct="1"/>
            <a:r>
              <a:rPr lang="en-US" smtClean="0"/>
              <a:t>assist in classes</a:t>
            </a:r>
          </a:p>
          <a:p>
            <a:pPr eaLnBrk="1" hangingPunct="1"/>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38915" name="Rectangle 3"/>
          <p:cNvSpPr>
            <a:spLocks noGrp="1" noChangeArrowheads="1"/>
          </p:cNvSpPr>
          <p:nvPr>
            <p:ph type="title"/>
          </p:nvPr>
        </p:nvSpPr>
        <p:spPr>
          <a:xfrm>
            <a:off x="612775" y="228600"/>
            <a:ext cx="8153400" cy="990600"/>
          </a:xfrm>
        </p:spPr>
        <p:txBody>
          <a:bodyPr/>
          <a:lstStyle/>
          <a:p>
            <a:pPr eaLnBrk="1" hangingPunct="1"/>
            <a:r>
              <a:rPr lang="en-US" smtClean="0"/>
              <a:t>Hypotheses</a:t>
            </a:r>
          </a:p>
        </p:txBody>
      </p:sp>
      <p:sp>
        <p:nvSpPr>
          <p:cNvPr id="38916" name="Text Box 4"/>
          <p:cNvSpPr txBox="1">
            <a:spLocks noChangeArrowheads="1"/>
          </p:cNvSpPr>
          <p:nvPr/>
        </p:nvSpPr>
        <p:spPr bwMode="auto">
          <a:xfrm>
            <a:off x="228600" y="1676400"/>
            <a:ext cx="2819400" cy="561975"/>
          </a:xfrm>
          <a:prstGeom prst="rect">
            <a:avLst/>
          </a:prstGeom>
          <a:noFill/>
          <a:ln w="9525">
            <a:noFill/>
            <a:miter lim="800000"/>
            <a:headEnd/>
            <a:tailEnd/>
          </a:ln>
        </p:spPr>
        <p:txBody>
          <a:bodyPr>
            <a:spAutoFit/>
          </a:bodyPr>
          <a:lstStyle/>
          <a:p>
            <a:pPr marL="463550" indent="-463550" algn="ctr">
              <a:lnSpc>
                <a:spcPct val="110000"/>
              </a:lnSpc>
            </a:pPr>
            <a:r>
              <a:rPr lang="en-US" sz="2800">
                <a:solidFill>
                  <a:srgbClr val="C00000"/>
                </a:solidFill>
                <a:latin typeface="Calibri" pitchFamily="34" charset="0"/>
              </a:rPr>
              <a:t>hypothesis</a:t>
            </a:r>
          </a:p>
        </p:txBody>
      </p:sp>
      <p:sp>
        <p:nvSpPr>
          <p:cNvPr id="38917" name="Text Box 5"/>
          <p:cNvSpPr txBox="1">
            <a:spLocks noChangeArrowheads="1"/>
          </p:cNvSpPr>
          <p:nvPr/>
        </p:nvSpPr>
        <p:spPr bwMode="auto">
          <a:xfrm>
            <a:off x="3200400" y="1676400"/>
            <a:ext cx="5715000" cy="1031875"/>
          </a:xfrm>
          <a:prstGeom prst="rect">
            <a:avLst/>
          </a:prstGeom>
          <a:noFill/>
          <a:ln w="9525">
            <a:noFill/>
            <a:miter lim="800000"/>
            <a:headEnd/>
            <a:tailEnd/>
          </a:ln>
        </p:spPr>
        <p:txBody>
          <a:bodyPr>
            <a:spAutoFit/>
          </a:bodyPr>
          <a:lstStyle/>
          <a:p>
            <a:pPr>
              <a:lnSpc>
                <a:spcPct val="110000"/>
              </a:lnSpc>
            </a:pPr>
            <a:r>
              <a:rPr lang="en-US" sz="2800">
                <a:latin typeface="Calibri" pitchFamily="34" charset="0"/>
              </a:rPr>
              <a:t>an incentive program will increase exercise participation</a:t>
            </a:r>
          </a:p>
        </p:txBody>
      </p:sp>
      <p:sp>
        <p:nvSpPr>
          <p:cNvPr id="38918" name="Text Box 6"/>
          <p:cNvSpPr txBox="1">
            <a:spLocks noChangeArrowheads="1"/>
          </p:cNvSpPr>
          <p:nvPr/>
        </p:nvSpPr>
        <p:spPr bwMode="auto">
          <a:xfrm>
            <a:off x="228600" y="2971800"/>
            <a:ext cx="2819400" cy="561975"/>
          </a:xfrm>
          <a:prstGeom prst="rect">
            <a:avLst/>
          </a:prstGeom>
          <a:noFill/>
          <a:ln w="9525">
            <a:noFill/>
            <a:miter lim="800000"/>
            <a:headEnd/>
            <a:tailEnd/>
          </a:ln>
        </p:spPr>
        <p:txBody>
          <a:bodyPr>
            <a:spAutoFit/>
          </a:bodyPr>
          <a:lstStyle/>
          <a:p>
            <a:pPr marL="463550" indent="-463550" algn="ctr">
              <a:lnSpc>
                <a:spcPct val="110000"/>
              </a:lnSpc>
            </a:pPr>
            <a:r>
              <a:rPr lang="en-US" sz="2800">
                <a:solidFill>
                  <a:srgbClr val="C00000"/>
                </a:solidFill>
                <a:latin typeface="Calibri" pitchFamily="34" charset="0"/>
              </a:rPr>
              <a:t>H</a:t>
            </a:r>
            <a:r>
              <a:rPr lang="en-US" sz="2800" baseline="-25000">
                <a:solidFill>
                  <a:srgbClr val="C00000"/>
                </a:solidFill>
                <a:latin typeface="Calibri" pitchFamily="34" charset="0"/>
              </a:rPr>
              <a:t>A</a:t>
            </a:r>
            <a:endParaRPr lang="en-US" sz="2800">
              <a:solidFill>
                <a:srgbClr val="C00000"/>
              </a:solidFill>
              <a:latin typeface="Calibri" pitchFamily="34" charset="0"/>
            </a:endParaRPr>
          </a:p>
        </p:txBody>
      </p:sp>
      <p:sp>
        <p:nvSpPr>
          <p:cNvPr id="38919" name="Text Box 7"/>
          <p:cNvSpPr txBox="1">
            <a:spLocks noChangeArrowheads="1"/>
          </p:cNvSpPr>
          <p:nvPr/>
        </p:nvSpPr>
        <p:spPr bwMode="auto">
          <a:xfrm>
            <a:off x="3200400" y="3006725"/>
            <a:ext cx="5715000" cy="561975"/>
          </a:xfrm>
          <a:prstGeom prst="rect">
            <a:avLst/>
          </a:prstGeom>
          <a:noFill/>
          <a:ln w="9525">
            <a:noFill/>
            <a:miter lim="800000"/>
            <a:headEnd/>
            <a:tailEnd/>
          </a:ln>
        </p:spPr>
        <p:txBody>
          <a:bodyPr>
            <a:spAutoFit/>
          </a:bodyPr>
          <a:lstStyle/>
          <a:p>
            <a:pPr>
              <a:lnSpc>
                <a:spcPct val="110000"/>
              </a:lnSpc>
            </a:pPr>
            <a:r>
              <a:rPr lang="en-US" sz="2800">
                <a:latin typeface="Calibri" pitchFamily="34" charset="0"/>
              </a:rPr>
              <a:t>participation will increase</a:t>
            </a:r>
          </a:p>
        </p:txBody>
      </p:sp>
      <p:sp>
        <p:nvSpPr>
          <p:cNvPr id="38920" name="Text Box 8"/>
          <p:cNvSpPr txBox="1">
            <a:spLocks noChangeArrowheads="1"/>
          </p:cNvSpPr>
          <p:nvPr/>
        </p:nvSpPr>
        <p:spPr bwMode="auto">
          <a:xfrm>
            <a:off x="228600" y="3962400"/>
            <a:ext cx="2819400" cy="561975"/>
          </a:xfrm>
          <a:prstGeom prst="rect">
            <a:avLst/>
          </a:prstGeom>
          <a:noFill/>
          <a:ln w="9525">
            <a:noFill/>
            <a:miter lim="800000"/>
            <a:headEnd/>
            <a:tailEnd/>
          </a:ln>
        </p:spPr>
        <p:txBody>
          <a:bodyPr>
            <a:spAutoFit/>
          </a:bodyPr>
          <a:lstStyle/>
          <a:p>
            <a:pPr marL="463550" indent="-463550" algn="ctr">
              <a:lnSpc>
                <a:spcPct val="110000"/>
              </a:lnSpc>
            </a:pPr>
            <a:r>
              <a:rPr lang="en-US" sz="2800">
                <a:solidFill>
                  <a:srgbClr val="C00000"/>
                </a:solidFill>
                <a:latin typeface="Calibri" pitchFamily="34" charset="0"/>
              </a:rPr>
              <a:t>H</a:t>
            </a:r>
            <a:r>
              <a:rPr lang="en-US" sz="2800" baseline="-25000">
                <a:solidFill>
                  <a:srgbClr val="C00000"/>
                </a:solidFill>
                <a:latin typeface="Calibri" pitchFamily="34" charset="0"/>
              </a:rPr>
              <a:t>O</a:t>
            </a:r>
            <a:endParaRPr lang="en-US" sz="2800">
              <a:solidFill>
                <a:srgbClr val="C00000"/>
              </a:solidFill>
              <a:latin typeface="Calibri" pitchFamily="34" charset="0"/>
            </a:endParaRPr>
          </a:p>
        </p:txBody>
      </p:sp>
      <p:sp>
        <p:nvSpPr>
          <p:cNvPr id="38921" name="Text Box 9"/>
          <p:cNvSpPr txBox="1">
            <a:spLocks noChangeArrowheads="1"/>
          </p:cNvSpPr>
          <p:nvPr/>
        </p:nvSpPr>
        <p:spPr bwMode="auto">
          <a:xfrm>
            <a:off x="3200400" y="3962400"/>
            <a:ext cx="5410200" cy="1031875"/>
          </a:xfrm>
          <a:prstGeom prst="rect">
            <a:avLst/>
          </a:prstGeom>
          <a:noFill/>
          <a:ln w="9525">
            <a:noFill/>
            <a:miter lim="800000"/>
            <a:headEnd/>
            <a:tailEnd/>
          </a:ln>
        </p:spPr>
        <p:txBody>
          <a:bodyPr>
            <a:spAutoFit/>
          </a:bodyPr>
          <a:lstStyle/>
          <a:p>
            <a:pPr>
              <a:lnSpc>
                <a:spcPct val="110000"/>
              </a:lnSpc>
            </a:pPr>
            <a:r>
              <a:rPr lang="en-US" sz="2800">
                <a:latin typeface="Calibri" pitchFamily="34" charset="0"/>
              </a:rPr>
              <a:t>participation will not increase </a:t>
            </a:r>
            <a:r>
              <a:rPr lang="en-US" sz="2800" u="sng">
                <a:latin typeface="Calibri" pitchFamily="34" charset="0"/>
              </a:rPr>
              <a:t>or</a:t>
            </a:r>
            <a:r>
              <a:rPr lang="en-US" sz="2800">
                <a:latin typeface="Calibri" pitchFamily="34" charset="0"/>
              </a:rPr>
              <a:t> will decrease</a:t>
            </a:r>
          </a:p>
        </p:txBody>
      </p:sp>
      <p:sp>
        <p:nvSpPr>
          <p:cNvPr id="38922" name="Text Box 10"/>
          <p:cNvSpPr txBox="1">
            <a:spLocks noChangeArrowheads="1"/>
          </p:cNvSpPr>
          <p:nvPr/>
        </p:nvSpPr>
        <p:spPr bwMode="auto">
          <a:xfrm>
            <a:off x="1676400" y="5410200"/>
            <a:ext cx="5715000" cy="1041400"/>
          </a:xfrm>
          <a:prstGeom prst="rect">
            <a:avLst/>
          </a:prstGeom>
          <a:noFill/>
          <a:ln w="9525">
            <a:solidFill>
              <a:schemeClr val="tx2"/>
            </a:solidFill>
            <a:miter lim="800000"/>
            <a:headEnd/>
            <a:tailEnd/>
          </a:ln>
        </p:spPr>
        <p:txBody>
          <a:bodyPr>
            <a:spAutoFit/>
          </a:bodyPr>
          <a:lstStyle/>
          <a:p>
            <a:pPr algn="ctr">
              <a:lnSpc>
                <a:spcPct val="110000"/>
              </a:lnSpc>
            </a:pPr>
            <a:r>
              <a:rPr lang="en-US" sz="2800">
                <a:solidFill>
                  <a:srgbClr val="C00000"/>
                </a:solidFill>
                <a:latin typeface="Calibri" pitchFamily="34" charset="0"/>
              </a:rPr>
              <a:t>this is a one-tailed hypothesis as a specific direction is predicted</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39939" name="Rectangle 3"/>
          <p:cNvSpPr>
            <a:spLocks noGrp="1" noChangeArrowheads="1"/>
          </p:cNvSpPr>
          <p:nvPr>
            <p:ph type="title"/>
          </p:nvPr>
        </p:nvSpPr>
        <p:spPr>
          <a:xfrm>
            <a:off x="612775" y="228600"/>
            <a:ext cx="8153400" cy="990600"/>
          </a:xfrm>
        </p:spPr>
        <p:txBody>
          <a:bodyPr/>
          <a:lstStyle/>
          <a:p>
            <a:pPr eaLnBrk="1" hangingPunct="1"/>
            <a:r>
              <a:rPr lang="en-US" smtClean="0"/>
              <a:t>Types of Data</a:t>
            </a:r>
          </a:p>
        </p:txBody>
      </p:sp>
      <p:sp>
        <p:nvSpPr>
          <p:cNvPr id="39940" name="Content Placeholder 5"/>
          <p:cNvSpPr>
            <a:spLocks noGrp="1"/>
          </p:cNvSpPr>
          <p:nvPr>
            <p:ph sz="quarter" idx="1"/>
          </p:nvPr>
        </p:nvSpPr>
        <p:spPr>
          <a:xfrm>
            <a:off x="612775" y="1600200"/>
            <a:ext cx="8153400" cy="4495800"/>
          </a:xfrm>
        </p:spPr>
        <p:txBody>
          <a:bodyPr/>
          <a:lstStyle/>
          <a:p>
            <a:pPr eaLnBrk="1" hangingPunct="1"/>
            <a:r>
              <a:rPr lang="en-US" smtClean="0"/>
              <a:t>quantitative vs. qualitative</a:t>
            </a:r>
          </a:p>
          <a:p>
            <a:pPr eaLnBrk="1" hangingPunct="1"/>
            <a:endParaRPr lang="en-US" smtClean="0"/>
          </a:p>
        </p:txBody>
      </p:sp>
      <p:sp>
        <p:nvSpPr>
          <p:cNvPr id="39941" name="Text Box 9"/>
          <p:cNvSpPr txBox="1">
            <a:spLocks noChangeArrowheads="1"/>
          </p:cNvSpPr>
          <p:nvPr/>
        </p:nvSpPr>
        <p:spPr bwMode="auto">
          <a:xfrm>
            <a:off x="3352800" y="4059238"/>
            <a:ext cx="4702175" cy="366712"/>
          </a:xfrm>
          <a:prstGeom prst="rect">
            <a:avLst/>
          </a:prstGeom>
          <a:noFill/>
          <a:ln w="9525">
            <a:noFill/>
            <a:miter lim="800000"/>
            <a:headEnd/>
            <a:tailEnd/>
          </a:ln>
        </p:spPr>
        <p:txBody>
          <a:bodyPr>
            <a:spAutoFit/>
          </a:bodyPr>
          <a:lstStyle/>
          <a:p>
            <a:pPr>
              <a:spcBef>
                <a:spcPct val="50000"/>
              </a:spcBef>
            </a:pP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40963" name="Rectangle 3"/>
          <p:cNvSpPr>
            <a:spLocks noGrp="1" noChangeArrowheads="1"/>
          </p:cNvSpPr>
          <p:nvPr>
            <p:ph type="title"/>
          </p:nvPr>
        </p:nvSpPr>
        <p:spPr>
          <a:xfrm>
            <a:off x="612775" y="228600"/>
            <a:ext cx="8153400" cy="990600"/>
          </a:xfrm>
        </p:spPr>
        <p:txBody>
          <a:bodyPr/>
          <a:lstStyle/>
          <a:p>
            <a:pPr eaLnBrk="1" hangingPunct="1"/>
            <a:r>
              <a:rPr lang="en-US" smtClean="0"/>
              <a:t>Research Fallacies</a:t>
            </a:r>
          </a:p>
        </p:txBody>
      </p:sp>
      <p:sp>
        <p:nvSpPr>
          <p:cNvPr id="40964" name="Content Placeholder 4"/>
          <p:cNvSpPr>
            <a:spLocks noGrp="1"/>
          </p:cNvSpPr>
          <p:nvPr>
            <p:ph sz="quarter" idx="1"/>
          </p:nvPr>
        </p:nvSpPr>
        <p:spPr>
          <a:xfrm>
            <a:off x="612775" y="1600200"/>
            <a:ext cx="8153400" cy="4495800"/>
          </a:xfrm>
        </p:spPr>
        <p:txBody>
          <a:bodyPr/>
          <a:lstStyle/>
          <a:p>
            <a:pPr eaLnBrk="1" hangingPunct="1"/>
            <a:r>
              <a:rPr lang="en-US" smtClean="0"/>
              <a:t>fallacy…</a:t>
            </a:r>
          </a:p>
          <a:p>
            <a:pPr lvl="1" eaLnBrk="1" hangingPunct="1"/>
            <a:r>
              <a:rPr lang="en-US" smtClean="0"/>
              <a:t>an error in reasoning (logic or premise)</a:t>
            </a:r>
          </a:p>
          <a:p>
            <a:pPr eaLnBrk="1" hangingPunct="1"/>
            <a:r>
              <a:rPr lang="en-US" smtClean="0"/>
              <a:t>types of fallacies described by Trochim</a:t>
            </a:r>
          </a:p>
          <a:p>
            <a:pPr lvl="1" eaLnBrk="1" hangingPunct="1"/>
            <a:r>
              <a:rPr lang="en-US" smtClean="0"/>
              <a:t>ecological</a:t>
            </a:r>
          </a:p>
          <a:p>
            <a:pPr lvl="1" eaLnBrk="1" hangingPunct="1"/>
            <a:r>
              <a:rPr lang="en-US" smtClean="0"/>
              <a:t>exception</a:t>
            </a:r>
          </a:p>
          <a:p>
            <a:pPr eaLnBrk="1" hangingPunct="1"/>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41987" name="Rectangle 3"/>
          <p:cNvSpPr>
            <a:spLocks noGrp="1" noChangeArrowheads="1"/>
          </p:cNvSpPr>
          <p:nvPr>
            <p:ph type="title"/>
          </p:nvPr>
        </p:nvSpPr>
        <p:spPr>
          <a:xfrm>
            <a:off x="612775" y="228600"/>
            <a:ext cx="8153400" cy="990600"/>
          </a:xfrm>
        </p:spPr>
        <p:txBody>
          <a:bodyPr/>
          <a:lstStyle/>
          <a:p>
            <a:pPr eaLnBrk="1" hangingPunct="1"/>
            <a:r>
              <a:rPr lang="en-US" smtClean="0"/>
              <a:t>Structure of Research</a:t>
            </a:r>
          </a:p>
        </p:txBody>
      </p:sp>
      <p:sp>
        <p:nvSpPr>
          <p:cNvPr id="41988" name="Text Box 4"/>
          <p:cNvSpPr txBox="1">
            <a:spLocks noChangeArrowheads="1"/>
          </p:cNvSpPr>
          <p:nvPr/>
        </p:nvSpPr>
        <p:spPr bwMode="auto">
          <a:xfrm>
            <a:off x="3352800" y="4241800"/>
            <a:ext cx="4702175" cy="366713"/>
          </a:xfrm>
          <a:prstGeom prst="rect">
            <a:avLst/>
          </a:prstGeom>
          <a:noFill/>
          <a:ln w="9525">
            <a:noFill/>
            <a:miter lim="800000"/>
            <a:headEnd/>
            <a:tailEnd/>
          </a:ln>
        </p:spPr>
        <p:txBody>
          <a:bodyPr>
            <a:spAutoFit/>
          </a:bodyPr>
          <a:lstStyle/>
          <a:p>
            <a:pPr>
              <a:spcBef>
                <a:spcPct val="50000"/>
              </a:spcBef>
            </a:pPr>
            <a:endParaRPr lang="en-US">
              <a:solidFill>
                <a:srgbClr val="C00000"/>
              </a:solidFill>
              <a:latin typeface="Calibri" pitchFamily="34" charset="0"/>
            </a:endParaRPr>
          </a:p>
        </p:txBody>
      </p:sp>
      <p:pic>
        <p:nvPicPr>
          <p:cNvPr id="41989" name="Picture 6"/>
          <p:cNvPicPr>
            <a:picLocks noChangeArrowheads="1"/>
          </p:cNvPicPr>
          <p:nvPr/>
        </p:nvPicPr>
        <p:blipFill>
          <a:blip r:embed="rId2" cstate="print"/>
          <a:srcRect/>
          <a:stretch>
            <a:fillRect/>
          </a:stretch>
        </p:blipFill>
        <p:spPr bwMode="auto">
          <a:xfrm>
            <a:off x="1143000" y="1630363"/>
            <a:ext cx="7010400" cy="5151437"/>
          </a:xfrm>
          <a:prstGeom prst="rect">
            <a:avLst/>
          </a:prstGeom>
          <a:noFill/>
          <a:ln w="12700">
            <a:noFill/>
            <a:miter lim="800000"/>
            <a:headEnd/>
            <a:tailEnd/>
          </a:ln>
        </p:spPr>
      </p:pic>
      <p:sp>
        <p:nvSpPr>
          <p:cNvPr id="41990" name="Rectangle 7"/>
          <p:cNvSpPr>
            <a:spLocks noChangeArrowheads="1"/>
          </p:cNvSpPr>
          <p:nvPr/>
        </p:nvSpPr>
        <p:spPr bwMode="auto">
          <a:xfrm>
            <a:off x="1905000" y="2239963"/>
            <a:ext cx="5334000" cy="3171825"/>
          </a:xfrm>
          <a:prstGeom prst="rect">
            <a:avLst/>
          </a:prstGeom>
          <a:noFill/>
          <a:ln w="12700">
            <a:noFill/>
            <a:miter lim="800000"/>
            <a:headEnd/>
            <a:tailEnd/>
          </a:ln>
        </p:spPr>
        <p:txBody>
          <a:bodyPr lIns="90488" tIns="44450" rIns="90488" bIns="44450"/>
          <a:lstStyle/>
          <a:p>
            <a:pPr marL="342900" indent="-342900" algn="ctr">
              <a:lnSpc>
                <a:spcPct val="120000"/>
              </a:lnSpc>
              <a:spcBef>
                <a:spcPct val="20000"/>
              </a:spcBef>
            </a:pPr>
            <a:r>
              <a:rPr lang="en-US" sz="2400" b="1">
                <a:solidFill>
                  <a:srgbClr val="C00000"/>
                </a:solidFill>
                <a:latin typeface="Calibri" pitchFamily="34" charset="0"/>
              </a:rPr>
              <a:t>begin with broad questions</a:t>
            </a:r>
          </a:p>
          <a:p>
            <a:pPr marL="342900" indent="-342900" algn="ctr">
              <a:lnSpc>
                <a:spcPct val="120000"/>
              </a:lnSpc>
              <a:spcBef>
                <a:spcPct val="20000"/>
              </a:spcBef>
            </a:pPr>
            <a:r>
              <a:rPr lang="en-US" sz="2400" b="1">
                <a:solidFill>
                  <a:srgbClr val="C00000"/>
                </a:solidFill>
                <a:latin typeface="Calibri" pitchFamily="34" charset="0"/>
              </a:rPr>
              <a:t>narrow down, focus in</a:t>
            </a:r>
          </a:p>
          <a:p>
            <a:pPr marL="342900" indent="-342900" algn="ctr">
              <a:lnSpc>
                <a:spcPct val="120000"/>
              </a:lnSpc>
              <a:spcBef>
                <a:spcPct val="20000"/>
              </a:spcBef>
            </a:pPr>
            <a:r>
              <a:rPr lang="en-US" sz="2400" b="1">
                <a:solidFill>
                  <a:srgbClr val="C00000"/>
                </a:solidFill>
                <a:latin typeface="Calibri" pitchFamily="34" charset="0"/>
              </a:rPr>
              <a:t>operationalize</a:t>
            </a:r>
          </a:p>
          <a:p>
            <a:pPr marL="342900" indent="-342900" algn="ctr">
              <a:lnSpc>
                <a:spcPct val="120000"/>
              </a:lnSpc>
              <a:spcBef>
                <a:spcPct val="20000"/>
              </a:spcBef>
            </a:pPr>
            <a:r>
              <a:rPr lang="en-US" sz="2400" b="1">
                <a:solidFill>
                  <a:srgbClr val="C00000"/>
                </a:solidFill>
                <a:latin typeface="Calibri" pitchFamily="34" charset="0"/>
              </a:rPr>
              <a:t>OBSERVE</a:t>
            </a:r>
          </a:p>
          <a:p>
            <a:pPr marL="342900" indent="-342900" algn="ctr">
              <a:lnSpc>
                <a:spcPct val="120000"/>
              </a:lnSpc>
              <a:spcBef>
                <a:spcPct val="20000"/>
              </a:spcBef>
            </a:pPr>
            <a:r>
              <a:rPr lang="en-US" sz="2400" b="1">
                <a:solidFill>
                  <a:srgbClr val="C00000"/>
                </a:solidFill>
                <a:latin typeface="Calibri" pitchFamily="34" charset="0"/>
              </a:rPr>
              <a:t>analyze data</a:t>
            </a:r>
          </a:p>
          <a:p>
            <a:pPr marL="342900" indent="-342900" algn="ctr">
              <a:lnSpc>
                <a:spcPct val="120000"/>
              </a:lnSpc>
              <a:spcBef>
                <a:spcPct val="20000"/>
              </a:spcBef>
            </a:pPr>
            <a:r>
              <a:rPr lang="en-US" sz="2400" b="1">
                <a:solidFill>
                  <a:srgbClr val="C00000"/>
                </a:solidFill>
                <a:latin typeface="Calibri" pitchFamily="34" charset="0"/>
              </a:rPr>
              <a:t>reach conclusions</a:t>
            </a:r>
          </a:p>
          <a:p>
            <a:pPr marL="342900" indent="-342900" algn="ctr">
              <a:lnSpc>
                <a:spcPct val="120000"/>
              </a:lnSpc>
              <a:spcBef>
                <a:spcPct val="20000"/>
              </a:spcBef>
            </a:pPr>
            <a:r>
              <a:rPr lang="en-US" sz="2400" b="1">
                <a:solidFill>
                  <a:srgbClr val="C00000"/>
                </a:solidFill>
                <a:latin typeface="Calibri" pitchFamily="34" charset="0"/>
              </a:rPr>
              <a:t>generalize back to questions</a:t>
            </a:r>
          </a:p>
        </p:txBody>
      </p:sp>
      <p:sp>
        <p:nvSpPr>
          <p:cNvPr id="45064" name="Rectangle 8"/>
          <p:cNvSpPr>
            <a:spLocks noChangeArrowheads="1"/>
          </p:cNvSpPr>
          <p:nvPr/>
        </p:nvSpPr>
        <p:spPr bwMode="auto">
          <a:xfrm>
            <a:off x="1697038" y="1611313"/>
            <a:ext cx="5238750" cy="520700"/>
          </a:xfrm>
          <a:prstGeom prst="rect">
            <a:avLst/>
          </a:prstGeom>
          <a:noFill/>
          <a:ln w="12700">
            <a:noFill/>
            <a:miter lim="800000"/>
            <a:headEnd/>
            <a:tailEnd/>
          </a:ln>
          <a:effectLst/>
        </p:spPr>
        <p:txBody>
          <a:bodyPr wrap="none" lIns="90488" tIns="44450" rIns="90488" bIns="44450">
            <a:spAutoFit/>
          </a:bodyPr>
          <a:lstStyle/>
          <a:p>
            <a:pPr eaLnBrk="0" hangingPunct="0">
              <a:spcBef>
                <a:spcPct val="20000"/>
              </a:spcBef>
              <a:defRPr/>
            </a:pPr>
            <a:r>
              <a:rPr lang="en-US" sz="2800">
                <a:solidFill>
                  <a:schemeClr val="bg1"/>
                </a:solidFill>
                <a:effectLst>
                  <a:outerShdw blurRad="38100" dist="38100" dir="2700000" algn="tl">
                    <a:srgbClr val="000000"/>
                  </a:outerShdw>
                </a:effectLst>
                <a:latin typeface="Calibri" pitchFamily="34" charset="0"/>
              </a:rPr>
              <a:t>The "hourglass" notion of research</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43011" name="Rectangle 3"/>
          <p:cNvSpPr>
            <a:spLocks noGrp="1" noChangeArrowheads="1"/>
          </p:cNvSpPr>
          <p:nvPr>
            <p:ph type="title"/>
          </p:nvPr>
        </p:nvSpPr>
        <p:spPr>
          <a:xfrm>
            <a:off x="612775" y="228600"/>
            <a:ext cx="8153400" cy="990600"/>
          </a:xfrm>
        </p:spPr>
        <p:txBody>
          <a:bodyPr/>
          <a:lstStyle/>
          <a:p>
            <a:pPr eaLnBrk="1" hangingPunct="1"/>
            <a:r>
              <a:rPr lang="en-US" smtClean="0"/>
              <a:t>Deduction and Induction</a:t>
            </a:r>
          </a:p>
        </p:txBody>
      </p:sp>
      <p:grpSp>
        <p:nvGrpSpPr>
          <p:cNvPr id="43012" name="Group 13"/>
          <p:cNvGrpSpPr>
            <a:grpSpLocks/>
          </p:cNvGrpSpPr>
          <p:nvPr/>
        </p:nvGrpSpPr>
        <p:grpSpPr bwMode="auto">
          <a:xfrm>
            <a:off x="304800" y="1752600"/>
            <a:ext cx="8167688" cy="2420938"/>
            <a:chOff x="672" y="1056"/>
            <a:chExt cx="4320" cy="1260"/>
          </a:xfrm>
        </p:grpSpPr>
        <p:sp>
          <p:nvSpPr>
            <p:cNvPr id="43017" name="Text Box 4"/>
            <p:cNvSpPr txBox="1">
              <a:spLocks noChangeArrowheads="1"/>
            </p:cNvSpPr>
            <p:nvPr/>
          </p:nvSpPr>
          <p:spPr bwMode="auto">
            <a:xfrm>
              <a:off x="1776" y="2125"/>
              <a:ext cx="2962" cy="191"/>
            </a:xfrm>
            <a:prstGeom prst="rect">
              <a:avLst/>
            </a:prstGeom>
            <a:noFill/>
            <a:ln w="9525">
              <a:noFill/>
              <a:miter lim="800000"/>
              <a:headEnd/>
              <a:tailEnd/>
            </a:ln>
          </p:spPr>
          <p:txBody>
            <a:bodyPr>
              <a:spAutoFit/>
            </a:bodyPr>
            <a:lstStyle/>
            <a:p>
              <a:pPr>
                <a:spcBef>
                  <a:spcPct val="50000"/>
                </a:spcBef>
              </a:pPr>
              <a:endParaRPr lang="en-US"/>
            </a:p>
          </p:txBody>
        </p:sp>
        <p:pic>
          <p:nvPicPr>
            <p:cNvPr id="43018" name="Picture 6" descr="deduct"/>
            <p:cNvPicPr>
              <a:picLocks noChangeAspect="1" noChangeArrowheads="1"/>
            </p:cNvPicPr>
            <p:nvPr/>
          </p:nvPicPr>
          <p:blipFill>
            <a:blip r:embed="rId2" cstate="print"/>
            <a:srcRect/>
            <a:stretch>
              <a:fillRect/>
            </a:stretch>
          </p:blipFill>
          <p:spPr bwMode="auto">
            <a:xfrm>
              <a:off x="2400" y="1056"/>
              <a:ext cx="2592" cy="1108"/>
            </a:xfrm>
            <a:prstGeom prst="rect">
              <a:avLst/>
            </a:prstGeom>
            <a:noFill/>
            <a:ln w="9525">
              <a:noFill/>
              <a:miter lim="800000"/>
              <a:headEnd/>
              <a:tailEnd/>
            </a:ln>
          </p:spPr>
        </p:pic>
        <p:sp>
          <p:nvSpPr>
            <p:cNvPr id="43019" name="Text Box 8"/>
            <p:cNvSpPr txBox="1">
              <a:spLocks noChangeArrowheads="1"/>
            </p:cNvSpPr>
            <p:nvPr/>
          </p:nvSpPr>
          <p:spPr bwMode="auto">
            <a:xfrm>
              <a:off x="672" y="1536"/>
              <a:ext cx="1296" cy="238"/>
            </a:xfrm>
            <a:prstGeom prst="rect">
              <a:avLst/>
            </a:prstGeom>
            <a:noFill/>
            <a:ln w="12700">
              <a:noFill/>
              <a:miter lim="800000"/>
              <a:headEnd type="none" w="sm" len="sm"/>
              <a:tailEnd type="none" w="sm" len="sm"/>
            </a:ln>
          </p:spPr>
          <p:txBody>
            <a:bodyPr>
              <a:spAutoFit/>
            </a:bodyPr>
            <a:lstStyle/>
            <a:p>
              <a:pPr>
                <a:spcBef>
                  <a:spcPct val="50000"/>
                </a:spcBef>
              </a:pPr>
              <a:r>
                <a:rPr lang="en-US" sz="2400">
                  <a:solidFill>
                    <a:schemeClr val="tx2"/>
                  </a:solidFill>
                  <a:latin typeface="Trebuchet MS" pitchFamily="34" charset="0"/>
                </a:rPr>
                <a:t>Deduction</a:t>
              </a:r>
            </a:p>
          </p:txBody>
        </p:sp>
        <p:sp>
          <p:nvSpPr>
            <p:cNvPr id="43020" name="AutoShape 10"/>
            <p:cNvSpPr>
              <a:spLocks/>
            </p:cNvSpPr>
            <p:nvPr/>
          </p:nvSpPr>
          <p:spPr bwMode="auto">
            <a:xfrm>
              <a:off x="1824" y="1056"/>
              <a:ext cx="336" cy="1248"/>
            </a:xfrm>
            <a:prstGeom prst="leftBrace">
              <a:avLst>
                <a:gd name="adj1" fmla="val 30952"/>
                <a:gd name="adj2" fmla="val 50000"/>
              </a:avLst>
            </a:prstGeom>
            <a:noFill/>
            <a:ln w="12700">
              <a:solidFill>
                <a:schemeClr val="tx1"/>
              </a:solidFill>
              <a:miter lim="800000"/>
              <a:headEnd type="none" w="sm" len="sm"/>
              <a:tailEnd type="none" w="sm" len="sm"/>
            </a:ln>
          </p:spPr>
          <p:txBody>
            <a:bodyPr wrap="none" anchor="ctr"/>
            <a:lstStyle/>
            <a:p>
              <a:endParaRPr lang="en-US"/>
            </a:p>
          </p:txBody>
        </p:sp>
      </p:grpSp>
      <p:grpSp>
        <p:nvGrpSpPr>
          <p:cNvPr id="43013" name="Group 12"/>
          <p:cNvGrpSpPr>
            <a:grpSpLocks/>
          </p:cNvGrpSpPr>
          <p:nvPr/>
        </p:nvGrpSpPr>
        <p:grpSpPr bwMode="auto">
          <a:xfrm>
            <a:off x="304800" y="4343400"/>
            <a:ext cx="8077200" cy="2362200"/>
            <a:chOff x="672" y="2544"/>
            <a:chExt cx="4272" cy="1248"/>
          </a:xfrm>
        </p:grpSpPr>
        <p:pic>
          <p:nvPicPr>
            <p:cNvPr id="43014" name="Picture 7" descr="induct"/>
            <p:cNvPicPr>
              <a:picLocks noChangeAspect="1" noChangeArrowheads="1"/>
            </p:cNvPicPr>
            <p:nvPr/>
          </p:nvPicPr>
          <p:blipFill>
            <a:blip r:embed="rId3" cstate="print"/>
            <a:srcRect/>
            <a:stretch>
              <a:fillRect/>
            </a:stretch>
          </p:blipFill>
          <p:spPr bwMode="auto">
            <a:xfrm>
              <a:off x="2352" y="2544"/>
              <a:ext cx="2592" cy="1218"/>
            </a:xfrm>
            <a:prstGeom prst="rect">
              <a:avLst/>
            </a:prstGeom>
            <a:noFill/>
            <a:ln w="9525">
              <a:noFill/>
              <a:miter lim="800000"/>
              <a:headEnd/>
              <a:tailEnd/>
            </a:ln>
          </p:spPr>
        </p:pic>
        <p:sp>
          <p:nvSpPr>
            <p:cNvPr id="43015" name="Text Box 9"/>
            <p:cNvSpPr txBox="1">
              <a:spLocks noChangeArrowheads="1"/>
            </p:cNvSpPr>
            <p:nvPr/>
          </p:nvSpPr>
          <p:spPr bwMode="auto">
            <a:xfrm>
              <a:off x="672" y="3024"/>
              <a:ext cx="1056" cy="241"/>
            </a:xfrm>
            <a:prstGeom prst="rect">
              <a:avLst/>
            </a:prstGeom>
            <a:noFill/>
            <a:ln w="12700">
              <a:noFill/>
              <a:miter lim="800000"/>
              <a:headEnd type="none" w="sm" len="sm"/>
              <a:tailEnd type="none" w="sm" len="sm"/>
            </a:ln>
          </p:spPr>
          <p:txBody>
            <a:bodyPr>
              <a:spAutoFit/>
            </a:bodyPr>
            <a:lstStyle/>
            <a:p>
              <a:pPr>
                <a:spcBef>
                  <a:spcPct val="50000"/>
                </a:spcBef>
              </a:pPr>
              <a:r>
                <a:rPr lang="en-US" sz="2400">
                  <a:solidFill>
                    <a:schemeClr val="tx2"/>
                  </a:solidFill>
                  <a:latin typeface="Trebuchet MS" pitchFamily="34" charset="0"/>
                </a:rPr>
                <a:t>Induction</a:t>
              </a:r>
            </a:p>
          </p:txBody>
        </p:sp>
        <p:sp>
          <p:nvSpPr>
            <p:cNvPr id="43016" name="AutoShape 11"/>
            <p:cNvSpPr>
              <a:spLocks/>
            </p:cNvSpPr>
            <p:nvPr/>
          </p:nvSpPr>
          <p:spPr bwMode="auto">
            <a:xfrm>
              <a:off x="1824" y="2544"/>
              <a:ext cx="336" cy="1248"/>
            </a:xfrm>
            <a:prstGeom prst="leftBrace">
              <a:avLst>
                <a:gd name="adj1" fmla="val 30952"/>
                <a:gd name="adj2" fmla="val 50000"/>
              </a:avLst>
            </a:prstGeom>
            <a:noFill/>
            <a:ln w="12700">
              <a:solidFill>
                <a:schemeClr val="tx1"/>
              </a:solidFill>
              <a:miter lim="800000"/>
              <a:headEnd type="none" w="sm" len="sm"/>
              <a:tailEnd type="none" w="sm" len="sm"/>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44035" name="Rectangle 3"/>
          <p:cNvSpPr>
            <a:spLocks noGrp="1" noChangeArrowheads="1"/>
          </p:cNvSpPr>
          <p:nvPr>
            <p:ph type="title"/>
          </p:nvPr>
        </p:nvSpPr>
        <p:spPr>
          <a:xfrm>
            <a:off x="612775" y="228600"/>
            <a:ext cx="8153400" cy="990600"/>
          </a:xfrm>
        </p:spPr>
        <p:txBody>
          <a:bodyPr/>
          <a:lstStyle/>
          <a:p>
            <a:pPr eaLnBrk="1" hangingPunct="1"/>
            <a:r>
              <a:rPr lang="en-US" smtClean="0"/>
              <a:t>Ethics in Research</a:t>
            </a:r>
          </a:p>
        </p:txBody>
      </p:sp>
      <p:sp>
        <p:nvSpPr>
          <p:cNvPr id="44036" name="Rectangle 4"/>
          <p:cNvSpPr>
            <a:spLocks noGrp="1" noChangeArrowheads="1"/>
          </p:cNvSpPr>
          <p:nvPr>
            <p:ph sz="quarter" idx="1"/>
          </p:nvPr>
        </p:nvSpPr>
        <p:spPr>
          <a:xfrm>
            <a:off x="612775" y="1600200"/>
            <a:ext cx="8153400" cy="4495800"/>
          </a:xfrm>
        </p:spPr>
        <p:txBody>
          <a:bodyPr/>
          <a:lstStyle/>
          <a:p>
            <a:pPr eaLnBrk="1" hangingPunct="1"/>
            <a:r>
              <a:rPr lang="en-US" smtClean="0"/>
              <a:t>balance between protecting participants vs. quest for knowledge</a:t>
            </a:r>
          </a:p>
          <a:p>
            <a:pPr eaLnBrk="1" hangingPunct="1"/>
            <a:r>
              <a:rPr lang="en-US" smtClean="0"/>
              <a:t>IRB provides one mechanism</a:t>
            </a:r>
          </a:p>
          <a:p>
            <a:pPr lvl="1" eaLnBrk="1" hangingPunct="1"/>
            <a:r>
              <a:rPr lang="en-US" smtClean="0"/>
              <a:t>informed consent/assent</a:t>
            </a:r>
          </a:p>
          <a:p>
            <a:pPr lvl="1" eaLnBrk="1" hangingPunct="1"/>
            <a:r>
              <a:rPr lang="en-US" smtClean="0"/>
              <a:t>confidentiality and anonymity</a:t>
            </a:r>
          </a:p>
          <a:p>
            <a:pPr lvl="1" eaLnBrk="1" hangingPunct="1"/>
            <a:r>
              <a:rPr lang="en-US" smtClean="0"/>
              <a:t>justification of procedures</a:t>
            </a:r>
          </a:p>
          <a:p>
            <a:pPr lvl="1" eaLnBrk="1" hangingPunct="1"/>
            <a:r>
              <a:rPr lang="en-US" smtClean="0"/>
              <a:t>right to services</a:t>
            </a:r>
          </a:p>
          <a:p>
            <a:pPr lvl="1" eaLnBrk="1" hangingPunct="1"/>
            <a:r>
              <a:rPr lang="en-US" smtClean="0"/>
              <a:t>http://www.rsp.ilstu.edu/policy/IRB/IRB_policy.pdf</a:t>
            </a:r>
          </a:p>
          <a:p>
            <a:pPr lvl="1" eaLnBrk="1" hangingPunct="1"/>
            <a:endParaRPr lang="en-US"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45059" name="Rectangle 3"/>
          <p:cNvSpPr>
            <a:spLocks noGrp="1" noChangeArrowheads="1"/>
          </p:cNvSpPr>
          <p:nvPr>
            <p:ph type="title"/>
          </p:nvPr>
        </p:nvSpPr>
        <p:spPr>
          <a:xfrm>
            <a:off x="612775" y="228600"/>
            <a:ext cx="8153400" cy="990600"/>
          </a:xfrm>
        </p:spPr>
        <p:txBody>
          <a:bodyPr/>
          <a:lstStyle/>
          <a:p>
            <a:pPr eaLnBrk="1" hangingPunct="1"/>
            <a:r>
              <a:rPr lang="en-US" smtClean="0"/>
              <a:t>Practice Questions</a:t>
            </a:r>
          </a:p>
        </p:txBody>
      </p:sp>
      <p:sp>
        <p:nvSpPr>
          <p:cNvPr id="45060" name="Rectangle 4"/>
          <p:cNvSpPr>
            <a:spLocks noGrp="1" noChangeArrowheads="1"/>
          </p:cNvSpPr>
          <p:nvPr>
            <p:ph sz="quarter" idx="1"/>
          </p:nvPr>
        </p:nvSpPr>
        <p:spPr>
          <a:xfrm>
            <a:off x="612775" y="1600200"/>
            <a:ext cx="8153400" cy="4495800"/>
          </a:xfrm>
        </p:spPr>
        <p:txBody>
          <a:bodyPr/>
          <a:lstStyle/>
          <a:p>
            <a:pPr marL="514350" indent="-514350" eaLnBrk="1" hangingPunct="1">
              <a:buFont typeface="Tw Cen MT" pitchFamily="34" charset="0"/>
              <a:buAutoNum type="arabicPeriod"/>
            </a:pPr>
            <a:r>
              <a:rPr lang="en-US" smtClean="0"/>
              <a:t>Is the study descriptive, relational, or causal?</a:t>
            </a:r>
          </a:p>
          <a:p>
            <a:pPr marL="514350" indent="-514350" eaLnBrk="1" hangingPunct="1">
              <a:buFont typeface="Tw Cen MT" pitchFamily="34" charset="0"/>
              <a:buAutoNum type="arabicPeriod"/>
            </a:pPr>
            <a:r>
              <a:rPr lang="en-US" smtClean="0"/>
              <a:t>Is the study cross-sectional or longitudinal?</a:t>
            </a:r>
          </a:p>
          <a:p>
            <a:pPr marL="514350" indent="-514350" eaLnBrk="1" hangingPunct="1">
              <a:buFont typeface="Tw Cen MT" pitchFamily="34" charset="0"/>
              <a:buAutoNum type="arabicPeriod"/>
            </a:pPr>
            <a:r>
              <a:rPr lang="en-US" smtClean="0"/>
              <a:t>What is (are) the IV (IVs)?</a:t>
            </a:r>
          </a:p>
          <a:p>
            <a:pPr marL="514350" indent="-514350" eaLnBrk="1" hangingPunct="1">
              <a:buFont typeface="Tw Cen MT" pitchFamily="34" charset="0"/>
              <a:buAutoNum type="arabicPeriod"/>
            </a:pPr>
            <a:r>
              <a:rPr lang="en-US" smtClean="0"/>
              <a:t>What is (are) the DV (DVs)?</a:t>
            </a:r>
          </a:p>
          <a:p>
            <a:pPr marL="514350" indent="-514350" eaLnBrk="1" hangingPunct="1">
              <a:buFont typeface="Tw Cen MT" pitchFamily="34" charset="0"/>
              <a:buAutoNum type="arabicPeriod"/>
            </a:pPr>
            <a:r>
              <a:rPr lang="en-US" smtClean="0"/>
              <a:t>What are the alternative and null hypotheses?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0" y="0"/>
            <a:ext cx="9144000" cy="1371600"/>
          </a:xfrm>
          <a:prstGeom prst="rect">
            <a:avLst/>
          </a:prstGeom>
          <a:solidFill>
            <a:schemeClr val="accent1"/>
          </a:solidFill>
          <a:ln w="9525">
            <a:noFill/>
            <a:miter lim="800000"/>
            <a:headEnd/>
            <a:tailEnd/>
          </a:ln>
        </p:spPr>
        <p:txBody>
          <a:bodyPr wrap="none" anchor="ctr"/>
          <a:lstStyle/>
          <a:p>
            <a:endParaRPr lang="en-US"/>
          </a:p>
        </p:txBody>
      </p:sp>
      <p:sp>
        <p:nvSpPr>
          <p:cNvPr id="46083" name="Rectangle 3"/>
          <p:cNvSpPr>
            <a:spLocks noGrp="1" noChangeArrowheads="1"/>
          </p:cNvSpPr>
          <p:nvPr>
            <p:ph type="title"/>
          </p:nvPr>
        </p:nvSpPr>
        <p:spPr>
          <a:xfrm>
            <a:off x="612775" y="228600"/>
            <a:ext cx="8153400" cy="990600"/>
          </a:xfrm>
        </p:spPr>
        <p:txBody>
          <a:bodyPr/>
          <a:lstStyle/>
          <a:p>
            <a:pPr eaLnBrk="1" hangingPunct="1"/>
            <a:r>
              <a:rPr lang="en-US" smtClean="0"/>
              <a:t>Practice Questions</a:t>
            </a:r>
          </a:p>
        </p:txBody>
      </p:sp>
      <p:sp>
        <p:nvSpPr>
          <p:cNvPr id="46084" name="Rectangle 4"/>
          <p:cNvSpPr>
            <a:spLocks noGrp="1" noChangeArrowheads="1"/>
          </p:cNvSpPr>
          <p:nvPr>
            <p:ph sz="quarter" idx="1"/>
          </p:nvPr>
        </p:nvSpPr>
        <p:spPr>
          <a:xfrm>
            <a:off x="612775" y="1600200"/>
            <a:ext cx="8153400" cy="4495800"/>
          </a:xfrm>
        </p:spPr>
        <p:txBody>
          <a:bodyPr/>
          <a:lstStyle/>
          <a:p>
            <a:pPr eaLnBrk="1" hangingPunct="1">
              <a:buFont typeface="Wingdings" pitchFamily="2" charset="2"/>
              <a:buNone/>
            </a:pPr>
            <a:r>
              <a:rPr lang="en-US" smtClean="0"/>
              <a:t>A. The purpose of the study was to examine the link between age and physical fitness levels in terms of muscular strength and endurance. It was hypothesized that older and younger adults would demonstrate significantly different fitness levels.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0" y="0"/>
            <a:ext cx="9144000" cy="1371600"/>
          </a:xfrm>
          <a:prstGeom prst="rect">
            <a:avLst/>
          </a:prstGeom>
          <a:solidFill>
            <a:schemeClr val="accent1"/>
          </a:solidFill>
          <a:ln w="9525">
            <a:noFill/>
            <a:miter lim="800000"/>
            <a:headEnd/>
            <a:tailEnd/>
          </a:ln>
        </p:spPr>
        <p:txBody>
          <a:bodyPr wrap="none" anchor="ctr"/>
          <a:lstStyle/>
          <a:p>
            <a:endParaRPr lang="en-US"/>
          </a:p>
        </p:txBody>
      </p:sp>
      <p:sp>
        <p:nvSpPr>
          <p:cNvPr id="47107" name="Rectangle 3"/>
          <p:cNvSpPr>
            <a:spLocks noGrp="1" noChangeArrowheads="1"/>
          </p:cNvSpPr>
          <p:nvPr>
            <p:ph type="title"/>
          </p:nvPr>
        </p:nvSpPr>
        <p:spPr>
          <a:xfrm>
            <a:off x="612775" y="228600"/>
            <a:ext cx="8153400" cy="990600"/>
          </a:xfrm>
        </p:spPr>
        <p:txBody>
          <a:bodyPr/>
          <a:lstStyle/>
          <a:p>
            <a:pPr eaLnBrk="1" hangingPunct="1"/>
            <a:r>
              <a:rPr lang="en-US" smtClean="0"/>
              <a:t>Practice Questions</a:t>
            </a:r>
          </a:p>
        </p:txBody>
      </p:sp>
      <p:sp>
        <p:nvSpPr>
          <p:cNvPr id="47108" name="Rectangle 4"/>
          <p:cNvSpPr>
            <a:spLocks noGrp="1" noChangeArrowheads="1"/>
          </p:cNvSpPr>
          <p:nvPr>
            <p:ph sz="quarter" idx="1"/>
          </p:nvPr>
        </p:nvSpPr>
        <p:spPr>
          <a:xfrm>
            <a:off x="612775" y="1600200"/>
            <a:ext cx="8153400" cy="4495800"/>
          </a:xfrm>
        </p:spPr>
        <p:txBody>
          <a:bodyPr/>
          <a:lstStyle/>
          <a:p>
            <a:pPr eaLnBrk="1" hangingPunct="1">
              <a:buFont typeface="Wingdings" pitchFamily="2" charset="2"/>
              <a:buNone/>
            </a:pPr>
            <a:r>
              <a:rPr lang="en-US" smtClean="0"/>
              <a:t>B. The purpose of the study was to determine whether track athletes trained to use mental imagery performed superior to athletes who did not receive the mental imagery training. We expected those athletes receiving the training would perform significantly better than the untrained athletes.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0" y="0"/>
            <a:ext cx="9144000" cy="1371600"/>
          </a:xfrm>
          <a:prstGeom prst="rect">
            <a:avLst/>
          </a:prstGeom>
          <a:solidFill>
            <a:schemeClr val="accent1"/>
          </a:solidFill>
          <a:ln w="9525">
            <a:noFill/>
            <a:miter lim="800000"/>
            <a:headEnd/>
            <a:tailEnd/>
          </a:ln>
        </p:spPr>
        <p:txBody>
          <a:bodyPr wrap="none" anchor="ctr"/>
          <a:lstStyle/>
          <a:p>
            <a:endParaRPr lang="en-US"/>
          </a:p>
        </p:txBody>
      </p:sp>
      <p:sp>
        <p:nvSpPr>
          <p:cNvPr id="48131" name="Rectangle 3"/>
          <p:cNvSpPr>
            <a:spLocks noGrp="1" noChangeArrowheads="1"/>
          </p:cNvSpPr>
          <p:nvPr>
            <p:ph type="title"/>
          </p:nvPr>
        </p:nvSpPr>
        <p:spPr>
          <a:xfrm>
            <a:off x="612775" y="228600"/>
            <a:ext cx="8153400" cy="990600"/>
          </a:xfrm>
        </p:spPr>
        <p:txBody>
          <a:bodyPr/>
          <a:lstStyle/>
          <a:p>
            <a:pPr eaLnBrk="1" hangingPunct="1"/>
            <a:r>
              <a:rPr lang="en-US" smtClean="0"/>
              <a:t>Practice Questions</a:t>
            </a:r>
          </a:p>
        </p:txBody>
      </p:sp>
      <p:sp>
        <p:nvSpPr>
          <p:cNvPr id="48132" name="Rectangle 4"/>
          <p:cNvSpPr>
            <a:spLocks noGrp="1" noChangeArrowheads="1"/>
          </p:cNvSpPr>
          <p:nvPr>
            <p:ph sz="quarter" idx="1"/>
          </p:nvPr>
        </p:nvSpPr>
        <p:spPr>
          <a:xfrm>
            <a:off x="612775" y="1600200"/>
            <a:ext cx="8153400" cy="4495800"/>
          </a:xfrm>
        </p:spPr>
        <p:txBody>
          <a:bodyPr/>
          <a:lstStyle/>
          <a:p>
            <a:pPr eaLnBrk="1" hangingPunct="1">
              <a:buFont typeface="Wingdings" pitchFamily="2" charset="2"/>
              <a:buNone/>
            </a:pPr>
            <a:r>
              <a:rPr lang="en-US" smtClean="0"/>
              <a:t>C. The study examined the effects of an acute bout of resistance training on participants’ mood and cognitive functioning at 1, 6 and 12 hours post exercise. It was expected that the positive effects on mood and cognitive function would decline over time.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12291" name="Rectangle 3"/>
          <p:cNvSpPr>
            <a:spLocks noGrp="1" noChangeArrowheads="1"/>
          </p:cNvSpPr>
          <p:nvPr>
            <p:ph type="title"/>
          </p:nvPr>
        </p:nvSpPr>
        <p:spPr>
          <a:xfrm>
            <a:off x="612775" y="228600"/>
            <a:ext cx="8153400" cy="990600"/>
          </a:xfrm>
        </p:spPr>
        <p:txBody>
          <a:bodyPr/>
          <a:lstStyle/>
          <a:p>
            <a:pPr eaLnBrk="1" hangingPunct="1"/>
            <a:r>
              <a:rPr lang="en-US" sz="3600" smtClean="0"/>
              <a:t>Why is research a valued source of knowledge? </a:t>
            </a:r>
          </a:p>
        </p:txBody>
      </p:sp>
      <p:sp>
        <p:nvSpPr>
          <p:cNvPr id="12292" name="Rectangle 4"/>
          <p:cNvSpPr>
            <a:spLocks noGrp="1" noChangeArrowheads="1"/>
          </p:cNvSpPr>
          <p:nvPr>
            <p:ph sz="quarter" idx="1"/>
          </p:nvPr>
        </p:nvSpPr>
        <p:spPr>
          <a:xfrm>
            <a:off x="612775" y="1600200"/>
            <a:ext cx="8153400" cy="4495800"/>
          </a:xfrm>
        </p:spPr>
        <p:txBody>
          <a:bodyPr/>
          <a:lstStyle/>
          <a:p>
            <a:pPr eaLnBrk="1" hangingPunct="1"/>
            <a:r>
              <a:rPr lang="en-US" smtClean="0"/>
              <a:t>Common ways of knowing…</a:t>
            </a:r>
          </a:p>
          <a:p>
            <a:pPr lvl="1" eaLnBrk="1" hangingPunct="1"/>
            <a:r>
              <a:rPr lang="en-US" smtClean="0"/>
              <a:t>personal experience/intuition</a:t>
            </a:r>
          </a:p>
          <a:p>
            <a:pPr lvl="1" eaLnBrk="1" hangingPunct="1"/>
            <a:r>
              <a:rPr lang="en-US" smtClean="0"/>
              <a:t>experts/traditions/authority</a:t>
            </a:r>
          </a:p>
          <a:p>
            <a:pPr lvl="1" eaLnBrk="1" hangingPunct="1"/>
            <a:r>
              <a:rPr lang="en-US" smtClean="0"/>
              <a:t>scientific method</a:t>
            </a:r>
          </a:p>
          <a:p>
            <a:pPr eaLnBrk="1" hangingPunct="1"/>
            <a:endParaRPr 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0" y="0"/>
            <a:ext cx="9144000" cy="1371600"/>
          </a:xfrm>
          <a:prstGeom prst="rect">
            <a:avLst/>
          </a:prstGeom>
          <a:solidFill>
            <a:schemeClr val="accent1"/>
          </a:solidFill>
          <a:ln w="9525">
            <a:noFill/>
            <a:miter lim="800000"/>
            <a:headEnd/>
            <a:tailEnd/>
          </a:ln>
        </p:spPr>
        <p:txBody>
          <a:bodyPr wrap="none" anchor="ctr"/>
          <a:lstStyle/>
          <a:p>
            <a:endParaRPr lang="en-US"/>
          </a:p>
        </p:txBody>
      </p:sp>
      <p:sp>
        <p:nvSpPr>
          <p:cNvPr id="49155" name="Rectangle 3"/>
          <p:cNvSpPr>
            <a:spLocks noGrp="1" noChangeArrowheads="1"/>
          </p:cNvSpPr>
          <p:nvPr>
            <p:ph type="title"/>
          </p:nvPr>
        </p:nvSpPr>
        <p:spPr>
          <a:xfrm>
            <a:off x="612775" y="228600"/>
            <a:ext cx="8153400" cy="990600"/>
          </a:xfrm>
        </p:spPr>
        <p:txBody>
          <a:bodyPr/>
          <a:lstStyle/>
          <a:p>
            <a:pPr eaLnBrk="1" hangingPunct="1"/>
            <a:r>
              <a:rPr lang="en-US" smtClean="0"/>
              <a:t>Practice Questions</a:t>
            </a:r>
          </a:p>
        </p:txBody>
      </p:sp>
      <p:sp>
        <p:nvSpPr>
          <p:cNvPr id="49156" name="Rectangle 4"/>
          <p:cNvSpPr>
            <a:spLocks noGrp="1" noChangeArrowheads="1"/>
          </p:cNvSpPr>
          <p:nvPr>
            <p:ph sz="quarter" idx="1"/>
          </p:nvPr>
        </p:nvSpPr>
        <p:spPr>
          <a:xfrm>
            <a:off x="612775" y="1600200"/>
            <a:ext cx="8153400" cy="4495800"/>
          </a:xfrm>
        </p:spPr>
        <p:txBody>
          <a:bodyPr/>
          <a:lstStyle/>
          <a:p>
            <a:pPr eaLnBrk="1" hangingPunct="1">
              <a:buFont typeface="Wingdings" pitchFamily="2" charset="2"/>
              <a:buNone/>
            </a:pPr>
            <a:r>
              <a:rPr lang="en-US" smtClean="0"/>
              <a:t>D.  Participants at the 2009 Chicago Marathon were polled to determine their satisfaction with the course.  The race officials hoped for positive reactions on the part of the runners.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0" y="0"/>
            <a:ext cx="9144000" cy="1371600"/>
          </a:xfrm>
          <a:prstGeom prst="rect">
            <a:avLst/>
          </a:prstGeom>
          <a:solidFill>
            <a:schemeClr val="accent1"/>
          </a:solidFill>
          <a:ln w="9525">
            <a:noFill/>
            <a:miter lim="800000"/>
            <a:headEnd/>
            <a:tailEnd/>
          </a:ln>
        </p:spPr>
        <p:txBody>
          <a:bodyPr wrap="none" anchor="ctr"/>
          <a:lstStyle/>
          <a:p>
            <a:endParaRPr lang="en-US"/>
          </a:p>
        </p:txBody>
      </p:sp>
      <p:sp>
        <p:nvSpPr>
          <p:cNvPr id="50179" name="Rectangle 3"/>
          <p:cNvSpPr>
            <a:spLocks noGrp="1" noChangeArrowheads="1"/>
          </p:cNvSpPr>
          <p:nvPr>
            <p:ph type="title"/>
          </p:nvPr>
        </p:nvSpPr>
        <p:spPr>
          <a:xfrm>
            <a:off x="612775" y="228600"/>
            <a:ext cx="8153400" cy="990600"/>
          </a:xfrm>
        </p:spPr>
        <p:txBody>
          <a:bodyPr/>
          <a:lstStyle/>
          <a:p>
            <a:pPr eaLnBrk="1" hangingPunct="1"/>
            <a:r>
              <a:rPr lang="en-US" smtClean="0"/>
              <a:t>Practice Questions</a:t>
            </a:r>
          </a:p>
        </p:txBody>
      </p:sp>
      <p:sp>
        <p:nvSpPr>
          <p:cNvPr id="50180" name="Rectangle 4"/>
          <p:cNvSpPr>
            <a:spLocks noGrp="1" noChangeArrowheads="1"/>
          </p:cNvSpPr>
          <p:nvPr>
            <p:ph sz="quarter" idx="1"/>
          </p:nvPr>
        </p:nvSpPr>
        <p:spPr>
          <a:xfrm>
            <a:off x="612775" y="1600200"/>
            <a:ext cx="8153400" cy="4495800"/>
          </a:xfrm>
        </p:spPr>
        <p:txBody>
          <a:bodyPr/>
          <a:lstStyle/>
          <a:p>
            <a:pPr eaLnBrk="1" hangingPunct="1">
              <a:buFont typeface="Wingdings" pitchFamily="2" charset="2"/>
              <a:buNone/>
            </a:pPr>
            <a:r>
              <a:rPr lang="en-US" smtClean="0"/>
              <a:t>E. A researcher was interested in the role of caffeine in sports performance. In cooperation with her University’s baseball team, she randomly assigned players to one of two conditions: (1) no caffeine or (2) low dose (100mg). She then used performance on a batting machine as a test. She speculated that caffeine would positively affect performance.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51203" name="Rectangle 3"/>
          <p:cNvSpPr>
            <a:spLocks noGrp="1" noChangeArrowheads="1"/>
          </p:cNvSpPr>
          <p:nvPr>
            <p:ph type="title"/>
          </p:nvPr>
        </p:nvSpPr>
        <p:spPr>
          <a:xfrm>
            <a:off x="612775" y="228600"/>
            <a:ext cx="8153400" cy="990600"/>
          </a:xfrm>
        </p:spPr>
        <p:txBody>
          <a:bodyPr/>
          <a:lstStyle/>
          <a:p>
            <a:pPr eaLnBrk="1" hangingPunct="1"/>
            <a:r>
              <a:rPr lang="en-US" smtClean="0"/>
              <a:t>Introduction to Validity</a:t>
            </a:r>
          </a:p>
        </p:txBody>
      </p:sp>
      <p:sp>
        <p:nvSpPr>
          <p:cNvPr id="51204" name="Rectangle 4"/>
          <p:cNvSpPr>
            <a:spLocks noGrp="1" noChangeArrowheads="1"/>
          </p:cNvSpPr>
          <p:nvPr>
            <p:ph sz="quarter" idx="1"/>
          </p:nvPr>
        </p:nvSpPr>
        <p:spPr>
          <a:xfrm>
            <a:off x="612775" y="1600200"/>
            <a:ext cx="8153400" cy="4495800"/>
          </a:xfrm>
        </p:spPr>
        <p:txBody>
          <a:bodyPr/>
          <a:lstStyle/>
          <a:p>
            <a:pPr eaLnBrk="1" hangingPunct="1"/>
            <a:r>
              <a:rPr lang="en-US" smtClean="0"/>
              <a:t>validity…</a:t>
            </a:r>
          </a:p>
          <a:p>
            <a:pPr lvl="1" eaLnBrk="1" hangingPunct="1"/>
            <a:r>
              <a:rPr lang="en-US" smtClean="0"/>
              <a:t>the best available approximation to the truth of a given proposition, inference, or conclusion</a:t>
            </a:r>
          </a:p>
          <a:p>
            <a:pPr eaLnBrk="1" hangingPunct="1"/>
            <a:endParaRPr lang="en-US"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52227" name="Rectangle 3"/>
          <p:cNvSpPr>
            <a:spLocks noGrp="1" noChangeArrowheads="1"/>
          </p:cNvSpPr>
          <p:nvPr>
            <p:ph type="title"/>
          </p:nvPr>
        </p:nvSpPr>
        <p:spPr>
          <a:xfrm>
            <a:off x="612775" y="228600"/>
            <a:ext cx="8153400" cy="990600"/>
          </a:xfrm>
        </p:spPr>
        <p:txBody>
          <a:bodyPr/>
          <a:lstStyle/>
          <a:p>
            <a:pPr eaLnBrk="1" hangingPunct="1"/>
            <a:r>
              <a:rPr lang="en-US" smtClean="0"/>
              <a:t>Introduction to Validity</a:t>
            </a:r>
          </a:p>
        </p:txBody>
      </p:sp>
      <p:sp>
        <p:nvSpPr>
          <p:cNvPr id="52228" name="Rectangle 4"/>
          <p:cNvSpPr>
            <a:spLocks noGrp="1" noChangeArrowheads="1"/>
          </p:cNvSpPr>
          <p:nvPr>
            <p:ph sz="quarter" idx="1"/>
          </p:nvPr>
        </p:nvSpPr>
        <p:spPr>
          <a:xfrm>
            <a:off x="612775" y="1600200"/>
            <a:ext cx="8153400" cy="4495800"/>
          </a:xfrm>
        </p:spPr>
        <p:txBody>
          <a:bodyPr/>
          <a:lstStyle/>
          <a:p>
            <a:pPr eaLnBrk="1" hangingPunct="1"/>
            <a:r>
              <a:rPr lang="en-US" smtClean="0"/>
              <a:t>types of validity…</a:t>
            </a:r>
          </a:p>
          <a:p>
            <a:pPr lvl="1" eaLnBrk="1" hangingPunct="1"/>
            <a:r>
              <a:rPr lang="en-US" smtClean="0"/>
              <a:t>conclusion</a:t>
            </a:r>
          </a:p>
          <a:p>
            <a:pPr lvl="1" eaLnBrk="1" hangingPunct="1"/>
            <a:r>
              <a:rPr lang="en-US" smtClean="0"/>
              <a:t>internal</a:t>
            </a:r>
          </a:p>
          <a:p>
            <a:pPr lvl="1" eaLnBrk="1" hangingPunct="1"/>
            <a:r>
              <a:rPr lang="en-US" smtClean="0"/>
              <a:t>construct</a:t>
            </a:r>
          </a:p>
          <a:p>
            <a:pPr lvl="1" eaLnBrk="1" hangingPunct="1"/>
            <a:r>
              <a:rPr lang="en-US" smtClean="0"/>
              <a:t>external</a:t>
            </a:r>
          </a:p>
          <a:p>
            <a:pPr eaLnBrk="1" hangingPunct="1"/>
            <a:endParaRPr lang="en-US" smtClean="0"/>
          </a:p>
        </p:txBody>
      </p:sp>
      <p:sp>
        <p:nvSpPr>
          <p:cNvPr id="52229" name="Text Box 5"/>
          <p:cNvSpPr txBox="1">
            <a:spLocks noChangeArrowheads="1"/>
          </p:cNvSpPr>
          <p:nvPr/>
        </p:nvSpPr>
        <p:spPr bwMode="auto">
          <a:xfrm>
            <a:off x="1447800" y="4800600"/>
            <a:ext cx="5378450" cy="584200"/>
          </a:xfrm>
          <a:prstGeom prst="rect">
            <a:avLst/>
          </a:prstGeom>
          <a:noFill/>
          <a:ln w="9525">
            <a:noFill/>
            <a:miter lim="800000"/>
            <a:headEnd/>
            <a:tailEnd/>
          </a:ln>
        </p:spPr>
        <p:txBody>
          <a:bodyPr wrap="none">
            <a:spAutoFit/>
          </a:bodyPr>
          <a:lstStyle/>
          <a:p>
            <a:r>
              <a:rPr lang="en-US" sz="3200">
                <a:solidFill>
                  <a:srgbClr val="C00000"/>
                </a:solidFill>
                <a:latin typeface="Calibri" pitchFamily="34" charset="0"/>
              </a:rPr>
              <a:t>types of validity are cumulative</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53251" name="Rectangle 3"/>
          <p:cNvSpPr>
            <a:spLocks noGrp="1" noChangeArrowheads="1"/>
          </p:cNvSpPr>
          <p:nvPr>
            <p:ph type="title"/>
          </p:nvPr>
        </p:nvSpPr>
        <p:spPr>
          <a:xfrm>
            <a:off x="612775" y="228600"/>
            <a:ext cx="8153400" cy="990600"/>
          </a:xfrm>
        </p:spPr>
        <p:txBody>
          <a:bodyPr/>
          <a:lstStyle/>
          <a:p>
            <a:pPr eaLnBrk="1" hangingPunct="1"/>
            <a:r>
              <a:rPr lang="en-US" smtClean="0"/>
              <a:t>Introduction to Validity</a:t>
            </a:r>
          </a:p>
        </p:txBody>
      </p:sp>
      <p:sp>
        <p:nvSpPr>
          <p:cNvPr id="53252" name="Rectangle 4"/>
          <p:cNvSpPr>
            <a:spLocks noGrp="1" noChangeArrowheads="1"/>
          </p:cNvSpPr>
          <p:nvPr>
            <p:ph sz="quarter" idx="1"/>
          </p:nvPr>
        </p:nvSpPr>
        <p:spPr>
          <a:xfrm>
            <a:off x="612775" y="1600200"/>
            <a:ext cx="8153400" cy="4495800"/>
          </a:xfrm>
        </p:spPr>
        <p:txBody>
          <a:bodyPr/>
          <a:lstStyle/>
          <a:p>
            <a:pPr eaLnBrk="1" hangingPunct="1"/>
            <a:r>
              <a:rPr lang="en-US" smtClean="0"/>
              <a:t>for each type of validity there are typical threats, and ways to reduce them</a:t>
            </a:r>
          </a:p>
          <a:p>
            <a:pPr eaLnBrk="1" hangingPunct="1"/>
            <a:r>
              <a:rPr lang="en-US" smtClean="0"/>
              <a:t>this provides our framework for critiquing the overall validity </a:t>
            </a:r>
            <a:r>
              <a:rPr lang="en-US" smtClean="0">
                <a:solidFill>
                  <a:srgbClr val="C00000"/>
                </a:solidFill>
              </a:rPr>
              <a:t>(= worth)</a:t>
            </a:r>
            <a:r>
              <a:rPr lang="en-US" smtClean="0"/>
              <a:t> of studies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54275" name="Rectangle 3"/>
          <p:cNvSpPr>
            <a:spLocks noGrp="1" noChangeArrowheads="1"/>
          </p:cNvSpPr>
          <p:nvPr>
            <p:ph type="title"/>
          </p:nvPr>
        </p:nvSpPr>
        <p:spPr>
          <a:xfrm>
            <a:off x="612775" y="228600"/>
            <a:ext cx="8153400" cy="990600"/>
          </a:xfrm>
        </p:spPr>
        <p:txBody>
          <a:bodyPr/>
          <a:lstStyle/>
          <a:p>
            <a:pPr eaLnBrk="1" hangingPunct="1"/>
            <a:r>
              <a:rPr lang="en-US" smtClean="0"/>
              <a:t>Additional Information</a:t>
            </a:r>
          </a:p>
        </p:txBody>
      </p:sp>
      <p:sp>
        <p:nvSpPr>
          <p:cNvPr id="54276" name="Rectangle 4"/>
          <p:cNvSpPr>
            <a:spLocks noGrp="1" noChangeArrowheads="1"/>
          </p:cNvSpPr>
          <p:nvPr>
            <p:ph sz="quarter" idx="1"/>
          </p:nvPr>
        </p:nvSpPr>
        <p:spPr>
          <a:xfrm>
            <a:off x="612775" y="1600200"/>
            <a:ext cx="8153400" cy="4495800"/>
          </a:xfrm>
        </p:spPr>
        <p:txBody>
          <a:bodyPr/>
          <a:lstStyle/>
          <a:p>
            <a:pPr eaLnBrk="1" hangingPunct="1"/>
            <a:r>
              <a:rPr lang="en-US" smtClean="0"/>
              <a:t>Describing Refereed Articles</a:t>
            </a:r>
          </a:p>
          <a:p>
            <a:pPr eaLnBrk="1" hangingPunct="1"/>
            <a:r>
              <a:rPr lang="en-US" smtClean="0"/>
              <a:t>Sharing Research Findings with Clients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4" descr="trochim validity intro"/>
          <p:cNvPicPr>
            <a:picLocks noChangeAspect="1" noChangeArrowheads="1"/>
          </p:cNvPicPr>
          <p:nvPr/>
        </p:nvPicPr>
        <p:blipFill>
          <a:blip r:embed="rId2" cstate="print"/>
          <a:srcRect/>
          <a:stretch>
            <a:fillRect/>
          </a:stretch>
        </p:blipFill>
        <p:spPr bwMode="auto">
          <a:xfrm>
            <a:off x="76200" y="685800"/>
            <a:ext cx="8915400" cy="5551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effectLst>
            <a:outerShdw dist="35921" dir="2700000" algn="ctr" rotWithShape="0">
              <a:srgbClr val="000000"/>
            </a:outerShdw>
          </a:effectLst>
        </p:spPr>
        <p:txBody>
          <a:bodyPr lIns="90488" tIns="44450" rIns="90488" bIns="44450" rtlCol="0">
            <a:normAutofit fontScale="90000"/>
          </a:bodyPr>
          <a:lstStyle/>
          <a:p>
            <a:pPr eaLnBrk="1" fontAlgn="auto" hangingPunct="1">
              <a:spcAft>
                <a:spcPts val="0"/>
              </a:spcAft>
              <a:defRPr/>
            </a:pPr>
            <a:r>
              <a:rPr lang="en-US" smtClean="0"/>
              <a:t>The Validity Questions Are </a:t>
            </a:r>
            <a:r>
              <a:rPr lang="en-US" i="1" smtClean="0"/>
              <a:t>Cumulative</a:t>
            </a:r>
            <a:r>
              <a:rPr lang="en-US" smtClean="0"/>
              <a:t>...</a:t>
            </a:r>
          </a:p>
        </p:txBody>
      </p:sp>
      <p:grpSp>
        <p:nvGrpSpPr>
          <p:cNvPr id="56323" name="Group 3"/>
          <p:cNvGrpSpPr>
            <a:grpSpLocks/>
          </p:cNvGrpSpPr>
          <p:nvPr/>
        </p:nvGrpSpPr>
        <p:grpSpPr bwMode="auto">
          <a:xfrm>
            <a:off x="915988" y="1181100"/>
            <a:ext cx="7581900" cy="5365750"/>
            <a:chOff x="577" y="744"/>
            <a:chExt cx="4776" cy="3380"/>
          </a:xfrm>
        </p:grpSpPr>
        <p:sp>
          <p:nvSpPr>
            <p:cNvPr id="56324" name="Freeform 4"/>
            <p:cNvSpPr>
              <a:spLocks/>
            </p:cNvSpPr>
            <p:nvPr/>
          </p:nvSpPr>
          <p:spPr bwMode="auto">
            <a:xfrm>
              <a:off x="577" y="744"/>
              <a:ext cx="4776" cy="3375"/>
            </a:xfrm>
            <a:custGeom>
              <a:avLst/>
              <a:gdLst>
                <a:gd name="T0" fmla="*/ 925 w 4776"/>
                <a:gd name="T1" fmla="*/ 3374 h 3375"/>
                <a:gd name="T2" fmla="*/ 0 w 4776"/>
                <a:gd name="T3" fmla="*/ 2666 h 3375"/>
                <a:gd name="T4" fmla="*/ 0 w 4776"/>
                <a:gd name="T5" fmla="*/ 2076 h 3375"/>
                <a:gd name="T6" fmla="*/ 771 w 4776"/>
                <a:gd name="T7" fmla="*/ 2076 h 3375"/>
                <a:gd name="T8" fmla="*/ 771 w 4776"/>
                <a:gd name="T9" fmla="*/ 1560 h 3375"/>
                <a:gd name="T10" fmla="*/ 1541 w 4776"/>
                <a:gd name="T11" fmla="*/ 1560 h 3375"/>
                <a:gd name="T12" fmla="*/ 1541 w 4776"/>
                <a:gd name="T13" fmla="*/ 1041 h 3375"/>
                <a:gd name="T14" fmla="*/ 2312 w 4776"/>
                <a:gd name="T15" fmla="*/ 1041 h 3375"/>
                <a:gd name="T16" fmla="*/ 2312 w 4776"/>
                <a:gd name="T17" fmla="*/ 522 h 3375"/>
                <a:gd name="T18" fmla="*/ 3080 w 4776"/>
                <a:gd name="T19" fmla="*/ 522 h 3375"/>
                <a:gd name="T20" fmla="*/ 3080 w 4776"/>
                <a:gd name="T21" fmla="*/ 3 h 3375"/>
                <a:gd name="T22" fmla="*/ 3850 w 4776"/>
                <a:gd name="T23" fmla="*/ 0 h 3375"/>
                <a:gd name="T24" fmla="*/ 4775 w 4776"/>
                <a:gd name="T25" fmla="*/ 649 h 3375"/>
                <a:gd name="T26" fmla="*/ 925 w 4776"/>
                <a:gd name="T27" fmla="*/ 3374 h 337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776"/>
                <a:gd name="T43" fmla="*/ 0 h 3375"/>
                <a:gd name="T44" fmla="*/ 4776 w 4776"/>
                <a:gd name="T45" fmla="*/ 3375 h 337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776" h="3375">
                  <a:moveTo>
                    <a:pt x="925" y="3374"/>
                  </a:moveTo>
                  <a:lnTo>
                    <a:pt x="0" y="2666"/>
                  </a:lnTo>
                  <a:lnTo>
                    <a:pt x="0" y="2076"/>
                  </a:lnTo>
                  <a:lnTo>
                    <a:pt x="771" y="2076"/>
                  </a:lnTo>
                  <a:lnTo>
                    <a:pt x="771" y="1560"/>
                  </a:lnTo>
                  <a:lnTo>
                    <a:pt x="1541" y="1560"/>
                  </a:lnTo>
                  <a:lnTo>
                    <a:pt x="1541" y="1041"/>
                  </a:lnTo>
                  <a:lnTo>
                    <a:pt x="2312" y="1041"/>
                  </a:lnTo>
                  <a:lnTo>
                    <a:pt x="2312" y="522"/>
                  </a:lnTo>
                  <a:lnTo>
                    <a:pt x="3080" y="522"/>
                  </a:lnTo>
                  <a:lnTo>
                    <a:pt x="3080" y="3"/>
                  </a:lnTo>
                  <a:lnTo>
                    <a:pt x="3850" y="0"/>
                  </a:lnTo>
                  <a:lnTo>
                    <a:pt x="4775" y="649"/>
                  </a:lnTo>
                  <a:lnTo>
                    <a:pt x="925" y="3374"/>
                  </a:lnTo>
                </a:path>
              </a:pathLst>
            </a:custGeom>
            <a:solidFill>
              <a:srgbClr val="CECECE"/>
            </a:solidFill>
            <a:ln w="12700" cap="rnd">
              <a:noFill/>
              <a:round/>
              <a:headEnd/>
              <a:tailEnd/>
            </a:ln>
          </p:spPr>
          <p:txBody>
            <a:bodyPr/>
            <a:lstStyle/>
            <a:p>
              <a:endParaRPr lang="en-US"/>
            </a:p>
          </p:txBody>
        </p:sp>
        <p:sp>
          <p:nvSpPr>
            <p:cNvPr id="56325" name="Freeform 5"/>
            <p:cNvSpPr>
              <a:spLocks/>
            </p:cNvSpPr>
            <p:nvPr/>
          </p:nvSpPr>
          <p:spPr bwMode="auto">
            <a:xfrm>
              <a:off x="1506" y="1396"/>
              <a:ext cx="3847" cy="2728"/>
            </a:xfrm>
            <a:custGeom>
              <a:avLst/>
              <a:gdLst>
                <a:gd name="T0" fmla="*/ 3846 w 3847"/>
                <a:gd name="T1" fmla="*/ 0 h 2728"/>
                <a:gd name="T2" fmla="*/ 3846 w 3847"/>
                <a:gd name="T3" fmla="*/ 2727 h 2728"/>
                <a:gd name="T4" fmla="*/ 0 w 3847"/>
                <a:gd name="T5" fmla="*/ 2722 h 2728"/>
                <a:gd name="T6" fmla="*/ 0 w 3847"/>
                <a:gd name="T7" fmla="*/ 2074 h 2728"/>
                <a:gd name="T8" fmla="*/ 770 w 3847"/>
                <a:gd name="T9" fmla="*/ 2074 h 2728"/>
                <a:gd name="T10" fmla="*/ 770 w 3847"/>
                <a:gd name="T11" fmla="*/ 1555 h 2728"/>
                <a:gd name="T12" fmla="*/ 1536 w 3847"/>
                <a:gd name="T13" fmla="*/ 1555 h 2728"/>
                <a:gd name="T14" fmla="*/ 1536 w 3847"/>
                <a:gd name="T15" fmla="*/ 1040 h 2728"/>
                <a:gd name="T16" fmla="*/ 2306 w 3847"/>
                <a:gd name="T17" fmla="*/ 1040 h 2728"/>
                <a:gd name="T18" fmla="*/ 2306 w 3847"/>
                <a:gd name="T19" fmla="*/ 521 h 2728"/>
                <a:gd name="T20" fmla="*/ 3076 w 3847"/>
                <a:gd name="T21" fmla="*/ 521 h 2728"/>
                <a:gd name="T22" fmla="*/ 3076 w 3847"/>
                <a:gd name="T23" fmla="*/ 3 h 2728"/>
                <a:gd name="T24" fmla="*/ 3846 w 3847"/>
                <a:gd name="T25" fmla="*/ 0 h 27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47"/>
                <a:gd name="T40" fmla="*/ 0 h 2728"/>
                <a:gd name="T41" fmla="*/ 3847 w 3847"/>
                <a:gd name="T42" fmla="*/ 2728 h 272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47" h="2728">
                  <a:moveTo>
                    <a:pt x="3846" y="0"/>
                  </a:moveTo>
                  <a:lnTo>
                    <a:pt x="3846" y="2727"/>
                  </a:lnTo>
                  <a:lnTo>
                    <a:pt x="0" y="2722"/>
                  </a:lnTo>
                  <a:lnTo>
                    <a:pt x="0" y="2074"/>
                  </a:lnTo>
                  <a:lnTo>
                    <a:pt x="770" y="2074"/>
                  </a:lnTo>
                  <a:lnTo>
                    <a:pt x="770" y="1555"/>
                  </a:lnTo>
                  <a:lnTo>
                    <a:pt x="1536" y="1555"/>
                  </a:lnTo>
                  <a:lnTo>
                    <a:pt x="1536" y="1040"/>
                  </a:lnTo>
                  <a:lnTo>
                    <a:pt x="2306" y="1040"/>
                  </a:lnTo>
                  <a:lnTo>
                    <a:pt x="2306" y="521"/>
                  </a:lnTo>
                  <a:lnTo>
                    <a:pt x="3076" y="521"/>
                  </a:lnTo>
                  <a:lnTo>
                    <a:pt x="3076" y="3"/>
                  </a:lnTo>
                  <a:lnTo>
                    <a:pt x="3846" y="0"/>
                  </a:lnTo>
                </a:path>
              </a:pathLst>
            </a:custGeom>
            <a:solidFill>
              <a:srgbClr val="DADADA"/>
            </a:solidFill>
            <a:ln w="12700" cap="rnd">
              <a:noFill/>
              <a:round/>
              <a:headEnd/>
              <a:tailEnd/>
            </a:ln>
          </p:spPr>
          <p:txBody>
            <a:bodyPr/>
            <a:lstStyle/>
            <a:p>
              <a:endParaRPr lang="en-US"/>
            </a:p>
          </p:txBody>
        </p:sp>
        <p:sp>
          <p:nvSpPr>
            <p:cNvPr id="56326" name="Freeform 6"/>
            <p:cNvSpPr>
              <a:spLocks/>
            </p:cNvSpPr>
            <p:nvPr/>
          </p:nvSpPr>
          <p:spPr bwMode="auto">
            <a:xfrm>
              <a:off x="577" y="2830"/>
              <a:ext cx="1684" cy="637"/>
            </a:xfrm>
            <a:custGeom>
              <a:avLst/>
              <a:gdLst>
                <a:gd name="T0" fmla="*/ 0 w 1684"/>
                <a:gd name="T1" fmla="*/ 0 h 637"/>
                <a:gd name="T2" fmla="*/ 765 w 1684"/>
                <a:gd name="T3" fmla="*/ 0 h 637"/>
                <a:gd name="T4" fmla="*/ 1683 w 1684"/>
                <a:gd name="T5" fmla="*/ 636 h 637"/>
                <a:gd name="T6" fmla="*/ 918 w 1684"/>
                <a:gd name="T7" fmla="*/ 636 h 637"/>
                <a:gd name="T8" fmla="*/ 0 w 1684"/>
                <a:gd name="T9" fmla="*/ 0 h 637"/>
                <a:gd name="T10" fmla="*/ 0 60000 65536"/>
                <a:gd name="T11" fmla="*/ 0 60000 65536"/>
                <a:gd name="T12" fmla="*/ 0 60000 65536"/>
                <a:gd name="T13" fmla="*/ 0 60000 65536"/>
                <a:gd name="T14" fmla="*/ 0 60000 65536"/>
                <a:gd name="T15" fmla="*/ 0 w 1684"/>
                <a:gd name="T16" fmla="*/ 0 h 637"/>
                <a:gd name="T17" fmla="*/ 1684 w 1684"/>
                <a:gd name="T18" fmla="*/ 637 h 637"/>
              </a:gdLst>
              <a:ahLst/>
              <a:cxnLst>
                <a:cxn ang="T10">
                  <a:pos x="T0" y="T1"/>
                </a:cxn>
                <a:cxn ang="T11">
                  <a:pos x="T2" y="T3"/>
                </a:cxn>
                <a:cxn ang="T12">
                  <a:pos x="T4" y="T5"/>
                </a:cxn>
                <a:cxn ang="T13">
                  <a:pos x="T6" y="T7"/>
                </a:cxn>
                <a:cxn ang="T14">
                  <a:pos x="T8" y="T9"/>
                </a:cxn>
              </a:cxnLst>
              <a:rect l="T15" t="T16" r="T17" b="T18"/>
              <a:pathLst>
                <a:path w="1684" h="637">
                  <a:moveTo>
                    <a:pt x="0" y="0"/>
                  </a:moveTo>
                  <a:lnTo>
                    <a:pt x="765" y="0"/>
                  </a:lnTo>
                  <a:lnTo>
                    <a:pt x="1683" y="636"/>
                  </a:lnTo>
                  <a:lnTo>
                    <a:pt x="918" y="636"/>
                  </a:lnTo>
                  <a:lnTo>
                    <a:pt x="0" y="0"/>
                  </a:lnTo>
                </a:path>
              </a:pathLst>
            </a:custGeom>
            <a:solidFill>
              <a:srgbClr val="919191"/>
            </a:solidFill>
            <a:ln w="12700" cap="rnd">
              <a:noFill/>
              <a:round/>
              <a:headEnd/>
              <a:tailEnd/>
            </a:ln>
          </p:spPr>
          <p:txBody>
            <a:bodyPr/>
            <a:lstStyle/>
            <a:p>
              <a:endParaRPr lang="en-US"/>
            </a:p>
          </p:txBody>
        </p:sp>
        <p:sp>
          <p:nvSpPr>
            <p:cNvPr id="56327" name="Freeform 7"/>
            <p:cNvSpPr>
              <a:spLocks/>
            </p:cNvSpPr>
            <p:nvPr/>
          </p:nvSpPr>
          <p:spPr bwMode="auto">
            <a:xfrm>
              <a:off x="1351" y="2311"/>
              <a:ext cx="1681" cy="637"/>
            </a:xfrm>
            <a:custGeom>
              <a:avLst/>
              <a:gdLst>
                <a:gd name="T0" fmla="*/ 0 w 1681"/>
                <a:gd name="T1" fmla="*/ 0 h 637"/>
                <a:gd name="T2" fmla="*/ 765 w 1681"/>
                <a:gd name="T3" fmla="*/ 0 h 637"/>
                <a:gd name="T4" fmla="*/ 1680 w 1681"/>
                <a:gd name="T5" fmla="*/ 636 h 637"/>
                <a:gd name="T6" fmla="*/ 918 w 1681"/>
                <a:gd name="T7" fmla="*/ 636 h 637"/>
                <a:gd name="T8" fmla="*/ 0 w 1681"/>
                <a:gd name="T9" fmla="*/ 0 h 637"/>
                <a:gd name="T10" fmla="*/ 0 60000 65536"/>
                <a:gd name="T11" fmla="*/ 0 60000 65536"/>
                <a:gd name="T12" fmla="*/ 0 60000 65536"/>
                <a:gd name="T13" fmla="*/ 0 60000 65536"/>
                <a:gd name="T14" fmla="*/ 0 60000 65536"/>
                <a:gd name="T15" fmla="*/ 0 w 1681"/>
                <a:gd name="T16" fmla="*/ 0 h 637"/>
                <a:gd name="T17" fmla="*/ 1681 w 1681"/>
                <a:gd name="T18" fmla="*/ 637 h 637"/>
              </a:gdLst>
              <a:ahLst/>
              <a:cxnLst>
                <a:cxn ang="T10">
                  <a:pos x="T0" y="T1"/>
                </a:cxn>
                <a:cxn ang="T11">
                  <a:pos x="T2" y="T3"/>
                </a:cxn>
                <a:cxn ang="T12">
                  <a:pos x="T4" y="T5"/>
                </a:cxn>
                <a:cxn ang="T13">
                  <a:pos x="T6" y="T7"/>
                </a:cxn>
                <a:cxn ang="T14">
                  <a:pos x="T8" y="T9"/>
                </a:cxn>
              </a:cxnLst>
              <a:rect l="T15" t="T16" r="T17" b="T18"/>
              <a:pathLst>
                <a:path w="1681" h="637">
                  <a:moveTo>
                    <a:pt x="0" y="0"/>
                  </a:moveTo>
                  <a:lnTo>
                    <a:pt x="765" y="0"/>
                  </a:lnTo>
                  <a:lnTo>
                    <a:pt x="1680" y="636"/>
                  </a:lnTo>
                  <a:lnTo>
                    <a:pt x="918" y="636"/>
                  </a:lnTo>
                  <a:lnTo>
                    <a:pt x="0" y="0"/>
                  </a:lnTo>
                </a:path>
              </a:pathLst>
            </a:custGeom>
            <a:solidFill>
              <a:srgbClr val="919191"/>
            </a:solidFill>
            <a:ln w="12700" cap="rnd">
              <a:noFill/>
              <a:round/>
              <a:headEnd/>
              <a:tailEnd/>
            </a:ln>
          </p:spPr>
          <p:txBody>
            <a:bodyPr/>
            <a:lstStyle/>
            <a:p>
              <a:endParaRPr lang="en-US"/>
            </a:p>
          </p:txBody>
        </p:sp>
        <p:sp>
          <p:nvSpPr>
            <p:cNvPr id="56328" name="Freeform 8"/>
            <p:cNvSpPr>
              <a:spLocks/>
            </p:cNvSpPr>
            <p:nvPr/>
          </p:nvSpPr>
          <p:spPr bwMode="auto">
            <a:xfrm>
              <a:off x="2125" y="1790"/>
              <a:ext cx="1680" cy="636"/>
            </a:xfrm>
            <a:custGeom>
              <a:avLst/>
              <a:gdLst>
                <a:gd name="T0" fmla="*/ 0 w 1680"/>
                <a:gd name="T1" fmla="*/ 0 h 636"/>
                <a:gd name="T2" fmla="*/ 765 w 1680"/>
                <a:gd name="T3" fmla="*/ 0 h 636"/>
                <a:gd name="T4" fmla="*/ 1679 w 1680"/>
                <a:gd name="T5" fmla="*/ 635 h 636"/>
                <a:gd name="T6" fmla="*/ 914 w 1680"/>
                <a:gd name="T7" fmla="*/ 635 h 636"/>
                <a:gd name="T8" fmla="*/ 0 w 1680"/>
                <a:gd name="T9" fmla="*/ 0 h 636"/>
                <a:gd name="T10" fmla="*/ 0 60000 65536"/>
                <a:gd name="T11" fmla="*/ 0 60000 65536"/>
                <a:gd name="T12" fmla="*/ 0 60000 65536"/>
                <a:gd name="T13" fmla="*/ 0 60000 65536"/>
                <a:gd name="T14" fmla="*/ 0 60000 65536"/>
                <a:gd name="T15" fmla="*/ 0 w 1680"/>
                <a:gd name="T16" fmla="*/ 0 h 636"/>
                <a:gd name="T17" fmla="*/ 1680 w 1680"/>
                <a:gd name="T18" fmla="*/ 636 h 636"/>
              </a:gdLst>
              <a:ahLst/>
              <a:cxnLst>
                <a:cxn ang="T10">
                  <a:pos x="T0" y="T1"/>
                </a:cxn>
                <a:cxn ang="T11">
                  <a:pos x="T2" y="T3"/>
                </a:cxn>
                <a:cxn ang="T12">
                  <a:pos x="T4" y="T5"/>
                </a:cxn>
                <a:cxn ang="T13">
                  <a:pos x="T6" y="T7"/>
                </a:cxn>
                <a:cxn ang="T14">
                  <a:pos x="T8" y="T9"/>
                </a:cxn>
              </a:cxnLst>
              <a:rect l="T15" t="T16" r="T17" b="T18"/>
              <a:pathLst>
                <a:path w="1680" h="636">
                  <a:moveTo>
                    <a:pt x="0" y="0"/>
                  </a:moveTo>
                  <a:lnTo>
                    <a:pt x="765" y="0"/>
                  </a:lnTo>
                  <a:lnTo>
                    <a:pt x="1679" y="635"/>
                  </a:lnTo>
                  <a:lnTo>
                    <a:pt x="914" y="635"/>
                  </a:lnTo>
                  <a:lnTo>
                    <a:pt x="0" y="0"/>
                  </a:lnTo>
                </a:path>
              </a:pathLst>
            </a:custGeom>
            <a:solidFill>
              <a:srgbClr val="919191"/>
            </a:solidFill>
            <a:ln w="12700" cap="rnd">
              <a:noFill/>
              <a:round/>
              <a:headEnd/>
              <a:tailEnd/>
            </a:ln>
          </p:spPr>
          <p:txBody>
            <a:bodyPr/>
            <a:lstStyle/>
            <a:p>
              <a:endParaRPr lang="en-US"/>
            </a:p>
          </p:txBody>
        </p:sp>
        <p:sp>
          <p:nvSpPr>
            <p:cNvPr id="56329" name="Freeform 9"/>
            <p:cNvSpPr>
              <a:spLocks/>
            </p:cNvSpPr>
            <p:nvPr/>
          </p:nvSpPr>
          <p:spPr bwMode="auto">
            <a:xfrm>
              <a:off x="2898" y="1268"/>
              <a:ext cx="1681" cy="637"/>
            </a:xfrm>
            <a:custGeom>
              <a:avLst/>
              <a:gdLst>
                <a:gd name="T0" fmla="*/ 0 w 1681"/>
                <a:gd name="T1" fmla="*/ 0 h 637"/>
                <a:gd name="T2" fmla="*/ 762 w 1681"/>
                <a:gd name="T3" fmla="*/ 0 h 637"/>
                <a:gd name="T4" fmla="*/ 1680 w 1681"/>
                <a:gd name="T5" fmla="*/ 636 h 637"/>
                <a:gd name="T6" fmla="*/ 915 w 1681"/>
                <a:gd name="T7" fmla="*/ 636 h 637"/>
                <a:gd name="T8" fmla="*/ 0 w 1681"/>
                <a:gd name="T9" fmla="*/ 0 h 637"/>
                <a:gd name="T10" fmla="*/ 0 60000 65536"/>
                <a:gd name="T11" fmla="*/ 0 60000 65536"/>
                <a:gd name="T12" fmla="*/ 0 60000 65536"/>
                <a:gd name="T13" fmla="*/ 0 60000 65536"/>
                <a:gd name="T14" fmla="*/ 0 60000 65536"/>
                <a:gd name="T15" fmla="*/ 0 w 1681"/>
                <a:gd name="T16" fmla="*/ 0 h 637"/>
                <a:gd name="T17" fmla="*/ 1681 w 1681"/>
                <a:gd name="T18" fmla="*/ 637 h 637"/>
              </a:gdLst>
              <a:ahLst/>
              <a:cxnLst>
                <a:cxn ang="T10">
                  <a:pos x="T0" y="T1"/>
                </a:cxn>
                <a:cxn ang="T11">
                  <a:pos x="T2" y="T3"/>
                </a:cxn>
                <a:cxn ang="T12">
                  <a:pos x="T4" y="T5"/>
                </a:cxn>
                <a:cxn ang="T13">
                  <a:pos x="T6" y="T7"/>
                </a:cxn>
                <a:cxn ang="T14">
                  <a:pos x="T8" y="T9"/>
                </a:cxn>
              </a:cxnLst>
              <a:rect l="T15" t="T16" r="T17" b="T18"/>
              <a:pathLst>
                <a:path w="1681" h="637">
                  <a:moveTo>
                    <a:pt x="0" y="0"/>
                  </a:moveTo>
                  <a:lnTo>
                    <a:pt x="762" y="0"/>
                  </a:lnTo>
                  <a:lnTo>
                    <a:pt x="1680" y="636"/>
                  </a:lnTo>
                  <a:lnTo>
                    <a:pt x="915" y="636"/>
                  </a:lnTo>
                  <a:lnTo>
                    <a:pt x="0" y="0"/>
                  </a:lnTo>
                </a:path>
              </a:pathLst>
            </a:custGeom>
            <a:solidFill>
              <a:srgbClr val="919191"/>
            </a:solidFill>
            <a:ln w="12700" cap="rnd">
              <a:noFill/>
              <a:round/>
              <a:headEnd/>
              <a:tailEnd/>
            </a:ln>
          </p:spPr>
          <p:txBody>
            <a:bodyPr/>
            <a:lstStyle/>
            <a:p>
              <a:endParaRPr lang="en-US"/>
            </a:p>
          </p:txBody>
        </p:sp>
        <p:sp>
          <p:nvSpPr>
            <p:cNvPr id="56330" name="Freeform 10"/>
            <p:cNvSpPr>
              <a:spLocks/>
            </p:cNvSpPr>
            <p:nvPr/>
          </p:nvSpPr>
          <p:spPr bwMode="auto">
            <a:xfrm>
              <a:off x="3669" y="747"/>
              <a:ext cx="1684" cy="636"/>
            </a:xfrm>
            <a:custGeom>
              <a:avLst/>
              <a:gdLst>
                <a:gd name="T0" fmla="*/ 0 w 1684"/>
                <a:gd name="T1" fmla="*/ 0 h 636"/>
                <a:gd name="T2" fmla="*/ 765 w 1684"/>
                <a:gd name="T3" fmla="*/ 0 h 636"/>
                <a:gd name="T4" fmla="*/ 1683 w 1684"/>
                <a:gd name="T5" fmla="*/ 635 h 636"/>
                <a:gd name="T6" fmla="*/ 918 w 1684"/>
                <a:gd name="T7" fmla="*/ 635 h 636"/>
                <a:gd name="T8" fmla="*/ 0 w 1684"/>
                <a:gd name="T9" fmla="*/ 0 h 636"/>
                <a:gd name="T10" fmla="*/ 0 60000 65536"/>
                <a:gd name="T11" fmla="*/ 0 60000 65536"/>
                <a:gd name="T12" fmla="*/ 0 60000 65536"/>
                <a:gd name="T13" fmla="*/ 0 60000 65536"/>
                <a:gd name="T14" fmla="*/ 0 60000 65536"/>
                <a:gd name="T15" fmla="*/ 0 w 1684"/>
                <a:gd name="T16" fmla="*/ 0 h 636"/>
                <a:gd name="T17" fmla="*/ 1684 w 1684"/>
                <a:gd name="T18" fmla="*/ 636 h 636"/>
              </a:gdLst>
              <a:ahLst/>
              <a:cxnLst>
                <a:cxn ang="T10">
                  <a:pos x="T0" y="T1"/>
                </a:cxn>
                <a:cxn ang="T11">
                  <a:pos x="T2" y="T3"/>
                </a:cxn>
                <a:cxn ang="T12">
                  <a:pos x="T4" y="T5"/>
                </a:cxn>
                <a:cxn ang="T13">
                  <a:pos x="T6" y="T7"/>
                </a:cxn>
                <a:cxn ang="T14">
                  <a:pos x="T8" y="T9"/>
                </a:cxn>
              </a:cxnLst>
              <a:rect l="T15" t="T16" r="T17" b="T18"/>
              <a:pathLst>
                <a:path w="1684" h="636">
                  <a:moveTo>
                    <a:pt x="0" y="0"/>
                  </a:moveTo>
                  <a:lnTo>
                    <a:pt x="765" y="0"/>
                  </a:lnTo>
                  <a:lnTo>
                    <a:pt x="1683" y="635"/>
                  </a:lnTo>
                  <a:lnTo>
                    <a:pt x="918" y="635"/>
                  </a:lnTo>
                  <a:lnTo>
                    <a:pt x="0" y="0"/>
                  </a:lnTo>
                </a:path>
              </a:pathLst>
            </a:custGeom>
            <a:solidFill>
              <a:srgbClr val="919191"/>
            </a:solidFill>
            <a:ln w="12700" cap="rnd">
              <a:noFill/>
              <a:round/>
              <a:headEnd/>
              <a:tailEnd/>
            </a:ln>
          </p:spPr>
          <p:txBody>
            <a:bodyPr/>
            <a:lstStyle/>
            <a:p>
              <a:endParaRPr lang="en-US"/>
            </a:p>
          </p:txBody>
        </p:sp>
      </p:gr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effectLst>
            <a:outerShdw dist="35921" dir="2700000" algn="ctr" rotWithShape="0">
              <a:srgbClr val="000000"/>
            </a:outerShdw>
          </a:effectLst>
        </p:spPr>
        <p:txBody>
          <a:bodyPr lIns="90488" tIns="44450" rIns="90488" bIns="44450" rtlCol="0">
            <a:normAutofit fontScale="90000"/>
          </a:bodyPr>
          <a:lstStyle/>
          <a:p>
            <a:pPr eaLnBrk="1" fontAlgn="auto" hangingPunct="1">
              <a:spcAft>
                <a:spcPts val="0"/>
              </a:spcAft>
              <a:defRPr/>
            </a:pPr>
            <a:r>
              <a:rPr lang="en-US" smtClean="0"/>
              <a:t>The Validity Questions Are </a:t>
            </a:r>
            <a:r>
              <a:rPr lang="en-US" i="1" smtClean="0"/>
              <a:t>Cumulative</a:t>
            </a:r>
            <a:r>
              <a:rPr lang="en-US" smtClean="0"/>
              <a:t>...</a:t>
            </a:r>
          </a:p>
        </p:txBody>
      </p:sp>
      <p:grpSp>
        <p:nvGrpSpPr>
          <p:cNvPr id="57347" name="Group 3"/>
          <p:cNvGrpSpPr>
            <a:grpSpLocks/>
          </p:cNvGrpSpPr>
          <p:nvPr/>
        </p:nvGrpSpPr>
        <p:grpSpPr bwMode="auto">
          <a:xfrm>
            <a:off x="915988" y="1181100"/>
            <a:ext cx="7581900" cy="5365750"/>
            <a:chOff x="577" y="744"/>
            <a:chExt cx="4776" cy="3380"/>
          </a:xfrm>
        </p:grpSpPr>
        <p:sp>
          <p:nvSpPr>
            <p:cNvPr id="57350" name="Freeform 4"/>
            <p:cNvSpPr>
              <a:spLocks/>
            </p:cNvSpPr>
            <p:nvPr/>
          </p:nvSpPr>
          <p:spPr bwMode="auto">
            <a:xfrm>
              <a:off x="577" y="744"/>
              <a:ext cx="4776" cy="3375"/>
            </a:xfrm>
            <a:custGeom>
              <a:avLst/>
              <a:gdLst>
                <a:gd name="T0" fmla="*/ 925 w 4776"/>
                <a:gd name="T1" fmla="*/ 3374 h 3375"/>
                <a:gd name="T2" fmla="*/ 0 w 4776"/>
                <a:gd name="T3" fmla="*/ 2666 h 3375"/>
                <a:gd name="T4" fmla="*/ 0 w 4776"/>
                <a:gd name="T5" fmla="*/ 2076 h 3375"/>
                <a:gd name="T6" fmla="*/ 771 w 4776"/>
                <a:gd name="T7" fmla="*/ 2076 h 3375"/>
                <a:gd name="T8" fmla="*/ 771 w 4776"/>
                <a:gd name="T9" fmla="*/ 1560 h 3375"/>
                <a:gd name="T10" fmla="*/ 1541 w 4776"/>
                <a:gd name="T11" fmla="*/ 1560 h 3375"/>
                <a:gd name="T12" fmla="*/ 1541 w 4776"/>
                <a:gd name="T13" fmla="*/ 1041 h 3375"/>
                <a:gd name="T14" fmla="*/ 2312 w 4776"/>
                <a:gd name="T15" fmla="*/ 1041 h 3375"/>
                <a:gd name="T16" fmla="*/ 2312 w 4776"/>
                <a:gd name="T17" fmla="*/ 522 h 3375"/>
                <a:gd name="T18" fmla="*/ 3080 w 4776"/>
                <a:gd name="T19" fmla="*/ 522 h 3375"/>
                <a:gd name="T20" fmla="*/ 3080 w 4776"/>
                <a:gd name="T21" fmla="*/ 3 h 3375"/>
                <a:gd name="T22" fmla="*/ 3850 w 4776"/>
                <a:gd name="T23" fmla="*/ 0 h 3375"/>
                <a:gd name="T24" fmla="*/ 4775 w 4776"/>
                <a:gd name="T25" fmla="*/ 649 h 3375"/>
                <a:gd name="T26" fmla="*/ 925 w 4776"/>
                <a:gd name="T27" fmla="*/ 3374 h 337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776"/>
                <a:gd name="T43" fmla="*/ 0 h 3375"/>
                <a:gd name="T44" fmla="*/ 4776 w 4776"/>
                <a:gd name="T45" fmla="*/ 3375 h 337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776" h="3375">
                  <a:moveTo>
                    <a:pt x="925" y="3374"/>
                  </a:moveTo>
                  <a:lnTo>
                    <a:pt x="0" y="2666"/>
                  </a:lnTo>
                  <a:lnTo>
                    <a:pt x="0" y="2076"/>
                  </a:lnTo>
                  <a:lnTo>
                    <a:pt x="771" y="2076"/>
                  </a:lnTo>
                  <a:lnTo>
                    <a:pt x="771" y="1560"/>
                  </a:lnTo>
                  <a:lnTo>
                    <a:pt x="1541" y="1560"/>
                  </a:lnTo>
                  <a:lnTo>
                    <a:pt x="1541" y="1041"/>
                  </a:lnTo>
                  <a:lnTo>
                    <a:pt x="2312" y="1041"/>
                  </a:lnTo>
                  <a:lnTo>
                    <a:pt x="2312" y="522"/>
                  </a:lnTo>
                  <a:lnTo>
                    <a:pt x="3080" y="522"/>
                  </a:lnTo>
                  <a:lnTo>
                    <a:pt x="3080" y="3"/>
                  </a:lnTo>
                  <a:lnTo>
                    <a:pt x="3850" y="0"/>
                  </a:lnTo>
                  <a:lnTo>
                    <a:pt x="4775" y="649"/>
                  </a:lnTo>
                  <a:lnTo>
                    <a:pt x="925" y="3374"/>
                  </a:lnTo>
                </a:path>
              </a:pathLst>
            </a:custGeom>
            <a:solidFill>
              <a:srgbClr val="CECECE"/>
            </a:solidFill>
            <a:ln w="12700" cap="rnd">
              <a:noFill/>
              <a:round/>
              <a:headEnd/>
              <a:tailEnd/>
            </a:ln>
          </p:spPr>
          <p:txBody>
            <a:bodyPr/>
            <a:lstStyle/>
            <a:p>
              <a:endParaRPr lang="en-US"/>
            </a:p>
          </p:txBody>
        </p:sp>
        <p:sp>
          <p:nvSpPr>
            <p:cNvPr id="57351" name="Freeform 5"/>
            <p:cNvSpPr>
              <a:spLocks/>
            </p:cNvSpPr>
            <p:nvPr/>
          </p:nvSpPr>
          <p:spPr bwMode="auto">
            <a:xfrm>
              <a:off x="1506" y="1396"/>
              <a:ext cx="3847" cy="2728"/>
            </a:xfrm>
            <a:custGeom>
              <a:avLst/>
              <a:gdLst>
                <a:gd name="T0" fmla="*/ 3846 w 3847"/>
                <a:gd name="T1" fmla="*/ 0 h 2728"/>
                <a:gd name="T2" fmla="*/ 3846 w 3847"/>
                <a:gd name="T3" fmla="*/ 2727 h 2728"/>
                <a:gd name="T4" fmla="*/ 0 w 3847"/>
                <a:gd name="T5" fmla="*/ 2722 h 2728"/>
                <a:gd name="T6" fmla="*/ 0 w 3847"/>
                <a:gd name="T7" fmla="*/ 2074 h 2728"/>
                <a:gd name="T8" fmla="*/ 770 w 3847"/>
                <a:gd name="T9" fmla="*/ 2074 h 2728"/>
                <a:gd name="T10" fmla="*/ 770 w 3847"/>
                <a:gd name="T11" fmla="*/ 1555 h 2728"/>
                <a:gd name="T12" fmla="*/ 1536 w 3847"/>
                <a:gd name="T13" fmla="*/ 1555 h 2728"/>
                <a:gd name="T14" fmla="*/ 1536 w 3847"/>
                <a:gd name="T15" fmla="*/ 1040 h 2728"/>
                <a:gd name="T16" fmla="*/ 2306 w 3847"/>
                <a:gd name="T17" fmla="*/ 1040 h 2728"/>
                <a:gd name="T18" fmla="*/ 2306 w 3847"/>
                <a:gd name="T19" fmla="*/ 521 h 2728"/>
                <a:gd name="T20" fmla="*/ 3076 w 3847"/>
                <a:gd name="T21" fmla="*/ 521 h 2728"/>
                <a:gd name="T22" fmla="*/ 3076 w 3847"/>
                <a:gd name="T23" fmla="*/ 3 h 2728"/>
                <a:gd name="T24" fmla="*/ 3846 w 3847"/>
                <a:gd name="T25" fmla="*/ 0 h 27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47"/>
                <a:gd name="T40" fmla="*/ 0 h 2728"/>
                <a:gd name="T41" fmla="*/ 3847 w 3847"/>
                <a:gd name="T42" fmla="*/ 2728 h 272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47" h="2728">
                  <a:moveTo>
                    <a:pt x="3846" y="0"/>
                  </a:moveTo>
                  <a:lnTo>
                    <a:pt x="3846" y="2727"/>
                  </a:lnTo>
                  <a:lnTo>
                    <a:pt x="0" y="2722"/>
                  </a:lnTo>
                  <a:lnTo>
                    <a:pt x="0" y="2074"/>
                  </a:lnTo>
                  <a:lnTo>
                    <a:pt x="770" y="2074"/>
                  </a:lnTo>
                  <a:lnTo>
                    <a:pt x="770" y="1555"/>
                  </a:lnTo>
                  <a:lnTo>
                    <a:pt x="1536" y="1555"/>
                  </a:lnTo>
                  <a:lnTo>
                    <a:pt x="1536" y="1040"/>
                  </a:lnTo>
                  <a:lnTo>
                    <a:pt x="2306" y="1040"/>
                  </a:lnTo>
                  <a:lnTo>
                    <a:pt x="2306" y="521"/>
                  </a:lnTo>
                  <a:lnTo>
                    <a:pt x="3076" y="521"/>
                  </a:lnTo>
                  <a:lnTo>
                    <a:pt x="3076" y="3"/>
                  </a:lnTo>
                  <a:lnTo>
                    <a:pt x="3846" y="0"/>
                  </a:lnTo>
                </a:path>
              </a:pathLst>
            </a:custGeom>
            <a:solidFill>
              <a:srgbClr val="DADADA"/>
            </a:solidFill>
            <a:ln w="12700" cap="rnd">
              <a:noFill/>
              <a:round/>
              <a:headEnd/>
              <a:tailEnd/>
            </a:ln>
          </p:spPr>
          <p:txBody>
            <a:bodyPr/>
            <a:lstStyle/>
            <a:p>
              <a:endParaRPr lang="en-US"/>
            </a:p>
          </p:txBody>
        </p:sp>
        <p:sp>
          <p:nvSpPr>
            <p:cNvPr id="57352" name="Freeform 6"/>
            <p:cNvSpPr>
              <a:spLocks/>
            </p:cNvSpPr>
            <p:nvPr/>
          </p:nvSpPr>
          <p:spPr bwMode="auto">
            <a:xfrm>
              <a:off x="577" y="2830"/>
              <a:ext cx="1684" cy="637"/>
            </a:xfrm>
            <a:custGeom>
              <a:avLst/>
              <a:gdLst>
                <a:gd name="T0" fmla="*/ 0 w 1684"/>
                <a:gd name="T1" fmla="*/ 0 h 637"/>
                <a:gd name="T2" fmla="*/ 765 w 1684"/>
                <a:gd name="T3" fmla="*/ 0 h 637"/>
                <a:gd name="T4" fmla="*/ 1683 w 1684"/>
                <a:gd name="T5" fmla="*/ 636 h 637"/>
                <a:gd name="T6" fmla="*/ 918 w 1684"/>
                <a:gd name="T7" fmla="*/ 636 h 637"/>
                <a:gd name="T8" fmla="*/ 0 w 1684"/>
                <a:gd name="T9" fmla="*/ 0 h 637"/>
                <a:gd name="T10" fmla="*/ 0 60000 65536"/>
                <a:gd name="T11" fmla="*/ 0 60000 65536"/>
                <a:gd name="T12" fmla="*/ 0 60000 65536"/>
                <a:gd name="T13" fmla="*/ 0 60000 65536"/>
                <a:gd name="T14" fmla="*/ 0 60000 65536"/>
                <a:gd name="T15" fmla="*/ 0 w 1684"/>
                <a:gd name="T16" fmla="*/ 0 h 637"/>
                <a:gd name="T17" fmla="*/ 1684 w 1684"/>
                <a:gd name="T18" fmla="*/ 637 h 637"/>
              </a:gdLst>
              <a:ahLst/>
              <a:cxnLst>
                <a:cxn ang="T10">
                  <a:pos x="T0" y="T1"/>
                </a:cxn>
                <a:cxn ang="T11">
                  <a:pos x="T2" y="T3"/>
                </a:cxn>
                <a:cxn ang="T12">
                  <a:pos x="T4" y="T5"/>
                </a:cxn>
                <a:cxn ang="T13">
                  <a:pos x="T6" y="T7"/>
                </a:cxn>
                <a:cxn ang="T14">
                  <a:pos x="T8" y="T9"/>
                </a:cxn>
              </a:cxnLst>
              <a:rect l="T15" t="T16" r="T17" b="T18"/>
              <a:pathLst>
                <a:path w="1684" h="637">
                  <a:moveTo>
                    <a:pt x="0" y="0"/>
                  </a:moveTo>
                  <a:lnTo>
                    <a:pt x="765" y="0"/>
                  </a:lnTo>
                  <a:lnTo>
                    <a:pt x="1683" y="636"/>
                  </a:lnTo>
                  <a:lnTo>
                    <a:pt x="918" y="636"/>
                  </a:lnTo>
                  <a:lnTo>
                    <a:pt x="0" y="0"/>
                  </a:lnTo>
                </a:path>
              </a:pathLst>
            </a:custGeom>
            <a:solidFill>
              <a:srgbClr val="919191"/>
            </a:solidFill>
            <a:ln w="12700" cap="rnd">
              <a:noFill/>
              <a:round/>
              <a:headEnd/>
              <a:tailEnd/>
            </a:ln>
          </p:spPr>
          <p:txBody>
            <a:bodyPr/>
            <a:lstStyle/>
            <a:p>
              <a:endParaRPr lang="en-US"/>
            </a:p>
          </p:txBody>
        </p:sp>
        <p:sp>
          <p:nvSpPr>
            <p:cNvPr id="57353" name="Freeform 7"/>
            <p:cNvSpPr>
              <a:spLocks/>
            </p:cNvSpPr>
            <p:nvPr/>
          </p:nvSpPr>
          <p:spPr bwMode="auto">
            <a:xfrm>
              <a:off x="1351" y="2311"/>
              <a:ext cx="1681" cy="637"/>
            </a:xfrm>
            <a:custGeom>
              <a:avLst/>
              <a:gdLst>
                <a:gd name="T0" fmla="*/ 0 w 1681"/>
                <a:gd name="T1" fmla="*/ 0 h 637"/>
                <a:gd name="T2" fmla="*/ 765 w 1681"/>
                <a:gd name="T3" fmla="*/ 0 h 637"/>
                <a:gd name="T4" fmla="*/ 1680 w 1681"/>
                <a:gd name="T5" fmla="*/ 636 h 637"/>
                <a:gd name="T6" fmla="*/ 918 w 1681"/>
                <a:gd name="T7" fmla="*/ 636 h 637"/>
                <a:gd name="T8" fmla="*/ 0 w 1681"/>
                <a:gd name="T9" fmla="*/ 0 h 637"/>
                <a:gd name="T10" fmla="*/ 0 60000 65536"/>
                <a:gd name="T11" fmla="*/ 0 60000 65536"/>
                <a:gd name="T12" fmla="*/ 0 60000 65536"/>
                <a:gd name="T13" fmla="*/ 0 60000 65536"/>
                <a:gd name="T14" fmla="*/ 0 60000 65536"/>
                <a:gd name="T15" fmla="*/ 0 w 1681"/>
                <a:gd name="T16" fmla="*/ 0 h 637"/>
                <a:gd name="T17" fmla="*/ 1681 w 1681"/>
                <a:gd name="T18" fmla="*/ 637 h 637"/>
              </a:gdLst>
              <a:ahLst/>
              <a:cxnLst>
                <a:cxn ang="T10">
                  <a:pos x="T0" y="T1"/>
                </a:cxn>
                <a:cxn ang="T11">
                  <a:pos x="T2" y="T3"/>
                </a:cxn>
                <a:cxn ang="T12">
                  <a:pos x="T4" y="T5"/>
                </a:cxn>
                <a:cxn ang="T13">
                  <a:pos x="T6" y="T7"/>
                </a:cxn>
                <a:cxn ang="T14">
                  <a:pos x="T8" y="T9"/>
                </a:cxn>
              </a:cxnLst>
              <a:rect l="T15" t="T16" r="T17" b="T18"/>
              <a:pathLst>
                <a:path w="1681" h="637">
                  <a:moveTo>
                    <a:pt x="0" y="0"/>
                  </a:moveTo>
                  <a:lnTo>
                    <a:pt x="765" y="0"/>
                  </a:lnTo>
                  <a:lnTo>
                    <a:pt x="1680" y="636"/>
                  </a:lnTo>
                  <a:lnTo>
                    <a:pt x="918" y="636"/>
                  </a:lnTo>
                  <a:lnTo>
                    <a:pt x="0" y="0"/>
                  </a:lnTo>
                </a:path>
              </a:pathLst>
            </a:custGeom>
            <a:solidFill>
              <a:srgbClr val="919191"/>
            </a:solidFill>
            <a:ln w="12700" cap="rnd">
              <a:noFill/>
              <a:round/>
              <a:headEnd/>
              <a:tailEnd/>
            </a:ln>
          </p:spPr>
          <p:txBody>
            <a:bodyPr/>
            <a:lstStyle/>
            <a:p>
              <a:endParaRPr lang="en-US"/>
            </a:p>
          </p:txBody>
        </p:sp>
        <p:sp>
          <p:nvSpPr>
            <p:cNvPr id="57354" name="Freeform 8"/>
            <p:cNvSpPr>
              <a:spLocks/>
            </p:cNvSpPr>
            <p:nvPr/>
          </p:nvSpPr>
          <p:spPr bwMode="auto">
            <a:xfrm>
              <a:off x="2125" y="1790"/>
              <a:ext cx="1680" cy="636"/>
            </a:xfrm>
            <a:custGeom>
              <a:avLst/>
              <a:gdLst>
                <a:gd name="T0" fmla="*/ 0 w 1680"/>
                <a:gd name="T1" fmla="*/ 0 h 636"/>
                <a:gd name="T2" fmla="*/ 765 w 1680"/>
                <a:gd name="T3" fmla="*/ 0 h 636"/>
                <a:gd name="T4" fmla="*/ 1679 w 1680"/>
                <a:gd name="T5" fmla="*/ 635 h 636"/>
                <a:gd name="T6" fmla="*/ 914 w 1680"/>
                <a:gd name="T7" fmla="*/ 635 h 636"/>
                <a:gd name="T8" fmla="*/ 0 w 1680"/>
                <a:gd name="T9" fmla="*/ 0 h 636"/>
                <a:gd name="T10" fmla="*/ 0 60000 65536"/>
                <a:gd name="T11" fmla="*/ 0 60000 65536"/>
                <a:gd name="T12" fmla="*/ 0 60000 65536"/>
                <a:gd name="T13" fmla="*/ 0 60000 65536"/>
                <a:gd name="T14" fmla="*/ 0 60000 65536"/>
                <a:gd name="T15" fmla="*/ 0 w 1680"/>
                <a:gd name="T16" fmla="*/ 0 h 636"/>
                <a:gd name="T17" fmla="*/ 1680 w 1680"/>
                <a:gd name="T18" fmla="*/ 636 h 636"/>
              </a:gdLst>
              <a:ahLst/>
              <a:cxnLst>
                <a:cxn ang="T10">
                  <a:pos x="T0" y="T1"/>
                </a:cxn>
                <a:cxn ang="T11">
                  <a:pos x="T2" y="T3"/>
                </a:cxn>
                <a:cxn ang="T12">
                  <a:pos x="T4" y="T5"/>
                </a:cxn>
                <a:cxn ang="T13">
                  <a:pos x="T6" y="T7"/>
                </a:cxn>
                <a:cxn ang="T14">
                  <a:pos x="T8" y="T9"/>
                </a:cxn>
              </a:cxnLst>
              <a:rect l="T15" t="T16" r="T17" b="T18"/>
              <a:pathLst>
                <a:path w="1680" h="636">
                  <a:moveTo>
                    <a:pt x="0" y="0"/>
                  </a:moveTo>
                  <a:lnTo>
                    <a:pt x="765" y="0"/>
                  </a:lnTo>
                  <a:lnTo>
                    <a:pt x="1679" y="635"/>
                  </a:lnTo>
                  <a:lnTo>
                    <a:pt x="914" y="635"/>
                  </a:lnTo>
                  <a:lnTo>
                    <a:pt x="0" y="0"/>
                  </a:lnTo>
                </a:path>
              </a:pathLst>
            </a:custGeom>
            <a:solidFill>
              <a:srgbClr val="919191"/>
            </a:solidFill>
            <a:ln w="12700" cap="rnd">
              <a:noFill/>
              <a:round/>
              <a:headEnd/>
              <a:tailEnd/>
            </a:ln>
          </p:spPr>
          <p:txBody>
            <a:bodyPr/>
            <a:lstStyle/>
            <a:p>
              <a:endParaRPr lang="en-US"/>
            </a:p>
          </p:txBody>
        </p:sp>
        <p:sp>
          <p:nvSpPr>
            <p:cNvPr id="57355" name="Freeform 9"/>
            <p:cNvSpPr>
              <a:spLocks/>
            </p:cNvSpPr>
            <p:nvPr/>
          </p:nvSpPr>
          <p:spPr bwMode="auto">
            <a:xfrm>
              <a:off x="2898" y="1268"/>
              <a:ext cx="1681" cy="637"/>
            </a:xfrm>
            <a:custGeom>
              <a:avLst/>
              <a:gdLst>
                <a:gd name="T0" fmla="*/ 0 w 1681"/>
                <a:gd name="T1" fmla="*/ 0 h 637"/>
                <a:gd name="T2" fmla="*/ 762 w 1681"/>
                <a:gd name="T3" fmla="*/ 0 h 637"/>
                <a:gd name="T4" fmla="*/ 1680 w 1681"/>
                <a:gd name="T5" fmla="*/ 636 h 637"/>
                <a:gd name="T6" fmla="*/ 915 w 1681"/>
                <a:gd name="T7" fmla="*/ 636 h 637"/>
                <a:gd name="T8" fmla="*/ 0 w 1681"/>
                <a:gd name="T9" fmla="*/ 0 h 637"/>
                <a:gd name="T10" fmla="*/ 0 60000 65536"/>
                <a:gd name="T11" fmla="*/ 0 60000 65536"/>
                <a:gd name="T12" fmla="*/ 0 60000 65536"/>
                <a:gd name="T13" fmla="*/ 0 60000 65536"/>
                <a:gd name="T14" fmla="*/ 0 60000 65536"/>
                <a:gd name="T15" fmla="*/ 0 w 1681"/>
                <a:gd name="T16" fmla="*/ 0 h 637"/>
                <a:gd name="T17" fmla="*/ 1681 w 1681"/>
                <a:gd name="T18" fmla="*/ 637 h 637"/>
              </a:gdLst>
              <a:ahLst/>
              <a:cxnLst>
                <a:cxn ang="T10">
                  <a:pos x="T0" y="T1"/>
                </a:cxn>
                <a:cxn ang="T11">
                  <a:pos x="T2" y="T3"/>
                </a:cxn>
                <a:cxn ang="T12">
                  <a:pos x="T4" y="T5"/>
                </a:cxn>
                <a:cxn ang="T13">
                  <a:pos x="T6" y="T7"/>
                </a:cxn>
                <a:cxn ang="T14">
                  <a:pos x="T8" y="T9"/>
                </a:cxn>
              </a:cxnLst>
              <a:rect l="T15" t="T16" r="T17" b="T18"/>
              <a:pathLst>
                <a:path w="1681" h="637">
                  <a:moveTo>
                    <a:pt x="0" y="0"/>
                  </a:moveTo>
                  <a:lnTo>
                    <a:pt x="762" y="0"/>
                  </a:lnTo>
                  <a:lnTo>
                    <a:pt x="1680" y="636"/>
                  </a:lnTo>
                  <a:lnTo>
                    <a:pt x="915" y="636"/>
                  </a:lnTo>
                  <a:lnTo>
                    <a:pt x="0" y="0"/>
                  </a:lnTo>
                </a:path>
              </a:pathLst>
            </a:custGeom>
            <a:solidFill>
              <a:srgbClr val="919191"/>
            </a:solidFill>
            <a:ln w="12700" cap="rnd">
              <a:noFill/>
              <a:round/>
              <a:headEnd/>
              <a:tailEnd/>
            </a:ln>
          </p:spPr>
          <p:txBody>
            <a:bodyPr/>
            <a:lstStyle/>
            <a:p>
              <a:endParaRPr lang="en-US"/>
            </a:p>
          </p:txBody>
        </p:sp>
        <p:sp>
          <p:nvSpPr>
            <p:cNvPr id="57356" name="Freeform 10"/>
            <p:cNvSpPr>
              <a:spLocks/>
            </p:cNvSpPr>
            <p:nvPr/>
          </p:nvSpPr>
          <p:spPr bwMode="auto">
            <a:xfrm>
              <a:off x="3669" y="747"/>
              <a:ext cx="1684" cy="636"/>
            </a:xfrm>
            <a:custGeom>
              <a:avLst/>
              <a:gdLst>
                <a:gd name="T0" fmla="*/ 0 w 1684"/>
                <a:gd name="T1" fmla="*/ 0 h 636"/>
                <a:gd name="T2" fmla="*/ 765 w 1684"/>
                <a:gd name="T3" fmla="*/ 0 h 636"/>
                <a:gd name="T4" fmla="*/ 1683 w 1684"/>
                <a:gd name="T5" fmla="*/ 635 h 636"/>
                <a:gd name="T6" fmla="*/ 918 w 1684"/>
                <a:gd name="T7" fmla="*/ 635 h 636"/>
                <a:gd name="T8" fmla="*/ 0 w 1684"/>
                <a:gd name="T9" fmla="*/ 0 h 636"/>
                <a:gd name="T10" fmla="*/ 0 60000 65536"/>
                <a:gd name="T11" fmla="*/ 0 60000 65536"/>
                <a:gd name="T12" fmla="*/ 0 60000 65536"/>
                <a:gd name="T13" fmla="*/ 0 60000 65536"/>
                <a:gd name="T14" fmla="*/ 0 60000 65536"/>
                <a:gd name="T15" fmla="*/ 0 w 1684"/>
                <a:gd name="T16" fmla="*/ 0 h 636"/>
                <a:gd name="T17" fmla="*/ 1684 w 1684"/>
                <a:gd name="T18" fmla="*/ 636 h 636"/>
              </a:gdLst>
              <a:ahLst/>
              <a:cxnLst>
                <a:cxn ang="T10">
                  <a:pos x="T0" y="T1"/>
                </a:cxn>
                <a:cxn ang="T11">
                  <a:pos x="T2" y="T3"/>
                </a:cxn>
                <a:cxn ang="T12">
                  <a:pos x="T4" y="T5"/>
                </a:cxn>
                <a:cxn ang="T13">
                  <a:pos x="T6" y="T7"/>
                </a:cxn>
                <a:cxn ang="T14">
                  <a:pos x="T8" y="T9"/>
                </a:cxn>
              </a:cxnLst>
              <a:rect l="T15" t="T16" r="T17" b="T18"/>
              <a:pathLst>
                <a:path w="1684" h="636">
                  <a:moveTo>
                    <a:pt x="0" y="0"/>
                  </a:moveTo>
                  <a:lnTo>
                    <a:pt x="765" y="0"/>
                  </a:lnTo>
                  <a:lnTo>
                    <a:pt x="1683" y="635"/>
                  </a:lnTo>
                  <a:lnTo>
                    <a:pt x="918" y="635"/>
                  </a:lnTo>
                  <a:lnTo>
                    <a:pt x="0" y="0"/>
                  </a:lnTo>
                </a:path>
              </a:pathLst>
            </a:custGeom>
            <a:solidFill>
              <a:srgbClr val="919191"/>
            </a:solidFill>
            <a:ln w="12700" cap="rnd">
              <a:noFill/>
              <a:round/>
              <a:headEnd/>
              <a:tailEnd/>
            </a:ln>
          </p:spPr>
          <p:txBody>
            <a:bodyPr/>
            <a:lstStyle/>
            <a:p>
              <a:endParaRPr lang="en-US"/>
            </a:p>
          </p:txBody>
        </p:sp>
      </p:grpSp>
      <p:sp>
        <p:nvSpPr>
          <p:cNvPr id="74763" name="Rectangle 11"/>
          <p:cNvSpPr>
            <a:spLocks noChangeArrowheads="1"/>
          </p:cNvSpPr>
          <p:nvPr/>
        </p:nvSpPr>
        <p:spPr bwMode="auto">
          <a:xfrm>
            <a:off x="407988" y="5738813"/>
            <a:ext cx="2346325" cy="576262"/>
          </a:xfrm>
          <a:prstGeom prst="rect">
            <a:avLst/>
          </a:prstGeom>
          <a:solidFill>
            <a:schemeClr val="hlink"/>
          </a:solidFill>
          <a:ln w="12700">
            <a:noFill/>
            <a:miter lim="800000"/>
            <a:headEnd/>
            <a:tailEnd/>
          </a:ln>
          <a:effectLst>
            <a:prstShdw prst="shdw17" dist="17961" dir="2700000">
              <a:schemeClr val="hlink">
                <a:gamma/>
                <a:shade val="60000"/>
                <a:invGamma/>
              </a:schemeClr>
            </a:prstShdw>
          </a:effectLst>
        </p:spPr>
        <p:txBody>
          <a:bodyPr wrap="none" lIns="90488" tIns="44450" rIns="90488" bIns="44450">
            <a:spAutoFit/>
          </a:bodyPr>
          <a:lstStyle/>
          <a:p>
            <a:pPr eaLnBrk="0" hangingPunct="0">
              <a:defRPr/>
            </a:pPr>
            <a:r>
              <a:rPr lang="en-US" sz="3200">
                <a:effectLst>
                  <a:outerShdw blurRad="38100" dist="38100" dir="2700000" algn="tl">
                    <a:srgbClr val="000000"/>
                  </a:outerShdw>
                </a:effectLst>
                <a:latin typeface="Arial" charset="0"/>
              </a:rPr>
              <a:t>In this study</a:t>
            </a:r>
          </a:p>
        </p:txBody>
      </p:sp>
      <p:sp>
        <p:nvSpPr>
          <p:cNvPr id="57349" name="Rectangle 12"/>
          <p:cNvSpPr>
            <a:spLocks noChangeArrowheads="1"/>
          </p:cNvSpPr>
          <p:nvPr/>
        </p:nvSpPr>
        <p:spPr bwMode="auto">
          <a:xfrm>
            <a:off x="2805113" y="5648325"/>
            <a:ext cx="4965700" cy="819150"/>
          </a:xfrm>
          <a:prstGeom prst="rect">
            <a:avLst/>
          </a:prstGeom>
          <a:noFill/>
          <a:ln w="12700">
            <a:noFill/>
            <a:miter lim="800000"/>
            <a:headEnd/>
            <a:tailEnd/>
          </a:ln>
        </p:spPr>
        <p:txBody>
          <a:bodyPr lIns="90488" tIns="44450" rIns="90488" bIns="44450">
            <a:spAutoFit/>
          </a:bodyPr>
          <a:lstStyle/>
          <a:p>
            <a:pPr eaLnBrk="0" hangingPunct="0">
              <a:spcBef>
                <a:spcPct val="20000"/>
              </a:spcBef>
            </a:pPr>
            <a:r>
              <a:rPr lang="en-US" sz="2400" b="1">
                <a:solidFill>
                  <a:srgbClr val="FC0128"/>
                </a:solidFill>
                <a:latin typeface="Arial" charset="0"/>
              </a:rPr>
              <a:t>Is there a relationship between the cause and effect?</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effectLst>
            <a:outerShdw dist="35921" dir="2700000" algn="ctr" rotWithShape="0">
              <a:srgbClr val="000000"/>
            </a:outerShdw>
          </a:effectLst>
        </p:spPr>
        <p:txBody>
          <a:bodyPr lIns="90488" tIns="44450" rIns="90488" bIns="44450" rtlCol="0">
            <a:normAutofit fontScale="90000"/>
          </a:bodyPr>
          <a:lstStyle/>
          <a:p>
            <a:pPr eaLnBrk="1" fontAlgn="auto" hangingPunct="1">
              <a:spcAft>
                <a:spcPts val="0"/>
              </a:spcAft>
              <a:defRPr/>
            </a:pPr>
            <a:r>
              <a:rPr lang="en-US" smtClean="0"/>
              <a:t>The Validity Questions Are </a:t>
            </a:r>
            <a:r>
              <a:rPr lang="en-US" i="1" smtClean="0"/>
              <a:t>Cumulative</a:t>
            </a:r>
            <a:r>
              <a:rPr lang="en-US" smtClean="0"/>
              <a:t>...</a:t>
            </a:r>
          </a:p>
        </p:txBody>
      </p:sp>
      <p:grpSp>
        <p:nvGrpSpPr>
          <p:cNvPr id="58371" name="Group 3"/>
          <p:cNvGrpSpPr>
            <a:grpSpLocks/>
          </p:cNvGrpSpPr>
          <p:nvPr/>
        </p:nvGrpSpPr>
        <p:grpSpPr bwMode="auto">
          <a:xfrm>
            <a:off x="915988" y="1181100"/>
            <a:ext cx="7581900" cy="5365750"/>
            <a:chOff x="577" y="744"/>
            <a:chExt cx="4776" cy="3380"/>
          </a:xfrm>
        </p:grpSpPr>
        <p:sp>
          <p:nvSpPr>
            <p:cNvPr id="58376" name="Freeform 4"/>
            <p:cNvSpPr>
              <a:spLocks/>
            </p:cNvSpPr>
            <p:nvPr/>
          </p:nvSpPr>
          <p:spPr bwMode="auto">
            <a:xfrm>
              <a:off x="577" y="744"/>
              <a:ext cx="4776" cy="3375"/>
            </a:xfrm>
            <a:custGeom>
              <a:avLst/>
              <a:gdLst>
                <a:gd name="T0" fmla="*/ 925 w 4776"/>
                <a:gd name="T1" fmla="*/ 3374 h 3375"/>
                <a:gd name="T2" fmla="*/ 0 w 4776"/>
                <a:gd name="T3" fmla="*/ 2666 h 3375"/>
                <a:gd name="T4" fmla="*/ 0 w 4776"/>
                <a:gd name="T5" fmla="*/ 2076 h 3375"/>
                <a:gd name="T6" fmla="*/ 771 w 4776"/>
                <a:gd name="T7" fmla="*/ 2076 h 3375"/>
                <a:gd name="T8" fmla="*/ 771 w 4776"/>
                <a:gd name="T9" fmla="*/ 1560 h 3375"/>
                <a:gd name="T10" fmla="*/ 1541 w 4776"/>
                <a:gd name="T11" fmla="*/ 1560 h 3375"/>
                <a:gd name="T12" fmla="*/ 1541 w 4776"/>
                <a:gd name="T13" fmla="*/ 1041 h 3375"/>
                <a:gd name="T14" fmla="*/ 2312 w 4776"/>
                <a:gd name="T15" fmla="*/ 1041 h 3375"/>
                <a:gd name="T16" fmla="*/ 2312 w 4776"/>
                <a:gd name="T17" fmla="*/ 522 h 3375"/>
                <a:gd name="T18" fmla="*/ 3080 w 4776"/>
                <a:gd name="T19" fmla="*/ 522 h 3375"/>
                <a:gd name="T20" fmla="*/ 3080 w 4776"/>
                <a:gd name="T21" fmla="*/ 3 h 3375"/>
                <a:gd name="T22" fmla="*/ 3850 w 4776"/>
                <a:gd name="T23" fmla="*/ 0 h 3375"/>
                <a:gd name="T24" fmla="*/ 4775 w 4776"/>
                <a:gd name="T25" fmla="*/ 649 h 3375"/>
                <a:gd name="T26" fmla="*/ 925 w 4776"/>
                <a:gd name="T27" fmla="*/ 3374 h 337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776"/>
                <a:gd name="T43" fmla="*/ 0 h 3375"/>
                <a:gd name="T44" fmla="*/ 4776 w 4776"/>
                <a:gd name="T45" fmla="*/ 3375 h 337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776" h="3375">
                  <a:moveTo>
                    <a:pt x="925" y="3374"/>
                  </a:moveTo>
                  <a:lnTo>
                    <a:pt x="0" y="2666"/>
                  </a:lnTo>
                  <a:lnTo>
                    <a:pt x="0" y="2076"/>
                  </a:lnTo>
                  <a:lnTo>
                    <a:pt x="771" y="2076"/>
                  </a:lnTo>
                  <a:lnTo>
                    <a:pt x="771" y="1560"/>
                  </a:lnTo>
                  <a:lnTo>
                    <a:pt x="1541" y="1560"/>
                  </a:lnTo>
                  <a:lnTo>
                    <a:pt x="1541" y="1041"/>
                  </a:lnTo>
                  <a:lnTo>
                    <a:pt x="2312" y="1041"/>
                  </a:lnTo>
                  <a:lnTo>
                    <a:pt x="2312" y="522"/>
                  </a:lnTo>
                  <a:lnTo>
                    <a:pt x="3080" y="522"/>
                  </a:lnTo>
                  <a:lnTo>
                    <a:pt x="3080" y="3"/>
                  </a:lnTo>
                  <a:lnTo>
                    <a:pt x="3850" y="0"/>
                  </a:lnTo>
                  <a:lnTo>
                    <a:pt x="4775" y="649"/>
                  </a:lnTo>
                  <a:lnTo>
                    <a:pt x="925" y="3374"/>
                  </a:lnTo>
                </a:path>
              </a:pathLst>
            </a:custGeom>
            <a:solidFill>
              <a:srgbClr val="CECECE"/>
            </a:solidFill>
            <a:ln w="12700" cap="rnd">
              <a:noFill/>
              <a:round/>
              <a:headEnd/>
              <a:tailEnd/>
            </a:ln>
          </p:spPr>
          <p:txBody>
            <a:bodyPr/>
            <a:lstStyle/>
            <a:p>
              <a:endParaRPr lang="en-US"/>
            </a:p>
          </p:txBody>
        </p:sp>
        <p:sp>
          <p:nvSpPr>
            <p:cNvPr id="58377" name="Freeform 5"/>
            <p:cNvSpPr>
              <a:spLocks/>
            </p:cNvSpPr>
            <p:nvPr/>
          </p:nvSpPr>
          <p:spPr bwMode="auto">
            <a:xfrm>
              <a:off x="1506" y="1396"/>
              <a:ext cx="3847" cy="2728"/>
            </a:xfrm>
            <a:custGeom>
              <a:avLst/>
              <a:gdLst>
                <a:gd name="T0" fmla="*/ 3846 w 3847"/>
                <a:gd name="T1" fmla="*/ 0 h 2728"/>
                <a:gd name="T2" fmla="*/ 3846 w 3847"/>
                <a:gd name="T3" fmla="*/ 2727 h 2728"/>
                <a:gd name="T4" fmla="*/ 0 w 3847"/>
                <a:gd name="T5" fmla="*/ 2722 h 2728"/>
                <a:gd name="T6" fmla="*/ 0 w 3847"/>
                <a:gd name="T7" fmla="*/ 2074 h 2728"/>
                <a:gd name="T8" fmla="*/ 770 w 3847"/>
                <a:gd name="T9" fmla="*/ 2074 h 2728"/>
                <a:gd name="T10" fmla="*/ 770 w 3847"/>
                <a:gd name="T11" fmla="*/ 1555 h 2728"/>
                <a:gd name="T12" fmla="*/ 1536 w 3847"/>
                <a:gd name="T13" fmla="*/ 1555 h 2728"/>
                <a:gd name="T14" fmla="*/ 1536 w 3847"/>
                <a:gd name="T15" fmla="*/ 1040 h 2728"/>
                <a:gd name="T16" fmla="*/ 2306 w 3847"/>
                <a:gd name="T17" fmla="*/ 1040 h 2728"/>
                <a:gd name="T18" fmla="*/ 2306 w 3847"/>
                <a:gd name="T19" fmla="*/ 521 h 2728"/>
                <a:gd name="T20" fmla="*/ 3076 w 3847"/>
                <a:gd name="T21" fmla="*/ 521 h 2728"/>
                <a:gd name="T22" fmla="*/ 3076 w 3847"/>
                <a:gd name="T23" fmla="*/ 3 h 2728"/>
                <a:gd name="T24" fmla="*/ 3846 w 3847"/>
                <a:gd name="T25" fmla="*/ 0 h 27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47"/>
                <a:gd name="T40" fmla="*/ 0 h 2728"/>
                <a:gd name="T41" fmla="*/ 3847 w 3847"/>
                <a:gd name="T42" fmla="*/ 2728 h 272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47" h="2728">
                  <a:moveTo>
                    <a:pt x="3846" y="0"/>
                  </a:moveTo>
                  <a:lnTo>
                    <a:pt x="3846" y="2727"/>
                  </a:lnTo>
                  <a:lnTo>
                    <a:pt x="0" y="2722"/>
                  </a:lnTo>
                  <a:lnTo>
                    <a:pt x="0" y="2074"/>
                  </a:lnTo>
                  <a:lnTo>
                    <a:pt x="770" y="2074"/>
                  </a:lnTo>
                  <a:lnTo>
                    <a:pt x="770" y="1555"/>
                  </a:lnTo>
                  <a:lnTo>
                    <a:pt x="1536" y="1555"/>
                  </a:lnTo>
                  <a:lnTo>
                    <a:pt x="1536" y="1040"/>
                  </a:lnTo>
                  <a:lnTo>
                    <a:pt x="2306" y="1040"/>
                  </a:lnTo>
                  <a:lnTo>
                    <a:pt x="2306" y="521"/>
                  </a:lnTo>
                  <a:lnTo>
                    <a:pt x="3076" y="521"/>
                  </a:lnTo>
                  <a:lnTo>
                    <a:pt x="3076" y="3"/>
                  </a:lnTo>
                  <a:lnTo>
                    <a:pt x="3846" y="0"/>
                  </a:lnTo>
                </a:path>
              </a:pathLst>
            </a:custGeom>
            <a:solidFill>
              <a:srgbClr val="DADADA"/>
            </a:solidFill>
            <a:ln w="12700" cap="rnd">
              <a:noFill/>
              <a:round/>
              <a:headEnd/>
              <a:tailEnd/>
            </a:ln>
          </p:spPr>
          <p:txBody>
            <a:bodyPr/>
            <a:lstStyle/>
            <a:p>
              <a:endParaRPr lang="en-US"/>
            </a:p>
          </p:txBody>
        </p:sp>
        <p:sp>
          <p:nvSpPr>
            <p:cNvPr id="58378" name="Freeform 6"/>
            <p:cNvSpPr>
              <a:spLocks/>
            </p:cNvSpPr>
            <p:nvPr/>
          </p:nvSpPr>
          <p:spPr bwMode="auto">
            <a:xfrm>
              <a:off x="577" y="2830"/>
              <a:ext cx="1684" cy="637"/>
            </a:xfrm>
            <a:custGeom>
              <a:avLst/>
              <a:gdLst>
                <a:gd name="T0" fmla="*/ 0 w 1684"/>
                <a:gd name="T1" fmla="*/ 0 h 637"/>
                <a:gd name="T2" fmla="*/ 765 w 1684"/>
                <a:gd name="T3" fmla="*/ 0 h 637"/>
                <a:gd name="T4" fmla="*/ 1683 w 1684"/>
                <a:gd name="T5" fmla="*/ 636 h 637"/>
                <a:gd name="T6" fmla="*/ 918 w 1684"/>
                <a:gd name="T7" fmla="*/ 636 h 637"/>
                <a:gd name="T8" fmla="*/ 0 w 1684"/>
                <a:gd name="T9" fmla="*/ 0 h 637"/>
                <a:gd name="T10" fmla="*/ 0 60000 65536"/>
                <a:gd name="T11" fmla="*/ 0 60000 65536"/>
                <a:gd name="T12" fmla="*/ 0 60000 65536"/>
                <a:gd name="T13" fmla="*/ 0 60000 65536"/>
                <a:gd name="T14" fmla="*/ 0 60000 65536"/>
                <a:gd name="T15" fmla="*/ 0 w 1684"/>
                <a:gd name="T16" fmla="*/ 0 h 637"/>
                <a:gd name="T17" fmla="*/ 1684 w 1684"/>
                <a:gd name="T18" fmla="*/ 637 h 637"/>
              </a:gdLst>
              <a:ahLst/>
              <a:cxnLst>
                <a:cxn ang="T10">
                  <a:pos x="T0" y="T1"/>
                </a:cxn>
                <a:cxn ang="T11">
                  <a:pos x="T2" y="T3"/>
                </a:cxn>
                <a:cxn ang="T12">
                  <a:pos x="T4" y="T5"/>
                </a:cxn>
                <a:cxn ang="T13">
                  <a:pos x="T6" y="T7"/>
                </a:cxn>
                <a:cxn ang="T14">
                  <a:pos x="T8" y="T9"/>
                </a:cxn>
              </a:cxnLst>
              <a:rect l="T15" t="T16" r="T17" b="T18"/>
              <a:pathLst>
                <a:path w="1684" h="637">
                  <a:moveTo>
                    <a:pt x="0" y="0"/>
                  </a:moveTo>
                  <a:lnTo>
                    <a:pt x="765" y="0"/>
                  </a:lnTo>
                  <a:lnTo>
                    <a:pt x="1683" y="636"/>
                  </a:lnTo>
                  <a:lnTo>
                    <a:pt x="918" y="636"/>
                  </a:lnTo>
                  <a:lnTo>
                    <a:pt x="0" y="0"/>
                  </a:lnTo>
                </a:path>
              </a:pathLst>
            </a:custGeom>
            <a:solidFill>
              <a:srgbClr val="919191"/>
            </a:solidFill>
            <a:ln w="12700" cap="rnd">
              <a:noFill/>
              <a:round/>
              <a:headEnd/>
              <a:tailEnd/>
            </a:ln>
          </p:spPr>
          <p:txBody>
            <a:bodyPr/>
            <a:lstStyle/>
            <a:p>
              <a:endParaRPr lang="en-US"/>
            </a:p>
          </p:txBody>
        </p:sp>
        <p:sp>
          <p:nvSpPr>
            <p:cNvPr id="58379" name="Freeform 7"/>
            <p:cNvSpPr>
              <a:spLocks/>
            </p:cNvSpPr>
            <p:nvPr/>
          </p:nvSpPr>
          <p:spPr bwMode="auto">
            <a:xfrm>
              <a:off x="1351" y="2311"/>
              <a:ext cx="1681" cy="637"/>
            </a:xfrm>
            <a:custGeom>
              <a:avLst/>
              <a:gdLst>
                <a:gd name="T0" fmla="*/ 0 w 1681"/>
                <a:gd name="T1" fmla="*/ 0 h 637"/>
                <a:gd name="T2" fmla="*/ 765 w 1681"/>
                <a:gd name="T3" fmla="*/ 0 h 637"/>
                <a:gd name="T4" fmla="*/ 1680 w 1681"/>
                <a:gd name="T5" fmla="*/ 636 h 637"/>
                <a:gd name="T6" fmla="*/ 918 w 1681"/>
                <a:gd name="T7" fmla="*/ 636 h 637"/>
                <a:gd name="T8" fmla="*/ 0 w 1681"/>
                <a:gd name="T9" fmla="*/ 0 h 637"/>
                <a:gd name="T10" fmla="*/ 0 60000 65536"/>
                <a:gd name="T11" fmla="*/ 0 60000 65536"/>
                <a:gd name="T12" fmla="*/ 0 60000 65536"/>
                <a:gd name="T13" fmla="*/ 0 60000 65536"/>
                <a:gd name="T14" fmla="*/ 0 60000 65536"/>
                <a:gd name="T15" fmla="*/ 0 w 1681"/>
                <a:gd name="T16" fmla="*/ 0 h 637"/>
                <a:gd name="T17" fmla="*/ 1681 w 1681"/>
                <a:gd name="T18" fmla="*/ 637 h 637"/>
              </a:gdLst>
              <a:ahLst/>
              <a:cxnLst>
                <a:cxn ang="T10">
                  <a:pos x="T0" y="T1"/>
                </a:cxn>
                <a:cxn ang="T11">
                  <a:pos x="T2" y="T3"/>
                </a:cxn>
                <a:cxn ang="T12">
                  <a:pos x="T4" y="T5"/>
                </a:cxn>
                <a:cxn ang="T13">
                  <a:pos x="T6" y="T7"/>
                </a:cxn>
                <a:cxn ang="T14">
                  <a:pos x="T8" y="T9"/>
                </a:cxn>
              </a:cxnLst>
              <a:rect l="T15" t="T16" r="T17" b="T18"/>
              <a:pathLst>
                <a:path w="1681" h="637">
                  <a:moveTo>
                    <a:pt x="0" y="0"/>
                  </a:moveTo>
                  <a:lnTo>
                    <a:pt x="765" y="0"/>
                  </a:lnTo>
                  <a:lnTo>
                    <a:pt x="1680" y="636"/>
                  </a:lnTo>
                  <a:lnTo>
                    <a:pt x="918" y="636"/>
                  </a:lnTo>
                  <a:lnTo>
                    <a:pt x="0" y="0"/>
                  </a:lnTo>
                </a:path>
              </a:pathLst>
            </a:custGeom>
            <a:solidFill>
              <a:srgbClr val="919191"/>
            </a:solidFill>
            <a:ln w="12700" cap="rnd">
              <a:noFill/>
              <a:round/>
              <a:headEnd/>
              <a:tailEnd/>
            </a:ln>
          </p:spPr>
          <p:txBody>
            <a:bodyPr/>
            <a:lstStyle/>
            <a:p>
              <a:endParaRPr lang="en-US"/>
            </a:p>
          </p:txBody>
        </p:sp>
        <p:sp>
          <p:nvSpPr>
            <p:cNvPr id="58380" name="Freeform 8"/>
            <p:cNvSpPr>
              <a:spLocks/>
            </p:cNvSpPr>
            <p:nvPr/>
          </p:nvSpPr>
          <p:spPr bwMode="auto">
            <a:xfrm>
              <a:off x="2125" y="1790"/>
              <a:ext cx="1680" cy="636"/>
            </a:xfrm>
            <a:custGeom>
              <a:avLst/>
              <a:gdLst>
                <a:gd name="T0" fmla="*/ 0 w 1680"/>
                <a:gd name="T1" fmla="*/ 0 h 636"/>
                <a:gd name="T2" fmla="*/ 765 w 1680"/>
                <a:gd name="T3" fmla="*/ 0 h 636"/>
                <a:gd name="T4" fmla="*/ 1679 w 1680"/>
                <a:gd name="T5" fmla="*/ 635 h 636"/>
                <a:gd name="T6" fmla="*/ 914 w 1680"/>
                <a:gd name="T7" fmla="*/ 635 h 636"/>
                <a:gd name="T8" fmla="*/ 0 w 1680"/>
                <a:gd name="T9" fmla="*/ 0 h 636"/>
                <a:gd name="T10" fmla="*/ 0 60000 65536"/>
                <a:gd name="T11" fmla="*/ 0 60000 65536"/>
                <a:gd name="T12" fmla="*/ 0 60000 65536"/>
                <a:gd name="T13" fmla="*/ 0 60000 65536"/>
                <a:gd name="T14" fmla="*/ 0 60000 65536"/>
                <a:gd name="T15" fmla="*/ 0 w 1680"/>
                <a:gd name="T16" fmla="*/ 0 h 636"/>
                <a:gd name="T17" fmla="*/ 1680 w 1680"/>
                <a:gd name="T18" fmla="*/ 636 h 636"/>
              </a:gdLst>
              <a:ahLst/>
              <a:cxnLst>
                <a:cxn ang="T10">
                  <a:pos x="T0" y="T1"/>
                </a:cxn>
                <a:cxn ang="T11">
                  <a:pos x="T2" y="T3"/>
                </a:cxn>
                <a:cxn ang="T12">
                  <a:pos x="T4" y="T5"/>
                </a:cxn>
                <a:cxn ang="T13">
                  <a:pos x="T6" y="T7"/>
                </a:cxn>
                <a:cxn ang="T14">
                  <a:pos x="T8" y="T9"/>
                </a:cxn>
              </a:cxnLst>
              <a:rect l="T15" t="T16" r="T17" b="T18"/>
              <a:pathLst>
                <a:path w="1680" h="636">
                  <a:moveTo>
                    <a:pt x="0" y="0"/>
                  </a:moveTo>
                  <a:lnTo>
                    <a:pt x="765" y="0"/>
                  </a:lnTo>
                  <a:lnTo>
                    <a:pt x="1679" y="635"/>
                  </a:lnTo>
                  <a:lnTo>
                    <a:pt x="914" y="635"/>
                  </a:lnTo>
                  <a:lnTo>
                    <a:pt x="0" y="0"/>
                  </a:lnTo>
                </a:path>
              </a:pathLst>
            </a:custGeom>
            <a:solidFill>
              <a:srgbClr val="919191"/>
            </a:solidFill>
            <a:ln w="12700" cap="rnd">
              <a:noFill/>
              <a:round/>
              <a:headEnd/>
              <a:tailEnd/>
            </a:ln>
          </p:spPr>
          <p:txBody>
            <a:bodyPr/>
            <a:lstStyle/>
            <a:p>
              <a:endParaRPr lang="en-US"/>
            </a:p>
          </p:txBody>
        </p:sp>
        <p:sp>
          <p:nvSpPr>
            <p:cNvPr id="58381" name="Freeform 9"/>
            <p:cNvSpPr>
              <a:spLocks/>
            </p:cNvSpPr>
            <p:nvPr/>
          </p:nvSpPr>
          <p:spPr bwMode="auto">
            <a:xfrm>
              <a:off x="2898" y="1268"/>
              <a:ext cx="1681" cy="637"/>
            </a:xfrm>
            <a:custGeom>
              <a:avLst/>
              <a:gdLst>
                <a:gd name="T0" fmla="*/ 0 w 1681"/>
                <a:gd name="T1" fmla="*/ 0 h 637"/>
                <a:gd name="T2" fmla="*/ 762 w 1681"/>
                <a:gd name="T3" fmla="*/ 0 h 637"/>
                <a:gd name="T4" fmla="*/ 1680 w 1681"/>
                <a:gd name="T5" fmla="*/ 636 h 637"/>
                <a:gd name="T6" fmla="*/ 915 w 1681"/>
                <a:gd name="T7" fmla="*/ 636 h 637"/>
                <a:gd name="T8" fmla="*/ 0 w 1681"/>
                <a:gd name="T9" fmla="*/ 0 h 637"/>
                <a:gd name="T10" fmla="*/ 0 60000 65536"/>
                <a:gd name="T11" fmla="*/ 0 60000 65536"/>
                <a:gd name="T12" fmla="*/ 0 60000 65536"/>
                <a:gd name="T13" fmla="*/ 0 60000 65536"/>
                <a:gd name="T14" fmla="*/ 0 60000 65536"/>
                <a:gd name="T15" fmla="*/ 0 w 1681"/>
                <a:gd name="T16" fmla="*/ 0 h 637"/>
                <a:gd name="T17" fmla="*/ 1681 w 1681"/>
                <a:gd name="T18" fmla="*/ 637 h 637"/>
              </a:gdLst>
              <a:ahLst/>
              <a:cxnLst>
                <a:cxn ang="T10">
                  <a:pos x="T0" y="T1"/>
                </a:cxn>
                <a:cxn ang="T11">
                  <a:pos x="T2" y="T3"/>
                </a:cxn>
                <a:cxn ang="T12">
                  <a:pos x="T4" y="T5"/>
                </a:cxn>
                <a:cxn ang="T13">
                  <a:pos x="T6" y="T7"/>
                </a:cxn>
                <a:cxn ang="T14">
                  <a:pos x="T8" y="T9"/>
                </a:cxn>
              </a:cxnLst>
              <a:rect l="T15" t="T16" r="T17" b="T18"/>
              <a:pathLst>
                <a:path w="1681" h="637">
                  <a:moveTo>
                    <a:pt x="0" y="0"/>
                  </a:moveTo>
                  <a:lnTo>
                    <a:pt x="762" y="0"/>
                  </a:lnTo>
                  <a:lnTo>
                    <a:pt x="1680" y="636"/>
                  </a:lnTo>
                  <a:lnTo>
                    <a:pt x="915" y="636"/>
                  </a:lnTo>
                  <a:lnTo>
                    <a:pt x="0" y="0"/>
                  </a:lnTo>
                </a:path>
              </a:pathLst>
            </a:custGeom>
            <a:solidFill>
              <a:srgbClr val="919191"/>
            </a:solidFill>
            <a:ln w="12700" cap="rnd">
              <a:noFill/>
              <a:round/>
              <a:headEnd/>
              <a:tailEnd/>
            </a:ln>
          </p:spPr>
          <p:txBody>
            <a:bodyPr/>
            <a:lstStyle/>
            <a:p>
              <a:endParaRPr lang="en-US"/>
            </a:p>
          </p:txBody>
        </p:sp>
        <p:sp>
          <p:nvSpPr>
            <p:cNvPr id="58382" name="Freeform 10"/>
            <p:cNvSpPr>
              <a:spLocks/>
            </p:cNvSpPr>
            <p:nvPr/>
          </p:nvSpPr>
          <p:spPr bwMode="auto">
            <a:xfrm>
              <a:off x="3669" y="747"/>
              <a:ext cx="1684" cy="636"/>
            </a:xfrm>
            <a:custGeom>
              <a:avLst/>
              <a:gdLst>
                <a:gd name="T0" fmla="*/ 0 w 1684"/>
                <a:gd name="T1" fmla="*/ 0 h 636"/>
                <a:gd name="T2" fmla="*/ 765 w 1684"/>
                <a:gd name="T3" fmla="*/ 0 h 636"/>
                <a:gd name="T4" fmla="*/ 1683 w 1684"/>
                <a:gd name="T5" fmla="*/ 635 h 636"/>
                <a:gd name="T6" fmla="*/ 918 w 1684"/>
                <a:gd name="T7" fmla="*/ 635 h 636"/>
                <a:gd name="T8" fmla="*/ 0 w 1684"/>
                <a:gd name="T9" fmla="*/ 0 h 636"/>
                <a:gd name="T10" fmla="*/ 0 60000 65536"/>
                <a:gd name="T11" fmla="*/ 0 60000 65536"/>
                <a:gd name="T12" fmla="*/ 0 60000 65536"/>
                <a:gd name="T13" fmla="*/ 0 60000 65536"/>
                <a:gd name="T14" fmla="*/ 0 60000 65536"/>
                <a:gd name="T15" fmla="*/ 0 w 1684"/>
                <a:gd name="T16" fmla="*/ 0 h 636"/>
                <a:gd name="T17" fmla="*/ 1684 w 1684"/>
                <a:gd name="T18" fmla="*/ 636 h 636"/>
              </a:gdLst>
              <a:ahLst/>
              <a:cxnLst>
                <a:cxn ang="T10">
                  <a:pos x="T0" y="T1"/>
                </a:cxn>
                <a:cxn ang="T11">
                  <a:pos x="T2" y="T3"/>
                </a:cxn>
                <a:cxn ang="T12">
                  <a:pos x="T4" y="T5"/>
                </a:cxn>
                <a:cxn ang="T13">
                  <a:pos x="T6" y="T7"/>
                </a:cxn>
                <a:cxn ang="T14">
                  <a:pos x="T8" y="T9"/>
                </a:cxn>
              </a:cxnLst>
              <a:rect l="T15" t="T16" r="T17" b="T18"/>
              <a:pathLst>
                <a:path w="1684" h="636">
                  <a:moveTo>
                    <a:pt x="0" y="0"/>
                  </a:moveTo>
                  <a:lnTo>
                    <a:pt x="765" y="0"/>
                  </a:lnTo>
                  <a:lnTo>
                    <a:pt x="1683" y="635"/>
                  </a:lnTo>
                  <a:lnTo>
                    <a:pt x="918" y="635"/>
                  </a:lnTo>
                  <a:lnTo>
                    <a:pt x="0" y="0"/>
                  </a:lnTo>
                </a:path>
              </a:pathLst>
            </a:custGeom>
            <a:solidFill>
              <a:srgbClr val="919191"/>
            </a:solidFill>
            <a:ln w="12700" cap="rnd">
              <a:noFill/>
              <a:round/>
              <a:headEnd/>
              <a:tailEnd/>
            </a:ln>
          </p:spPr>
          <p:txBody>
            <a:bodyPr/>
            <a:lstStyle/>
            <a:p>
              <a:endParaRPr lang="en-US"/>
            </a:p>
          </p:txBody>
        </p:sp>
      </p:grpSp>
      <p:sp>
        <p:nvSpPr>
          <p:cNvPr id="76811" name="Rectangle 11"/>
          <p:cNvSpPr>
            <a:spLocks noChangeArrowheads="1"/>
          </p:cNvSpPr>
          <p:nvPr/>
        </p:nvSpPr>
        <p:spPr bwMode="auto">
          <a:xfrm>
            <a:off x="381000" y="5791200"/>
            <a:ext cx="2189163" cy="576263"/>
          </a:xfrm>
          <a:prstGeom prst="rect">
            <a:avLst/>
          </a:prstGeom>
          <a:solidFill>
            <a:schemeClr val="hlink"/>
          </a:solidFill>
          <a:ln w="12700">
            <a:noFill/>
            <a:miter lim="800000"/>
            <a:headEnd/>
            <a:tailEnd/>
          </a:ln>
          <a:effectLst>
            <a:prstShdw prst="shdw17" dist="17961" dir="2700000">
              <a:schemeClr val="hlink">
                <a:gamma/>
                <a:shade val="60000"/>
                <a:invGamma/>
              </a:schemeClr>
            </a:prstShdw>
          </a:effectLst>
        </p:spPr>
        <p:txBody>
          <a:bodyPr wrap="none" lIns="90488" tIns="44450" rIns="90488" bIns="44450">
            <a:spAutoFit/>
          </a:bodyPr>
          <a:lstStyle/>
          <a:p>
            <a:pPr eaLnBrk="0" hangingPunct="0">
              <a:defRPr/>
            </a:pPr>
            <a:r>
              <a:rPr lang="en-US" sz="3200">
                <a:effectLst>
                  <a:outerShdw blurRad="38100" dist="38100" dir="2700000" algn="tl">
                    <a:srgbClr val="000000"/>
                  </a:outerShdw>
                </a:effectLst>
                <a:latin typeface="Arial" charset="0"/>
              </a:rPr>
              <a:t>Conclusion</a:t>
            </a:r>
          </a:p>
        </p:txBody>
      </p:sp>
      <p:sp>
        <p:nvSpPr>
          <p:cNvPr id="58373" name="Rectangle 12"/>
          <p:cNvSpPr>
            <a:spLocks noChangeArrowheads="1"/>
          </p:cNvSpPr>
          <p:nvPr/>
        </p:nvSpPr>
        <p:spPr bwMode="auto">
          <a:xfrm>
            <a:off x="2805113" y="5648325"/>
            <a:ext cx="4965700" cy="819150"/>
          </a:xfrm>
          <a:prstGeom prst="rect">
            <a:avLst/>
          </a:prstGeom>
          <a:noFill/>
          <a:ln w="12700">
            <a:noFill/>
            <a:miter lim="800000"/>
            <a:headEnd/>
            <a:tailEnd/>
          </a:ln>
        </p:spPr>
        <p:txBody>
          <a:bodyPr lIns="90488" tIns="44450" rIns="90488" bIns="44450">
            <a:spAutoFit/>
          </a:bodyPr>
          <a:lstStyle/>
          <a:p>
            <a:pPr eaLnBrk="0" hangingPunct="0">
              <a:spcBef>
                <a:spcPct val="20000"/>
              </a:spcBef>
            </a:pPr>
            <a:r>
              <a:rPr lang="en-US" sz="2400" b="1">
                <a:solidFill>
                  <a:srgbClr val="FC0128"/>
                </a:solidFill>
                <a:latin typeface="Arial" charset="0"/>
              </a:rPr>
              <a:t>Is there a relationship between the cause and effect?</a:t>
            </a:r>
          </a:p>
        </p:txBody>
      </p:sp>
      <p:sp>
        <p:nvSpPr>
          <p:cNvPr id="58374" name="Rectangle 13"/>
          <p:cNvSpPr>
            <a:spLocks noChangeArrowheads="1"/>
          </p:cNvSpPr>
          <p:nvPr/>
        </p:nvSpPr>
        <p:spPr bwMode="auto">
          <a:xfrm>
            <a:off x="3605213" y="4957763"/>
            <a:ext cx="4005262" cy="454025"/>
          </a:xfrm>
          <a:prstGeom prst="rect">
            <a:avLst/>
          </a:prstGeom>
          <a:noFill/>
          <a:ln w="12700">
            <a:noFill/>
            <a:miter lim="800000"/>
            <a:headEnd/>
            <a:tailEnd/>
          </a:ln>
        </p:spPr>
        <p:txBody>
          <a:bodyPr wrap="none" lIns="90488" tIns="44450" rIns="90488" bIns="44450">
            <a:spAutoFit/>
          </a:bodyPr>
          <a:lstStyle/>
          <a:p>
            <a:pPr eaLnBrk="0" hangingPunct="0">
              <a:spcBef>
                <a:spcPct val="20000"/>
              </a:spcBef>
            </a:pPr>
            <a:r>
              <a:rPr lang="en-US" sz="2400" b="1">
                <a:solidFill>
                  <a:srgbClr val="FC0128"/>
                </a:solidFill>
                <a:latin typeface="Arial" charset="0"/>
              </a:rPr>
              <a:t>Is the relationship causal?</a:t>
            </a:r>
          </a:p>
        </p:txBody>
      </p:sp>
      <p:sp>
        <p:nvSpPr>
          <p:cNvPr id="76814" name="Rectangle 14"/>
          <p:cNvSpPr>
            <a:spLocks noChangeArrowheads="1"/>
          </p:cNvSpPr>
          <p:nvPr/>
        </p:nvSpPr>
        <p:spPr bwMode="auto">
          <a:xfrm>
            <a:off x="1143000" y="4724400"/>
            <a:ext cx="2346325" cy="576263"/>
          </a:xfrm>
          <a:prstGeom prst="rect">
            <a:avLst/>
          </a:prstGeom>
          <a:solidFill>
            <a:schemeClr val="hlink"/>
          </a:solidFill>
          <a:ln w="12700">
            <a:noFill/>
            <a:miter lim="800000"/>
            <a:headEnd/>
            <a:tailEnd/>
          </a:ln>
          <a:effectLst>
            <a:prstShdw prst="shdw17" dist="17961" dir="2700000">
              <a:schemeClr val="hlink">
                <a:gamma/>
                <a:shade val="60000"/>
                <a:invGamma/>
              </a:schemeClr>
            </a:prstShdw>
          </a:effectLst>
        </p:spPr>
        <p:txBody>
          <a:bodyPr wrap="none" lIns="90488" tIns="44450" rIns="90488" bIns="44450">
            <a:spAutoFit/>
          </a:bodyPr>
          <a:lstStyle/>
          <a:p>
            <a:pPr eaLnBrk="0" hangingPunct="0">
              <a:defRPr/>
            </a:pPr>
            <a:r>
              <a:rPr lang="en-US" sz="3200">
                <a:effectLst>
                  <a:outerShdw blurRad="38100" dist="38100" dir="2700000" algn="tl">
                    <a:srgbClr val="000000"/>
                  </a:outerShdw>
                </a:effectLst>
                <a:latin typeface="Arial" charset="0"/>
              </a:rPr>
              <a:t>In this study</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13315" name="Rectangle 3"/>
          <p:cNvSpPr>
            <a:spLocks noGrp="1" noChangeArrowheads="1"/>
          </p:cNvSpPr>
          <p:nvPr>
            <p:ph type="title"/>
          </p:nvPr>
        </p:nvSpPr>
        <p:spPr>
          <a:xfrm>
            <a:off x="612775" y="228600"/>
            <a:ext cx="8153400" cy="990600"/>
          </a:xfrm>
        </p:spPr>
        <p:txBody>
          <a:bodyPr/>
          <a:lstStyle/>
          <a:p>
            <a:pPr eaLnBrk="1" hangingPunct="1"/>
            <a:r>
              <a:rPr lang="en-US" sz="3600" smtClean="0"/>
              <a:t>What is Science, the Scientific Method, and Research?</a:t>
            </a:r>
          </a:p>
        </p:txBody>
      </p:sp>
      <p:sp>
        <p:nvSpPr>
          <p:cNvPr id="13316" name="Rectangle 4"/>
          <p:cNvSpPr>
            <a:spLocks noGrp="1" noChangeArrowheads="1"/>
          </p:cNvSpPr>
          <p:nvPr>
            <p:ph sz="quarter" idx="1"/>
          </p:nvPr>
        </p:nvSpPr>
        <p:spPr>
          <a:xfrm>
            <a:off x="612775" y="1600200"/>
            <a:ext cx="8153400" cy="4495800"/>
          </a:xfrm>
        </p:spPr>
        <p:txBody>
          <a:bodyPr/>
          <a:lstStyle/>
          <a:p>
            <a:pPr eaLnBrk="1" hangingPunct="1"/>
            <a:r>
              <a:rPr lang="en-US" smtClean="0"/>
              <a:t>Science…</a:t>
            </a:r>
          </a:p>
          <a:p>
            <a:pPr lvl="1" eaLnBrk="1" hangingPunct="1"/>
            <a:r>
              <a:rPr lang="en-US" smtClean="0"/>
              <a:t>a body of established knowledge</a:t>
            </a:r>
          </a:p>
          <a:p>
            <a:pPr lvl="1" eaLnBrk="1" hangingPunct="1"/>
            <a:r>
              <a:rPr lang="en-US" smtClean="0"/>
              <a:t>the observation, identification, investigation, and theoretical explanation of natural phenomenon</a:t>
            </a:r>
          </a:p>
        </p:txBody>
      </p:sp>
      <p:sp>
        <p:nvSpPr>
          <p:cNvPr id="13317" name="TextBox 5"/>
          <p:cNvSpPr txBox="1">
            <a:spLocks noChangeArrowheads="1"/>
          </p:cNvSpPr>
          <p:nvPr/>
        </p:nvSpPr>
        <p:spPr bwMode="auto">
          <a:xfrm>
            <a:off x="1371600" y="4191000"/>
            <a:ext cx="6324600" cy="1077913"/>
          </a:xfrm>
          <a:prstGeom prst="rect">
            <a:avLst/>
          </a:prstGeom>
          <a:noFill/>
          <a:ln w="9525">
            <a:noFill/>
            <a:miter lim="800000"/>
            <a:headEnd/>
            <a:tailEnd/>
          </a:ln>
        </p:spPr>
        <p:txBody>
          <a:bodyPr>
            <a:spAutoFit/>
          </a:bodyPr>
          <a:lstStyle/>
          <a:p>
            <a:pPr algn="ctr"/>
            <a:r>
              <a:rPr lang="en-US" sz="3200">
                <a:solidFill>
                  <a:srgbClr val="C00000"/>
                </a:solidFill>
                <a:latin typeface="Calibri" pitchFamily="34" charset="0"/>
              </a:rPr>
              <a:t>usually the ultimate goal is theory generation and verification</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effectLst>
            <a:outerShdw dist="35921" dir="2700000" algn="ctr" rotWithShape="0">
              <a:srgbClr val="000000"/>
            </a:outerShdw>
          </a:effectLst>
        </p:spPr>
        <p:txBody>
          <a:bodyPr lIns="90488" tIns="44450" rIns="90488" bIns="44450" rtlCol="0">
            <a:normAutofit fontScale="90000"/>
          </a:bodyPr>
          <a:lstStyle/>
          <a:p>
            <a:pPr eaLnBrk="1" fontAlgn="auto" hangingPunct="1">
              <a:spcAft>
                <a:spcPts val="0"/>
              </a:spcAft>
              <a:defRPr/>
            </a:pPr>
            <a:r>
              <a:rPr lang="en-US" smtClean="0"/>
              <a:t>The Validity Questions Are </a:t>
            </a:r>
            <a:r>
              <a:rPr lang="en-US" i="1" smtClean="0"/>
              <a:t>Cumulative</a:t>
            </a:r>
            <a:r>
              <a:rPr lang="en-US" smtClean="0"/>
              <a:t>...</a:t>
            </a:r>
          </a:p>
        </p:txBody>
      </p:sp>
      <p:grpSp>
        <p:nvGrpSpPr>
          <p:cNvPr id="59395" name="Group 3"/>
          <p:cNvGrpSpPr>
            <a:grpSpLocks/>
          </p:cNvGrpSpPr>
          <p:nvPr/>
        </p:nvGrpSpPr>
        <p:grpSpPr bwMode="auto">
          <a:xfrm>
            <a:off x="915988" y="1181100"/>
            <a:ext cx="7581900" cy="5365750"/>
            <a:chOff x="577" y="744"/>
            <a:chExt cx="4776" cy="3380"/>
          </a:xfrm>
        </p:grpSpPr>
        <p:sp>
          <p:nvSpPr>
            <p:cNvPr id="59402" name="Freeform 4"/>
            <p:cNvSpPr>
              <a:spLocks/>
            </p:cNvSpPr>
            <p:nvPr/>
          </p:nvSpPr>
          <p:spPr bwMode="auto">
            <a:xfrm>
              <a:off x="577" y="744"/>
              <a:ext cx="4776" cy="3375"/>
            </a:xfrm>
            <a:custGeom>
              <a:avLst/>
              <a:gdLst>
                <a:gd name="T0" fmla="*/ 925 w 4776"/>
                <a:gd name="T1" fmla="*/ 3374 h 3375"/>
                <a:gd name="T2" fmla="*/ 0 w 4776"/>
                <a:gd name="T3" fmla="*/ 2666 h 3375"/>
                <a:gd name="T4" fmla="*/ 0 w 4776"/>
                <a:gd name="T5" fmla="*/ 2076 h 3375"/>
                <a:gd name="T6" fmla="*/ 771 w 4776"/>
                <a:gd name="T7" fmla="*/ 2076 h 3375"/>
                <a:gd name="T8" fmla="*/ 771 w 4776"/>
                <a:gd name="T9" fmla="*/ 1560 h 3375"/>
                <a:gd name="T10" fmla="*/ 1541 w 4776"/>
                <a:gd name="T11" fmla="*/ 1560 h 3375"/>
                <a:gd name="T12" fmla="*/ 1541 w 4776"/>
                <a:gd name="T13" fmla="*/ 1041 h 3375"/>
                <a:gd name="T14" fmla="*/ 2312 w 4776"/>
                <a:gd name="T15" fmla="*/ 1041 h 3375"/>
                <a:gd name="T16" fmla="*/ 2312 w 4776"/>
                <a:gd name="T17" fmla="*/ 522 h 3375"/>
                <a:gd name="T18" fmla="*/ 3080 w 4776"/>
                <a:gd name="T19" fmla="*/ 522 h 3375"/>
                <a:gd name="T20" fmla="*/ 3080 w 4776"/>
                <a:gd name="T21" fmla="*/ 3 h 3375"/>
                <a:gd name="T22" fmla="*/ 3850 w 4776"/>
                <a:gd name="T23" fmla="*/ 0 h 3375"/>
                <a:gd name="T24" fmla="*/ 4775 w 4776"/>
                <a:gd name="T25" fmla="*/ 649 h 3375"/>
                <a:gd name="T26" fmla="*/ 925 w 4776"/>
                <a:gd name="T27" fmla="*/ 3374 h 337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776"/>
                <a:gd name="T43" fmla="*/ 0 h 3375"/>
                <a:gd name="T44" fmla="*/ 4776 w 4776"/>
                <a:gd name="T45" fmla="*/ 3375 h 337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776" h="3375">
                  <a:moveTo>
                    <a:pt x="925" y="3374"/>
                  </a:moveTo>
                  <a:lnTo>
                    <a:pt x="0" y="2666"/>
                  </a:lnTo>
                  <a:lnTo>
                    <a:pt x="0" y="2076"/>
                  </a:lnTo>
                  <a:lnTo>
                    <a:pt x="771" y="2076"/>
                  </a:lnTo>
                  <a:lnTo>
                    <a:pt x="771" y="1560"/>
                  </a:lnTo>
                  <a:lnTo>
                    <a:pt x="1541" y="1560"/>
                  </a:lnTo>
                  <a:lnTo>
                    <a:pt x="1541" y="1041"/>
                  </a:lnTo>
                  <a:lnTo>
                    <a:pt x="2312" y="1041"/>
                  </a:lnTo>
                  <a:lnTo>
                    <a:pt x="2312" y="522"/>
                  </a:lnTo>
                  <a:lnTo>
                    <a:pt x="3080" y="522"/>
                  </a:lnTo>
                  <a:lnTo>
                    <a:pt x="3080" y="3"/>
                  </a:lnTo>
                  <a:lnTo>
                    <a:pt x="3850" y="0"/>
                  </a:lnTo>
                  <a:lnTo>
                    <a:pt x="4775" y="649"/>
                  </a:lnTo>
                  <a:lnTo>
                    <a:pt x="925" y="3374"/>
                  </a:lnTo>
                </a:path>
              </a:pathLst>
            </a:custGeom>
            <a:solidFill>
              <a:srgbClr val="CECECE"/>
            </a:solidFill>
            <a:ln w="12700" cap="rnd">
              <a:noFill/>
              <a:round/>
              <a:headEnd/>
              <a:tailEnd/>
            </a:ln>
          </p:spPr>
          <p:txBody>
            <a:bodyPr/>
            <a:lstStyle/>
            <a:p>
              <a:endParaRPr lang="en-US"/>
            </a:p>
          </p:txBody>
        </p:sp>
        <p:sp>
          <p:nvSpPr>
            <p:cNvPr id="59403" name="Freeform 5"/>
            <p:cNvSpPr>
              <a:spLocks/>
            </p:cNvSpPr>
            <p:nvPr/>
          </p:nvSpPr>
          <p:spPr bwMode="auto">
            <a:xfrm>
              <a:off x="1506" y="1396"/>
              <a:ext cx="3847" cy="2728"/>
            </a:xfrm>
            <a:custGeom>
              <a:avLst/>
              <a:gdLst>
                <a:gd name="T0" fmla="*/ 3846 w 3847"/>
                <a:gd name="T1" fmla="*/ 0 h 2728"/>
                <a:gd name="T2" fmla="*/ 3846 w 3847"/>
                <a:gd name="T3" fmla="*/ 2727 h 2728"/>
                <a:gd name="T4" fmla="*/ 0 w 3847"/>
                <a:gd name="T5" fmla="*/ 2722 h 2728"/>
                <a:gd name="T6" fmla="*/ 0 w 3847"/>
                <a:gd name="T7" fmla="*/ 2074 h 2728"/>
                <a:gd name="T8" fmla="*/ 770 w 3847"/>
                <a:gd name="T9" fmla="*/ 2074 h 2728"/>
                <a:gd name="T10" fmla="*/ 770 w 3847"/>
                <a:gd name="T11" fmla="*/ 1555 h 2728"/>
                <a:gd name="T12" fmla="*/ 1536 w 3847"/>
                <a:gd name="T13" fmla="*/ 1555 h 2728"/>
                <a:gd name="T14" fmla="*/ 1536 w 3847"/>
                <a:gd name="T15" fmla="*/ 1040 h 2728"/>
                <a:gd name="T16" fmla="*/ 2306 w 3847"/>
                <a:gd name="T17" fmla="*/ 1040 h 2728"/>
                <a:gd name="T18" fmla="*/ 2306 w 3847"/>
                <a:gd name="T19" fmla="*/ 521 h 2728"/>
                <a:gd name="T20" fmla="*/ 3076 w 3847"/>
                <a:gd name="T21" fmla="*/ 521 h 2728"/>
                <a:gd name="T22" fmla="*/ 3076 w 3847"/>
                <a:gd name="T23" fmla="*/ 3 h 2728"/>
                <a:gd name="T24" fmla="*/ 3846 w 3847"/>
                <a:gd name="T25" fmla="*/ 0 h 27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47"/>
                <a:gd name="T40" fmla="*/ 0 h 2728"/>
                <a:gd name="T41" fmla="*/ 3847 w 3847"/>
                <a:gd name="T42" fmla="*/ 2728 h 272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47" h="2728">
                  <a:moveTo>
                    <a:pt x="3846" y="0"/>
                  </a:moveTo>
                  <a:lnTo>
                    <a:pt x="3846" y="2727"/>
                  </a:lnTo>
                  <a:lnTo>
                    <a:pt x="0" y="2722"/>
                  </a:lnTo>
                  <a:lnTo>
                    <a:pt x="0" y="2074"/>
                  </a:lnTo>
                  <a:lnTo>
                    <a:pt x="770" y="2074"/>
                  </a:lnTo>
                  <a:lnTo>
                    <a:pt x="770" y="1555"/>
                  </a:lnTo>
                  <a:lnTo>
                    <a:pt x="1536" y="1555"/>
                  </a:lnTo>
                  <a:lnTo>
                    <a:pt x="1536" y="1040"/>
                  </a:lnTo>
                  <a:lnTo>
                    <a:pt x="2306" y="1040"/>
                  </a:lnTo>
                  <a:lnTo>
                    <a:pt x="2306" y="521"/>
                  </a:lnTo>
                  <a:lnTo>
                    <a:pt x="3076" y="521"/>
                  </a:lnTo>
                  <a:lnTo>
                    <a:pt x="3076" y="3"/>
                  </a:lnTo>
                  <a:lnTo>
                    <a:pt x="3846" y="0"/>
                  </a:lnTo>
                </a:path>
              </a:pathLst>
            </a:custGeom>
            <a:solidFill>
              <a:srgbClr val="DADADA"/>
            </a:solidFill>
            <a:ln w="12700" cap="rnd">
              <a:noFill/>
              <a:round/>
              <a:headEnd/>
              <a:tailEnd/>
            </a:ln>
          </p:spPr>
          <p:txBody>
            <a:bodyPr/>
            <a:lstStyle/>
            <a:p>
              <a:endParaRPr lang="en-US"/>
            </a:p>
          </p:txBody>
        </p:sp>
        <p:sp>
          <p:nvSpPr>
            <p:cNvPr id="59404" name="Freeform 6"/>
            <p:cNvSpPr>
              <a:spLocks/>
            </p:cNvSpPr>
            <p:nvPr/>
          </p:nvSpPr>
          <p:spPr bwMode="auto">
            <a:xfrm>
              <a:off x="577" y="2830"/>
              <a:ext cx="1684" cy="637"/>
            </a:xfrm>
            <a:custGeom>
              <a:avLst/>
              <a:gdLst>
                <a:gd name="T0" fmla="*/ 0 w 1684"/>
                <a:gd name="T1" fmla="*/ 0 h 637"/>
                <a:gd name="T2" fmla="*/ 765 w 1684"/>
                <a:gd name="T3" fmla="*/ 0 h 637"/>
                <a:gd name="T4" fmla="*/ 1683 w 1684"/>
                <a:gd name="T5" fmla="*/ 636 h 637"/>
                <a:gd name="T6" fmla="*/ 918 w 1684"/>
                <a:gd name="T7" fmla="*/ 636 h 637"/>
                <a:gd name="T8" fmla="*/ 0 w 1684"/>
                <a:gd name="T9" fmla="*/ 0 h 637"/>
                <a:gd name="T10" fmla="*/ 0 60000 65536"/>
                <a:gd name="T11" fmla="*/ 0 60000 65536"/>
                <a:gd name="T12" fmla="*/ 0 60000 65536"/>
                <a:gd name="T13" fmla="*/ 0 60000 65536"/>
                <a:gd name="T14" fmla="*/ 0 60000 65536"/>
                <a:gd name="T15" fmla="*/ 0 w 1684"/>
                <a:gd name="T16" fmla="*/ 0 h 637"/>
                <a:gd name="T17" fmla="*/ 1684 w 1684"/>
                <a:gd name="T18" fmla="*/ 637 h 637"/>
              </a:gdLst>
              <a:ahLst/>
              <a:cxnLst>
                <a:cxn ang="T10">
                  <a:pos x="T0" y="T1"/>
                </a:cxn>
                <a:cxn ang="T11">
                  <a:pos x="T2" y="T3"/>
                </a:cxn>
                <a:cxn ang="T12">
                  <a:pos x="T4" y="T5"/>
                </a:cxn>
                <a:cxn ang="T13">
                  <a:pos x="T6" y="T7"/>
                </a:cxn>
                <a:cxn ang="T14">
                  <a:pos x="T8" y="T9"/>
                </a:cxn>
              </a:cxnLst>
              <a:rect l="T15" t="T16" r="T17" b="T18"/>
              <a:pathLst>
                <a:path w="1684" h="637">
                  <a:moveTo>
                    <a:pt x="0" y="0"/>
                  </a:moveTo>
                  <a:lnTo>
                    <a:pt x="765" y="0"/>
                  </a:lnTo>
                  <a:lnTo>
                    <a:pt x="1683" y="636"/>
                  </a:lnTo>
                  <a:lnTo>
                    <a:pt x="918" y="636"/>
                  </a:lnTo>
                  <a:lnTo>
                    <a:pt x="0" y="0"/>
                  </a:lnTo>
                </a:path>
              </a:pathLst>
            </a:custGeom>
            <a:solidFill>
              <a:srgbClr val="919191"/>
            </a:solidFill>
            <a:ln w="12700" cap="rnd">
              <a:noFill/>
              <a:round/>
              <a:headEnd/>
              <a:tailEnd/>
            </a:ln>
          </p:spPr>
          <p:txBody>
            <a:bodyPr/>
            <a:lstStyle/>
            <a:p>
              <a:endParaRPr lang="en-US"/>
            </a:p>
          </p:txBody>
        </p:sp>
        <p:sp>
          <p:nvSpPr>
            <p:cNvPr id="59405" name="Freeform 7"/>
            <p:cNvSpPr>
              <a:spLocks/>
            </p:cNvSpPr>
            <p:nvPr/>
          </p:nvSpPr>
          <p:spPr bwMode="auto">
            <a:xfrm>
              <a:off x="1351" y="2311"/>
              <a:ext cx="1681" cy="637"/>
            </a:xfrm>
            <a:custGeom>
              <a:avLst/>
              <a:gdLst>
                <a:gd name="T0" fmla="*/ 0 w 1681"/>
                <a:gd name="T1" fmla="*/ 0 h 637"/>
                <a:gd name="T2" fmla="*/ 765 w 1681"/>
                <a:gd name="T3" fmla="*/ 0 h 637"/>
                <a:gd name="T4" fmla="*/ 1680 w 1681"/>
                <a:gd name="T5" fmla="*/ 636 h 637"/>
                <a:gd name="T6" fmla="*/ 918 w 1681"/>
                <a:gd name="T7" fmla="*/ 636 h 637"/>
                <a:gd name="T8" fmla="*/ 0 w 1681"/>
                <a:gd name="T9" fmla="*/ 0 h 637"/>
                <a:gd name="T10" fmla="*/ 0 60000 65536"/>
                <a:gd name="T11" fmla="*/ 0 60000 65536"/>
                <a:gd name="T12" fmla="*/ 0 60000 65536"/>
                <a:gd name="T13" fmla="*/ 0 60000 65536"/>
                <a:gd name="T14" fmla="*/ 0 60000 65536"/>
                <a:gd name="T15" fmla="*/ 0 w 1681"/>
                <a:gd name="T16" fmla="*/ 0 h 637"/>
                <a:gd name="T17" fmla="*/ 1681 w 1681"/>
                <a:gd name="T18" fmla="*/ 637 h 637"/>
              </a:gdLst>
              <a:ahLst/>
              <a:cxnLst>
                <a:cxn ang="T10">
                  <a:pos x="T0" y="T1"/>
                </a:cxn>
                <a:cxn ang="T11">
                  <a:pos x="T2" y="T3"/>
                </a:cxn>
                <a:cxn ang="T12">
                  <a:pos x="T4" y="T5"/>
                </a:cxn>
                <a:cxn ang="T13">
                  <a:pos x="T6" y="T7"/>
                </a:cxn>
                <a:cxn ang="T14">
                  <a:pos x="T8" y="T9"/>
                </a:cxn>
              </a:cxnLst>
              <a:rect l="T15" t="T16" r="T17" b="T18"/>
              <a:pathLst>
                <a:path w="1681" h="637">
                  <a:moveTo>
                    <a:pt x="0" y="0"/>
                  </a:moveTo>
                  <a:lnTo>
                    <a:pt x="765" y="0"/>
                  </a:lnTo>
                  <a:lnTo>
                    <a:pt x="1680" y="636"/>
                  </a:lnTo>
                  <a:lnTo>
                    <a:pt x="918" y="636"/>
                  </a:lnTo>
                  <a:lnTo>
                    <a:pt x="0" y="0"/>
                  </a:lnTo>
                </a:path>
              </a:pathLst>
            </a:custGeom>
            <a:solidFill>
              <a:srgbClr val="919191"/>
            </a:solidFill>
            <a:ln w="12700" cap="rnd">
              <a:noFill/>
              <a:round/>
              <a:headEnd/>
              <a:tailEnd/>
            </a:ln>
          </p:spPr>
          <p:txBody>
            <a:bodyPr/>
            <a:lstStyle/>
            <a:p>
              <a:endParaRPr lang="en-US"/>
            </a:p>
          </p:txBody>
        </p:sp>
        <p:sp>
          <p:nvSpPr>
            <p:cNvPr id="59406" name="Freeform 8"/>
            <p:cNvSpPr>
              <a:spLocks/>
            </p:cNvSpPr>
            <p:nvPr/>
          </p:nvSpPr>
          <p:spPr bwMode="auto">
            <a:xfrm>
              <a:off x="2125" y="1790"/>
              <a:ext cx="1680" cy="636"/>
            </a:xfrm>
            <a:custGeom>
              <a:avLst/>
              <a:gdLst>
                <a:gd name="T0" fmla="*/ 0 w 1680"/>
                <a:gd name="T1" fmla="*/ 0 h 636"/>
                <a:gd name="T2" fmla="*/ 765 w 1680"/>
                <a:gd name="T3" fmla="*/ 0 h 636"/>
                <a:gd name="T4" fmla="*/ 1679 w 1680"/>
                <a:gd name="T5" fmla="*/ 635 h 636"/>
                <a:gd name="T6" fmla="*/ 914 w 1680"/>
                <a:gd name="T7" fmla="*/ 635 h 636"/>
                <a:gd name="T8" fmla="*/ 0 w 1680"/>
                <a:gd name="T9" fmla="*/ 0 h 636"/>
                <a:gd name="T10" fmla="*/ 0 60000 65536"/>
                <a:gd name="T11" fmla="*/ 0 60000 65536"/>
                <a:gd name="T12" fmla="*/ 0 60000 65536"/>
                <a:gd name="T13" fmla="*/ 0 60000 65536"/>
                <a:gd name="T14" fmla="*/ 0 60000 65536"/>
                <a:gd name="T15" fmla="*/ 0 w 1680"/>
                <a:gd name="T16" fmla="*/ 0 h 636"/>
                <a:gd name="T17" fmla="*/ 1680 w 1680"/>
                <a:gd name="T18" fmla="*/ 636 h 636"/>
              </a:gdLst>
              <a:ahLst/>
              <a:cxnLst>
                <a:cxn ang="T10">
                  <a:pos x="T0" y="T1"/>
                </a:cxn>
                <a:cxn ang="T11">
                  <a:pos x="T2" y="T3"/>
                </a:cxn>
                <a:cxn ang="T12">
                  <a:pos x="T4" y="T5"/>
                </a:cxn>
                <a:cxn ang="T13">
                  <a:pos x="T6" y="T7"/>
                </a:cxn>
                <a:cxn ang="T14">
                  <a:pos x="T8" y="T9"/>
                </a:cxn>
              </a:cxnLst>
              <a:rect l="T15" t="T16" r="T17" b="T18"/>
              <a:pathLst>
                <a:path w="1680" h="636">
                  <a:moveTo>
                    <a:pt x="0" y="0"/>
                  </a:moveTo>
                  <a:lnTo>
                    <a:pt x="765" y="0"/>
                  </a:lnTo>
                  <a:lnTo>
                    <a:pt x="1679" y="635"/>
                  </a:lnTo>
                  <a:lnTo>
                    <a:pt x="914" y="635"/>
                  </a:lnTo>
                  <a:lnTo>
                    <a:pt x="0" y="0"/>
                  </a:lnTo>
                </a:path>
              </a:pathLst>
            </a:custGeom>
            <a:solidFill>
              <a:srgbClr val="919191"/>
            </a:solidFill>
            <a:ln w="12700" cap="rnd">
              <a:noFill/>
              <a:round/>
              <a:headEnd/>
              <a:tailEnd/>
            </a:ln>
          </p:spPr>
          <p:txBody>
            <a:bodyPr/>
            <a:lstStyle/>
            <a:p>
              <a:endParaRPr lang="en-US"/>
            </a:p>
          </p:txBody>
        </p:sp>
        <p:sp>
          <p:nvSpPr>
            <p:cNvPr id="59407" name="Freeform 9"/>
            <p:cNvSpPr>
              <a:spLocks/>
            </p:cNvSpPr>
            <p:nvPr/>
          </p:nvSpPr>
          <p:spPr bwMode="auto">
            <a:xfrm>
              <a:off x="2898" y="1268"/>
              <a:ext cx="1681" cy="637"/>
            </a:xfrm>
            <a:custGeom>
              <a:avLst/>
              <a:gdLst>
                <a:gd name="T0" fmla="*/ 0 w 1681"/>
                <a:gd name="T1" fmla="*/ 0 h 637"/>
                <a:gd name="T2" fmla="*/ 762 w 1681"/>
                <a:gd name="T3" fmla="*/ 0 h 637"/>
                <a:gd name="T4" fmla="*/ 1680 w 1681"/>
                <a:gd name="T5" fmla="*/ 636 h 637"/>
                <a:gd name="T6" fmla="*/ 915 w 1681"/>
                <a:gd name="T7" fmla="*/ 636 h 637"/>
                <a:gd name="T8" fmla="*/ 0 w 1681"/>
                <a:gd name="T9" fmla="*/ 0 h 637"/>
                <a:gd name="T10" fmla="*/ 0 60000 65536"/>
                <a:gd name="T11" fmla="*/ 0 60000 65536"/>
                <a:gd name="T12" fmla="*/ 0 60000 65536"/>
                <a:gd name="T13" fmla="*/ 0 60000 65536"/>
                <a:gd name="T14" fmla="*/ 0 60000 65536"/>
                <a:gd name="T15" fmla="*/ 0 w 1681"/>
                <a:gd name="T16" fmla="*/ 0 h 637"/>
                <a:gd name="T17" fmla="*/ 1681 w 1681"/>
                <a:gd name="T18" fmla="*/ 637 h 637"/>
              </a:gdLst>
              <a:ahLst/>
              <a:cxnLst>
                <a:cxn ang="T10">
                  <a:pos x="T0" y="T1"/>
                </a:cxn>
                <a:cxn ang="T11">
                  <a:pos x="T2" y="T3"/>
                </a:cxn>
                <a:cxn ang="T12">
                  <a:pos x="T4" y="T5"/>
                </a:cxn>
                <a:cxn ang="T13">
                  <a:pos x="T6" y="T7"/>
                </a:cxn>
                <a:cxn ang="T14">
                  <a:pos x="T8" y="T9"/>
                </a:cxn>
              </a:cxnLst>
              <a:rect l="T15" t="T16" r="T17" b="T18"/>
              <a:pathLst>
                <a:path w="1681" h="637">
                  <a:moveTo>
                    <a:pt x="0" y="0"/>
                  </a:moveTo>
                  <a:lnTo>
                    <a:pt x="762" y="0"/>
                  </a:lnTo>
                  <a:lnTo>
                    <a:pt x="1680" y="636"/>
                  </a:lnTo>
                  <a:lnTo>
                    <a:pt x="915" y="636"/>
                  </a:lnTo>
                  <a:lnTo>
                    <a:pt x="0" y="0"/>
                  </a:lnTo>
                </a:path>
              </a:pathLst>
            </a:custGeom>
            <a:solidFill>
              <a:srgbClr val="919191"/>
            </a:solidFill>
            <a:ln w="12700" cap="rnd">
              <a:noFill/>
              <a:round/>
              <a:headEnd/>
              <a:tailEnd/>
            </a:ln>
          </p:spPr>
          <p:txBody>
            <a:bodyPr/>
            <a:lstStyle/>
            <a:p>
              <a:endParaRPr lang="en-US"/>
            </a:p>
          </p:txBody>
        </p:sp>
        <p:sp>
          <p:nvSpPr>
            <p:cNvPr id="59408" name="Freeform 10"/>
            <p:cNvSpPr>
              <a:spLocks/>
            </p:cNvSpPr>
            <p:nvPr/>
          </p:nvSpPr>
          <p:spPr bwMode="auto">
            <a:xfrm>
              <a:off x="3669" y="747"/>
              <a:ext cx="1684" cy="636"/>
            </a:xfrm>
            <a:custGeom>
              <a:avLst/>
              <a:gdLst>
                <a:gd name="T0" fmla="*/ 0 w 1684"/>
                <a:gd name="T1" fmla="*/ 0 h 636"/>
                <a:gd name="T2" fmla="*/ 765 w 1684"/>
                <a:gd name="T3" fmla="*/ 0 h 636"/>
                <a:gd name="T4" fmla="*/ 1683 w 1684"/>
                <a:gd name="T5" fmla="*/ 635 h 636"/>
                <a:gd name="T6" fmla="*/ 918 w 1684"/>
                <a:gd name="T7" fmla="*/ 635 h 636"/>
                <a:gd name="T8" fmla="*/ 0 w 1684"/>
                <a:gd name="T9" fmla="*/ 0 h 636"/>
                <a:gd name="T10" fmla="*/ 0 60000 65536"/>
                <a:gd name="T11" fmla="*/ 0 60000 65536"/>
                <a:gd name="T12" fmla="*/ 0 60000 65536"/>
                <a:gd name="T13" fmla="*/ 0 60000 65536"/>
                <a:gd name="T14" fmla="*/ 0 60000 65536"/>
                <a:gd name="T15" fmla="*/ 0 w 1684"/>
                <a:gd name="T16" fmla="*/ 0 h 636"/>
                <a:gd name="T17" fmla="*/ 1684 w 1684"/>
                <a:gd name="T18" fmla="*/ 636 h 636"/>
              </a:gdLst>
              <a:ahLst/>
              <a:cxnLst>
                <a:cxn ang="T10">
                  <a:pos x="T0" y="T1"/>
                </a:cxn>
                <a:cxn ang="T11">
                  <a:pos x="T2" y="T3"/>
                </a:cxn>
                <a:cxn ang="T12">
                  <a:pos x="T4" y="T5"/>
                </a:cxn>
                <a:cxn ang="T13">
                  <a:pos x="T6" y="T7"/>
                </a:cxn>
                <a:cxn ang="T14">
                  <a:pos x="T8" y="T9"/>
                </a:cxn>
              </a:cxnLst>
              <a:rect l="T15" t="T16" r="T17" b="T18"/>
              <a:pathLst>
                <a:path w="1684" h="636">
                  <a:moveTo>
                    <a:pt x="0" y="0"/>
                  </a:moveTo>
                  <a:lnTo>
                    <a:pt x="765" y="0"/>
                  </a:lnTo>
                  <a:lnTo>
                    <a:pt x="1683" y="635"/>
                  </a:lnTo>
                  <a:lnTo>
                    <a:pt x="918" y="635"/>
                  </a:lnTo>
                  <a:lnTo>
                    <a:pt x="0" y="0"/>
                  </a:lnTo>
                </a:path>
              </a:pathLst>
            </a:custGeom>
            <a:solidFill>
              <a:srgbClr val="919191"/>
            </a:solidFill>
            <a:ln w="12700" cap="rnd">
              <a:noFill/>
              <a:round/>
              <a:headEnd/>
              <a:tailEnd/>
            </a:ln>
          </p:spPr>
          <p:txBody>
            <a:bodyPr/>
            <a:lstStyle/>
            <a:p>
              <a:endParaRPr lang="en-US"/>
            </a:p>
          </p:txBody>
        </p:sp>
      </p:grpSp>
      <p:sp>
        <p:nvSpPr>
          <p:cNvPr id="78859" name="Rectangle 11"/>
          <p:cNvSpPr>
            <a:spLocks noChangeArrowheads="1"/>
          </p:cNvSpPr>
          <p:nvPr/>
        </p:nvSpPr>
        <p:spPr bwMode="auto">
          <a:xfrm>
            <a:off x="2827338" y="3984625"/>
            <a:ext cx="1758950" cy="576263"/>
          </a:xfrm>
          <a:prstGeom prst="rect">
            <a:avLst/>
          </a:prstGeom>
          <a:solidFill>
            <a:schemeClr val="hlink"/>
          </a:solidFill>
          <a:ln w="12700">
            <a:noFill/>
            <a:miter lim="800000"/>
            <a:headEnd/>
            <a:tailEnd/>
          </a:ln>
          <a:effectLst>
            <a:prstShdw prst="shdw17" dist="17961" dir="2700000">
              <a:schemeClr val="hlink">
                <a:gamma/>
                <a:shade val="60000"/>
                <a:invGamma/>
              </a:schemeClr>
            </a:prstShdw>
          </a:effectLst>
        </p:spPr>
        <p:txBody>
          <a:bodyPr wrap="none" lIns="90488" tIns="44450" rIns="90488" bIns="44450">
            <a:spAutoFit/>
          </a:bodyPr>
          <a:lstStyle/>
          <a:p>
            <a:pPr eaLnBrk="0" hangingPunct="0">
              <a:defRPr/>
            </a:pPr>
            <a:r>
              <a:rPr lang="en-US" sz="3200">
                <a:effectLst>
                  <a:outerShdw blurRad="38100" dist="38100" dir="2700000" algn="tl">
                    <a:srgbClr val="000000"/>
                  </a:outerShdw>
                </a:effectLst>
                <a:latin typeface="Arial" charset="0"/>
              </a:rPr>
              <a:t>In theory</a:t>
            </a:r>
          </a:p>
        </p:txBody>
      </p:sp>
      <p:sp>
        <p:nvSpPr>
          <p:cNvPr id="59397" name="Rectangle 12"/>
          <p:cNvSpPr>
            <a:spLocks noChangeArrowheads="1"/>
          </p:cNvSpPr>
          <p:nvPr/>
        </p:nvSpPr>
        <p:spPr bwMode="auto">
          <a:xfrm>
            <a:off x="2805113" y="5648325"/>
            <a:ext cx="4965700" cy="819150"/>
          </a:xfrm>
          <a:prstGeom prst="rect">
            <a:avLst/>
          </a:prstGeom>
          <a:noFill/>
          <a:ln w="12700">
            <a:noFill/>
            <a:miter lim="800000"/>
            <a:headEnd/>
            <a:tailEnd/>
          </a:ln>
        </p:spPr>
        <p:txBody>
          <a:bodyPr lIns="90488" tIns="44450" rIns="90488" bIns="44450">
            <a:spAutoFit/>
          </a:bodyPr>
          <a:lstStyle/>
          <a:p>
            <a:pPr eaLnBrk="0" hangingPunct="0">
              <a:spcBef>
                <a:spcPct val="20000"/>
              </a:spcBef>
            </a:pPr>
            <a:r>
              <a:rPr lang="en-US" sz="2400" b="1">
                <a:solidFill>
                  <a:srgbClr val="FC0128"/>
                </a:solidFill>
                <a:latin typeface="Arial" charset="0"/>
              </a:rPr>
              <a:t>Is there a relationship between the cause and effect?</a:t>
            </a:r>
          </a:p>
        </p:txBody>
      </p:sp>
      <p:sp>
        <p:nvSpPr>
          <p:cNvPr id="59398" name="Rectangle 13"/>
          <p:cNvSpPr>
            <a:spLocks noChangeArrowheads="1"/>
          </p:cNvSpPr>
          <p:nvPr/>
        </p:nvSpPr>
        <p:spPr bwMode="auto">
          <a:xfrm>
            <a:off x="3605213" y="4957763"/>
            <a:ext cx="4005262" cy="454025"/>
          </a:xfrm>
          <a:prstGeom prst="rect">
            <a:avLst/>
          </a:prstGeom>
          <a:noFill/>
          <a:ln w="12700">
            <a:noFill/>
            <a:miter lim="800000"/>
            <a:headEnd/>
            <a:tailEnd/>
          </a:ln>
        </p:spPr>
        <p:txBody>
          <a:bodyPr wrap="none" lIns="90488" tIns="44450" rIns="90488" bIns="44450">
            <a:spAutoFit/>
          </a:bodyPr>
          <a:lstStyle/>
          <a:p>
            <a:pPr eaLnBrk="0" hangingPunct="0">
              <a:spcBef>
                <a:spcPct val="20000"/>
              </a:spcBef>
            </a:pPr>
            <a:r>
              <a:rPr lang="en-US" sz="2400" b="1">
                <a:solidFill>
                  <a:srgbClr val="FC0128"/>
                </a:solidFill>
                <a:latin typeface="Arial" charset="0"/>
              </a:rPr>
              <a:t>Is the relationship causal?</a:t>
            </a:r>
          </a:p>
        </p:txBody>
      </p:sp>
      <p:sp>
        <p:nvSpPr>
          <p:cNvPr id="59399" name="Rectangle 14"/>
          <p:cNvSpPr>
            <a:spLocks noChangeArrowheads="1"/>
          </p:cNvSpPr>
          <p:nvPr/>
        </p:nvSpPr>
        <p:spPr bwMode="auto">
          <a:xfrm>
            <a:off x="4824413" y="3910013"/>
            <a:ext cx="3441700" cy="819150"/>
          </a:xfrm>
          <a:prstGeom prst="rect">
            <a:avLst/>
          </a:prstGeom>
          <a:noFill/>
          <a:ln w="12700">
            <a:noFill/>
            <a:miter lim="800000"/>
            <a:headEnd/>
            <a:tailEnd/>
          </a:ln>
        </p:spPr>
        <p:txBody>
          <a:bodyPr lIns="90488" tIns="44450" rIns="90488" bIns="44450">
            <a:spAutoFit/>
          </a:bodyPr>
          <a:lstStyle/>
          <a:p>
            <a:pPr eaLnBrk="0" hangingPunct="0">
              <a:spcBef>
                <a:spcPct val="20000"/>
              </a:spcBef>
            </a:pPr>
            <a:r>
              <a:rPr lang="en-US" sz="2400" b="1">
                <a:solidFill>
                  <a:srgbClr val="FC0128"/>
                </a:solidFill>
                <a:latin typeface="Arial" charset="0"/>
              </a:rPr>
              <a:t>Can we generalize to the constructs?</a:t>
            </a:r>
          </a:p>
        </p:txBody>
      </p:sp>
      <p:sp>
        <p:nvSpPr>
          <p:cNvPr id="78863" name="Rectangle 15"/>
          <p:cNvSpPr>
            <a:spLocks noChangeArrowheads="1"/>
          </p:cNvSpPr>
          <p:nvPr/>
        </p:nvSpPr>
        <p:spPr bwMode="auto">
          <a:xfrm>
            <a:off x="407988" y="5738813"/>
            <a:ext cx="2189162" cy="576262"/>
          </a:xfrm>
          <a:prstGeom prst="rect">
            <a:avLst/>
          </a:prstGeom>
          <a:solidFill>
            <a:schemeClr val="hlink"/>
          </a:solidFill>
          <a:ln w="12700">
            <a:noFill/>
            <a:miter lim="800000"/>
            <a:headEnd/>
            <a:tailEnd/>
          </a:ln>
          <a:effectLst>
            <a:prstShdw prst="shdw17" dist="17961" dir="2700000">
              <a:schemeClr val="hlink">
                <a:gamma/>
                <a:shade val="60000"/>
                <a:invGamma/>
              </a:schemeClr>
            </a:prstShdw>
          </a:effectLst>
        </p:spPr>
        <p:txBody>
          <a:bodyPr wrap="none" lIns="90488" tIns="44450" rIns="90488" bIns="44450">
            <a:spAutoFit/>
          </a:bodyPr>
          <a:lstStyle/>
          <a:p>
            <a:pPr eaLnBrk="0" hangingPunct="0">
              <a:defRPr/>
            </a:pPr>
            <a:r>
              <a:rPr lang="en-US" sz="3200">
                <a:effectLst>
                  <a:outerShdw blurRad="38100" dist="38100" dir="2700000" algn="tl">
                    <a:srgbClr val="000000"/>
                  </a:outerShdw>
                </a:effectLst>
                <a:latin typeface="Arial" charset="0"/>
              </a:rPr>
              <a:t>Conclusion</a:t>
            </a:r>
          </a:p>
        </p:txBody>
      </p:sp>
      <p:sp>
        <p:nvSpPr>
          <p:cNvPr id="78864" name="Rectangle 16"/>
          <p:cNvSpPr>
            <a:spLocks noChangeArrowheads="1"/>
          </p:cNvSpPr>
          <p:nvPr/>
        </p:nvSpPr>
        <p:spPr bwMode="auto">
          <a:xfrm>
            <a:off x="1703388" y="4805363"/>
            <a:ext cx="1533525" cy="576262"/>
          </a:xfrm>
          <a:prstGeom prst="rect">
            <a:avLst/>
          </a:prstGeom>
          <a:solidFill>
            <a:schemeClr val="hlink"/>
          </a:solidFill>
          <a:ln w="12700">
            <a:noFill/>
            <a:miter lim="800000"/>
            <a:headEnd/>
            <a:tailEnd/>
          </a:ln>
          <a:effectLst>
            <a:prstShdw prst="shdw17" dist="17961" dir="2700000">
              <a:schemeClr val="hlink">
                <a:gamma/>
                <a:shade val="60000"/>
                <a:invGamma/>
              </a:schemeClr>
            </a:prstShdw>
          </a:effectLst>
        </p:spPr>
        <p:txBody>
          <a:bodyPr wrap="none" lIns="90488" tIns="44450" rIns="90488" bIns="44450">
            <a:spAutoFit/>
          </a:bodyPr>
          <a:lstStyle/>
          <a:p>
            <a:pPr eaLnBrk="0" hangingPunct="0">
              <a:defRPr/>
            </a:pPr>
            <a:r>
              <a:rPr lang="en-US" sz="3200">
                <a:effectLst>
                  <a:outerShdw blurRad="38100" dist="38100" dir="2700000" algn="tl">
                    <a:srgbClr val="000000"/>
                  </a:outerShdw>
                </a:effectLst>
                <a:latin typeface="Arial" charset="0"/>
              </a:rPr>
              <a:t>Internal</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effectLst>
            <a:outerShdw dist="35921" dir="2700000" algn="ctr" rotWithShape="0">
              <a:srgbClr val="000000"/>
            </a:outerShdw>
          </a:effectLst>
        </p:spPr>
        <p:txBody>
          <a:bodyPr lIns="90488" tIns="44450" rIns="90488" bIns="44450" rtlCol="0">
            <a:normAutofit fontScale="90000"/>
          </a:bodyPr>
          <a:lstStyle/>
          <a:p>
            <a:pPr eaLnBrk="1" fontAlgn="auto" hangingPunct="1">
              <a:spcAft>
                <a:spcPts val="0"/>
              </a:spcAft>
              <a:defRPr/>
            </a:pPr>
            <a:r>
              <a:rPr lang="en-US" smtClean="0"/>
              <a:t>The Validity Questions Are </a:t>
            </a:r>
            <a:r>
              <a:rPr lang="en-US" i="1" smtClean="0"/>
              <a:t>Cumulative</a:t>
            </a:r>
            <a:r>
              <a:rPr lang="en-US" smtClean="0"/>
              <a:t>...</a:t>
            </a:r>
          </a:p>
        </p:txBody>
      </p:sp>
      <p:grpSp>
        <p:nvGrpSpPr>
          <p:cNvPr id="60419" name="Group 3"/>
          <p:cNvGrpSpPr>
            <a:grpSpLocks/>
          </p:cNvGrpSpPr>
          <p:nvPr/>
        </p:nvGrpSpPr>
        <p:grpSpPr bwMode="auto">
          <a:xfrm>
            <a:off x="915988" y="1181100"/>
            <a:ext cx="7581900" cy="5365750"/>
            <a:chOff x="577" y="744"/>
            <a:chExt cx="4776" cy="3380"/>
          </a:xfrm>
        </p:grpSpPr>
        <p:sp>
          <p:nvSpPr>
            <p:cNvPr id="60428" name="Freeform 4"/>
            <p:cNvSpPr>
              <a:spLocks/>
            </p:cNvSpPr>
            <p:nvPr/>
          </p:nvSpPr>
          <p:spPr bwMode="auto">
            <a:xfrm>
              <a:off x="577" y="744"/>
              <a:ext cx="4776" cy="3375"/>
            </a:xfrm>
            <a:custGeom>
              <a:avLst/>
              <a:gdLst>
                <a:gd name="T0" fmla="*/ 925 w 4776"/>
                <a:gd name="T1" fmla="*/ 3374 h 3375"/>
                <a:gd name="T2" fmla="*/ 0 w 4776"/>
                <a:gd name="T3" fmla="*/ 2666 h 3375"/>
                <a:gd name="T4" fmla="*/ 0 w 4776"/>
                <a:gd name="T5" fmla="*/ 2076 h 3375"/>
                <a:gd name="T6" fmla="*/ 771 w 4776"/>
                <a:gd name="T7" fmla="*/ 2076 h 3375"/>
                <a:gd name="T8" fmla="*/ 771 w 4776"/>
                <a:gd name="T9" fmla="*/ 1560 h 3375"/>
                <a:gd name="T10" fmla="*/ 1541 w 4776"/>
                <a:gd name="T11" fmla="*/ 1560 h 3375"/>
                <a:gd name="T12" fmla="*/ 1541 w 4776"/>
                <a:gd name="T13" fmla="*/ 1041 h 3375"/>
                <a:gd name="T14" fmla="*/ 2312 w 4776"/>
                <a:gd name="T15" fmla="*/ 1041 h 3375"/>
                <a:gd name="T16" fmla="*/ 2312 w 4776"/>
                <a:gd name="T17" fmla="*/ 522 h 3375"/>
                <a:gd name="T18" fmla="*/ 3080 w 4776"/>
                <a:gd name="T19" fmla="*/ 522 h 3375"/>
                <a:gd name="T20" fmla="*/ 3080 w 4776"/>
                <a:gd name="T21" fmla="*/ 3 h 3375"/>
                <a:gd name="T22" fmla="*/ 3850 w 4776"/>
                <a:gd name="T23" fmla="*/ 0 h 3375"/>
                <a:gd name="T24" fmla="*/ 4775 w 4776"/>
                <a:gd name="T25" fmla="*/ 649 h 3375"/>
                <a:gd name="T26" fmla="*/ 925 w 4776"/>
                <a:gd name="T27" fmla="*/ 3374 h 337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776"/>
                <a:gd name="T43" fmla="*/ 0 h 3375"/>
                <a:gd name="T44" fmla="*/ 4776 w 4776"/>
                <a:gd name="T45" fmla="*/ 3375 h 337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776" h="3375">
                  <a:moveTo>
                    <a:pt x="925" y="3374"/>
                  </a:moveTo>
                  <a:lnTo>
                    <a:pt x="0" y="2666"/>
                  </a:lnTo>
                  <a:lnTo>
                    <a:pt x="0" y="2076"/>
                  </a:lnTo>
                  <a:lnTo>
                    <a:pt x="771" y="2076"/>
                  </a:lnTo>
                  <a:lnTo>
                    <a:pt x="771" y="1560"/>
                  </a:lnTo>
                  <a:lnTo>
                    <a:pt x="1541" y="1560"/>
                  </a:lnTo>
                  <a:lnTo>
                    <a:pt x="1541" y="1041"/>
                  </a:lnTo>
                  <a:lnTo>
                    <a:pt x="2312" y="1041"/>
                  </a:lnTo>
                  <a:lnTo>
                    <a:pt x="2312" y="522"/>
                  </a:lnTo>
                  <a:lnTo>
                    <a:pt x="3080" y="522"/>
                  </a:lnTo>
                  <a:lnTo>
                    <a:pt x="3080" y="3"/>
                  </a:lnTo>
                  <a:lnTo>
                    <a:pt x="3850" y="0"/>
                  </a:lnTo>
                  <a:lnTo>
                    <a:pt x="4775" y="649"/>
                  </a:lnTo>
                  <a:lnTo>
                    <a:pt x="925" y="3374"/>
                  </a:lnTo>
                </a:path>
              </a:pathLst>
            </a:custGeom>
            <a:solidFill>
              <a:srgbClr val="CECECE"/>
            </a:solidFill>
            <a:ln w="12700" cap="rnd">
              <a:noFill/>
              <a:round/>
              <a:headEnd/>
              <a:tailEnd/>
            </a:ln>
          </p:spPr>
          <p:txBody>
            <a:bodyPr/>
            <a:lstStyle/>
            <a:p>
              <a:endParaRPr lang="en-US"/>
            </a:p>
          </p:txBody>
        </p:sp>
        <p:sp>
          <p:nvSpPr>
            <p:cNvPr id="60429" name="Freeform 5"/>
            <p:cNvSpPr>
              <a:spLocks/>
            </p:cNvSpPr>
            <p:nvPr/>
          </p:nvSpPr>
          <p:spPr bwMode="auto">
            <a:xfrm>
              <a:off x="1506" y="1396"/>
              <a:ext cx="3847" cy="2728"/>
            </a:xfrm>
            <a:custGeom>
              <a:avLst/>
              <a:gdLst>
                <a:gd name="T0" fmla="*/ 3846 w 3847"/>
                <a:gd name="T1" fmla="*/ 0 h 2728"/>
                <a:gd name="T2" fmla="*/ 3846 w 3847"/>
                <a:gd name="T3" fmla="*/ 2727 h 2728"/>
                <a:gd name="T4" fmla="*/ 0 w 3847"/>
                <a:gd name="T5" fmla="*/ 2722 h 2728"/>
                <a:gd name="T6" fmla="*/ 0 w 3847"/>
                <a:gd name="T7" fmla="*/ 2074 h 2728"/>
                <a:gd name="T8" fmla="*/ 770 w 3847"/>
                <a:gd name="T9" fmla="*/ 2074 h 2728"/>
                <a:gd name="T10" fmla="*/ 770 w 3847"/>
                <a:gd name="T11" fmla="*/ 1555 h 2728"/>
                <a:gd name="T12" fmla="*/ 1536 w 3847"/>
                <a:gd name="T13" fmla="*/ 1555 h 2728"/>
                <a:gd name="T14" fmla="*/ 1536 w 3847"/>
                <a:gd name="T15" fmla="*/ 1040 h 2728"/>
                <a:gd name="T16" fmla="*/ 2306 w 3847"/>
                <a:gd name="T17" fmla="*/ 1040 h 2728"/>
                <a:gd name="T18" fmla="*/ 2306 w 3847"/>
                <a:gd name="T19" fmla="*/ 521 h 2728"/>
                <a:gd name="T20" fmla="*/ 3076 w 3847"/>
                <a:gd name="T21" fmla="*/ 521 h 2728"/>
                <a:gd name="T22" fmla="*/ 3076 w 3847"/>
                <a:gd name="T23" fmla="*/ 3 h 2728"/>
                <a:gd name="T24" fmla="*/ 3846 w 3847"/>
                <a:gd name="T25" fmla="*/ 0 h 27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47"/>
                <a:gd name="T40" fmla="*/ 0 h 2728"/>
                <a:gd name="T41" fmla="*/ 3847 w 3847"/>
                <a:gd name="T42" fmla="*/ 2728 h 272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47" h="2728">
                  <a:moveTo>
                    <a:pt x="3846" y="0"/>
                  </a:moveTo>
                  <a:lnTo>
                    <a:pt x="3846" y="2727"/>
                  </a:lnTo>
                  <a:lnTo>
                    <a:pt x="0" y="2722"/>
                  </a:lnTo>
                  <a:lnTo>
                    <a:pt x="0" y="2074"/>
                  </a:lnTo>
                  <a:lnTo>
                    <a:pt x="770" y="2074"/>
                  </a:lnTo>
                  <a:lnTo>
                    <a:pt x="770" y="1555"/>
                  </a:lnTo>
                  <a:lnTo>
                    <a:pt x="1536" y="1555"/>
                  </a:lnTo>
                  <a:lnTo>
                    <a:pt x="1536" y="1040"/>
                  </a:lnTo>
                  <a:lnTo>
                    <a:pt x="2306" y="1040"/>
                  </a:lnTo>
                  <a:lnTo>
                    <a:pt x="2306" y="521"/>
                  </a:lnTo>
                  <a:lnTo>
                    <a:pt x="3076" y="521"/>
                  </a:lnTo>
                  <a:lnTo>
                    <a:pt x="3076" y="3"/>
                  </a:lnTo>
                  <a:lnTo>
                    <a:pt x="3846" y="0"/>
                  </a:lnTo>
                </a:path>
              </a:pathLst>
            </a:custGeom>
            <a:solidFill>
              <a:srgbClr val="DADADA"/>
            </a:solidFill>
            <a:ln w="12700" cap="rnd">
              <a:noFill/>
              <a:round/>
              <a:headEnd/>
              <a:tailEnd/>
            </a:ln>
          </p:spPr>
          <p:txBody>
            <a:bodyPr/>
            <a:lstStyle/>
            <a:p>
              <a:endParaRPr lang="en-US"/>
            </a:p>
          </p:txBody>
        </p:sp>
        <p:sp>
          <p:nvSpPr>
            <p:cNvPr id="60430" name="Freeform 6"/>
            <p:cNvSpPr>
              <a:spLocks/>
            </p:cNvSpPr>
            <p:nvPr/>
          </p:nvSpPr>
          <p:spPr bwMode="auto">
            <a:xfrm>
              <a:off x="577" y="2830"/>
              <a:ext cx="1684" cy="637"/>
            </a:xfrm>
            <a:custGeom>
              <a:avLst/>
              <a:gdLst>
                <a:gd name="T0" fmla="*/ 0 w 1684"/>
                <a:gd name="T1" fmla="*/ 0 h 637"/>
                <a:gd name="T2" fmla="*/ 765 w 1684"/>
                <a:gd name="T3" fmla="*/ 0 h 637"/>
                <a:gd name="T4" fmla="*/ 1683 w 1684"/>
                <a:gd name="T5" fmla="*/ 636 h 637"/>
                <a:gd name="T6" fmla="*/ 918 w 1684"/>
                <a:gd name="T7" fmla="*/ 636 h 637"/>
                <a:gd name="T8" fmla="*/ 0 w 1684"/>
                <a:gd name="T9" fmla="*/ 0 h 637"/>
                <a:gd name="T10" fmla="*/ 0 60000 65536"/>
                <a:gd name="T11" fmla="*/ 0 60000 65536"/>
                <a:gd name="T12" fmla="*/ 0 60000 65536"/>
                <a:gd name="T13" fmla="*/ 0 60000 65536"/>
                <a:gd name="T14" fmla="*/ 0 60000 65536"/>
                <a:gd name="T15" fmla="*/ 0 w 1684"/>
                <a:gd name="T16" fmla="*/ 0 h 637"/>
                <a:gd name="T17" fmla="*/ 1684 w 1684"/>
                <a:gd name="T18" fmla="*/ 637 h 637"/>
              </a:gdLst>
              <a:ahLst/>
              <a:cxnLst>
                <a:cxn ang="T10">
                  <a:pos x="T0" y="T1"/>
                </a:cxn>
                <a:cxn ang="T11">
                  <a:pos x="T2" y="T3"/>
                </a:cxn>
                <a:cxn ang="T12">
                  <a:pos x="T4" y="T5"/>
                </a:cxn>
                <a:cxn ang="T13">
                  <a:pos x="T6" y="T7"/>
                </a:cxn>
                <a:cxn ang="T14">
                  <a:pos x="T8" y="T9"/>
                </a:cxn>
              </a:cxnLst>
              <a:rect l="T15" t="T16" r="T17" b="T18"/>
              <a:pathLst>
                <a:path w="1684" h="637">
                  <a:moveTo>
                    <a:pt x="0" y="0"/>
                  </a:moveTo>
                  <a:lnTo>
                    <a:pt x="765" y="0"/>
                  </a:lnTo>
                  <a:lnTo>
                    <a:pt x="1683" y="636"/>
                  </a:lnTo>
                  <a:lnTo>
                    <a:pt x="918" y="636"/>
                  </a:lnTo>
                  <a:lnTo>
                    <a:pt x="0" y="0"/>
                  </a:lnTo>
                </a:path>
              </a:pathLst>
            </a:custGeom>
            <a:solidFill>
              <a:srgbClr val="919191"/>
            </a:solidFill>
            <a:ln w="12700" cap="rnd">
              <a:noFill/>
              <a:round/>
              <a:headEnd/>
              <a:tailEnd/>
            </a:ln>
          </p:spPr>
          <p:txBody>
            <a:bodyPr/>
            <a:lstStyle/>
            <a:p>
              <a:endParaRPr lang="en-US"/>
            </a:p>
          </p:txBody>
        </p:sp>
        <p:sp>
          <p:nvSpPr>
            <p:cNvPr id="60431" name="Freeform 7"/>
            <p:cNvSpPr>
              <a:spLocks/>
            </p:cNvSpPr>
            <p:nvPr/>
          </p:nvSpPr>
          <p:spPr bwMode="auto">
            <a:xfrm>
              <a:off x="1351" y="2311"/>
              <a:ext cx="1681" cy="637"/>
            </a:xfrm>
            <a:custGeom>
              <a:avLst/>
              <a:gdLst>
                <a:gd name="T0" fmla="*/ 0 w 1681"/>
                <a:gd name="T1" fmla="*/ 0 h 637"/>
                <a:gd name="T2" fmla="*/ 765 w 1681"/>
                <a:gd name="T3" fmla="*/ 0 h 637"/>
                <a:gd name="T4" fmla="*/ 1680 w 1681"/>
                <a:gd name="T5" fmla="*/ 636 h 637"/>
                <a:gd name="T6" fmla="*/ 918 w 1681"/>
                <a:gd name="T7" fmla="*/ 636 h 637"/>
                <a:gd name="T8" fmla="*/ 0 w 1681"/>
                <a:gd name="T9" fmla="*/ 0 h 637"/>
                <a:gd name="T10" fmla="*/ 0 60000 65536"/>
                <a:gd name="T11" fmla="*/ 0 60000 65536"/>
                <a:gd name="T12" fmla="*/ 0 60000 65536"/>
                <a:gd name="T13" fmla="*/ 0 60000 65536"/>
                <a:gd name="T14" fmla="*/ 0 60000 65536"/>
                <a:gd name="T15" fmla="*/ 0 w 1681"/>
                <a:gd name="T16" fmla="*/ 0 h 637"/>
                <a:gd name="T17" fmla="*/ 1681 w 1681"/>
                <a:gd name="T18" fmla="*/ 637 h 637"/>
              </a:gdLst>
              <a:ahLst/>
              <a:cxnLst>
                <a:cxn ang="T10">
                  <a:pos x="T0" y="T1"/>
                </a:cxn>
                <a:cxn ang="T11">
                  <a:pos x="T2" y="T3"/>
                </a:cxn>
                <a:cxn ang="T12">
                  <a:pos x="T4" y="T5"/>
                </a:cxn>
                <a:cxn ang="T13">
                  <a:pos x="T6" y="T7"/>
                </a:cxn>
                <a:cxn ang="T14">
                  <a:pos x="T8" y="T9"/>
                </a:cxn>
              </a:cxnLst>
              <a:rect l="T15" t="T16" r="T17" b="T18"/>
              <a:pathLst>
                <a:path w="1681" h="637">
                  <a:moveTo>
                    <a:pt x="0" y="0"/>
                  </a:moveTo>
                  <a:lnTo>
                    <a:pt x="765" y="0"/>
                  </a:lnTo>
                  <a:lnTo>
                    <a:pt x="1680" y="636"/>
                  </a:lnTo>
                  <a:lnTo>
                    <a:pt x="918" y="636"/>
                  </a:lnTo>
                  <a:lnTo>
                    <a:pt x="0" y="0"/>
                  </a:lnTo>
                </a:path>
              </a:pathLst>
            </a:custGeom>
            <a:solidFill>
              <a:srgbClr val="919191"/>
            </a:solidFill>
            <a:ln w="12700" cap="rnd">
              <a:noFill/>
              <a:round/>
              <a:headEnd/>
              <a:tailEnd/>
            </a:ln>
          </p:spPr>
          <p:txBody>
            <a:bodyPr/>
            <a:lstStyle/>
            <a:p>
              <a:endParaRPr lang="en-US"/>
            </a:p>
          </p:txBody>
        </p:sp>
        <p:sp>
          <p:nvSpPr>
            <p:cNvPr id="60432" name="Freeform 8"/>
            <p:cNvSpPr>
              <a:spLocks/>
            </p:cNvSpPr>
            <p:nvPr/>
          </p:nvSpPr>
          <p:spPr bwMode="auto">
            <a:xfrm>
              <a:off x="2125" y="1790"/>
              <a:ext cx="1680" cy="636"/>
            </a:xfrm>
            <a:custGeom>
              <a:avLst/>
              <a:gdLst>
                <a:gd name="T0" fmla="*/ 0 w 1680"/>
                <a:gd name="T1" fmla="*/ 0 h 636"/>
                <a:gd name="T2" fmla="*/ 765 w 1680"/>
                <a:gd name="T3" fmla="*/ 0 h 636"/>
                <a:gd name="T4" fmla="*/ 1679 w 1680"/>
                <a:gd name="T5" fmla="*/ 635 h 636"/>
                <a:gd name="T6" fmla="*/ 914 w 1680"/>
                <a:gd name="T7" fmla="*/ 635 h 636"/>
                <a:gd name="T8" fmla="*/ 0 w 1680"/>
                <a:gd name="T9" fmla="*/ 0 h 636"/>
                <a:gd name="T10" fmla="*/ 0 60000 65536"/>
                <a:gd name="T11" fmla="*/ 0 60000 65536"/>
                <a:gd name="T12" fmla="*/ 0 60000 65536"/>
                <a:gd name="T13" fmla="*/ 0 60000 65536"/>
                <a:gd name="T14" fmla="*/ 0 60000 65536"/>
                <a:gd name="T15" fmla="*/ 0 w 1680"/>
                <a:gd name="T16" fmla="*/ 0 h 636"/>
                <a:gd name="T17" fmla="*/ 1680 w 1680"/>
                <a:gd name="T18" fmla="*/ 636 h 636"/>
              </a:gdLst>
              <a:ahLst/>
              <a:cxnLst>
                <a:cxn ang="T10">
                  <a:pos x="T0" y="T1"/>
                </a:cxn>
                <a:cxn ang="T11">
                  <a:pos x="T2" y="T3"/>
                </a:cxn>
                <a:cxn ang="T12">
                  <a:pos x="T4" y="T5"/>
                </a:cxn>
                <a:cxn ang="T13">
                  <a:pos x="T6" y="T7"/>
                </a:cxn>
                <a:cxn ang="T14">
                  <a:pos x="T8" y="T9"/>
                </a:cxn>
              </a:cxnLst>
              <a:rect l="T15" t="T16" r="T17" b="T18"/>
              <a:pathLst>
                <a:path w="1680" h="636">
                  <a:moveTo>
                    <a:pt x="0" y="0"/>
                  </a:moveTo>
                  <a:lnTo>
                    <a:pt x="765" y="0"/>
                  </a:lnTo>
                  <a:lnTo>
                    <a:pt x="1679" y="635"/>
                  </a:lnTo>
                  <a:lnTo>
                    <a:pt x="914" y="635"/>
                  </a:lnTo>
                  <a:lnTo>
                    <a:pt x="0" y="0"/>
                  </a:lnTo>
                </a:path>
              </a:pathLst>
            </a:custGeom>
            <a:solidFill>
              <a:srgbClr val="919191"/>
            </a:solidFill>
            <a:ln w="12700" cap="rnd">
              <a:noFill/>
              <a:round/>
              <a:headEnd/>
              <a:tailEnd/>
            </a:ln>
          </p:spPr>
          <p:txBody>
            <a:bodyPr/>
            <a:lstStyle/>
            <a:p>
              <a:endParaRPr lang="en-US"/>
            </a:p>
          </p:txBody>
        </p:sp>
        <p:sp>
          <p:nvSpPr>
            <p:cNvPr id="60433" name="Freeform 9"/>
            <p:cNvSpPr>
              <a:spLocks/>
            </p:cNvSpPr>
            <p:nvPr/>
          </p:nvSpPr>
          <p:spPr bwMode="auto">
            <a:xfrm>
              <a:off x="2898" y="1268"/>
              <a:ext cx="1681" cy="637"/>
            </a:xfrm>
            <a:custGeom>
              <a:avLst/>
              <a:gdLst>
                <a:gd name="T0" fmla="*/ 0 w 1681"/>
                <a:gd name="T1" fmla="*/ 0 h 637"/>
                <a:gd name="T2" fmla="*/ 762 w 1681"/>
                <a:gd name="T3" fmla="*/ 0 h 637"/>
                <a:gd name="T4" fmla="*/ 1680 w 1681"/>
                <a:gd name="T5" fmla="*/ 636 h 637"/>
                <a:gd name="T6" fmla="*/ 915 w 1681"/>
                <a:gd name="T7" fmla="*/ 636 h 637"/>
                <a:gd name="T8" fmla="*/ 0 w 1681"/>
                <a:gd name="T9" fmla="*/ 0 h 637"/>
                <a:gd name="T10" fmla="*/ 0 60000 65536"/>
                <a:gd name="T11" fmla="*/ 0 60000 65536"/>
                <a:gd name="T12" fmla="*/ 0 60000 65536"/>
                <a:gd name="T13" fmla="*/ 0 60000 65536"/>
                <a:gd name="T14" fmla="*/ 0 60000 65536"/>
                <a:gd name="T15" fmla="*/ 0 w 1681"/>
                <a:gd name="T16" fmla="*/ 0 h 637"/>
                <a:gd name="T17" fmla="*/ 1681 w 1681"/>
                <a:gd name="T18" fmla="*/ 637 h 637"/>
              </a:gdLst>
              <a:ahLst/>
              <a:cxnLst>
                <a:cxn ang="T10">
                  <a:pos x="T0" y="T1"/>
                </a:cxn>
                <a:cxn ang="T11">
                  <a:pos x="T2" y="T3"/>
                </a:cxn>
                <a:cxn ang="T12">
                  <a:pos x="T4" y="T5"/>
                </a:cxn>
                <a:cxn ang="T13">
                  <a:pos x="T6" y="T7"/>
                </a:cxn>
                <a:cxn ang="T14">
                  <a:pos x="T8" y="T9"/>
                </a:cxn>
              </a:cxnLst>
              <a:rect l="T15" t="T16" r="T17" b="T18"/>
              <a:pathLst>
                <a:path w="1681" h="637">
                  <a:moveTo>
                    <a:pt x="0" y="0"/>
                  </a:moveTo>
                  <a:lnTo>
                    <a:pt x="762" y="0"/>
                  </a:lnTo>
                  <a:lnTo>
                    <a:pt x="1680" y="636"/>
                  </a:lnTo>
                  <a:lnTo>
                    <a:pt x="915" y="636"/>
                  </a:lnTo>
                  <a:lnTo>
                    <a:pt x="0" y="0"/>
                  </a:lnTo>
                </a:path>
              </a:pathLst>
            </a:custGeom>
            <a:solidFill>
              <a:srgbClr val="919191"/>
            </a:solidFill>
            <a:ln w="12700" cap="rnd">
              <a:noFill/>
              <a:round/>
              <a:headEnd/>
              <a:tailEnd/>
            </a:ln>
          </p:spPr>
          <p:txBody>
            <a:bodyPr/>
            <a:lstStyle/>
            <a:p>
              <a:endParaRPr lang="en-US"/>
            </a:p>
          </p:txBody>
        </p:sp>
        <p:sp>
          <p:nvSpPr>
            <p:cNvPr id="60434" name="Freeform 10"/>
            <p:cNvSpPr>
              <a:spLocks/>
            </p:cNvSpPr>
            <p:nvPr/>
          </p:nvSpPr>
          <p:spPr bwMode="auto">
            <a:xfrm>
              <a:off x="3669" y="747"/>
              <a:ext cx="1684" cy="636"/>
            </a:xfrm>
            <a:custGeom>
              <a:avLst/>
              <a:gdLst>
                <a:gd name="T0" fmla="*/ 0 w 1684"/>
                <a:gd name="T1" fmla="*/ 0 h 636"/>
                <a:gd name="T2" fmla="*/ 765 w 1684"/>
                <a:gd name="T3" fmla="*/ 0 h 636"/>
                <a:gd name="T4" fmla="*/ 1683 w 1684"/>
                <a:gd name="T5" fmla="*/ 635 h 636"/>
                <a:gd name="T6" fmla="*/ 918 w 1684"/>
                <a:gd name="T7" fmla="*/ 635 h 636"/>
                <a:gd name="T8" fmla="*/ 0 w 1684"/>
                <a:gd name="T9" fmla="*/ 0 h 636"/>
                <a:gd name="T10" fmla="*/ 0 60000 65536"/>
                <a:gd name="T11" fmla="*/ 0 60000 65536"/>
                <a:gd name="T12" fmla="*/ 0 60000 65536"/>
                <a:gd name="T13" fmla="*/ 0 60000 65536"/>
                <a:gd name="T14" fmla="*/ 0 60000 65536"/>
                <a:gd name="T15" fmla="*/ 0 w 1684"/>
                <a:gd name="T16" fmla="*/ 0 h 636"/>
                <a:gd name="T17" fmla="*/ 1684 w 1684"/>
                <a:gd name="T18" fmla="*/ 636 h 636"/>
              </a:gdLst>
              <a:ahLst/>
              <a:cxnLst>
                <a:cxn ang="T10">
                  <a:pos x="T0" y="T1"/>
                </a:cxn>
                <a:cxn ang="T11">
                  <a:pos x="T2" y="T3"/>
                </a:cxn>
                <a:cxn ang="T12">
                  <a:pos x="T4" y="T5"/>
                </a:cxn>
                <a:cxn ang="T13">
                  <a:pos x="T6" y="T7"/>
                </a:cxn>
                <a:cxn ang="T14">
                  <a:pos x="T8" y="T9"/>
                </a:cxn>
              </a:cxnLst>
              <a:rect l="T15" t="T16" r="T17" b="T18"/>
              <a:pathLst>
                <a:path w="1684" h="636">
                  <a:moveTo>
                    <a:pt x="0" y="0"/>
                  </a:moveTo>
                  <a:lnTo>
                    <a:pt x="765" y="0"/>
                  </a:lnTo>
                  <a:lnTo>
                    <a:pt x="1683" y="635"/>
                  </a:lnTo>
                  <a:lnTo>
                    <a:pt x="918" y="635"/>
                  </a:lnTo>
                  <a:lnTo>
                    <a:pt x="0" y="0"/>
                  </a:lnTo>
                </a:path>
              </a:pathLst>
            </a:custGeom>
            <a:solidFill>
              <a:srgbClr val="919191"/>
            </a:solidFill>
            <a:ln w="12700" cap="rnd">
              <a:noFill/>
              <a:round/>
              <a:headEnd/>
              <a:tailEnd/>
            </a:ln>
          </p:spPr>
          <p:txBody>
            <a:bodyPr/>
            <a:lstStyle/>
            <a:p>
              <a:endParaRPr lang="en-US"/>
            </a:p>
          </p:txBody>
        </p:sp>
      </p:grpSp>
      <p:sp>
        <p:nvSpPr>
          <p:cNvPr id="80907" name="Rectangle 11"/>
          <p:cNvSpPr>
            <a:spLocks noChangeArrowheads="1"/>
          </p:cNvSpPr>
          <p:nvPr/>
        </p:nvSpPr>
        <p:spPr bwMode="auto">
          <a:xfrm>
            <a:off x="2819400" y="4114800"/>
            <a:ext cx="1917700" cy="576263"/>
          </a:xfrm>
          <a:prstGeom prst="rect">
            <a:avLst/>
          </a:prstGeom>
          <a:solidFill>
            <a:schemeClr val="hlink"/>
          </a:solidFill>
          <a:ln w="12700">
            <a:noFill/>
            <a:miter lim="800000"/>
            <a:headEnd/>
            <a:tailEnd/>
          </a:ln>
          <a:effectLst>
            <a:prstShdw prst="shdw17" dist="17961" dir="2700000">
              <a:schemeClr val="hlink">
                <a:gamma/>
                <a:shade val="60000"/>
                <a:invGamma/>
              </a:schemeClr>
            </a:prstShdw>
          </a:effectLst>
        </p:spPr>
        <p:txBody>
          <a:bodyPr lIns="90488" tIns="44450" rIns="90488" bIns="44450">
            <a:spAutoFit/>
          </a:bodyPr>
          <a:lstStyle/>
          <a:p>
            <a:pPr eaLnBrk="0" hangingPunct="0">
              <a:defRPr/>
            </a:pPr>
            <a:r>
              <a:rPr lang="en-US" sz="3200">
                <a:effectLst>
                  <a:outerShdw blurRad="38100" dist="38100" dir="2700000" algn="tl">
                    <a:srgbClr val="000000"/>
                  </a:outerShdw>
                </a:effectLst>
                <a:latin typeface="Arial" charset="0"/>
              </a:rPr>
              <a:t>Construct</a:t>
            </a:r>
          </a:p>
        </p:txBody>
      </p:sp>
      <p:sp>
        <p:nvSpPr>
          <p:cNvPr id="60421" name="Rectangle 12"/>
          <p:cNvSpPr>
            <a:spLocks noChangeArrowheads="1"/>
          </p:cNvSpPr>
          <p:nvPr/>
        </p:nvSpPr>
        <p:spPr bwMode="auto">
          <a:xfrm>
            <a:off x="2805113" y="5648325"/>
            <a:ext cx="4965700" cy="819150"/>
          </a:xfrm>
          <a:prstGeom prst="rect">
            <a:avLst/>
          </a:prstGeom>
          <a:noFill/>
          <a:ln w="12700">
            <a:noFill/>
            <a:miter lim="800000"/>
            <a:headEnd/>
            <a:tailEnd/>
          </a:ln>
        </p:spPr>
        <p:txBody>
          <a:bodyPr lIns="90488" tIns="44450" rIns="90488" bIns="44450">
            <a:spAutoFit/>
          </a:bodyPr>
          <a:lstStyle/>
          <a:p>
            <a:pPr eaLnBrk="0" hangingPunct="0">
              <a:spcBef>
                <a:spcPct val="20000"/>
              </a:spcBef>
            </a:pPr>
            <a:r>
              <a:rPr lang="en-US" sz="2400" b="1">
                <a:solidFill>
                  <a:srgbClr val="FC0128"/>
                </a:solidFill>
                <a:latin typeface="Arial" charset="0"/>
              </a:rPr>
              <a:t>Is there a relationship between the cause and effect?</a:t>
            </a:r>
          </a:p>
        </p:txBody>
      </p:sp>
      <p:sp>
        <p:nvSpPr>
          <p:cNvPr id="60422" name="Rectangle 13"/>
          <p:cNvSpPr>
            <a:spLocks noChangeArrowheads="1"/>
          </p:cNvSpPr>
          <p:nvPr/>
        </p:nvSpPr>
        <p:spPr bwMode="auto">
          <a:xfrm>
            <a:off x="3605213" y="4957763"/>
            <a:ext cx="4005262" cy="454025"/>
          </a:xfrm>
          <a:prstGeom prst="rect">
            <a:avLst/>
          </a:prstGeom>
          <a:noFill/>
          <a:ln w="12700">
            <a:noFill/>
            <a:miter lim="800000"/>
            <a:headEnd/>
            <a:tailEnd/>
          </a:ln>
        </p:spPr>
        <p:txBody>
          <a:bodyPr wrap="none" lIns="90488" tIns="44450" rIns="90488" bIns="44450">
            <a:spAutoFit/>
          </a:bodyPr>
          <a:lstStyle/>
          <a:p>
            <a:pPr eaLnBrk="0" hangingPunct="0">
              <a:spcBef>
                <a:spcPct val="20000"/>
              </a:spcBef>
            </a:pPr>
            <a:r>
              <a:rPr lang="en-US" sz="2400" b="1">
                <a:solidFill>
                  <a:srgbClr val="FC0128"/>
                </a:solidFill>
                <a:latin typeface="Arial" charset="0"/>
              </a:rPr>
              <a:t>Is the relationship causal?</a:t>
            </a:r>
          </a:p>
        </p:txBody>
      </p:sp>
      <p:sp>
        <p:nvSpPr>
          <p:cNvPr id="60423" name="Rectangle 14"/>
          <p:cNvSpPr>
            <a:spLocks noChangeArrowheads="1"/>
          </p:cNvSpPr>
          <p:nvPr/>
        </p:nvSpPr>
        <p:spPr bwMode="auto">
          <a:xfrm>
            <a:off x="4876800" y="4038600"/>
            <a:ext cx="3441700" cy="819150"/>
          </a:xfrm>
          <a:prstGeom prst="rect">
            <a:avLst/>
          </a:prstGeom>
          <a:noFill/>
          <a:ln w="12700">
            <a:noFill/>
            <a:miter lim="800000"/>
            <a:headEnd/>
            <a:tailEnd/>
          </a:ln>
        </p:spPr>
        <p:txBody>
          <a:bodyPr lIns="90488" tIns="44450" rIns="90488" bIns="44450">
            <a:spAutoFit/>
          </a:bodyPr>
          <a:lstStyle/>
          <a:p>
            <a:pPr eaLnBrk="0" hangingPunct="0">
              <a:spcBef>
                <a:spcPct val="20000"/>
              </a:spcBef>
            </a:pPr>
            <a:r>
              <a:rPr lang="en-US" sz="2400" b="1">
                <a:solidFill>
                  <a:srgbClr val="FC0128"/>
                </a:solidFill>
                <a:latin typeface="Arial" charset="0"/>
              </a:rPr>
              <a:t>Can we generalize to the constructs?</a:t>
            </a:r>
          </a:p>
        </p:txBody>
      </p:sp>
      <p:sp>
        <p:nvSpPr>
          <p:cNvPr id="60424" name="Rectangle 15"/>
          <p:cNvSpPr>
            <a:spLocks noChangeArrowheads="1"/>
          </p:cNvSpPr>
          <p:nvPr/>
        </p:nvSpPr>
        <p:spPr bwMode="auto">
          <a:xfrm>
            <a:off x="5943600" y="2895600"/>
            <a:ext cx="2946400" cy="1093788"/>
          </a:xfrm>
          <a:prstGeom prst="rect">
            <a:avLst/>
          </a:prstGeom>
          <a:noFill/>
          <a:ln w="12700">
            <a:noFill/>
            <a:miter lim="800000"/>
            <a:headEnd/>
            <a:tailEnd/>
          </a:ln>
        </p:spPr>
        <p:txBody>
          <a:bodyPr lIns="90488" tIns="44450" rIns="90488" bIns="44450">
            <a:spAutoFit/>
          </a:bodyPr>
          <a:lstStyle/>
          <a:p>
            <a:pPr eaLnBrk="0" hangingPunct="0">
              <a:spcBef>
                <a:spcPct val="20000"/>
              </a:spcBef>
            </a:pPr>
            <a:r>
              <a:rPr lang="en-US" sz="2200" b="1">
                <a:solidFill>
                  <a:srgbClr val="FC0128"/>
                </a:solidFill>
                <a:latin typeface="Arial" charset="0"/>
              </a:rPr>
              <a:t>Can we generalize to other persons, places, times?</a:t>
            </a:r>
          </a:p>
        </p:txBody>
      </p:sp>
      <p:sp>
        <p:nvSpPr>
          <p:cNvPr id="80912" name="Rectangle 16"/>
          <p:cNvSpPr>
            <a:spLocks noChangeArrowheads="1"/>
          </p:cNvSpPr>
          <p:nvPr/>
        </p:nvSpPr>
        <p:spPr bwMode="auto">
          <a:xfrm>
            <a:off x="4038600" y="3200400"/>
            <a:ext cx="1774825" cy="576263"/>
          </a:xfrm>
          <a:prstGeom prst="rect">
            <a:avLst/>
          </a:prstGeom>
          <a:solidFill>
            <a:schemeClr val="hlink"/>
          </a:solidFill>
          <a:ln w="12700">
            <a:noFill/>
            <a:miter lim="800000"/>
            <a:headEnd/>
            <a:tailEnd/>
          </a:ln>
          <a:effectLst>
            <a:prstShdw prst="shdw17" dist="17961" dir="2700000">
              <a:schemeClr val="hlink">
                <a:gamma/>
                <a:shade val="60000"/>
                <a:invGamma/>
              </a:schemeClr>
            </a:prstShdw>
          </a:effectLst>
        </p:spPr>
        <p:txBody>
          <a:bodyPr lIns="90488" tIns="44450" rIns="90488" bIns="44450">
            <a:spAutoFit/>
          </a:bodyPr>
          <a:lstStyle/>
          <a:p>
            <a:pPr eaLnBrk="0" hangingPunct="0">
              <a:defRPr/>
            </a:pPr>
            <a:r>
              <a:rPr lang="en-US" sz="3200">
                <a:effectLst>
                  <a:outerShdw blurRad="38100" dist="38100" dir="2700000" algn="tl">
                    <a:srgbClr val="000000"/>
                  </a:outerShdw>
                </a:effectLst>
                <a:latin typeface="Arial" charset="0"/>
              </a:rPr>
              <a:t>In theory</a:t>
            </a:r>
          </a:p>
        </p:txBody>
      </p:sp>
      <p:sp>
        <p:nvSpPr>
          <p:cNvPr id="80913" name="Rectangle 17"/>
          <p:cNvSpPr>
            <a:spLocks noChangeArrowheads="1"/>
          </p:cNvSpPr>
          <p:nvPr/>
        </p:nvSpPr>
        <p:spPr bwMode="auto">
          <a:xfrm>
            <a:off x="407988" y="5738813"/>
            <a:ext cx="2189162" cy="576262"/>
          </a:xfrm>
          <a:prstGeom prst="rect">
            <a:avLst/>
          </a:prstGeom>
          <a:solidFill>
            <a:schemeClr val="hlink"/>
          </a:solidFill>
          <a:ln w="12700">
            <a:noFill/>
            <a:miter lim="800000"/>
            <a:headEnd/>
            <a:tailEnd/>
          </a:ln>
          <a:effectLst>
            <a:prstShdw prst="shdw17" dist="17961" dir="2700000">
              <a:schemeClr val="hlink">
                <a:gamma/>
                <a:shade val="60000"/>
                <a:invGamma/>
              </a:schemeClr>
            </a:prstShdw>
          </a:effectLst>
        </p:spPr>
        <p:txBody>
          <a:bodyPr wrap="none" lIns="90488" tIns="44450" rIns="90488" bIns="44450">
            <a:spAutoFit/>
          </a:bodyPr>
          <a:lstStyle/>
          <a:p>
            <a:pPr eaLnBrk="0" hangingPunct="0">
              <a:defRPr/>
            </a:pPr>
            <a:r>
              <a:rPr lang="en-US" sz="3200">
                <a:effectLst>
                  <a:outerShdw blurRad="38100" dist="38100" dir="2700000" algn="tl">
                    <a:srgbClr val="000000"/>
                  </a:outerShdw>
                </a:effectLst>
                <a:latin typeface="Arial" charset="0"/>
              </a:rPr>
              <a:t>Conclusion</a:t>
            </a:r>
          </a:p>
        </p:txBody>
      </p:sp>
      <p:sp>
        <p:nvSpPr>
          <p:cNvPr id="80914" name="Rectangle 18"/>
          <p:cNvSpPr>
            <a:spLocks noChangeArrowheads="1"/>
          </p:cNvSpPr>
          <p:nvPr/>
        </p:nvSpPr>
        <p:spPr bwMode="auto">
          <a:xfrm>
            <a:off x="1676400" y="4876800"/>
            <a:ext cx="1533525" cy="576263"/>
          </a:xfrm>
          <a:prstGeom prst="rect">
            <a:avLst/>
          </a:prstGeom>
          <a:solidFill>
            <a:schemeClr val="hlink"/>
          </a:solidFill>
          <a:ln w="12700">
            <a:noFill/>
            <a:miter lim="800000"/>
            <a:headEnd/>
            <a:tailEnd/>
          </a:ln>
          <a:effectLst>
            <a:prstShdw prst="shdw17" dist="17961" dir="2700000">
              <a:schemeClr val="hlink">
                <a:gamma/>
                <a:shade val="60000"/>
                <a:invGamma/>
              </a:schemeClr>
            </a:prstShdw>
          </a:effectLst>
        </p:spPr>
        <p:txBody>
          <a:bodyPr wrap="none" lIns="90488" tIns="44450" rIns="90488" bIns="44450">
            <a:spAutoFit/>
          </a:bodyPr>
          <a:lstStyle/>
          <a:p>
            <a:pPr eaLnBrk="0" hangingPunct="0">
              <a:defRPr/>
            </a:pPr>
            <a:r>
              <a:rPr lang="en-US" sz="3200">
                <a:effectLst>
                  <a:outerShdw blurRad="38100" dist="38100" dir="2700000" algn="tl">
                    <a:srgbClr val="000000"/>
                  </a:outerShdw>
                </a:effectLst>
                <a:latin typeface="Arial" charset="0"/>
              </a:rPr>
              <a:t>Internal</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effectLst>
            <a:outerShdw dist="35921" dir="2700000" algn="ctr" rotWithShape="0">
              <a:srgbClr val="000000"/>
            </a:outerShdw>
          </a:effectLst>
        </p:spPr>
        <p:txBody>
          <a:bodyPr lIns="90488" tIns="44450" rIns="90488" bIns="44450" rtlCol="0">
            <a:normAutofit fontScale="90000"/>
          </a:bodyPr>
          <a:lstStyle/>
          <a:p>
            <a:pPr eaLnBrk="1" fontAlgn="auto" hangingPunct="1">
              <a:spcAft>
                <a:spcPts val="0"/>
              </a:spcAft>
              <a:defRPr/>
            </a:pPr>
            <a:r>
              <a:rPr lang="en-US" smtClean="0"/>
              <a:t>The Validity Questions are </a:t>
            </a:r>
            <a:r>
              <a:rPr lang="en-US" i="1" smtClean="0"/>
              <a:t>cumulative</a:t>
            </a:r>
            <a:r>
              <a:rPr lang="en-US" smtClean="0"/>
              <a:t>...</a:t>
            </a:r>
          </a:p>
        </p:txBody>
      </p:sp>
      <p:grpSp>
        <p:nvGrpSpPr>
          <p:cNvPr id="61443" name="Group 3"/>
          <p:cNvGrpSpPr>
            <a:grpSpLocks/>
          </p:cNvGrpSpPr>
          <p:nvPr/>
        </p:nvGrpSpPr>
        <p:grpSpPr bwMode="auto">
          <a:xfrm>
            <a:off x="915988" y="1181100"/>
            <a:ext cx="7581900" cy="5365750"/>
            <a:chOff x="577" y="744"/>
            <a:chExt cx="4776" cy="3380"/>
          </a:xfrm>
        </p:grpSpPr>
        <p:sp>
          <p:nvSpPr>
            <p:cNvPr id="61453" name="Freeform 4"/>
            <p:cNvSpPr>
              <a:spLocks/>
            </p:cNvSpPr>
            <p:nvPr/>
          </p:nvSpPr>
          <p:spPr bwMode="auto">
            <a:xfrm>
              <a:off x="577" y="744"/>
              <a:ext cx="4776" cy="3375"/>
            </a:xfrm>
            <a:custGeom>
              <a:avLst/>
              <a:gdLst>
                <a:gd name="T0" fmla="*/ 925 w 4776"/>
                <a:gd name="T1" fmla="*/ 3374 h 3375"/>
                <a:gd name="T2" fmla="*/ 0 w 4776"/>
                <a:gd name="T3" fmla="*/ 2666 h 3375"/>
                <a:gd name="T4" fmla="*/ 0 w 4776"/>
                <a:gd name="T5" fmla="*/ 2076 h 3375"/>
                <a:gd name="T6" fmla="*/ 771 w 4776"/>
                <a:gd name="T7" fmla="*/ 2076 h 3375"/>
                <a:gd name="T8" fmla="*/ 771 w 4776"/>
                <a:gd name="T9" fmla="*/ 1560 h 3375"/>
                <a:gd name="T10" fmla="*/ 1541 w 4776"/>
                <a:gd name="T11" fmla="*/ 1560 h 3375"/>
                <a:gd name="T12" fmla="*/ 1541 w 4776"/>
                <a:gd name="T13" fmla="*/ 1041 h 3375"/>
                <a:gd name="T14" fmla="*/ 2312 w 4776"/>
                <a:gd name="T15" fmla="*/ 1041 h 3375"/>
                <a:gd name="T16" fmla="*/ 2312 w 4776"/>
                <a:gd name="T17" fmla="*/ 522 h 3375"/>
                <a:gd name="T18" fmla="*/ 3080 w 4776"/>
                <a:gd name="T19" fmla="*/ 522 h 3375"/>
                <a:gd name="T20" fmla="*/ 3080 w 4776"/>
                <a:gd name="T21" fmla="*/ 3 h 3375"/>
                <a:gd name="T22" fmla="*/ 3850 w 4776"/>
                <a:gd name="T23" fmla="*/ 0 h 3375"/>
                <a:gd name="T24" fmla="*/ 4775 w 4776"/>
                <a:gd name="T25" fmla="*/ 649 h 3375"/>
                <a:gd name="T26" fmla="*/ 925 w 4776"/>
                <a:gd name="T27" fmla="*/ 3374 h 337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776"/>
                <a:gd name="T43" fmla="*/ 0 h 3375"/>
                <a:gd name="T44" fmla="*/ 4776 w 4776"/>
                <a:gd name="T45" fmla="*/ 3375 h 337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776" h="3375">
                  <a:moveTo>
                    <a:pt x="925" y="3374"/>
                  </a:moveTo>
                  <a:lnTo>
                    <a:pt x="0" y="2666"/>
                  </a:lnTo>
                  <a:lnTo>
                    <a:pt x="0" y="2076"/>
                  </a:lnTo>
                  <a:lnTo>
                    <a:pt x="771" y="2076"/>
                  </a:lnTo>
                  <a:lnTo>
                    <a:pt x="771" y="1560"/>
                  </a:lnTo>
                  <a:lnTo>
                    <a:pt x="1541" y="1560"/>
                  </a:lnTo>
                  <a:lnTo>
                    <a:pt x="1541" y="1041"/>
                  </a:lnTo>
                  <a:lnTo>
                    <a:pt x="2312" y="1041"/>
                  </a:lnTo>
                  <a:lnTo>
                    <a:pt x="2312" y="522"/>
                  </a:lnTo>
                  <a:lnTo>
                    <a:pt x="3080" y="522"/>
                  </a:lnTo>
                  <a:lnTo>
                    <a:pt x="3080" y="3"/>
                  </a:lnTo>
                  <a:lnTo>
                    <a:pt x="3850" y="0"/>
                  </a:lnTo>
                  <a:lnTo>
                    <a:pt x="4775" y="649"/>
                  </a:lnTo>
                  <a:lnTo>
                    <a:pt x="925" y="3374"/>
                  </a:lnTo>
                </a:path>
              </a:pathLst>
            </a:custGeom>
            <a:solidFill>
              <a:srgbClr val="CECECE"/>
            </a:solidFill>
            <a:ln w="12700" cap="rnd">
              <a:noFill/>
              <a:round/>
              <a:headEnd/>
              <a:tailEnd/>
            </a:ln>
          </p:spPr>
          <p:txBody>
            <a:bodyPr/>
            <a:lstStyle/>
            <a:p>
              <a:endParaRPr lang="en-US"/>
            </a:p>
          </p:txBody>
        </p:sp>
        <p:sp>
          <p:nvSpPr>
            <p:cNvPr id="61454" name="Freeform 5"/>
            <p:cNvSpPr>
              <a:spLocks/>
            </p:cNvSpPr>
            <p:nvPr/>
          </p:nvSpPr>
          <p:spPr bwMode="auto">
            <a:xfrm>
              <a:off x="1506" y="1396"/>
              <a:ext cx="3847" cy="2728"/>
            </a:xfrm>
            <a:custGeom>
              <a:avLst/>
              <a:gdLst>
                <a:gd name="T0" fmla="*/ 3846 w 3847"/>
                <a:gd name="T1" fmla="*/ 0 h 2728"/>
                <a:gd name="T2" fmla="*/ 3846 w 3847"/>
                <a:gd name="T3" fmla="*/ 2727 h 2728"/>
                <a:gd name="T4" fmla="*/ 0 w 3847"/>
                <a:gd name="T5" fmla="*/ 2722 h 2728"/>
                <a:gd name="T6" fmla="*/ 0 w 3847"/>
                <a:gd name="T7" fmla="*/ 2074 h 2728"/>
                <a:gd name="T8" fmla="*/ 770 w 3847"/>
                <a:gd name="T9" fmla="*/ 2074 h 2728"/>
                <a:gd name="T10" fmla="*/ 770 w 3847"/>
                <a:gd name="T11" fmla="*/ 1555 h 2728"/>
                <a:gd name="T12" fmla="*/ 1536 w 3847"/>
                <a:gd name="T13" fmla="*/ 1555 h 2728"/>
                <a:gd name="T14" fmla="*/ 1536 w 3847"/>
                <a:gd name="T15" fmla="*/ 1040 h 2728"/>
                <a:gd name="T16" fmla="*/ 2306 w 3847"/>
                <a:gd name="T17" fmla="*/ 1040 h 2728"/>
                <a:gd name="T18" fmla="*/ 2306 w 3847"/>
                <a:gd name="T19" fmla="*/ 521 h 2728"/>
                <a:gd name="T20" fmla="*/ 3076 w 3847"/>
                <a:gd name="T21" fmla="*/ 521 h 2728"/>
                <a:gd name="T22" fmla="*/ 3076 w 3847"/>
                <a:gd name="T23" fmla="*/ 3 h 2728"/>
                <a:gd name="T24" fmla="*/ 3846 w 3847"/>
                <a:gd name="T25" fmla="*/ 0 h 27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47"/>
                <a:gd name="T40" fmla="*/ 0 h 2728"/>
                <a:gd name="T41" fmla="*/ 3847 w 3847"/>
                <a:gd name="T42" fmla="*/ 2728 h 272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47" h="2728">
                  <a:moveTo>
                    <a:pt x="3846" y="0"/>
                  </a:moveTo>
                  <a:lnTo>
                    <a:pt x="3846" y="2727"/>
                  </a:lnTo>
                  <a:lnTo>
                    <a:pt x="0" y="2722"/>
                  </a:lnTo>
                  <a:lnTo>
                    <a:pt x="0" y="2074"/>
                  </a:lnTo>
                  <a:lnTo>
                    <a:pt x="770" y="2074"/>
                  </a:lnTo>
                  <a:lnTo>
                    <a:pt x="770" y="1555"/>
                  </a:lnTo>
                  <a:lnTo>
                    <a:pt x="1536" y="1555"/>
                  </a:lnTo>
                  <a:lnTo>
                    <a:pt x="1536" y="1040"/>
                  </a:lnTo>
                  <a:lnTo>
                    <a:pt x="2306" y="1040"/>
                  </a:lnTo>
                  <a:lnTo>
                    <a:pt x="2306" y="521"/>
                  </a:lnTo>
                  <a:lnTo>
                    <a:pt x="3076" y="521"/>
                  </a:lnTo>
                  <a:lnTo>
                    <a:pt x="3076" y="3"/>
                  </a:lnTo>
                  <a:lnTo>
                    <a:pt x="3846" y="0"/>
                  </a:lnTo>
                </a:path>
              </a:pathLst>
            </a:custGeom>
            <a:solidFill>
              <a:srgbClr val="DADADA"/>
            </a:solidFill>
            <a:ln w="12700" cap="rnd">
              <a:noFill/>
              <a:round/>
              <a:headEnd/>
              <a:tailEnd/>
            </a:ln>
          </p:spPr>
          <p:txBody>
            <a:bodyPr/>
            <a:lstStyle/>
            <a:p>
              <a:endParaRPr lang="en-US"/>
            </a:p>
          </p:txBody>
        </p:sp>
        <p:sp>
          <p:nvSpPr>
            <p:cNvPr id="61455" name="Freeform 6"/>
            <p:cNvSpPr>
              <a:spLocks/>
            </p:cNvSpPr>
            <p:nvPr/>
          </p:nvSpPr>
          <p:spPr bwMode="auto">
            <a:xfrm>
              <a:off x="577" y="2830"/>
              <a:ext cx="1684" cy="637"/>
            </a:xfrm>
            <a:custGeom>
              <a:avLst/>
              <a:gdLst>
                <a:gd name="T0" fmla="*/ 0 w 1684"/>
                <a:gd name="T1" fmla="*/ 0 h 637"/>
                <a:gd name="T2" fmla="*/ 765 w 1684"/>
                <a:gd name="T3" fmla="*/ 0 h 637"/>
                <a:gd name="T4" fmla="*/ 1683 w 1684"/>
                <a:gd name="T5" fmla="*/ 636 h 637"/>
                <a:gd name="T6" fmla="*/ 918 w 1684"/>
                <a:gd name="T7" fmla="*/ 636 h 637"/>
                <a:gd name="T8" fmla="*/ 0 w 1684"/>
                <a:gd name="T9" fmla="*/ 0 h 637"/>
                <a:gd name="T10" fmla="*/ 0 60000 65536"/>
                <a:gd name="T11" fmla="*/ 0 60000 65536"/>
                <a:gd name="T12" fmla="*/ 0 60000 65536"/>
                <a:gd name="T13" fmla="*/ 0 60000 65536"/>
                <a:gd name="T14" fmla="*/ 0 60000 65536"/>
                <a:gd name="T15" fmla="*/ 0 w 1684"/>
                <a:gd name="T16" fmla="*/ 0 h 637"/>
                <a:gd name="T17" fmla="*/ 1684 w 1684"/>
                <a:gd name="T18" fmla="*/ 637 h 637"/>
              </a:gdLst>
              <a:ahLst/>
              <a:cxnLst>
                <a:cxn ang="T10">
                  <a:pos x="T0" y="T1"/>
                </a:cxn>
                <a:cxn ang="T11">
                  <a:pos x="T2" y="T3"/>
                </a:cxn>
                <a:cxn ang="T12">
                  <a:pos x="T4" y="T5"/>
                </a:cxn>
                <a:cxn ang="T13">
                  <a:pos x="T6" y="T7"/>
                </a:cxn>
                <a:cxn ang="T14">
                  <a:pos x="T8" y="T9"/>
                </a:cxn>
              </a:cxnLst>
              <a:rect l="T15" t="T16" r="T17" b="T18"/>
              <a:pathLst>
                <a:path w="1684" h="637">
                  <a:moveTo>
                    <a:pt x="0" y="0"/>
                  </a:moveTo>
                  <a:lnTo>
                    <a:pt x="765" y="0"/>
                  </a:lnTo>
                  <a:lnTo>
                    <a:pt x="1683" y="636"/>
                  </a:lnTo>
                  <a:lnTo>
                    <a:pt x="918" y="636"/>
                  </a:lnTo>
                  <a:lnTo>
                    <a:pt x="0" y="0"/>
                  </a:lnTo>
                </a:path>
              </a:pathLst>
            </a:custGeom>
            <a:solidFill>
              <a:srgbClr val="919191"/>
            </a:solidFill>
            <a:ln w="12700" cap="rnd">
              <a:noFill/>
              <a:round/>
              <a:headEnd/>
              <a:tailEnd/>
            </a:ln>
          </p:spPr>
          <p:txBody>
            <a:bodyPr/>
            <a:lstStyle/>
            <a:p>
              <a:endParaRPr lang="en-US"/>
            </a:p>
          </p:txBody>
        </p:sp>
        <p:sp>
          <p:nvSpPr>
            <p:cNvPr id="61456" name="Freeform 7"/>
            <p:cNvSpPr>
              <a:spLocks/>
            </p:cNvSpPr>
            <p:nvPr/>
          </p:nvSpPr>
          <p:spPr bwMode="auto">
            <a:xfrm>
              <a:off x="1351" y="2311"/>
              <a:ext cx="1681" cy="637"/>
            </a:xfrm>
            <a:custGeom>
              <a:avLst/>
              <a:gdLst>
                <a:gd name="T0" fmla="*/ 0 w 1681"/>
                <a:gd name="T1" fmla="*/ 0 h 637"/>
                <a:gd name="T2" fmla="*/ 765 w 1681"/>
                <a:gd name="T3" fmla="*/ 0 h 637"/>
                <a:gd name="T4" fmla="*/ 1680 w 1681"/>
                <a:gd name="T5" fmla="*/ 636 h 637"/>
                <a:gd name="T6" fmla="*/ 918 w 1681"/>
                <a:gd name="T7" fmla="*/ 636 h 637"/>
                <a:gd name="T8" fmla="*/ 0 w 1681"/>
                <a:gd name="T9" fmla="*/ 0 h 637"/>
                <a:gd name="T10" fmla="*/ 0 60000 65536"/>
                <a:gd name="T11" fmla="*/ 0 60000 65536"/>
                <a:gd name="T12" fmla="*/ 0 60000 65536"/>
                <a:gd name="T13" fmla="*/ 0 60000 65536"/>
                <a:gd name="T14" fmla="*/ 0 60000 65536"/>
                <a:gd name="T15" fmla="*/ 0 w 1681"/>
                <a:gd name="T16" fmla="*/ 0 h 637"/>
                <a:gd name="T17" fmla="*/ 1681 w 1681"/>
                <a:gd name="T18" fmla="*/ 637 h 637"/>
              </a:gdLst>
              <a:ahLst/>
              <a:cxnLst>
                <a:cxn ang="T10">
                  <a:pos x="T0" y="T1"/>
                </a:cxn>
                <a:cxn ang="T11">
                  <a:pos x="T2" y="T3"/>
                </a:cxn>
                <a:cxn ang="T12">
                  <a:pos x="T4" y="T5"/>
                </a:cxn>
                <a:cxn ang="T13">
                  <a:pos x="T6" y="T7"/>
                </a:cxn>
                <a:cxn ang="T14">
                  <a:pos x="T8" y="T9"/>
                </a:cxn>
              </a:cxnLst>
              <a:rect l="T15" t="T16" r="T17" b="T18"/>
              <a:pathLst>
                <a:path w="1681" h="637">
                  <a:moveTo>
                    <a:pt x="0" y="0"/>
                  </a:moveTo>
                  <a:lnTo>
                    <a:pt x="765" y="0"/>
                  </a:lnTo>
                  <a:lnTo>
                    <a:pt x="1680" y="636"/>
                  </a:lnTo>
                  <a:lnTo>
                    <a:pt x="918" y="636"/>
                  </a:lnTo>
                  <a:lnTo>
                    <a:pt x="0" y="0"/>
                  </a:lnTo>
                </a:path>
              </a:pathLst>
            </a:custGeom>
            <a:solidFill>
              <a:srgbClr val="919191"/>
            </a:solidFill>
            <a:ln w="12700" cap="rnd">
              <a:noFill/>
              <a:round/>
              <a:headEnd/>
              <a:tailEnd/>
            </a:ln>
          </p:spPr>
          <p:txBody>
            <a:bodyPr/>
            <a:lstStyle/>
            <a:p>
              <a:endParaRPr lang="en-US"/>
            </a:p>
          </p:txBody>
        </p:sp>
        <p:sp>
          <p:nvSpPr>
            <p:cNvPr id="61457" name="Freeform 8"/>
            <p:cNvSpPr>
              <a:spLocks/>
            </p:cNvSpPr>
            <p:nvPr/>
          </p:nvSpPr>
          <p:spPr bwMode="auto">
            <a:xfrm>
              <a:off x="2125" y="1790"/>
              <a:ext cx="1680" cy="636"/>
            </a:xfrm>
            <a:custGeom>
              <a:avLst/>
              <a:gdLst>
                <a:gd name="T0" fmla="*/ 0 w 1680"/>
                <a:gd name="T1" fmla="*/ 0 h 636"/>
                <a:gd name="T2" fmla="*/ 765 w 1680"/>
                <a:gd name="T3" fmla="*/ 0 h 636"/>
                <a:gd name="T4" fmla="*/ 1679 w 1680"/>
                <a:gd name="T5" fmla="*/ 635 h 636"/>
                <a:gd name="T6" fmla="*/ 914 w 1680"/>
                <a:gd name="T7" fmla="*/ 635 h 636"/>
                <a:gd name="T8" fmla="*/ 0 w 1680"/>
                <a:gd name="T9" fmla="*/ 0 h 636"/>
                <a:gd name="T10" fmla="*/ 0 60000 65536"/>
                <a:gd name="T11" fmla="*/ 0 60000 65536"/>
                <a:gd name="T12" fmla="*/ 0 60000 65536"/>
                <a:gd name="T13" fmla="*/ 0 60000 65536"/>
                <a:gd name="T14" fmla="*/ 0 60000 65536"/>
                <a:gd name="T15" fmla="*/ 0 w 1680"/>
                <a:gd name="T16" fmla="*/ 0 h 636"/>
                <a:gd name="T17" fmla="*/ 1680 w 1680"/>
                <a:gd name="T18" fmla="*/ 636 h 636"/>
              </a:gdLst>
              <a:ahLst/>
              <a:cxnLst>
                <a:cxn ang="T10">
                  <a:pos x="T0" y="T1"/>
                </a:cxn>
                <a:cxn ang="T11">
                  <a:pos x="T2" y="T3"/>
                </a:cxn>
                <a:cxn ang="T12">
                  <a:pos x="T4" y="T5"/>
                </a:cxn>
                <a:cxn ang="T13">
                  <a:pos x="T6" y="T7"/>
                </a:cxn>
                <a:cxn ang="T14">
                  <a:pos x="T8" y="T9"/>
                </a:cxn>
              </a:cxnLst>
              <a:rect l="T15" t="T16" r="T17" b="T18"/>
              <a:pathLst>
                <a:path w="1680" h="636">
                  <a:moveTo>
                    <a:pt x="0" y="0"/>
                  </a:moveTo>
                  <a:lnTo>
                    <a:pt x="765" y="0"/>
                  </a:lnTo>
                  <a:lnTo>
                    <a:pt x="1679" y="635"/>
                  </a:lnTo>
                  <a:lnTo>
                    <a:pt x="914" y="635"/>
                  </a:lnTo>
                  <a:lnTo>
                    <a:pt x="0" y="0"/>
                  </a:lnTo>
                </a:path>
              </a:pathLst>
            </a:custGeom>
            <a:solidFill>
              <a:srgbClr val="919191"/>
            </a:solidFill>
            <a:ln w="12700" cap="rnd">
              <a:noFill/>
              <a:round/>
              <a:headEnd/>
              <a:tailEnd/>
            </a:ln>
          </p:spPr>
          <p:txBody>
            <a:bodyPr/>
            <a:lstStyle/>
            <a:p>
              <a:endParaRPr lang="en-US"/>
            </a:p>
          </p:txBody>
        </p:sp>
        <p:sp>
          <p:nvSpPr>
            <p:cNvPr id="61458" name="Freeform 9"/>
            <p:cNvSpPr>
              <a:spLocks/>
            </p:cNvSpPr>
            <p:nvPr/>
          </p:nvSpPr>
          <p:spPr bwMode="auto">
            <a:xfrm>
              <a:off x="2898" y="1268"/>
              <a:ext cx="1681" cy="637"/>
            </a:xfrm>
            <a:custGeom>
              <a:avLst/>
              <a:gdLst>
                <a:gd name="T0" fmla="*/ 0 w 1681"/>
                <a:gd name="T1" fmla="*/ 0 h 637"/>
                <a:gd name="T2" fmla="*/ 762 w 1681"/>
                <a:gd name="T3" fmla="*/ 0 h 637"/>
                <a:gd name="T4" fmla="*/ 1680 w 1681"/>
                <a:gd name="T5" fmla="*/ 636 h 637"/>
                <a:gd name="T6" fmla="*/ 915 w 1681"/>
                <a:gd name="T7" fmla="*/ 636 h 637"/>
                <a:gd name="T8" fmla="*/ 0 w 1681"/>
                <a:gd name="T9" fmla="*/ 0 h 637"/>
                <a:gd name="T10" fmla="*/ 0 60000 65536"/>
                <a:gd name="T11" fmla="*/ 0 60000 65536"/>
                <a:gd name="T12" fmla="*/ 0 60000 65536"/>
                <a:gd name="T13" fmla="*/ 0 60000 65536"/>
                <a:gd name="T14" fmla="*/ 0 60000 65536"/>
                <a:gd name="T15" fmla="*/ 0 w 1681"/>
                <a:gd name="T16" fmla="*/ 0 h 637"/>
                <a:gd name="T17" fmla="*/ 1681 w 1681"/>
                <a:gd name="T18" fmla="*/ 637 h 637"/>
              </a:gdLst>
              <a:ahLst/>
              <a:cxnLst>
                <a:cxn ang="T10">
                  <a:pos x="T0" y="T1"/>
                </a:cxn>
                <a:cxn ang="T11">
                  <a:pos x="T2" y="T3"/>
                </a:cxn>
                <a:cxn ang="T12">
                  <a:pos x="T4" y="T5"/>
                </a:cxn>
                <a:cxn ang="T13">
                  <a:pos x="T6" y="T7"/>
                </a:cxn>
                <a:cxn ang="T14">
                  <a:pos x="T8" y="T9"/>
                </a:cxn>
              </a:cxnLst>
              <a:rect l="T15" t="T16" r="T17" b="T18"/>
              <a:pathLst>
                <a:path w="1681" h="637">
                  <a:moveTo>
                    <a:pt x="0" y="0"/>
                  </a:moveTo>
                  <a:lnTo>
                    <a:pt x="762" y="0"/>
                  </a:lnTo>
                  <a:lnTo>
                    <a:pt x="1680" y="636"/>
                  </a:lnTo>
                  <a:lnTo>
                    <a:pt x="915" y="636"/>
                  </a:lnTo>
                  <a:lnTo>
                    <a:pt x="0" y="0"/>
                  </a:lnTo>
                </a:path>
              </a:pathLst>
            </a:custGeom>
            <a:solidFill>
              <a:srgbClr val="919191"/>
            </a:solidFill>
            <a:ln w="12700" cap="rnd">
              <a:noFill/>
              <a:round/>
              <a:headEnd/>
              <a:tailEnd/>
            </a:ln>
          </p:spPr>
          <p:txBody>
            <a:bodyPr/>
            <a:lstStyle/>
            <a:p>
              <a:endParaRPr lang="en-US"/>
            </a:p>
          </p:txBody>
        </p:sp>
        <p:sp>
          <p:nvSpPr>
            <p:cNvPr id="61459" name="Freeform 10"/>
            <p:cNvSpPr>
              <a:spLocks/>
            </p:cNvSpPr>
            <p:nvPr/>
          </p:nvSpPr>
          <p:spPr bwMode="auto">
            <a:xfrm>
              <a:off x="3669" y="747"/>
              <a:ext cx="1684" cy="636"/>
            </a:xfrm>
            <a:custGeom>
              <a:avLst/>
              <a:gdLst>
                <a:gd name="T0" fmla="*/ 0 w 1684"/>
                <a:gd name="T1" fmla="*/ 0 h 636"/>
                <a:gd name="T2" fmla="*/ 765 w 1684"/>
                <a:gd name="T3" fmla="*/ 0 h 636"/>
                <a:gd name="T4" fmla="*/ 1683 w 1684"/>
                <a:gd name="T5" fmla="*/ 635 h 636"/>
                <a:gd name="T6" fmla="*/ 918 w 1684"/>
                <a:gd name="T7" fmla="*/ 635 h 636"/>
                <a:gd name="T8" fmla="*/ 0 w 1684"/>
                <a:gd name="T9" fmla="*/ 0 h 636"/>
                <a:gd name="T10" fmla="*/ 0 60000 65536"/>
                <a:gd name="T11" fmla="*/ 0 60000 65536"/>
                <a:gd name="T12" fmla="*/ 0 60000 65536"/>
                <a:gd name="T13" fmla="*/ 0 60000 65536"/>
                <a:gd name="T14" fmla="*/ 0 60000 65536"/>
                <a:gd name="T15" fmla="*/ 0 w 1684"/>
                <a:gd name="T16" fmla="*/ 0 h 636"/>
                <a:gd name="T17" fmla="*/ 1684 w 1684"/>
                <a:gd name="T18" fmla="*/ 636 h 636"/>
              </a:gdLst>
              <a:ahLst/>
              <a:cxnLst>
                <a:cxn ang="T10">
                  <a:pos x="T0" y="T1"/>
                </a:cxn>
                <a:cxn ang="T11">
                  <a:pos x="T2" y="T3"/>
                </a:cxn>
                <a:cxn ang="T12">
                  <a:pos x="T4" y="T5"/>
                </a:cxn>
                <a:cxn ang="T13">
                  <a:pos x="T6" y="T7"/>
                </a:cxn>
                <a:cxn ang="T14">
                  <a:pos x="T8" y="T9"/>
                </a:cxn>
              </a:cxnLst>
              <a:rect l="T15" t="T16" r="T17" b="T18"/>
              <a:pathLst>
                <a:path w="1684" h="636">
                  <a:moveTo>
                    <a:pt x="0" y="0"/>
                  </a:moveTo>
                  <a:lnTo>
                    <a:pt x="765" y="0"/>
                  </a:lnTo>
                  <a:lnTo>
                    <a:pt x="1683" y="635"/>
                  </a:lnTo>
                  <a:lnTo>
                    <a:pt x="918" y="635"/>
                  </a:lnTo>
                  <a:lnTo>
                    <a:pt x="0" y="0"/>
                  </a:lnTo>
                </a:path>
              </a:pathLst>
            </a:custGeom>
            <a:solidFill>
              <a:srgbClr val="919191"/>
            </a:solidFill>
            <a:ln w="12700" cap="rnd">
              <a:noFill/>
              <a:round/>
              <a:headEnd/>
              <a:tailEnd/>
            </a:ln>
          </p:spPr>
          <p:txBody>
            <a:bodyPr/>
            <a:lstStyle/>
            <a:p>
              <a:endParaRPr lang="en-US"/>
            </a:p>
          </p:txBody>
        </p:sp>
      </p:grpSp>
      <p:sp>
        <p:nvSpPr>
          <p:cNvPr id="61444" name="Rectangle 11"/>
          <p:cNvSpPr>
            <a:spLocks noChangeArrowheads="1"/>
          </p:cNvSpPr>
          <p:nvPr/>
        </p:nvSpPr>
        <p:spPr bwMode="auto">
          <a:xfrm>
            <a:off x="2805113" y="5648325"/>
            <a:ext cx="4965700" cy="819150"/>
          </a:xfrm>
          <a:prstGeom prst="rect">
            <a:avLst/>
          </a:prstGeom>
          <a:noFill/>
          <a:ln w="12700">
            <a:noFill/>
            <a:miter lim="800000"/>
            <a:headEnd/>
            <a:tailEnd/>
          </a:ln>
        </p:spPr>
        <p:txBody>
          <a:bodyPr lIns="90488" tIns="44450" rIns="90488" bIns="44450">
            <a:spAutoFit/>
          </a:bodyPr>
          <a:lstStyle/>
          <a:p>
            <a:pPr eaLnBrk="0" hangingPunct="0">
              <a:spcBef>
                <a:spcPct val="20000"/>
              </a:spcBef>
            </a:pPr>
            <a:r>
              <a:rPr lang="en-US" sz="2400" b="1">
                <a:solidFill>
                  <a:srgbClr val="FC0128"/>
                </a:solidFill>
                <a:latin typeface="Arial" charset="0"/>
              </a:rPr>
              <a:t>Is there a relationship between the cause and effect?</a:t>
            </a:r>
          </a:p>
        </p:txBody>
      </p:sp>
      <p:sp>
        <p:nvSpPr>
          <p:cNvPr id="61445" name="Rectangle 12"/>
          <p:cNvSpPr>
            <a:spLocks noChangeArrowheads="1"/>
          </p:cNvSpPr>
          <p:nvPr/>
        </p:nvSpPr>
        <p:spPr bwMode="auto">
          <a:xfrm>
            <a:off x="3605213" y="4957763"/>
            <a:ext cx="4005262" cy="454025"/>
          </a:xfrm>
          <a:prstGeom prst="rect">
            <a:avLst/>
          </a:prstGeom>
          <a:noFill/>
          <a:ln w="12700">
            <a:noFill/>
            <a:miter lim="800000"/>
            <a:headEnd/>
            <a:tailEnd/>
          </a:ln>
        </p:spPr>
        <p:txBody>
          <a:bodyPr wrap="none" lIns="90488" tIns="44450" rIns="90488" bIns="44450">
            <a:spAutoFit/>
          </a:bodyPr>
          <a:lstStyle/>
          <a:p>
            <a:pPr eaLnBrk="0" hangingPunct="0">
              <a:spcBef>
                <a:spcPct val="20000"/>
              </a:spcBef>
            </a:pPr>
            <a:r>
              <a:rPr lang="en-US" sz="2400" b="1">
                <a:solidFill>
                  <a:srgbClr val="FC0128"/>
                </a:solidFill>
                <a:latin typeface="Arial" charset="0"/>
              </a:rPr>
              <a:t>Is the relationship causal?</a:t>
            </a:r>
          </a:p>
        </p:txBody>
      </p:sp>
      <p:sp>
        <p:nvSpPr>
          <p:cNvPr id="61446" name="Rectangle 13"/>
          <p:cNvSpPr>
            <a:spLocks noChangeArrowheads="1"/>
          </p:cNvSpPr>
          <p:nvPr/>
        </p:nvSpPr>
        <p:spPr bwMode="auto">
          <a:xfrm>
            <a:off x="4800600" y="4038600"/>
            <a:ext cx="3441700" cy="819150"/>
          </a:xfrm>
          <a:prstGeom prst="rect">
            <a:avLst/>
          </a:prstGeom>
          <a:noFill/>
          <a:ln w="12700">
            <a:noFill/>
            <a:miter lim="800000"/>
            <a:headEnd/>
            <a:tailEnd/>
          </a:ln>
        </p:spPr>
        <p:txBody>
          <a:bodyPr lIns="90488" tIns="44450" rIns="90488" bIns="44450">
            <a:spAutoFit/>
          </a:bodyPr>
          <a:lstStyle/>
          <a:p>
            <a:pPr eaLnBrk="0" hangingPunct="0">
              <a:spcBef>
                <a:spcPct val="20000"/>
              </a:spcBef>
            </a:pPr>
            <a:r>
              <a:rPr lang="en-US" sz="2400" b="1">
                <a:solidFill>
                  <a:srgbClr val="FC0128"/>
                </a:solidFill>
                <a:latin typeface="Arial" charset="0"/>
              </a:rPr>
              <a:t>Can we generalize to the constructs?</a:t>
            </a:r>
          </a:p>
        </p:txBody>
      </p:sp>
      <p:sp>
        <p:nvSpPr>
          <p:cNvPr id="61447" name="Rectangle 14"/>
          <p:cNvSpPr>
            <a:spLocks noChangeArrowheads="1"/>
          </p:cNvSpPr>
          <p:nvPr/>
        </p:nvSpPr>
        <p:spPr bwMode="auto">
          <a:xfrm>
            <a:off x="5943600" y="2895600"/>
            <a:ext cx="2946400" cy="1093788"/>
          </a:xfrm>
          <a:prstGeom prst="rect">
            <a:avLst/>
          </a:prstGeom>
          <a:noFill/>
          <a:ln w="12700">
            <a:noFill/>
            <a:miter lim="800000"/>
            <a:headEnd/>
            <a:tailEnd/>
          </a:ln>
        </p:spPr>
        <p:txBody>
          <a:bodyPr lIns="90488" tIns="44450" rIns="90488" bIns="44450">
            <a:spAutoFit/>
          </a:bodyPr>
          <a:lstStyle/>
          <a:p>
            <a:pPr eaLnBrk="0" hangingPunct="0">
              <a:spcBef>
                <a:spcPct val="20000"/>
              </a:spcBef>
            </a:pPr>
            <a:r>
              <a:rPr lang="en-US" sz="2200" b="1">
                <a:solidFill>
                  <a:srgbClr val="FC0128"/>
                </a:solidFill>
                <a:latin typeface="Arial" charset="0"/>
              </a:rPr>
              <a:t>Can we generalize to other persons, places, times?</a:t>
            </a:r>
          </a:p>
        </p:txBody>
      </p:sp>
      <p:sp>
        <p:nvSpPr>
          <p:cNvPr id="82959" name="Rectangle 15"/>
          <p:cNvSpPr>
            <a:spLocks noChangeArrowheads="1"/>
          </p:cNvSpPr>
          <p:nvPr/>
        </p:nvSpPr>
        <p:spPr bwMode="auto">
          <a:xfrm>
            <a:off x="4038600" y="3124200"/>
            <a:ext cx="1774825" cy="576263"/>
          </a:xfrm>
          <a:prstGeom prst="rect">
            <a:avLst/>
          </a:prstGeom>
          <a:solidFill>
            <a:schemeClr val="hlink"/>
          </a:solidFill>
          <a:ln w="12700">
            <a:noFill/>
            <a:miter lim="800000"/>
            <a:headEnd/>
            <a:tailEnd/>
          </a:ln>
          <a:effectLst>
            <a:prstShdw prst="shdw17" dist="17961" dir="2700000">
              <a:schemeClr val="hlink">
                <a:gamma/>
                <a:shade val="60000"/>
                <a:invGamma/>
              </a:schemeClr>
            </a:prstShdw>
          </a:effectLst>
        </p:spPr>
        <p:txBody>
          <a:bodyPr lIns="90488" tIns="44450" rIns="90488" bIns="44450">
            <a:spAutoFit/>
          </a:bodyPr>
          <a:lstStyle/>
          <a:p>
            <a:pPr eaLnBrk="0" hangingPunct="0">
              <a:defRPr/>
            </a:pPr>
            <a:r>
              <a:rPr lang="en-US" sz="3200">
                <a:effectLst>
                  <a:outerShdw blurRad="38100" dist="38100" dir="2700000" algn="tl">
                    <a:srgbClr val="000000"/>
                  </a:outerShdw>
                </a:effectLst>
                <a:latin typeface="Arial" charset="0"/>
              </a:rPr>
              <a:t>External</a:t>
            </a:r>
          </a:p>
        </p:txBody>
      </p:sp>
      <p:sp>
        <p:nvSpPr>
          <p:cNvPr id="82960" name="Rectangle 16"/>
          <p:cNvSpPr>
            <a:spLocks noChangeArrowheads="1"/>
          </p:cNvSpPr>
          <p:nvPr/>
        </p:nvSpPr>
        <p:spPr bwMode="auto">
          <a:xfrm>
            <a:off x="6675438" y="1385888"/>
            <a:ext cx="1774825" cy="576262"/>
          </a:xfrm>
          <a:prstGeom prst="rect">
            <a:avLst/>
          </a:prstGeom>
          <a:solidFill>
            <a:schemeClr val="hlink"/>
          </a:solidFill>
          <a:ln w="12700">
            <a:noFill/>
            <a:miter lim="800000"/>
            <a:headEnd/>
            <a:tailEnd/>
          </a:ln>
          <a:effectLst>
            <a:prstShdw prst="shdw17" dist="17961" dir="2700000">
              <a:schemeClr val="hlink">
                <a:gamma/>
                <a:shade val="60000"/>
                <a:invGamma/>
              </a:schemeClr>
            </a:prstShdw>
          </a:effectLst>
        </p:spPr>
        <p:txBody>
          <a:bodyPr lIns="90488" tIns="44450" rIns="90488" bIns="44450">
            <a:spAutoFit/>
          </a:bodyPr>
          <a:lstStyle/>
          <a:p>
            <a:pPr algn="ctr" eaLnBrk="0" hangingPunct="0">
              <a:defRPr/>
            </a:pPr>
            <a:r>
              <a:rPr lang="en-US" sz="3200" i="1">
                <a:effectLst>
                  <a:outerShdw blurRad="38100" dist="38100" dir="2700000" algn="tl">
                    <a:srgbClr val="000000"/>
                  </a:outerShdw>
                </a:effectLst>
                <a:latin typeface="Arial" charset="0"/>
              </a:rPr>
              <a:t>Validity</a:t>
            </a:r>
          </a:p>
        </p:txBody>
      </p:sp>
      <p:sp>
        <p:nvSpPr>
          <p:cNvPr id="82961" name="Rectangle 17"/>
          <p:cNvSpPr>
            <a:spLocks noChangeArrowheads="1"/>
          </p:cNvSpPr>
          <p:nvPr/>
        </p:nvSpPr>
        <p:spPr bwMode="auto">
          <a:xfrm>
            <a:off x="381000" y="5791200"/>
            <a:ext cx="2189163" cy="576263"/>
          </a:xfrm>
          <a:prstGeom prst="rect">
            <a:avLst/>
          </a:prstGeom>
          <a:solidFill>
            <a:schemeClr val="hlink"/>
          </a:solidFill>
          <a:ln w="12700">
            <a:noFill/>
            <a:miter lim="800000"/>
            <a:headEnd/>
            <a:tailEnd/>
          </a:ln>
          <a:effectLst>
            <a:prstShdw prst="shdw17" dist="17961" dir="2700000">
              <a:schemeClr val="hlink">
                <a:gamma/>
                <a:shade val="60000"/>
                <a:invGamma/>
              </a:schemeClr>
            </a:prstShdw>
          </a:effectLst>
        </p:spPr>
        <p:txBody>
          <a:bodyPr wrap="none" lIns="90488" tIns="44450" rIns="90488" bIns="44450">
            <a:spAutoFit/>
          </a:bodyPr>
          <a:lstStyle/>
          <a:p>
            <a:pPr eaLnBrk="0" hangingPunct="0">
              <a:defRPr/>
            </a:pPr>
            <a:r>
              <a:rPr lang="en-US" sz="3200">
                <a:effectLst>
                  <a:outerShdw blurRad="38100" dist="38100" dir="2700000" algn="tl">
                    <a:srgbClr val="000000"/>
                  </a:outerShdw>
                </a:effectLst>
                <a:latin typeface="Arial" charset="0"/>
              </a:rPr>
              <a:t>Conclusion</a:t>
            </a:r>
          </a:p>
        </p:txBody>
      </p:sp>
      <p:sp>
        <p:nvSpPr>
          <p:cNvPr id="82962" name="Rectangle 18"/>
          <p:cNvSpPr>
            <a:spLocks noChangeArrowheads="1"/>
          </p:cNvSpPr>
          <p:nvPr/>
        </p:nvSpPr>
        <p:spPr bwMode="auto">
          <a:xfrm>
            <a:off x="1676400" y="4876800"/>
            <a:ext cx="1533525" cy="576263"/>
          </a:xfrm>
          <a:prstGeom prst="rect">
            <a:avLst/>
          </a:prstGeom>
          <a:solidFill>
            <a:schemeClr val="hlink"/>
          </a:solidFill>
          <a:ln w="12700">
            <a:noFill/>
            <a:miter lim="800000"/>
            <a:headEnd/>
            <a:tailEnd/>
          </a:ln>
          <a:effectLst>
            <a:prstShdw prst="shdw17" dist="17961" dir="2700000">
              <a:schemeClr val="hlink">
                <a:gamma/>
                <a:shade val="60000"/>
                <a:invGamma/>
              </a:schemeClr>
            </a:prstShdw>
          </a:effectLst>
        </p:spPr>
        <p:txBody>
          <a:bodyPr wrap="none" lIns="90488" tIns="44450" rIns="90488" bIns="44450">
            <a:spAutoFit/>
          </a:bodyPr>
          <a:lstStyle/>
          <a:p>
            <a:pPr eaLnBrk="0" hangingPunct="0">
              <a:defRPr/>
            </a:pPr>
            <a:r>
              <a:rPr lang="en-US" sz="3200">
                <a:effectLst>
                  <a:outerShdw blurRad="38100" dist="38100" dir="2700000" algn="tl">
                    <a:srgbClr val="000000"/>
                  </a:outerShdw>
                </a:effectLst>
                <a:latin typeface="Arial" charset="0"/>
              </a:rPr>
              <a:t>Internal</a:t>
            </a:r>
          </a:p>
        </p:txBody>
      </p:sp>
      <p:sp>
        <p:nvSpPr>
          <p:cNvPr id="82963" name="Rectangle 19"/>
          <p:cNvSpPr>
            <a:spLocks noChangeArrowheads="1"/>
          </p:cNvSpPr>
          <p:nvPr/>
        </p:nvSpPr>
        <p:spPr bwMode="auto">
          <a:xfrm>
            <a:off x="2819400" y="4114800"/>
            <a:ext cx="1917700" cy="576263"/>
          </a:xfrm>
          <a:prstGeom prst="rect">
            <a:avLst/>
          </a:prstGeom>
          <a:solidFill>
            <a:schemeClr val="hlink"/>
          </a:solidFill>
          <a:ln w="12700">
            <a:noFill/>
            <a:miter lim="800000"/>
            <a:headEnd/>
            <a:tailEnd/>
          </a:ln>
          <a:effectLst>
            <a:prstShdw prst="shdw17" dist="17961" dir="2700000">
              <a:schemeClr val="hlink">
                <a:gamma/>
                <a:shade val="60000"/>
                <a:invGamma/>
              </a:schemeClr>
            </a:prstShdw>
          </a:effectLst>
        </p:spPr>
        <p:txBody>
          <a:bodyPr wrap="none" lIns="90488" tIns="44450" rIns="90488" bIns="44450">
            <a:spAutoFit/>
          </a:bodyPr>
          <a:lstStyle/>
          <a:p>
            <a:pPr eaLnBrk="0" hangingPunct="0">
              <a:defRPr/>
            </a:pPr>
            <a:r>
              <a:rPr lang="en-US" sz="3200">
                <a:effectLst>
                  <a:outerShdw blurRad="38100" dist="38100" dir="2700000" algn="tl">
                    <a:srgbClr val="000000"/>
                  </a:outerShdw>
                </a:effectLst>
                <a:latin typeface="Arial" charset="0"/>
              </a:rPr>
              <a:t>Construct</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228600" y="76200"/>
            <a:ext cx="8686800" cy="1143000"/>
          </a:xfrm>
          <a:effectLst>
            <a:outerShdw dist="35921" dir="2700000" algn="ctr" rotWithShape="0">
              <a:srgbClr val="000000"/>
            </a:outerShdw>
          </a:effectLst>
        </p:spPr>
        <p:txBody>
          <a:bodyPr lIns="90488" tIns="44450" rIns="90488" bIns="44450" rtlCol="0">
            <a:normAutofit/>
          </a:bodyPr>
          <a:lstStyle/>
          <a:p>
            <a:pPr eaLnBrk="1" fontAlgn="auto" hangingPunct="1">
              <a:spcAft>
                <a:spcPts val="0"/>
              </a:spcAft>
              <a:defRPr/>
            </a:pPr>
            <a:r>
              <a:rPr lang="en-US" smtClean="0"/>
              <a:t>Validity Questions are </a:t>
            </a:r>
            <a:r>
              <a:rPr lang="en-US" i="1" smtClean="0"/>
              <a:t>Cumulative</a:t>
            </a:r>
            <a:endParaRPr lang="en-US" smtClean="0"/>
          </a:p>
        </p:txBody>
      </p:sp>
      <p:grpSp>
        <p:nvGrpSpPr>
          <p:cNvPr id="62467" name="Group 3"/>
          <p:cNvGrpSpPr>
            <a:grpSpLocks/>
          </p:cNvGrpSpPr>
          <p:nvPr/>
        </p:nvGrpSpPr>
        <p:grpSpPr bwMode="auto">
          <a:xfrm>
            <a:off x="915988" y="1181100"/>
            <a:ext cx="7581900" cy="5365750"/>
            <a:chOff x="577" y="744"/>
            <a:chExt cx="4776" cy="3380"/>
          </a:xfrm>
        </p:grpSpPr>
        <p:sp>
          <p:nvSpPr>
            <p:cNvPr id="62477" name="Freeform 4"/>
            <p:cNvSpPr>
              <a:spLocks/>
            </p:cNvSpPr>
            <p:nvPr/>
          </p:nvSpPr>
          <p:spPr bwMode="auto">
            <a:xfrm>
              <a:off x="577" y="744"/>
              <a:ext cx="4776" cy="3375"/>
            </a:xfrm>
            <a:custGeom>
              <a:avLst/>
              <a:gdLst>
                <a:gd name="T0" fmla="*/ 925 w 4776"/>
                <a:gd name="T1" fmla="*/ 3374 h 3375"/>
                <a:gd name="T2" fmla="*/ 0 w 4776"/>
                <a:gd name="T3" fmla="*/ 2666 h 3375"/>
                <a:gd name="T4" fmla="*/ 0 w 4776"/>
                <a:gd name="T5" fmla="*/ 2076 h 3375"/>
                <a:gd name="T6" fmla="*/ 771 w 4776"/>
                <a:gd name="T7" fmla="*/ 2076 h 3375"/>
                <a:gd name="T8" fmla="*/ 771 w 4776"/>
                <a:gd name="T9" fmla="*/ 1560 h 3375"/>
                <a:gd name="T10" fmla="*/ 1541 w 4776"/>
                <a:gd name="T11" fmla="*/ 1560 h 3375"/>
                <a:gd name="T12" fmla="*/ 1541 w 4776"/>
                <a:gd name="T13" fmla="*/ 1041 h 3375"/>
                <a:gd name="T14" fmla="*/ 2312 w 4776"/>
                <a:gd name="T15" fmla="*/ 1041 h 3375"/>
                <a:gd name="T16" fmla="*/ 2312 w 4776"/>
                <a:gd name="T17" fmla="*/ 522 h 3375"/>
                <a:gd name="T18" fmla="*/ 3080 w 4776"/>
                <a:gd name="T19" fmla="*/ 522 h 3375"/>
                <a:gd name="T20" fmla="*/ 3080 w 4776"/>
                <a:gd name="T21" fmla="*/ 3 h 3375"/>
                <a:gd name="T22" fmla="*/ 3850 w 4776"/>
                <a:gd name="T23" fmla="*/ 0 h 3375"/>
                <a:gd name="T24" fmla="*/ 4775 w 4776"/>
                <a:gd name="T25" fmla="*/ 649 h 3375"/>
                <a:gd name="T26" fmla="*/ 925 w 4776"/>
                <a:gd name="T27" fmla="*/ 3374 h 337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776"/>
                <a:gd name="T43" fmla="*/ 0 h 3375"/>
                <a:gd name="T44" fmla="*/ 4776 w 4776"/>
                <a:gd name="T45" fmla="*/ 3375 h 337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776" h="3375">
                  <a:moveTo>
                    <a:pt x="925" y="3374"/>
                  </a:moveTo>
                  <a:lnTo>
                    <a:pt x="0" y="2666"/>
                  </a:lnTo>
                  <a:lnTo>
                    <a:pt x="0" y="2076"/>
                  </a:lnTo>
                  <a:lnTo>
                    <a:pt x="771" y="2076"/>
                  </a:lnTo>
                  <a:lnTo>
                    <a:pt x="771" y="1560"/>
                  </a:lnTo>
                  <a:lnTo>
                    <a:pt x="1541" y="1560"/>
                  </a:lnTo>
                  <a:lnTo>
                    <a:pt x="1541" y="1041"/>
                  </a:lnTo>
                  <a:lnTo>
                    <a:pt x="2312" y="1041"/>
                  </a:lnTo>
                  <a:lnTo>
                    <a:pt x="2312" y="522"/>
                  </a:lnTo>
                  <a:lnTo>
                    <a:pt x="3080" y="522"/>
                  </a:lnTo>
                  <a:lnTo>
                    <a:pt x="3080" y="3"/>
                  </a:lnTo>
                  <a:lnTo>
                    <a:pt x="3850" y="0"/>
                  </a:lnTo>
                  <a:lnTo>
                    <a:pt x="4775" y="649"/>
                  </a:lnTo>
                  <a:lnTo>
                    <a:pt x="925" y="3374"/>
                  </a:lnTo>
                </a:path>
              </a:pathLst>
            </a:custGeom>
            <a:solidFill>
              <a:srgbClr val="CECECE"/>
            </a:solidFill>
            <a:ln w="12700" cap="rnd">
              <a:noFill/>
              <a:round/>
              <a:headEnd/>
              <a:tailEnd/>
            </a:ln>
          </p:spPr>
          <p:txBody>
            <a:bodyPr/>
            <a:lstStyle/>
            <a:p>
              <a:endParaRPr lang="en-US"/>
            </a:p>
          </p:txBody>
        </p:sp>
        <p:sp>
          <p:nvSpPr>
            <p:cNvPr id="62478" name="Freeform 5"/>
            <p:cNvSpPr>
              <a:spLocks/>
            </p:cNvSpPr>
            <p:nvPr/>
          </p:nvSpPr>
          <p:spPr bwMode="auto">
            <a:xfrm>
              <a:off x="1506" y="1396"/>
              <a:ext cx="3847" cy="2728"/>
            </a:xfrm>
            <a:custGeom>
              <a:avLst/>
              <a:gdLst>
                <a:gd name="T0" fmla="*/ 3846 w 3847"/>
                <a:gd name="T1" fmla="*/ 0 h 2728"/>
                <a:gd name="T2" fmla="*/ 3846 w 3847"/>
                <a:gd name="T3" fmla="*/ 2727 h 2728"/>
                <a:gd name="T4" fmla="*/ 0 w 3847"/>
                <a:gd name="T5" fmla="*/ 2722 h 2728"/>
                <a:gd name="T6" fmla="*/ 0 w 3847"/>
                <a:gd name="T7" fmla="*/ 2074 h 2728"/>
                <a:gd name="T8" fmla="*/ 770 w 3847"/>
                <a:gd name="T9" fmla="*/ 2074 h 2728"/>
                <a:gd name="T10" fmla="*/ 770 w 3847"/>
                <a:gd name="T11" fmla="*/ 1555 h 2728"/>
                <a:gd name="T12" fmla="*/ 1536 w 3847"/>
                <a:gd name="T13" fmla="*/ 1555 h 2728"/>
                <a:gd name="T14" fmla="*/ 1536 w 3847"/>
                <a:gd name="T15" fmla="*/ 1040 h 2728"/>
                <a:gd name="T16" fmla="*/ 2306 w 3847"/>
                <a:gd name="T17" fmla="*/ 1040 h 2728"/>
                <a:gd name="T18" fmla="*/ 2306 w 3847"/>
                <a:gd name="T19" fmla="*/ 521 h 2728"/>
                <a:gd name="T20" fmla="*/ 3076 w 3847"/>
                <a:gd name="T21" fmla="*/ 521 h 2728"/>
                <a:gd name="T22" fmla="*/ 3076 w 3847"/>
                <a:gd name="T23" fmla="*/ 3 h 2728"/>
                <a:gd name="T24" fmla="*/ 3846 w 3847"/>
                <a:gd name="T25" fmla="*/ 0 h 27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47"/>
                <a:gd name="T40" fmla="*/ 0 h 2728"/>
                <a:gd name="T41" fmla="*/ 3847 w 3847"/>
                <a:gd name="T42" fmla="*/ 2728 h 272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47" h="2728">
                  <a:moveTo>
                    <a:pt x="3846" y="0"/>
                  </a:moveTo>
                  <a:lnTo>
                    <a:pt x="3846" y="2727"/>
                  </a:lnTo>
                  <a:lnTo>
                    <a:pt x="0" y="2722"/>
                  </a:lnTo>
                  <a:lnTo>
                    <a:pt x="0" y="2074"/>
                  </a:lnTo>
                  <a:lnTo>
                    <a:pt x="770" y="2074"/>
                  </a:lnTo>
                  <a:lnTo>
                    <a:pt x="770" y="1555"/>
                  </a:lnTo>
                  <a:lnTo>
                    <a:pt x="1536" y="1555"/>
                  </a:lnTo>
                  <a:lnTo>
                    <a:pt x="1536" y="1040"/>
                  </a:lnTo>
                  <a:lnTo>
                    <a:pt x="2306" y="1040"/>
                  </a:lnTo>
                  <a:lnTo>
                    <a:pt x="2306" y="521"/>
                  </a:lnTo>
                  <a:lnTo>
                    <a:pt x="3076" y="521"/>
                  </a:lnTo>
                  <a:lnTo>
                    <a:pt x="3076" y="3"/>
                  </a:lnTo>
                  <a:lnTo>
                    <a:pt x="3846" y="0"/>
                  </a:lnTo>
                </a:path>
              </a:pathLst>
            </a:custGeom>
            <a:solidFill>
              <a:srgbClr val="DADADA"/>
            </a:solidFill>
            <a:ln w="12700" cap="rnd">
              <a:noFill/>
              <a:round/>
              <a:headEnd/>
              <a:tailEnd/>
            </a:ln>
          </p:spPr>
          <p:txBody>
            <a:bodyPr/>
            <a:lstStyle/>
            <a:p>
              <a:endParaRPr lang="en-US"/>
            </a:p>
          </p:txBody>
        </p:sp>
        <p:sp>
          <p:nvSpPr>
            <p:cNvPr id="62479" name="Freeform 6"/>
            <p:cNvSpPr>
              <a:spLocks/>
            </p:cNvSpPr>
            <p:nvPr/>
          </p:nvSpPr>
          <p:spPr bwMode="auto">
            <a:xfrm>
              <a:off x="577" y="2830"/>
              <a:ext cx="1684" cy="637"/>
            </a:xfrm>
            <a:custGeom>
              <a:avLst/>
              <a:gdLst>
                <a:gd name="T0" fmla="*/ 0 w 1684"/>
                <a:gd name="T1" fmla="*/ 0 h 637"/>
                <a:gd name="T2" fmla="*/ 765 w 1684"/>
                <a:gd name="T3" fmla="*/ 0 h 637"/>
                <a:gd name="T4" fmla="*/ 1683 w 1684"/>
                <a:gd name="T5" fmla="*/ 636 h 637"/>
                <a:gd name="T6" fmla="*/ 918 w 1684"/>
                <a:gd name="T7" fmla="*/ 636 h 637"/>
                <a:gd name="T8" fmla="*/ 0 w 1684"/>
                <a:gd name="T9" fmla="*/ 0 h 637"/>
                <a:gd name="T10" fmla="*/ 0 60000 65536"/>
                <a:gd name="T11" fmla="*/ 0 60000 65536"/>
                <a:gd name="T12" fmla="*/ 0 60000 65536"/>
                <a:gd name="T13" fmla="*/ 0 60000 65536"/>
                <a:gd name="T14" fmla="*/ 0 60000 65536"/>
                <a:gd name="T15" fmla="*/ 0 w 1684"/>
                <a:gd name="T16" fmla="*/ 0 h 637"/>
                <a:gd name="T17" fmla="*/ 1684 w 1684"/>
                <a:gd name="T18" fmla="*/ 637 h 637"/>
              </a:gdLst>
              <a:ahLst/>
              <a:cxnLst>
                <a:cxn ang="T10">
                  <a:pos x="T0" y="T1"/>
                </a:cxn>
                <a:cxn ang="T11">
                  <a:pos x="T2" y="T3"/>
                </a:cxn>
                <a:cxn ang="T12">
                  <a:pos x="T4" y="T5"/>
                </a:cxn>
                <a:cxn ang="T13">
                  <a:pos x="T6" y="T7"/>
                </a:cxn>
                <a:cxn ang="T14">
                  <a:pos x="T8" y="T9"/>
                </a:cxn>
              </a:cxnLst>
              <a:rect l="T15" t="T16" r="T17" b="T18"/>
              <a:pathLst>
                <a:path w="1684" h="637">
                  <a:moveTo>
                    <a:pt x="0" y="0"/>
                  </a:moveTo>
                  <a:lnTo>
                    <a:pt x="765" y="0"/>
                  </a:lnTo>
                  <a:lnTo>
                    <a:pt x="1683" y="636"/>
                  </a:lnTo>
                  <a:lnTo>
                    <a:pt x="918" y="636"/>
                  </a:lnTo>
                  <a:lnTo>
                    <a:pt x="0" y="0"/>
                  </a:lnTo>
                </a:path>
              </a:pathLst>
            </a:custGeom>
            <a:solidFill>
              <a:srgbClr val="919191"/>
            </a:solidFill>
            <a:ln w="12700" cap="rnd">
              <a:noFill/>
              <a:round/>
              <a:headEnd/>
              <a:tailEnd/>
            </a:ln>
          </p:spPr>
          <p:txBody>
            <a:bodyPr/>
            <a:lstStyle/>
            <a:p>
              <a:endParaRPr lang="en-US"/>
            </a:p>
          </p:txBody>
        </p:sp>
        <p:sp>
          <p:nvSpPr>
            <p:cNvPr id="62480" name="Freeform 7"/>
            <p:cNvSpPr>
              <a:spLocks/>
            </p:cNvSpPr>
            <p:nvPr/>
          </p:nvSpPr>
          <p:spPr bwMode="auto">
            <a:xfrm>
              <a:off x="1351" y="2311"/>
              <a:ext cx="1681" cy="637"/>
            </a:xfrm>
            <a:custGeom>
              <a:avLst/>
              <a:gdLst>
                <a:gd name="T0" fmla="*/ 0 w 1681"/>
                <a:gd name="T1" fmla="*/ 0 h 637"/>
                <a:gd name="T2" fmla="*/ 765 w 1681"/>
                <a:gd name="T3" fmla="*/ 0 h 637"/>
                <a:gd name="T4" fmla="*/ 1680 w 1681"/>
                <a:gd name="T5" fmla="*/ 636 h 637"/>
                <a:gd name="T6" fmla="*/ 918 w 1681"/>
                <a:gd name="T7" fmla="*/ 636 h 637"/>
                <a:gd name="T8" fmla="*/ 0 w 1681"/>
                <a:gd name="T9" fmla="*/ 0 h 637"/>
                <a:gd name="T10" fmla="*/ 0 60000 65536"/>
                <a:gd name="T11" fmla="*/ 0 60000 65536"/>
                <a:gd name="T12" fmla="*/ 0 60000 65536"/>
                <a:gd name="T13" fmla="*/ 0 60000 65536"/>
                <a:gd name="T14" fmla="*/ 0 60000 65536"/>
                <a:gd name="T15" fmla="*/ 0 w 1681"/>
                <a:gd name="T16" fmla="*/ 0 h 637"/>
                <a:gd name="T17" fmla="*/ 1681 w 1681"/>
                <a:gd name="T18" fmla="*/ 637 h 637"/>
              </a:gdLst>
              <a:ahLst/>
              <a:cxnLst>
                <a:cxn ang="T10">
                  <a:pos x="T0" y="T1"/>
                </a:cxn>
                <a:cxn ang="T11">
                  <a:pos x="T2" y="T3"/>
                </a:cxn>
                <a:cxn ang="T12">
                  <a:pos x="T4" y="T5"/>
                </a:cxn>
                <a:cxn ang="T13">
                  <a:pos x="T6" y="T7"/>
                </a:cxn>
                <a:cxn ang="T14">
                  <a:pos x="T8" y="T9"/>
                </a:cxn>
              </a:cxnLst>
              <a:rect l="T15" t="T16" r="T17" b="T18"/>
              <a:pathLst>
                <a:path w="1681" h="637">
                  <a:moveTo>
                    <a:pt x="0" y="0"/>
                  </a:moveTo>
                  <a:lnTo>
                    <a:pt x="765" y="0"/>
                  </a:lnTo>
                  <a:lnTo>
                    <a:pt x="1680" y="636"/>
                  </a:lnTo>
                  <a:lnTo>
                    <a:pt x="918" y="636"/>
                  </a:lnTo>
                  <a:lnTo>
                    <a:pt x="0" y="0"/>
                  </a:lnTo>
                </a:path>
              </a:pathLst>
            </a:custGeom>
            <a:solidFill>
              <a:srgbClr val="919191"/>
            </a:solidFill>
            <a:ln w="12700" cap="rnd">
              <a:noFill/>
              <a:round/>
              <a:headEnd/>
              <a:tailEnd/>
            </a:ln>
          </p:spPr>
          <p:txBody>
            <a:bodyPr/>
            <a:lstStyle/>
            <a:p>
              <a:endParaRPr lang="en-US"/>
            </a:p>
          </p:txBody>
        </p:sp>
        <p:sp>
          <p:nvSpPr>
            <p:cNvPr id="62481" name="Freeform 8"/>
            <p:cNvSpPr>
              <a:spLocks/>
            </p:cNvSpPr>
            <p:nvPr/>
          </p:nvSpPr>
          <p:spPr bwMode="auto">
            <a:xfrm>
              <a:off x="2125" y="1790"/>
              <a:ext cx="1680" cy="636"/>
            </a:xfrm>
            <a:custGeom>
              <a:avLst/>
              <a:gdLst>
                <a:gd name="T0" fmla="*/ 0 w 1680"/>
                <a:gd name="T1" fmla="*/ 0 h 636"/>
                <a:gd name="T2" fmla="*/ 765 w 1680"/>
                <a:gd name="T3" fmla="*/ 0 h 636"/>
                <a:gd name="T4" fmla="*/ 1679 w 1680"/>
                <a:gd name="T5" fmla="*/ 635 h 636"/>
                <a:gd name="T6" fmla="*/ 914 w 1680"/>
                <a:gd name="T7" fmla="*/ 635 h 636"/>
                <a:gd name="T8" fmla="*/ 0 w 1680"/>
                <a:gd name="T9" fmla="*/ 0 h 636"/>
                <a:gd name="T10" fmla="*/ 0 60000 65536"/>
                <a:gd name="T11" fmla="*/ 0 60000 65536"/>
                <a:gd name="T12" fmla="*/ 0 60000 65536"/>
                <a:gd name="T13" fmla="*/ 0 60000 65536"/>
                <a:gd name="T14" fmla="*/ 0 60000 65536"/>
                <a:gd name="T15" fmla="*/ 0 w 1680"/>
                <a:gd name="T16" fmla="*/ 0 h 636"/>
                <a:gd name="T17" fmla="*/ 1680 w 1680"/>
                <a:gd name="T18" fmla="*/ 636 h 636"/>
              </a:gdLst>
              <a:ahLst/>
              <a:cxnLst>
                <a:cxn ang="T10">
                  <a:pos x="T0" y="T1"/>
                </a:cxn>
                <a:cxn ang="T11">
                  <a:pos x="T2" y="T3"/>
                </a:cxn>
                <a:cxn ang="T12">
                  <a:pos x="T4" y="T5"/>
                </a:cxn>
                <a:cxn ang="T13">
                  <a:pos x="T6" y="T7"/>
                </a:cxn>
                <a:cxn ang="T14">
                  <a:pos x="T8" y="T9"/>
                </a:cxn>
              </a:cxnLst>
              <a:rect l="T15" t="T16" r="T17" b="T18"/>
              <a:pathLst>
                <a:path w="1680" h="636">
                  <a:moveTo>
                    <a:pt x="0" y="0"/>
                  </a:moveTo>
                  <a:lnTo>
                    <a:pt x="765" y="0"/>
                  </a:lnTo>
                  <a:lnTo>
                    <a:pt x="1679" y="635"/>
                  </a:lnTo>
                  <a:lnTo>
                    <a:pt x="914" y="635"/>
                  </a:lnTo>
                  <a:lnTo>
                    <a:pt x="0" y="0"/>
                  </a:lnTo>
                </a:path>
              </a:pathLst>
            </a:custGeom>
            <a:solidFill>
              <a:srgbClr val="919191"/>
            </a:solidFill>
            <a:ln w="12700" cap="rnd">
              <a:noFill/>
              <a:round/>
              <a:headEnd/>
              <a:tailEnd/>
            </a:ln>
          </p:spPr>
          <p:txBody>
            <a:bodyPr/>
            <a:lstStyle/>
            <a:p>
              <a:endParaRPr lang="en-US"/>
            </a:p>
          </p:txBody>
        </p:sp>
        <p:sp>
          <p:nvSpPr>
            <p:cNvPr id="62482" name="Freeform 9"/>
            <p:cNvSpPr>
              <a:spLocks/>
            </p:cNvSpPr>
            <p:nvPr/>
          </p:nvSpPr>
          <p:spPr bwMode="auto">
            <a:xfrm>
              <a:off x="2898" y="1268"/>
              <a:ext cx="1681" cy="637"/>
            </a:xfrm>
            <a:custGeom>
              <a:avLst/>
              <a:gdLst>
                <a:gd name="T0" fmla="*/ 0 w 1681"/>
                <a:gd name="T1" fmla="*/ 0 h 637"/>
                <a:gd name="T2" fmla="*/ 762 w 1681"/>
                <a:gd name="T3" fmla="*/ 0 h 637"/>
                <a:gd name="T4" fmla="*/ 1680 w 1681"/>
                <a:gd name="T5" fmla="*/ 636 h 637"/>
                <a:gd name="T6" fmla="*/ 915 w 1681"/>
                <a:gd name="T7" fmla="*/ 636 h 637"/>
                <a:gd name="T8" fmla="*/ 0 w 1681"/>
                <a:gd name="T9" fmla="*/ 0 h 637"/>
                <a:gd name="T10" fmla="*/ 0 60000 65536"/>
                <a:gd name="T11" fmla="*/ 0 60000 65536"/>
                <a:gd name="T12" fmla="*/ 0 60000 65536"/>
                <a:gd name="T13" fmla="*/ 0 60000 65536"/>
                <a:gd name="T14" fmla="*/ 0 60000 65536"/>
                <a:gd name="T15" fmla="*/ 0 w 1681"/>
                <a:gd name="T16" fmla="*/ 0 h 637"/>
                <a:gd name="T17" fmla="*/ 1681 w 1681"/>
                <a:gd name="T18" fmla="*/ 637 h 637"/>
              </a:gdLst>
              <a:ahLst/>
              <a:cxnLst>
                <a:cxn ang="T10">
                  <a:pos x="T0" y="T1"/>
                </a:cxn>
                <a:cxn ang="T11">
                  <a:pos x="T2" y="T3"/>
                </a:cxn>
                <a:cxn ang="T12">
                  <a:pos x="T4" y="T5"/>
                </a:cxn>
                <a:cxn ang="T13">
                  <a:pos x="T6" y="T7"/>
                </a:cxn>
                <a:cxn ang="T14">
                  <a:pos x="T8" y="T9"/>
                </a:cxn>
              </a:cxnLst>
              <a:rect l="T15" t="T16" r="T17" b="T18"/>
              <a:pathLst>
                <a:path w="1681" h="637">
                  <a:moveTo>
                    <a:pt x="0" y="0"/>
                  </a:moveTo>
                  <a:lnTo>
                    <a:pt x="762" y="0"/>
                  </a:lnTo>
                  <a:lnTo>
                    <a:pt x="1680" y="636"/>
                  </a:lnTo>
                  <a:lnTo>
                    <a:pt x="915" y="636"/>
                  </a:lnTo>
                  <a:lnTo>
                    <a:pt x="0" y="0"/>
                  </a:lnTo>
                </a:path>
              </a:pathLst>
            </a:custGeom>
            <a:solidFill>
              <a:srgbClr val="919191"/>
            </a:solidFill>
            <a:ln w="12700" cap="rnd">
              <a:noFill/>
              <a:round/>
              <a:headEnd/>
              <a:tailEnd/>
            </a:ln>
          </p:spPr>
          <p:txBody>
            <a:bodyPr/>
            <a:lstStyle/>
            <a:p>
              <a:endParaRPr lang="en-US"/>
            </a:p>
          </p:txBody>
        </p:sp>
        <p:sp>
          <p:nvSpPr>
            <p:cNvPr id="62483" name="Freeform 10"/>
            <p:cNvSpPr>
              <a:spLocks/>
            </p:cNvSpPr>
            <p:nvPr/>
          </p:nvSpPr>
          <p:spPr bwMode="auto">
            <a:xfrm>
              <a:off x="3669" y="747"/>
              <a:ext cx="1684" cy="636"/>
            </a:xfrm>
            <a:custGeom>
              <a:avLst/>
              <a:gdLst>
                <a:gd name="T0" fmla="*/ 0 w 1684"/>
                <a:gd name="T1" fmla="*/ 0 h 636"/>
                <a:gd name="T2" fmla="*/ 765 w 1684"/>
                <a:gd name="T3" fmla="*/ 0 h 636"/>
                <a:gd name="T4" fmla="*/ 1683 w 1684"/>
                <a:gd name="T5" fmla="*/ 635 h 636"/>
                <a:gd name="T6" fmla="*/ 918 w 1684"/>
                <a:gd name="T7" fmla="*/ 635 h 636"/>
                <a:gd name="T8" fmla="*/ 0 w 1684"/>
                <a:gd name="T9" fmla="*/ 0 h 636"/>
                <a:gd name="T10" fmla="*/ 0 60000 65536"/>
                <a:gd name="T11" fmla="*/ 0 60000 65536"/>
                <a:gd name="T12" fmla="*/ 0 60000 65536"/>
                <a:gd name="T13" fmla="*/ 0 60000 65536"/>
                <a:gd name="T14" fmla="*/ 0 60000 65536"/>
                <a:gd name="T15" fmla="*/ 0 w 1684"/>
                <a:gd name="T16" fmla="*/ 0 h 636"/>
                <a:gd name="T17" fmla="*/ 1684 w 1684"/>
                <a:gd name="T18" fmla="*/ 636 h 636"/>
              </a:gdLst>
              <a:ahLst/>
              <a:cxnLst>
                <a:cxn ang="T10">
                  <a:pos x="T0" y="T1"/>
                </a:cxn>
                <a:cxn ang="T11">
                  <a:pos x="T2" y="T3"/>
                </a:cxn>
                <a:cxn ang="T12">
                  <a:pos x="T4" y="T5"/>
                </a:cxn>
                <a:cxn ang="T13">
                  <a:pos x="T6" y="T7"/>
                </a:cxn>
                <a:cxn ang="T14">
                  <a:pos x="T8" y="T9"/>
                </a:cxn>
              </a:cxnLst>
              <a:rect l="T15" t="T16" r="T17" b="T18"/>
              <a:pathLst>
                <a:path w="1684" h="636">
                  <a:moveTo>
                    <a:pt x="0" y="0"/>
                  </a:moveTo>
                  <a:lnTo>
                    <a:pt x="765" y="0"/>
                  </a:lnTo>
                  <a:lnTo>
                    <a:pt x="1683" y="635"/>
                  </a:lnTo>
                  <a:lnTo>
                    <a:pt x="918" y="635"/>
                  </a:lnTo>
                  <a:lnTo>
                    <a:pt x="0" y="0"/>
                  </a:lnTo>
                </a:path>
              </a:pathLst>
            </a:custGeom>
            <a:solidFill>
              <a:srgbClr val="919191"/>
            </a:solidFill>
            <a:ln w="12700" cap="rnd">
              <a:noFill/>
              <a:round/>
              <a:headEnd/>
              <a:tailEnd/>
            </a:ln>
          </p:spPr>
          <p:txBody>
            <a:bodyPr/>
            <a:lstStyle/>
            <a:p>
              <a:endParaRPr lang="en-US"/>
            </a:p>
          </p:txBody>
        </p:sp>
      </p:grpSp>
      <p:sp>
        <p:nvSpPr>
          <p:cNvPr id="62468" name="Rectangle 11"/>
          <p:cNvSpPr>
            <a:spLocks noChangeArrowheads="1"/>
          </p:cNvSpPr>
          <p:nvPr/>
        </p:nvSpPr>
        <p:spPr bwMode="auto">
          <a:xfrm>
            <a:off x="2805113" y="5648325"/>
            <a:ext cx="4965700" cy="819150"/>
          </a:xfrm>
          <a:prstGeom prst="rect">
            <a:avLst/>
          </a:prstGeom>
          <a:noFill/>
          <a:ln w="12700">
            <a:noFill/>
            <a:miter lim="800000"/>
            <a:headEnd/>
            <a:tailEnd/>
          </a:ln>
        </p:spPr>
        <p:txBody>
          <a:bodyPr lIns="90488" tIns="44450" rIns="90488" bIns="44450">
            <a:spAutoFit/>
          </a:bodyPr>
          <a:lstStyle/>
          <a:p>
            <a:pPr eaLnBrk="0" hangingPunct="0">
              <a:spcBef>
                <a:spcPct val="20000"/>
              </a:spcBef>
            </a:pPr>
            <a:r>
              <a:rPr lang="en-US" sz="2400" b="1">
                <a:solidFill>
                  <a:srgbClr val="FC0128"/>
                </a:solidFill>
                <a:latin typeface="Arial" charset="0"/>
              </a:rPr>
              <a:t>Is there a relationship between the cause and effect?</a:t>
            </a:r>
          </a:p>
        </p:txBody>
      </p:sp>
      <p:sp>
        <p:nvSpPr>
          <p:cNvPr id="62469" name="Rectangle 12"/>
          <p:cNvSpPr>
            <a:spLocks noChangeArrowheads="1"/>
          </p:cNvSpPr>
          <p:nvPr/>
        </p:nvSpPr>
        <p:spPr bwMode="auto">
          <a:xfrm>
            <a:off x="3605213" y="4957763"/>
            <a:ext cx="4005262" cy="454025"/>
          </a:xfrm>
          <a:prstGeom prst="rect">
            <a:avLst/>
          </a:prstGeom>
          <a:noFill/>
          <a:ln w="12700">
            <a:noFill/>
            <a:miter lim="800000"/>
            <a:headEnd/>
            <a:tailEnd/>
          </a:ln>
        </p:spPr>
        <p:txBody>
          <a:bodyPr wrap="none" lIns="90488" tIns="44450" rIns="90488" bIns="44450">
            <a:spAutoFit/>
          </a:bodyPr>
          <a:lstStyle/>
          <a:p>
            <a:pPr eaLnBrk="0" hangingPunct="0">
              <a:spcBef>
                <a:spcPct val="20000"/>
              </a:spcBef>
            </a:pPr>
            <a:r>
              <a:rPr lang="en-US" sz="2400" b="1">
                <a:solidFill>
                  <a:srgbClr val="FC0128"/>
                </a:solidFill>
                <a:latin typeface="Arial" charset="0"/>
              </a:rPr>
              <a:t>Is the relationship causal?</a:t>
            </a:r>
          </a:p>
        </p:txBody>
      </p:sp>
      <p:sp>
        <p:nvSpPr>
          <p:cNvPr id="62470" name="Rectangle 13"/>
          <p:cNvSpPr>
            <a:spLocks noChangeArrowheads="1"/>
          </p:cNvSpPr>
          <p:nvPr/>
        </p:nvSpPr>
        <p:spPr bwMode="auto">
          <a:xfrm>
            <a:off x="4800600" y="4038600"/>
            <a:ext cx="3441700" cy="819150"/>
          </a:xfrm>
          <a:prstGeom prst="rect">
            <a:avLst/>
          </a:prstGeom>
          <a:noFill/>
          <a:ln w="12700">
            <a:noFill/>
            <a:miter lim="800000"/>
            <a:headEnd/>
            <a:tailEnd/>
          </a:ln>
        </p:spPr>
        <p:txBody>
          <a:bodyPr lIns="90488" tIns="44450" rIns="90488" bIns="44450">
            <a:spAutoFit/>
          </a:bodyPr>
          <a:lstStyle/>
          <a:p>
            <a:pPr eaLnBrk="0" hangingPunct="0">
              <a:spcBef>
                <a:spcPct val="20000"/>
              </a:spcBef>
            </a:pPr>
            <a:r>
              <a:rPr lang="en-US" sz="2400" b="1">
                <a:solidFill>
                  <a:srgbClr val="FC0128"/>
                </a:solidFill>
                <a:latin typeface="Arial" charset="0"/>
              </a:rPr>
              <a:t>Can we generalize to the constructs?</a:t>
            </a:r>
          </a:p>
        </p:txBody>
      </p:sp>
      <p:sp>
        <p:nvSpPr>
          <p:cNvPr id="62471" name="Rectangle 14"/>
          <p:cNvSpPr>
            <a:spLocks noChangeArrowheads="1"/>
          </p:cNvSpPr>
          <p:nvPr/>
        </p:nvSpPr>
        <p:spPr bwMode="auto">
          <a:xfrm>
            <a:off x="5943600" y="2895600"/>
            <a:ext cx="2946400" cy="1093788"/>
          </a:xfrm>
          <a:prstGeom prst="rect">
            <a:avLst/>
          </a:prstGeom>
          <a:noFill/>
          <a:ln w="12700">
            <a:noFill/>
            <a:miter lim="800000"/>
            <a:headEnd/>
            <a:tailEnd/>
          </a:ln>
        </p:spPr>
        <p:txBody>
          <a:bodyPr lIns="90488" tIns="44450" rIns="90488" bIns="44450">
            <a:spAutoFit/>
          </a:bodyPr>
          <a:lstStyle/>
          <a:p>
            <a:pPr eaLnBrk="0" hangingPunct="0">
              <a:spcBef>
                <a:spcPct val="20000"/>
              </a:spcBef>
            </a:pPr>
            <a:r>
              <a:rPr lang="en-US" sz="2200" b="1">
                <a:solidFill>
                  <a:srgbClr val="FC0128"/>
                </a:solidFill>
                <a:latin typeface="Arial" charset="0"/>
              </a:rPr>
              <a:t>Can we generalize to other persons, places, times?</a:t>
            </a:r>
          </a:p>
        </p:txBody>
      </p:sp>
      <p:sp>
        <p:nvSpPr>
          <p:cNvPr id="68623" name="Rectangle 15"/>
          <p:cNvSpPr>
            <a:spLocks noChangeArrowheads="1"/>
          </p:cNvSpPr>
          <p:nvPr/>
        </p:nvSpPr>
        <p:spPr bwMode="auto">
          <a:xfrm>
            <a:off x="4038600" y="3124200"/>
            <a:ext cx="1774825" cy="576263"/>
          </a:xfrm>
          <a:prstGeom prst="rect">
            <a:avLst/>
          </a:prstGeom>
          <a:solidFill>
            <a:schemeClr val="hlink"/>
          </a:solidFill>
          <a:ln w="12700">
            <a:noFill/>
            <a:miter lim="800000"/>
            <a:headEnd/>
            <a:tailEnd/>
          </a:ln>
          <a:effectLst>
            <a:prstShdw prst="shdw17" dist="17961" dir="2700000">
              <a:schemeClr val="hlink">
                <a:gamma/>
                <a:shade val="60000"/>
                <a:invGamma/>
              </a:schemeClr>
            </a:prstShdw>
          </a:effectLst>
        </p:spPr>
        <p:txBody>
          <a:bodyPr lIns="90488" tIns="44450" rIns="90488" bIns="44450">
            <a:spAutoFit/>
          </a:bodyPr>
          <a:lstStyle/>
          <a:p>
            <a:pPr eaLnBrk="0" hangingPunct="0">
              <a:defRPr/>
            </a:pPr>
            <a:r>
              <a:rPr lang="en-US" sz="3200">
                <a:effectLst>
                  <a:outerShdw blurRad="38100" dist="38100" dir="2700000" algn="tl">
                    <a:srgbClr val="000000"/>
                  </a:outerShdw>
                </a:effectLst>
                <a:latin typeface="Arial" charset="0"/>
              </a:rPr>
              <a:t>External</a:t>
            </a:r>
          </a:p>
        </p:txBody>
      </p:sp>
      <p:sp>
        <p:nvSpPr>
          <p:cNvPr id="68624" name="Rectangle 16"/>
          <p:cNvSpPr>
            <a:spLocks noChangeArrowheads="1"/>
          </p:cNvSpPr>
          <p:nvPr/>
        </p:nvSpPr>
        <p:spPr bwMode="auto">
          <a:xfrm>
            <a:off x="6675438" y="1385888"/>
            <a:ext cx="1774825" cy="576262"/>
          </a:xfrm>
          <a:prstGeom prst="rect">
            <a:avLst/>
          </a:prstGeom>
          <a:solidFill>
            <a:schemeClr val="hlink"/>
          </a:solidFill>
          <a:ln w="12700">
            <a:noFill/>
            <a:miter lim="800000"/>
            <a:headEnd/>
            <a:tailEnd/>
          </a:ln>
          <a:effectLst>
            <a:prstShdw prst="shdw17" dist="17961" dir="2700000">
              <a:schemeClr val="hlink">
                <a:gamma/>
                <a:shade val="60000"/>
                <a:invGamma/>
              </a:schemeClr>
            </a:prstShdw>
          </a:effectLst>
        </p:spPr>
        <p:txBody>
          <a:bodyPr lIns="90488" tIns="44450" rIns="90488" bIns="44450">
            <a:spAutoFit/>
          </a:bodyPr>
          <a:lstStyle/>
          <a:p>
            <a:pPr algn="ctr" eaLnBrk="0" hangingPunct="0">
              <a:defRPr/>
            </a:pPr>
            <a:r>
              <a:rPr lang="en-US" sz="3200" i="1">
                <a:effectLst>
                  <a:outerShdw blurRad="38100" dist="38100" dir="2700000" algn="tl">
                    <a:srgbClr val="000000"/>
                  </a:outerShdw>
                </a:effectLst>
                <a:latin typeface="Arial" charset="0"/>
              </a:rPr>
              <a:t>Validity</a:t>
            </a:r>
          </a:p>
        </p:txBody>
      </p:sp>
      <p:sp>
        <p:nvSpPr>
          <p:cNvPr id="68625" name="Rectangle 17"/>
          <p:cNvSpPr>
            <a:spLocks noChangeArrowheads="1"/>
          </p:cNvSpPr>
          <p:nvPr/>
        </p:nvSpPr>
        <p:spPr bwMode="auto">
          <a:xfrm>
            <a:off x="381000" y="5791200"/>
            <a:ext cx="2189163" cy="576263"/>
          </a:xfrm>
          <a:prstGeom prst="rect">
            <a:avLst/>
          </a:prstGeom>
          <a:solidFill>
            <a:schemeClr val="hlink"/>
          </a:solidFill>
          <a:ln w="12700">
            <a:noFill/>
            <a:miter lim="800000"/>
            <a:headEnd/>
            <a:tailEnd/>
          </a:ln>
          <a:effectLst>
            <a:prstShdw prst="shdw17" dist="17961" dir="2700000">
              <a:schemeClr val="hlink">
                <a:gamma/>
                <a:shade val="60000"/>
                <a:invGamma/>
              </a:schemeClr>
            </a:prstShdw>
          </a:effectLst>
        </p:spPr>
        <p:txBody>
          <a:bodyPr wrap="none" lIns="90488" tIns="44450" rIns="90488" bIns="44450">
            <a:spAutoFit/>
          </a:bodyPr>
          <a:lstStyle/>
          <a:p>
            <a:pPr eaLnBrk="0" hangingPunct="0">
              <a:defRPr/>
            </a:pPr>
            <a:r>
              <a:rPr lang="en-US" sz="3200">
                <a:effectLst>
                  <a:outerShdw blurRad="38100" dist="38100" dir="2700000" algn="tl">
                    <a:srgbClr val="000000"/>
                  </a:outerShdw>
                </a:effectLst>
                <a:latin typeface="Arial" charset="0"/>
              </a:rPr>
              <a:t>Conclusion</a:t>
            </a:r>
          </a:p>
        </p:txBody>
      </p:sp>
      <p:sp>
        <p:nvSpPr>
          <p:cNvPr id="68626" name="Rectangle 18"/>
          <p:cNvSpPr>
            <a:spLocks noChangeArrowheads="1"/>
          </p:cNvSpPr>
          <p:nvPr/>
        </p:nvSpPr>
        <p:spPr bwMode="auto">
          <a:xfrm>
            <a:off x="1676400" y="4876800"/>
            <a:ext cx="1533525" cy="576263"/>
          </a:xfrm>
          <a:prstGeom prst="rect">
            <a:avLst/>
          </a:prstGeom>
          <a:solidFill>
            <a:schemeClr val="hlink"/>
          </a:solidFill>
          <a:ln w="12700">
            <a:noFill/>
            <a:miter lim="800000"/>
            <a:headEnd/>
            <a:tailEnd/>
          </a:ln>
          <a:effectLst>
            <a:prstShdw prst="shdw17" dist="17961" dir="2700000">
              <a:schemeClr val="hlink">
                <a:gamma/>
                <a:shade val="60000"/>
                <a:invGamma/>
              </a:schemeClr>
            </a:prstShdw>
          </a:effectLst>
        </p:spPr>
        <p:txBody>
          <a:bodyPr wrap="none" lIns="90488" tIns="44450" rIns="90488" bIns="44450">
            <a:spAutoFit/>
          </a:bodyPr>
          <a:lstStyle/>
          <a:p>
            <a:pPr eaLnBrk="0" hangingPunct="0">
              <a:defRPr/>
            </a:pPr>
            <a:r>
              <a:rPr lang="en-US" sz="3200">
                <a:effectLst>
                  <a:outerShdw blurRad="38100" dist="38100" dir="2700000" algn="tl">
                    <a:srgbClr val="000000"/>
                  </a:outerShdw>
                </a:effectLst>
                <a:latin typeface="Arial" charset="0"/>
              </a:rPr>
              <a:t>Internal</a:t>
            </a:r>
          </a:p>
        </p:txBody>
      </p:sp>
      <p:sp>
        <p:nvSpPr>
          <p:cNvPr id="68627" name="Rectangle 19"/>
          <p:cNvSpPr>
            <a:spLocks noChangeArrowheads="1"/>
          </p:cNvSpPr>
          <p:nvPr/>
        </p:nvSpPr>
        <p:spPr bwMode="auto">
          <a:xfrm>
            <a:off x="2819400" y="4114800"/>
            <a:ext cx="1917700" cy="576263"/>
          </a:xfrm>
          <a:prstGeom prst="rect">
            <a:avLst/>
          </a:prstGeom>
          <a:solidFill>
            <a:schemeClr val="hlink"/>
          </a:solidFill>
          <a:ln w="12700">
            <a:noFill/>
            <a:miter lim="800000"/>
            <a:headEnd/>
            <a:tailEnd/>
          </a:ln>
          <a:effectLst>
            <a:prstShdw prst="shdw17" dist="17961" dir="2700000">
              <a:schemeClr val="hlink">
                <a:gamma/>
                <a:shade val="60000"/>
                <a:invGamma/>
              </a:schemeClr>
            </a:prstShdw>
          </a:effectLst>
        </p:spPr>
        <p:txBody>
          <a:bodyPr wrap="none" lIns="90488" tIns="44450" rIns="90488" bIns="44450">
            <a:spAutoFit/>
          </a:bodyPr>
          <a:lstStyle/>
          <a:p>
            <a:pPr eaLnBrk="0" hangingPunct="0">
              <a:defRPr/>
            </a:pPr>
            <a:r>
              <a:rPr lang="en-US" sz="3200">
                <a:effectLst>
                  <a:outerShdw blurRad="38100" dist="38100" dir="2700000" algn="tl">
                    <a:srgbClr val="000000"/>
                  </a:outerShdw>
                </a:effectLst>
                <a:latin typeface="Arial" charset="0"/>
              </a:rPr>
              <a:t>Construct</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14339" name="Title 7"/>
          <p:cNvSpPr>
            <a:spLocks noGrp="1"/>
          </p:cNvSpPr>
          <p:nvPr>
            <p:ph type="title"/>
          </p:nvPr>
        </p:nvSpPr>
        <p:spPr>
          <a:xfrm>
            <a:off x="612775" y="228600"/>
            <a:ext cx="8153400" cy="990600"/>
          </a:xfrm>
        </p:spPr>
        <p:txBody>
          <a:bodyPr/>
          <a:lstStyle/>
          <a:p>
            <a:pPr eaLnBrk="1" hangingPunct="1"/>
            <a:r>
              <a:rPr lang="en-US" sz="3600" smtClean="0"/>
              <a:t>What is Science, the Scientific Method, and Research?</a:t>
            </a:r>
            <a:endParaRPr lang="en-US" smtClean="0"/>
          </a:p>
        </p:txBody>
      </p:sp>
      <p:sp>
        <p:nvSpPr>
          <p:cNvPr id="14340" name="Rectangle 4"/>
          <p:cNvSpPr>
            <a:spLocks noGrp="1" noChangeArrowheads="1"/>
          </p:cNvSpPr>
          <p:nvPr>
            <p:ph sz="quarter" idx="1"/>
          </p:nvPr>
        </p:nvSpPr>
        <p:spPr>
          <a:xfrm>
            <a:off x="612775" y="1600200"/>
            <a:ext cx="8153400" cy="4495800"/>
          </a:xfrm>
        </p:spPr>
        <p:txBody>
          <a:bodyPr/>
          <a:lstStyle/>
          <a:p>
            <a:pPr eaLnBrk="1" hangingPunct="1"/>
            <a:r>
              <a:rPr lang="en-US" smtClean="0"/>
              <a:t>Theory…</a:t>
            </a:r>
          </a:p>
          <a:p>
            <a:pPr lvl="1" eaLnBrk="1" hangingPunct="1"/>
            <a:r>
              <a:rPr lang="en-US" smtClean="0"/>
              <a:t>a set of inter-related constructs and propositions that specify relations among variables to explain and predict phenomena</a:t>
            </a:r>
          </a:p>
          <a:p>
            <a:pPr lvl="1" eaLnBrk="1" hangingPunct="1"/>
            <a:r>
              <a:rPr lang="en-US" smtClean="0"/>
              <a:t>should be simple, consistent with observed relationships, tentative and verifiable</a:t>
            </a:r>
          </a:p>
          <a:p>
            <a:pPr eaLnBrk="1" hangingPunct="1"/>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15363" name="Title 7"/>
          <p:cNvSpPr>
            <a:spLocks noGrp="1"/>
          </p:cNvSpPr>
          <p:nvPr>
            <p:ph type="title"/>
          </p:nvPr>
        </p:nvSpPr>
        <p:spPr>
          <a:xfrm>
            <a:off x="612775" y="228600"/>
            <a:ext cx="8153400" cy="990600"/>
          </a:xfrm>
        </p:spPr>
        <p:txBody>
          <a:bodyPr/>
          <a:lstStyle/>
          <a:p>
            <a:pPr eaLnBrk="1" hangingPunct="1"/>
            <a:r>
              <a:rPr lang="en-US" sz="3600" smtClean="0"/>
              <a:t>What is Science, the Scientific Method, and Research?</a:t>
            </a:r>
          </a:p>
        </p:txBody>
      </p:sp>
      <p:sp>
        <p:nvSpPr>
          <p:cNvPr id="15364" name="Rectangle 4"/>
          <p:cNvSpPr>
            <a:spLocks noGrp="1" noChangeArrowheads="1"/>
          </p:cNvSpPr>
          <p:nvPr>
            <p:ph sz="quarter" idx="1"/>
          </p:nvPr>
        </p:nvSpPr>
        <p:spPr>
          <a:xfrm>
            <a:off x="612775" y="1600200"/>
            <a:ext cx="8153400" cy="4495800"/>
          </a:xfrm>
        </p:spPr>
        <p:txBody>
          <a:bodyPr/>
          <a:lstStyle/>
          <a:p>
            <a:pPr eaLnBrk="1" hangingPunct="1"/>
            <a:r>
              <a:rPr lang="en-US" smtClean="0"/>
              <a:t>Scientific Method…</a:t>
            </a:r>
          </a:p>
          <a:p>
            <a:pPr lvl="1" eaLnBrk="1" hangingPunct="1"/>
            <a:r>
              <a:rPr lang="en-US" smtClean="0"/>
              <a:t>involves the principles and processes regarded as characteristic of or necessary for scientific investigation</a:t>
            </a:r>
          </a:p>
          <a:p>
            <a:pPr lvl="1" eaLnBrk="1" hangingPunct="1"/>
            <a:r>
              <a:rPr lang="en-US" smtClean="0"/>
              <a:t>process or approach to generating valid and trustworthy knowledge</a:t>
            </a:r>
          </a:p>
          <a:p>
            <a:pPr eaLnBrk="1" hangingPunct="1"/>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16387" name="Title 7"/>
          <p:cNvSpPr>
            <a:spLocks noGrp="1"/>
          </p:cNvSpPr>
          <p:nvPr>
            <p:ph type="title"/>
          </p:nvPr>
        </p:nvSpPr>
        <p:spPr>
          <a:xfrm>
            <a:off x="612775" y="228600"/>
            <a:ext cx="8153400" cy="990600"/>
          </a:xfrm>
        </p:spPr>
        <p:txBody>
          <a:bodyPr/>
          <a:lstStyle/>
          <a:p>
            <a:pPr eaLnBrk="1" hangingPunct="1"/>
            <a:r>
              <a:rPr lang="en-US" sz="3600" smtClean="0"/>
              <a:t>What is Science, the Scientific Method, and Research?</a:t>
            </a:r>
          </a:p>
        </p:txBody>
      </p:sp>
      <p:sp>
        <p:nvSpPr>
          <p:cNvPr id="16388" name="Rectangle 4"/>
          <p:cNvSpPr>
            <a:spLocks noGrp="1" noChangeArrowheads="1"/>
          </p:cNvSpPr>
          <p:nvPr>
            <p:ph sz="quarter" idx="1"/>
          </p:nvPr>
        </p:nvSpPr>
        <p:spPr>
          <a:xfrm>
            <a:off x="612775" y="1600200"/>
            <a:ext cx="8153400" cy="4495800"/>
          </a:xfrm>
        </p:spPr>
        <p:txBody>
          <a:bodyPr/>
          <a:lstStyle/>
          <a:p>
            <a:pPr eaLnBrk="1" hangingPunct="1"/>
            <a:r>
              <a:rPr lang="en-US" smtClean="0"/>
              <a:t>Research…</a:t>
            </a:r>
          </a:p>
          <a:p>
            <a:pPr lvl="1" eaLnBrk="1" hangingPunct="1"/>
            <a:r>
              <a:rPr lang="en-US" smtClean="0"/>
              <a:t>the application of the scientific method</a:t>
            </a:r>
          </a:p>
          <a:p>
            <a:pPr lvl="1" eaLnBrk="1" hangingPunct="1"/>
            <a:r>
              <a:rPr lang="en-US" smtClean="0"/>
              <a:t>a systematic process of collecting and logically analyzing information (data)</a:t>
            </a:r>
          </a:p>
          <a:p>
            <a:pPr eaLnBrk="1" hangingPunct="1"/>
            <a:r>
              <a:rPr lang="en-US" smtClean="0"/>
              <a:t>Research Methods (Methodology)…</a:t>
            </a:r>
          </a:p>
          <a:p>
            <a:pPr lvl="1" eaLnBrk="1" hangingPunct="1"/>
            <a:r>
              <a:rPr lang="en-US" smtClean="0"/>
              <a:t>the ways one collects and analyzes data</a:t>
            </a:r>
          </a:p>
          <a:p>
            <a:pPr lvl="1" eaLnBrk="1" hangingPunct="1"/>
            <a:r>
              <a:rPr lang="en-US" smtClean="0"/>
              <a:t>methods developed for acquiring trustworthy knowledge via reliable and valid procedures</a:t>
            </a:r>
          </a:p>
          <a:p>
            <a:pPr lvl="1"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9144000" cy="1371600"/>
          </a:xfrm>
          <a:prstGeom prst="rect">
            <a:avLst/>
          </a:prstGeom>
          <a:noFill/>
          <a:ln w="9525">
            <a:noFill/>
            <a:miter lim="800000"/>
            <a:headEnd/>
            <a:tailEnd/>
          </a:ln>
        </p:spPr>
        <p:txBody>
          <a:bodyPr wrap="none" anchor="ctr"/>
          <a:lstStyle/>
          <a:p>
            <a:endParaRPr lang="en-US"/>
          </a:p>
        </p:txBody>
      </p:sp>
      <p:sp>
        <p:nvSpPr>
          <p:cNvPr id="17411" name="Rectangle 3"/>
          <p:cNvSpPr>
            <a:spLocks noGrp="1" noChangeArrowheads="1"/>
          </p:cNvSpPr>
          <p:nvPr>
            <p:ph type="title"/>
          </p:nvPr>
        </p:nvSpPr>
        <p:spPr>
          <a:xfrm>
            <a:off x="612775" y="228600"/>
            <a:ext cx="8153400" cy="990600"/>
          </a:xfrm>
        </p:spPr>
        <p:txBody>
          <a:bodyPr/>
          <a:lstStyle/>
          <a:p>
            <a:pPr eaLnBrk="1" hangingPunct="1"/>
            <a:r>
              <a:rPr lang="en-US" smtClean="0"/>
              <a:t>Characteristics of Research</a:t>
            </a:r>
          </a:p>
        </p:txBody>
      </p:sp>
      <p:sp>
        <p:nvSpPr>
          <p:cNvPr id="17412" name="Content Placeholder 4"/>
          <p:cNvSpPr>
            <a:spLocks noGrp="1"/>
          </p:cNvSpPr>
          <p:nvPr>
            <p:ph sz="quarter" idx="1"/>
          </p:nvPr>
        </p:nvSpPr>
        <p:spPr>
          <a:xfrm>
            <a:off x="612775" y="1600200"/>
            <a:ext cx="8153400" cy="4495800"/>
          </a:xfrm>
        </p:spPr>
        <p:txBody>
          <a:bodyPr/>
          <a:lstStyle/>
          <a:p>
            <a:pPr eaLnBrk="1" hangingPunct="1"/>
            <a:r>
              <a:rPr lang="en-US" dirty="0" smtClean="0"/>
              <a:t>objective</a:t>
            </a:r>
          </a:p>
          <a:p>
            <a:pPr eaLnBrk="1" hangingPunct="1"/>
            <a:r>
              <a:rPr lang="en-US" dirty="0" smtClean="0"/>
              <a:t>precise</a:t>
            </a:r>
          </a:p>
          <a:p>
            <a:pPr eaLnBrk="1" hangingPunct="1"/>
            <a:r>
              <a:rPr lang="en-US" dirty="0" smtClean="0"/>
              <a:t>verifiable</a:t>
            </a:r>
          </a:p>
          <a:p>
            <a:pPr eaLnBrk="1" hangingPunct="1"/>
            <a:r>
              <a:rPr lang="en-US" dirty="0" smtClean="0"/>
              <a:t>Parsimonious </a:t>
            </a:r>
            <a:r>
              <a:rPr lang="en-US" smtClean="0"/>
              <a:t>(economical)</a:t>
            </a:r>
            <a:endParaRPr lang="en-US" dirty="0" smtClean="0"/>
          </a:p>
          <a:p>
            <a:pPr eaLnBrk="1" hangingPunct="1"/>
            <a:r>
              <a:rPr lang="en-US" dirty="0" smtClean="0"/>
              <a:t>empirical</a:t>
            </a:r>
          </a:p>
          <a:p>
            <a:pPr eaLnBrk="1" hangingPunct="1"/>
            <a:r>
              <a:rPr lang="en-US" dirty="0" smtClean="0"/>
              <a:t>logical</a:t>
            </a:r>
          </a:p>
          <a:p>
            <a:pPr eaLnBrk="1" hangingPunct="1"/>
            <a:r>
              <a:rPr lang="en-US" dirty="0" smtClean="0"/>
              <a:t>probabilistic</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6430</TotalTime>
  <Words>1414</Words>
  <Application>Microsoft Office PowerPoint</Application>
  <PresentationFormat>On-screen Show (4:3)</PresentationFormat>
  <Paragraphs>303</Paragraphs>
  <Slides>53</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53</vt:i4>
      </vt:variant>
    </vt:vector>
  </HeadingPairs>
  <TitlesOfParts>
    <vt:vector size="61" baseType="lpstr">
      <vt:lpstr>Arial</vt:lpstr>
      <vt:lpstr>Calibri</vt:lpstr>
      <vt:lpstr>Comic Sans MS</vt:lpstr>
      <vt:lpstr>Trebuchet MS</vt:lpstr>
      <vt:lpstr>Tw Cen MT</vt:lpstr>
      <vt:lpstr>Wingdings</vt:lpstr>
      <vt:lpstr>Wingdings 2</vt:lpstr>
      <vt:lpstr>Median</vt:lpstr>
      <vt:lpstr>Introduction to Research </vt:lpstr>
      <vt:lpstr>Issues...</vt:lpstr>
      <vt:lpstr>Why must we understand research? </vt:lpstr>
      <vt:lpstr>Why is research a valued source of knowledge? </vt:lpstr>
      <vt:lpstr>What is Science, the Scientific Method, and Research?</vt:lpstr>
      <vt:lpstr>What is Science, the Scientific Method, and Research?</vt:lpstr>
      <vt:lpstr>What is Science, the Scientific Method, and Research?</vt:lpstr>
      <vt:lpstr>What is Science, the Scientific Method, and Research?</vt:lpstr>
      <vt:lpstr>Characteristics of Research</vt:lpstr>
      <vt:lpstr>Types of Research</vt:lpstr>
      <vt:lpstr>Types of Research</vt:lpstr>
      <vt:lpstr>Key Concepts and Issues</vt:lpstr>
      <vt:lpstr>Time in Research</vt:lpstr>
      <vt:lpstr>Variables</vt:lpstr>
      <vt:lpstr>Examples</vt:lpstr>
      <vt:lpstr>Examples</vt:lpstr>
      <vt:lpstr>Examples</vt:lpstr>
      <vt:lpstr>Examples</vt:lpstr>
      <vt:lpstr>Examples</vt:lpstr>
      <vt:lpstr>Examples</vt:lpstr>
      <vt:lpstr>Types of Variables</vt:lpstr>
      <vt:lpstr>Examples</vt:lpstr>
      <vt:lpstr>The purpose of the study was to…</vt:lpstr>
      <vt:lpstr>Types of Relationships</vt:lpstr>
      <vt:lpstr>Types of Relationships</vt:lpstr>
      <vt:lpstr>PowerPoint Presentation</vt:lpstr>
      <vt:lpstr>Hypotheses</vt:lpstr>
      <vt:lpstr>Hypotheses</vt:lpstr>
      <vt:lpstr>Hypotheses</vt:lpstr>
      <vt:lpstr>Hypotheses</vt:lpstr>
      <vt:lpstr>Types of Data</vt:lpstr>
      <vt:lpstr>Research Fallacies</vt:lpstr>
      <vt:lpstr>Structure of Research</vt:lpstr>
      <vt:lpstr>Deduction and Induction</vt:lpstr>
      <vt:lpstr>Ethics in Research</vt:lpstr>
      <vt:lpstr>Practice Questions</vt:lpstr>
      <vt:lpstr>Practice Questions</vt:lpstr>
      <vt:lpstr>Practice Questions</vt:lpstr>
      <vt:lpstr>Practice Questions</vt:lpstr>
      <vt:lpstr>Practice Questions</vt:lpstr>
      <vt:lpstr>Practice Questions</vt:lpstr>
      <vt:lpstr>Introduction to Validity</vt:lpstr>
      <vt:lpstr>Introduction to Validity</vt:lpstr>
      <vt:lpstr>Introduction to Validity</vt:lpstr>
      <vt:lpstr>Additional Information</vt:lpstr>
      <vt:lpstr>PowerPoint Presentation</vt:lpstr>
      <vt:lpstr>The Validity Questions Are Cumulative...</vt:lpstr>
      <vt:lpstr>The Validity Questions Are Cumulative...</vt:lpstr>
      <vt:lpstr>The Validity Questions Are Cumulative...</vt:lpstr>
      <vt:lpstr>The Validity Questions Are Cumulative...</vt:lpstr>
      <vt:lpstr>The Validity Questions Are Cumulative...</vt:lpstr>
      <vt:lpstr>The Validity Questions are cumulative...</vt:lpstr>
      <vt:lpstr>Validity Questions are Cumulative</vt:lpstr>
    </vt:vector>
  </TitlesOfParts>
  <Company>Illinois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Research</dc:title>
  <dc:creator>ajamoro</dc:creator>
  <cp:lastModifiedBy>Windows User</cp:lastModifiedBy>
  <cp:revision>221</cp:revision>
  <dcterms:created xsi:type="dcterms:W3CDTF">2004-08-31T17:58:31Z</dcterms:created>
  <dcterms:modified xsi:type="dcterms:W3CDTF">2020-03-22T09:06:04Z</dcterms:modified>
</cp:coreProperties>
</file>