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1" r:id="rId4"/>
    <p:sldId id="266" r:id="rId5"/>
    <p:sldId id="262" r:id="rId6"/>
    <p:sldId id="263" r:id="rId7"/>
    <p:sldId id="264" r:id="rId8"/>
    <p:sldId id="265" r:id="rId9"/>
    <p:sldId id="257" r:id="rId10"/>
    <p:sldId id="258" r:id="rId11"/>
    <p:sldId id="259"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6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72"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063E2-4ADC-4A43-ACDB-E2D1E074137A}" type="datetimeFigureOut">
              <a:rPr lang="en-US" smtClean="0"/>
              <a:pPr/>
              <a:t>02-Dec-20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6EEBD-1F51-4586-8907-65A6570F36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063E2-4ADC-4A43-ACDB-E2D1E074137A}" type="datetimeFigureOut">
              <a:rPr lang="en-US" smtClean="0"/>
              <a:pPr/>
              <a:t>02-Dec-20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6EEBD-1F51-4586-8907-65A6570F36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063E2-4ADC-4A43-ACDB-E2D1E074137A}" type="datetimeFigureOut">
              <a:rPr lang="en-US" smtClean="0"/>
              <a:pPr/>
              <a:t>02-Dec-20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6EEBD-1F51-4586-8907-65A6570F36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063E2-4ADC-4A43-ACDB-E2D1E074137A}" type="datetimeFigureOut">
              <a:rPr lang="en-US" smtClean="0"/>
              <a:pPr/>
              <a:t>02-Dec-20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6EEBD-1F51-4586-8907-65A6570F36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063E2-4ADC-4A43-ACDB-E2D1E074137A}" type="datetimeFigureOut">
              <a:rPr lang="en-US" smtClean="0"/>
              <a:pPr/>
              <a:t>02-Dec-20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6EEBD-1F51-4586-8907-65A6570F36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063E2-4ADC-4A43-ACDB-E2D1E074137A}" type="datetimeFigureOut">
              <a:rPr lang="en-US" smtClean="0"/>
              <a:pPr/>
              <a:t>02-Dec-20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6EEBD-1F51-4586-8907-65A6570F36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063E2-4ADC-4A43-ACDB-E2D1E074137A}" type="datetimeFigureOut">
              <a:rPr lang="en-US" smtClean="0"/>
              <a:pPr/>
              <a:t>02-Dec-20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6EEBD-1F51-4586-8907-65A6570F36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063E2-4ADC-4A43-ACDB-E2D1E074137A}" type="datetimeFigureOut">
              <a:rPr lang="en-US" smtClean="0"/>
              <a:pPr/>
              <a:t>02-Dec-20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6EEBD-1F51-4586-8907-65A6570F36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063E2-4ADC-4A43-ACDB-E2D1E074137A}" type="datetimeFigureOut">
              <a:rPr lang="en-US" smtClean="0"/>
              <a:pPr/>
              <a:t>02-Dec-20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6EEBD-1F51-4586-8907-65A6570F36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063E2-4ADC-4A43-ACDB-E2D1E074137A}" type="datetimeFigureOut">
              <a:rPr lang="en-US" smtClean="0"/>
              <a:pPr/>
              <a:t>02-Dec-20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6EEBD-1F51-4586-8907-65A6570F36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063E2-4ADC-4A43-ACDB-E2D1E074137A}" type="datetimeFigureOut">
              <a:rPr lang="en-US" smtClean="0"/>
              <a:pPr/>
              <a:t>02-Dec-20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6EEBD-1F51-4586-8907-65A6570F36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063E2-4ADC-4A43-ACDB-E2D1E074137A}" type="datetimeFigureOut">
              <a:rPr lang="en-US" smtClean="0"/>
              <a:pPr/>
              <a:t>02-Dec-20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6EEBD-1F51-4586-8907-65A6570F36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url?sa=i&amp;rct=j&amp;q=&amp;esrc=s&amp;source=images&amp;cd=&amp;cad=rja&amp;uact=8&amp;ved=2ahUKEwjt4sPY46nfAhUOWxoKHUmnAj4QjRx6BAgBEAU&amp;url=https://commons.wikimedia.org/wiki/File:Chaoboridae_and_Culicidae_wing_veins.svg&amp;psig=AOvVaw1FC9p-7vLUi4TheQNTrvUB&amp;ust=154523612831281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Doi_(identifier)" TargetMode="External"/><Relationship Id="rId13" Type="http://schemas.openxmlformats.org/officeDocument/2006/relationships/hyperlink" Target="https://en.wikipedia.org/wiki/Special:BookSources/1-4020-0026-X" TargetMode="External"/><Relationship Id="rId18" Type="http://schemas.openxmlformats.org/officeDocument/2006/relationships/hyperlink" Target="http://www.bernstein.naturkundemuseum-bw.de/odonata/Coxoplectoptera.pdf" TargetMode="External"/><Relationship Id="rId26" Type="http://schemas.openxmlformats.org/officeDocument/2006/relationships/hyperlink" Target="https://en.wikipedia.org/wiki/Insect_wing#cite_ref-Henry_36-0" TargetMode="External"/><Relationship Id="rId3" Type="http://schemas.openxmlformats.org/officeDocument/2006/relationships/hyperlink" Target="https://en.wikipedia.org/wiki/Special:BookSources/0-03-096835-6" TargetMode="External"/><Relationship Id="rId21" Type="http://schemas.openxmlformats.org/officeDocument/2006/relationships/hyperlink" Target="https://en.wikipedia.org/wiki/Insect_wing#cite_ref-35" TargetMode="External"/><Relationship Id="rId7" Type="http://schemas.openxmlformats.org/officeDocument/2006/relationships/hyperlink" Target="https://en.wikipedia.org/wiki/Insect_wing#cite_ref-30" TargetMode="External"/><Relationship Id="rId12" Type="http://schemas.openxmlformats.org/officeDocument/2006/relationships/hyperlink" Target="https://en.wikipedia.org/wiki/Kluwer_Academic_Publishers" TargetMode="External"/><Relationship Id="rId17" Type="http://schemas.openxmlformats.org/officeDocument/2006/relationships/hyperlink" Target="https://doi.org/10.1163/187631211X578406" TargetMode="External"/><Relationship Id="rId25" Type="http://schemas.openxmlformats.org/officeDocument/2006/relationships/hyperlink" Target="https://pubmed.ncbi.nlm.nih.gov/19324632" TargetMode="External"/><Relationship Id="rId2" Type="http://schemas.openxmlformats.org/officeDocument/2006/relationships/hyperlink" Target="https://en.wikipedia.org/wiki/ISBN_(identifier)" TargetMode="External"/><Relationship Id="rId16" Type="http://schemas.openxmlformats.org/officeDocument/2006/relationships/hyperlink" Target="https://web.archive.org/web/20111003171623/http:/www.bernstein.naturkundemuseum-bw.de/odonata/Coxoplectoptera.pdf" TargetMode="External"/><Relationship Id="rId20" Type="http://schemas.openxmlformats.org/officeDocument/2006/relationships/hyperlink" Target="https://doi.org/10.1016/0169-5347(96)30022-0" TargetMode="External"/><Relationship Id="rId29" Type="http://schemas.openxmlformats.org/officeDocument/2006/relationships/hyperlink" Target="https://en.wikipedia.org/wiki/Insect_wing#cite_ref-Henry_36-3" TargetMode="External"/><Relationship Id="rId1" Type="http://schemas.openxmlformats.org/officeDocument/2006/relationships/slideLayout" Target="../slideLayouts/slideLayout2.xml"/><Relationship Id="rId6" Type="http://schemas.openxmlformats.org/officeDocument/2006/relationships/hyperlink" Target="https://pubmed.ncbi.nlm.nih.gov/9318294" TargetMode="External"/><Relationship Id="rId11" Type="http://schemas.openxmlformats.org/officeDocument/2006/relationships/hyperlink" Target="http://palaeoentomolog.ru/New/diptera.html" TargetMode="External"/><Relationship Id="rId24" Type="http://schemas.openxmlformats.org/officeDocument/2006/relationships/hyperlink" Target="https://en.wikipedia.org/wiki/PMC_(identifier)" TargetMode="External"/><Relationship Id="rId5" Type="http://schemas.openxmlformats.org/officeDocument/2006/relationships/hyperlink" Target="https://en.wikipedia.org/wiki/PMID_(identifier)" TargetMode="External"/><Relationship Id="rId15" Type="http://schemas.openxmlformats.org/officeDocument/2006/relationships/hyperlink" Target="https://en.wikipedia.org/wiki/Insect_wing#cite_ref-33" TargetMode="External"/><Relationship Id="rId23" Type="http://schemas.openxmlformats.org/officeDocument/2006/relationships/hyperlink" Target="https://doi.org/10.1098/rsbl.2009.0029" TargetMode="External"/><Relationship Id="rId28" Type="http://schemas.openxmlformats.org/officeDocument/2006/relationships/hyperlink" Target="https://en.wikipedia.org/wiki/Insect_wing#cite_ref-Henry_36-2" TargetMode="External"/><Relationship Id="rId10" Type="http://schemas.openxmlformats.org/officeDocument/2006/relationships/hyperlink" Target="https://en.wikipedia.org/wiki/Insect_wing#cite_ref-31" TargetMode="External"/><Relationship Id="rId19" Type="http://schemas.openxmlformats.org/officeDocument/2006/relationships/hyperlink" Target="https://en.wikipedia.org/wiki/Insect_wing#cite_ref-34" TargetMode="External"/><Relationship Id="rId4" Type="http://schemas.openxmlformats.org/officeDocument/2006/relationships/hyperlink" Target="http://jeb.biologists.org/content/200/3/583.short" TargetMode="External"/><Relationship Id="rId9" Type="http://schemas.openxmlformats.org/officeDocument/2006/relationships/hyperlink" Target="https://doi.org/10.4039/entm10276fv" TargetMode="External"/><Relationship Id="rId14" Type="http://schemas.openxmlformats.org/officeDocument/2006/relationships/hyperlink" Target="https://en.wikipedia.org/wiki/Insect_wing#cite_ref-32" TargetMode="External"/><Relationship Id="rId22" Type="http://schemas.openxmlformats.org/officeDocument/2006/relationships/hyperlink" Target="https://www.ncbi.nlm.nih.gov/pmc/articles/PMC2781901" TargetMode="External"/><Relationship Id="rId27" Type="http://schemas.openxmlformats.org/officeDocument/2006/relationships/hyperlink" Target="https://en.wikipedia.org/wiki/Insect_wing#cite_ref-Henry_36-1" TargetMode="External"/><Relationship Id="rId30" Type="http://schemas.openxmlformats.org/officeDocument/2006/relationships/hyperlink" Target="https://archive.org/details/wingsinsectsane00comsgoo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2ahUKEwjj3NjIqqvfAhVMXhoKHRCGC4cQjRx6BAgBEAU&amp;url=http://drawwing.org/insect/insect-wing-venation&amp;psig=AOvVaw1FC9p-7vLUi4TheQNTrvUB&amp;ust=154523612831281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sa=i&amp;rct=j&amp;q=&amp;esrc=s&amp;source=images&amp;cd=&amp;cad=rja&amp;uact=8&amp;ved=2ahUKEwiMjNrrp6vfAhXOyIUKHYtsCNgQjRx6BAgBEAU&amp;url=https://en.wikipedia.org/wiki/Insect_wing&amp;psig=AOvVaw1FC9p-7vLUi4TheQNTrvUB&amp;ust=154523612831281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url?sa=i&amp;rct=j&amp;q=&amp;esrc=s&amp;source=images&amp;cd=&amp;cad=rja&amp;uact=8&amp;ved=2ahUKEwih4b7IqavfAhVBSxoKHY6SA_kQjRx6BAgBEAU&amp;url=https://commons.wikimedia.org/wiki/File:Cicada_wing_structure.png&amp;psig=AOvVaw1FC9p-7vLUi4TheQNTrvUB&amp;ust=15452361283128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cad=rja&amp;uact=8&amp;ved=2ahUKEwiJ89_zqavfAhUN1BoKHQZbBv0QjRx6BAgBEAU&amp;url=http://www.sfu.ca/biology/courses/bisc317/week8.html&amp;psig=AOvVaw1FC9p-7vLUi4TheQNTrvUB&amp;ust=154523612831281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Ent</a:t>
            </a:r>
            <a:r>
              <a:rPr lang="en-US" dirty="0" smtClean="0"/>
              <a:t> 401</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6934200" cy="5029200"/>
          </a:xfrm>
        </p:spPr>
        <p:txBody>
          <a:bodyPr>
            <a:normAutofit fontScale="92500"/>
          </a:bodyPr>
          <a:lstStyle/>
          <a:p>
            <a:r>
              <a:rPr lang="en-US" dirty="0" err="1" smtClean="0"/>
              <a:t>Halteres</a:t>
            </a:r>
            <a:r>
              <a:rPr lang="en-US" dirty="0" smtClean="0"/>
              <a:t>: </a:t>
            </a:r>
          </a:p>
          <a:p>
            <a:pPr lvl="1"/>
            <a:r>
              <a:rPr lang="en-US" dirty="0" smtClean="0"/>
              <a:t>HW modified into tiny, knobbed structures</a:t>
            </a:r>
          </a:p>
          <a:p>
            <a:pPr lvl="1"/>
            <a:r>
              <a:rPr lang="en-US" dirty="0" smtClean="0"/>
              <a:t>e.g., flies, male coccids (mango mealy bug)</a:t>
            </a:r>
          </a:p>
          <a:p>
            <a:r>
              <a:rPr lang="en-US" dirty="0" err="1" smtClean="0"/>
              <a:t>Pseudohalteres</a:t>
            </a:r>
            <a:r>
              <a:rPr lang="en-US" dirty="0" smtClean="0"/>
              <a:t>: </a:t>
            </a:r>
          </a:p>
          <a:p>
            <a:pPr lvl="1"/>
            <a:r>
              <a:rPr lang="en-US" dirty="0" smtClean="0"/>
              <a:t>FW modified into halters</a:t>
            </a:r>
          </a:p>
          <a:p>
            <a:pPr lvl="1"/>
            <a:r>
              <a:rPr lang="en-US" dirty="0" smtClean="0"/>
              <a:t>e.g., male </a:t>
            </a:r>
            <a:r>
              <a:rPr lang="en-US" dirty="0" err="1" smtClean="0"/>
              <a:t>stylopids</a:t>
            </a:r>
            <a:endParaRPr lang="en-US" dirty="0" smtClean="0"/>
          </a:p>
          <a:p>
            <a:r>
              <a:rPr lang="en-US" dirty="0" err="1" smtClean="0"/>
              <a:t>Filohalteres</a:t>
            </a:r>
            <a:r>
              <a:rPr lang="en-US" dirty="0" smtClean="0"/>
              <a:t>: </a:t>
            </a:r>
          </a:p>
          <a:p>
            <a:pPr lvl="1"/>
            <a:r>
              <a:rPr lang="en-US" dirty="0" smtClean="0"/>
              <a:t>HW modified into long and thread-like structures </a:t>
            </a:r>
          </a:p>
          <a:p>
            <a:pPr lvl="1"/>
            <a:r>
              <a:rPr lang="en-US" dirty="0" smtClean="0"/>
              <a:t>e.g., lacewings (Croce sp.)</a:t>
            </a:r>
          </a:p>
        </p:txBody>
      </p:sp>
      <p:pic>
        <p:nvPicPr>
          <p:cNvPr id="2050" name="Picture 2"/>
          <p:cNvPicPr>
            <a:picLocks noChangeAspect="1" noChangeArrowheads="1"/>
          </p:cNvPicPr>
          <p:nvPr/>
        </p:nvPicPr>
        <p:blipFill>
          <a:blip r:embed="rId2" cstate="print"/>
          <a:srcRect/>
          <a:stretch>
            <a:fillRect/>
          </a:stretch>
        </p:blipFill>
        <p:spPr bwMode="auto">
          <a:xfrm>
            <a:off x="6838950" y="1598910"/>
            <a:ext cx="2305050" cy="14573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818943" y="3048000"/>
            <a:ext cx="2325057" cy="1828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7098387" y="4530348"/>
            <a:ext cx="1952625" cy="234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6400800" cy="4525963"/>
          </a:xfrm>
        </p:spPr>
        <p:txBody>
          <a:bodyPr>
            <a:normAutofit lnSpcReduction="10000"/>
          </a:bodyPr>
          <a:lstStyle/>
          <a:p>
            <a:r>
              <a:rPr lang="en-US" dirty="0" err="1" smtClean="0"/>
              <a:t>Strippy</a:t>
            </a:r>
            <a:r>
              <a:rPr lang="en-US" dirty="0" smtClean="0"/>
              <a:t>: </a:t>
            </a:r>
          </a:p>
          <a:p>
            <a:pPr lvl="1"/>
            <a:r>
              <a:rPr lang="en-US" dirty="0" smtClean="0"/>
              <a:t>wings modified into strips or rod-like structures</a:t>
            </a:r>
          </a:p>
          <a:p>
            <a:pPr lvl="1"/>
            <a:r>
              <a:rPr lang="en-US" dirty="0" smtClean="0"/>
              <a:t>Fringed with long hair</a:t>
            </a:r>
          </a:p>
          <a:p>
            <a:pPr lvl="1"/>
            <a:r>
              <a:rPr lang="en-US" dirty="0" smtClean="0"/>
              <a:t>e.g., </a:t>
            </a:r>
            <a:r>
              <a:rPr lang="en-US" dirty="0" err="1" smtClean="0"/>
              <a:t>thrips</a:t>
            </a:r>
            <a:endParaRPr lang="en-US" dirty="0" smtClean="0"/>
          </a:p>
          <a:p>
            <a:r>
              <a:rPr lang="en-US" dirty="0" smtClean="0"/>
              <a:t>Membranous: </a:t>
            </a:r>
          </a:p>
          <a:p>
            <a:pPr lvl="1"/>
            <a:r>
              <a:rPr lang="en-US" dirty="0" smtClean="0"/>
              <a:t>HW thin and broad like membrane</a:t>
            </a:r>
          </a:p>
          <a:p>
            <a:pPr lvl="1"/>
            <a:r>
              <a:rPr lang="en-US" dirty="0" smtClean="0"/>
              <a:t>e.g., grasshopper,  locusts, crickets, earwigs, beetles </a:t>
            </a:r>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7029450" y="0"/>
            <a:ext cx="2114550" cy="216217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7029114" y="2094846"/>
            <a:ext cx="2099388" cy="20574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6999402" y="4038600"/>
            <a:ext cx="2144598"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541" y="304800"/>
            <a:ext cx="7772400" cy="2949286"/>
          </a:xfrm>
        </p:spPr>
        <p:txBody>
          <a:bodyPr>
            <a:normAutofit/>
          </a:bodyPr>
          <a:lstStyle/>
          <a:p>
            <a:r>
              <a:rPr lang="en-US" sz="4000" dirty="0" smtClean="0">
                <a:latin typeface="Times New Roman" pitchFamily="18" charset="0"/>
                <a:cs typeface="Times New Roman" pitchFamily="18" charset="0"/>
              </a:rPr>
              <a:t>Wings structure in insect orders and families of economic importance</a:t>
            </a:r>
            <a:endParaRPr lang="en-US" sz="4000" dirty="0">
              <a:latin typeface="Times New Roman" pitchFamily="18" charset="0"/>
              <a:cs typeface="Times New Roman" pitchFamily="18" charset="0"/>
            </a:endParaRPr>
          </a:p>
        </p:txBody>
      </p:sp>
      <p:pic>
        <p:nvPicPr>
          <p:cNvPr id="2050" name="Picture 2" descr="C:\Users\imtiaz\Downloads\insect-wing-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19400"/>
            <a:ext cx="3733800" cy="18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46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itchFamily="18" charset="0"/>
                <a:cs typeface="Times New Roman" pitchFamily="18" charset="0"/>
              </a:rPr>
              <a:t>Wings</a:t>
            </a:r>
            <a:r>
              <a:rPr lang="en-US" dirty="0" smtClean="0">
                <a:latin typeface="Times New Roman" pitchFamily="18" charset="0"/>
                <a:cs typeface="Times New Roman" pitchFamily="18" charset="0"/>
              </a:rPr>
              <a:t> structure overview in insect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202122"/>
                </a:solidFill>
                <a:latin typeface="Times New Roman" pitchFamily="18" charset="0"/>
                <a:cs typeface="Times New Roman" pitchFamily="18" charset="0"/>
              </a:rPr>
              <a:t>Wings are outgrowth of exoskeleton that enable to fly insect</a:t>
            </a:r>
          </a:p>
          <a:p>
            <a:pPr marL="0" indent="0">
              <a:buNone/>
            </a:pPr>
            <a:r>
              <a:rPr lang="en-US" sz="2800" dirty="0" smtClean="0">
                <a:solidFill>
                  <a:srgbClr val="202122"/>
                </a:solidFill>
                <a:latin typeface="Times New Roman" pitchFamily="18" charset="0"/>
                <a:cs typeface="Times New Roman" pitchFamily="18" charset="0"/>
              </a:rPr>
              <a:t>Present on meso and meta thorax respectively called as fore and hind wings</a:t>
            </a:r>
          </a:p>
          <a:p>
            <a:pPr marL="0" indent="0">
              <a:buNone/>
            </a:pPr>
            <a:r>
              <a:rPr lang="en-US" sz="2800" dirty="0">
                <a:latin typeface="Times New Roman" pitchFamily="18" charset="0"/>
                <a:cs typeface="Times New Roman" pitchFamily="18" charset="0"/>
              </a:rPr>
              <a:t> The wings are strengthened by a number of longitudinal veins, which often have cross-connections that form closed "cells" in the membrane (extreme examples include </a:t>
            </a:r>
            <a:r>
              <a:rPr lang="en-US" sz="2800" dirty="0" smtClean="0">
                <a:latin typeface="Times New Roman" pitchFamily="18" charset="0"/>
                <a:cs typeface="Times New Roman" pitchFamily="18" charset="0"/>
              </a:rPr>
              <a:t>lacewings and dragonflies)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73872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Adaptations/Variations</a:t>
            </a:r>
            <a:r>
              <a:rPr lang="en-US" dirty="0" smtClean="0"/>
              <a:t>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Times New Roman" pitchFamily="18" charset="0"/>
                <a:cs typeface="Times New Roman" pitchFamily="18" charset="0"/>
              </a:rPr>
              <a:t>For identifying and classifying of insects species wings are more significant than others structures</a:t>
            </a:r>
          </a:p>
          <a:p>
            <a:pPr marL="0" indent="0">
              <a:buNone/>
            </a:pPr>
            <a:r>
              <a:rPr lang="en-US" sz="2800" dirty="0" smtClean="0">
                <a:latin typeface="Times New Roman" pitchFamily="18" charset="0"/>
                <a:cs typeface="Times New Roman" pitchFamily="18" charset="0"/>
              </a:rPr>
              <a:t>Each insect </a:t>
            </a:r>
            <a:r>
              <a:rPr lang="en-US" sz="2800" dirty="0">
                <a:latin typeface="Times New Roman" pitchFamily="18" charset="0"/>
                <a:cs typeface="Times New Roman" pitchFamily="18" charset="0"/>
              </a:rPr>
              <a:t>order </a:t>
            </a:r>
            <a:r>
              <a:rPr lang="en-US" sz="2800" dirty="0" smtClean="0">
                <a:latin typeface="Times New Roman" pitchFamily="18" charset="0"/>
                <a:cs typeface="Times New Roman" pitchFamily="18" charset="0"/>
              </a:rPr>
              <a:t>and </a:t>
            </a:r>
            <a:r>
              <a:rPr lang="en-US" sz="2800" dirty="0">
                <a:latin typeface="Times New Roman" pitchFamily="18" charset="0"/>
                <a:cs typeface="Times New Roman" pitchFamily="18" charset="0"/>
              </a:rPr>
              <a:t>family has distinctive wing </a:t>
            </a:r>
            <a:r>
              <a:rPr lang="en-US" sz="2800" dirty="0" smtClean="0">
                <a:latin typeface="Times New Roman" pitchFamily="18" charset="0"/>
                <a:cs typeface="Times New Roman" pitchFamily="18" charset="0"/>
              </a:rPr>
              <a:t>structures </a:t>
            </a:r>
            <a:r>
              <a:rPr lang="en-US" sz="2800" dirty="0">
                <a:latin typeface="Times New Roman" pitchFamily="18" charset="0"/>
                <a:cs typeface="Times New Roman" pitchFamily="18" charset="0"/>
              </a:rPr>
              <a:t>and </a:t>
            </a:r>
            <a:r>
              <a:rPr lang="en-US" sz="2800" dirty="0" smtClean="0">
                <a:latin typeface="Times New Roman" pitchFamily="18" charset="0"/>
                <a:cs typeface="Times New Roman" pitchFamily="18" charset="0"/>
              </a:rPr>
              <a:t>features</a:t>
            </a:r>
          </a:p>
          <a:p>
            <a:pPr marL="0" indent="0">
              <a:buNone/>
            </a:pPr>
            <a:r>
              <a:rPr lang="en-US" sz="2800" dirty="0" smtClean="0">
                <a:latin typeface="Times New Roman" pitchFamily="18" charset="0"/>
                <a:cs typeface="Times New Roman" pitchFamily="18" charset="0"/>
              </a:rPr>
              <a:t>Even species may be distinguished by difference in pattern and color of wings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09653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Wing structure in coleopteran</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991600" cy="5410200"/>
          </a:xfrm>
        </p:spPr>
        <p:txBody>
          <a:bodyPr>
            <a:normAutofit/>
          </a:bodyPr>
          <a:lstStyle/>
          <a:p>
            <a:r>
              <a:rPr lang="en-US" sz="2800" dirty="0" smtClean="0">
                <a:latin typeface="Times New Roman" pitchFamily="18" charset="0"/>
                <a:cs typeface="Times New Roman" pitchFamily="18" charset="0"/>
              </a:rPr>
              <a:t>In coleopterans functional wings are hind wings…..are longer than elytra ….that folded transversely and longitudinally under elytra</a:t>
            </a:r>
          </a:p>
          <a:p>
            <a:r>
              <a:rPr lang="en-US" sz="2800" dirty="0">
                <a:latin typeface="Times New Roman" pitchFamily="18" charset="0"/>
                <a:cs typeface="Times New Roman" pitchFamily="18" charset="0"/>
              </a:rPr>
              <a:t>There is the spring mechanism in the wing structure, sometimes with the help of abdomen movement, to keep the wing in folded position. The beetle wing venation is reduced and modified due to the folding structure</a:t>
            </a:r>
            <a:r>
              <a:rPr lang="en-US" dirty="0"/>
              <a:t>, </a:t>
            </a:r>
          </a:p>
        </p:txBody>
      </p:sp>
      <p:pic>
        <p:nvPicPr>
          <p:cNvPr id="1026" name="Picture 2" descr="C:\Users\imtiaz\Downloads\220px-Beetlewing_unfol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961" y="4572000"/>
            <a:ext cx="452627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28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Cross folding wings of beetle</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7696200" cy="4114800"/>
          </a:xfrm>
        </p:spPr>
        <p:txBody>
          <a:bodyPr>
            <a:noAutofit/>
          </a:bodyPr>
          <a:lstStyle/>
          <a:p>
            <a:r>
              <a:rPr lang="en-US" sz="2800" b="1" dirty="0">
                <a:latin typeface="Times New Roman" pitchFamily="18" charset="0"/>
                <a:cs typeface="Times New Roman" pitchFamily="18" charset="0"/>
              </a:rPr>
              <a:t>Costa (C), </a:t>
            </a:r>
            <a:r>
              <a:rPr lang="en-US" sz="2800" b="1" dirty="0" err="1">
                <a:latin typeface="Times New Roman" pitchFamily="18" charset="0"/>
                <a:cs typeface="Times New Roman" pitchFamily="18" charset="0"/>
              </a:rPr>
              <a:t>Subcosta</a:t>
            </a:r>
            <a:r>
              <a:rPr lang="en-US" sz="2800" b="1" dirty="0">
                <a:latin typeface="Times New Roman" pitchFamily="18" charset="0"/>
                <a:cs typeface="Times New Roman" pitchFamily="18" charset="0"/>
              </a:rPr>
              <a:t> posterior (</a:t>
            </a:r>
            <a:r>
              <a:rPr lang="en-US" sz="2800" b="1" dirty="0" err="1">
                <a:latin typeface="Times New Roman" pitchFamily="18" charset="0"/>
                <a:cs typeface="Times New Roman" pitchFamily="18" charset="0"/>
              </a:rPr>
              <a:t>ScP</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 at the leading wing marginal, fused for most of the </a:t>
            </a:r>
            <a:r>
              <a:rPr lang="en-US" sz="2800" dirty="0" smtClean="0">
                <a:latin typeface="Times New Roman" pitchFamily="18" charset="0"/>
                <a:cs typeface="Times New Roman" pitchFamily="18" charset="0"/>
              </a:rPr>
              <a:t>length</a:t>
            </a:r>
            <a:endParaRPr lang="en-US"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Radius anterior (RA)</a:t>
            </a:r>
            <a:r>
              <a:rPr lang="en-US" sz="2800" dirty="0">
                <a:latin typeface="Times New Roman" pitchFamily="18" charset="0"/>
                <a:cs typeface="Times New Roman" pitchFamily="18" charset="0"/>
              </a:rPr>
              <a:t> – divided into two branches beyond the middle of the </a:t>
            </a:r>
            <a:r>
              <a:rPr lang="en-US" sz="2800" dirty="0" smtClean="0">
                <a:latin typeface="Times New Roman" pitchFamily="18" charset="0"/>
                <a:cs typeface="Times New Roman" pitchFamily="18" charset="0"/>
              </a:rPr>
              <a:t>wing</a:t>
            </a:r>
            <a:endParaRPr lang="en-US"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Radius posterior (RP)</a:t>
            </a:r>
            <a:r>
              <a:rPr lang="en-US" sz="2800" dirty="0">
                <a:latin typeface="Times New Roman" pitchFamily="18" charset="0"/>
                <a:cs typeface="Times New Roman" pitchFamily="18" charset="0"/>
              </a:rPr>
              <a:t> – basal connection is </a:t>
            </a:r>
            <a:r>
              <a:rPr lang="en-US" sz="2800" dirty="0" smtClean="0">
                <a:latin typeface="Times New Roman" pitchFamily="18" charset="0"/>
                <a:cs typeface="Times New Roman" pitchFamily="18" charset="0"/>
              </a:rPr>
              <a:t>lost</a:t>
            </a:r>
            <a:endParaRPr lang="en-US"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Media posterior (MP)</a:t>
            </a:r>
            <a:r>
              <a:rPr lang="en-US" sz="2800" dirty="0">
                <a:latin typeface="Times New Roman" pitchFamily="18" charset="0"/>
                <a:cs typeface="Times New Roman" pitchFamily="18" charset="0"/>
              </a:rPr>
              <a:t> – branches, long and strong </a:t>
            </a:r>
            <a:r>
              <a:rPr lang="en-US" sz="2800" dirty="0" smtClean="0">
                <a:latin typeface="Times New Roman" pitchFamily="18" charset="0"/>
                <a:cs typeface="Times New Roman" pitchFamily="18" charset="0"/>
              </a:rPr>
              <a:t>vein</a:t>
            </a:r>
            <a:endParaRPr lang="en-US" sz="2800" dirty="0">
              <a:latin typeface="Times New Roman" pitchFamily="18" charset="0"/>
              <a:cs typeface="Times New Roman" pitchFamily="18" charset="0"/>
            </a:endParaRPr>
          </a:p>
          <a:p>
            <a:r>
              <a:rPr lang="en-US" sz="2800" b="1" dirty="0" err="1">
                <a:latin typeface="Times New Roman" pitchFamily="18" charset="0"/>
                <a:cs typeface="Times New Roman" pitchFamily="18" charset="0"/>
              </a:rPr>
              <a:t>Cubitus</a:t>
            </a:r>
            <a:r>
              <a:rPr lang="en-US" sz="2800" b="1" dirty="0">
                <a:latin typeface="Times New Roman" pitchFamily="18" charset="0"/>
                <a:cs typeface="Times New Roman" pitchFamily="18" charset="0"/>
              </a:rPr>
              <a:t> anterior (</a:t>
            </a:r>
            <a:r>
              <a:rPr lang="en-US" sz="2800" b="1" dirty="0" err="1">
                <a:latin typeface="Times New Roman" pitchFamily="18" charset="0"/>
                <a:cs typeface="Times New Roman" pitchFamily="18" charset="0"/>
              </a:rPr>
              <a:t>CuA</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Anal veins (AA, AP)</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veins behind the </a:t>
            </a:r>
            <a:r>
              <a:rPr lang="en-US" sz="2800" dirty="0" err="1">
                <a:latin typeface="Times New Roman" pitchFamily="18" charset="0"/>
                <a:cs typeface="Times New Roman" pitchFamily="18" charset="0"/>
              </a:rPr>
              <a:t>cubitus</a:t>
            </a:r>
            <a:r>
              <a:rPr lang="en-US" sz="2800" dirty="0">
                <a:latin typeface="Times New Roman" pitchFamily="18" charset="0"/>
                <a:cs typeface="Times New Roman" pitchFamily="18" charset="0"/>
              </a:rPr>
              <a:t>, separated by anal </a:t>
            </a:r>
            <a:r>
              <a:rPr lang="en-US" sz="2800" dirty="0" smtClean="0">
                <a:latin typeface="Times New Roman" pitchFamily="18" charset="0"/>
                <a:cs typeface="Times New Roman" pitchFamily="18" charset="0"/>
              </a:rPr>
              <a:t>fold</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4099" name="Picture 3" descr="C:\Users\imtiaz\Downloads\y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440382"/>
            <a:ext cx="3219694" cy="225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210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Lepidopteron wings structure</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534400" cy="5334000"/>
          </a:xfrm>
        </p:spPr>
        <p:txBody>
          <a:bodyPr>
            <a:noAutofit/>
          </a:bodyPr>
          <a:lstStyle/>
          <a:p>
            <a:r>
              <a:rPr lang="en-US" sz="2800" dirty="0">
                <a:latin typeface="Times New Roman" pitchFamily="18" charset="0"/>
                <a:cs typeface="Times New Roman" pitchFamily="18" charset="0"/>
              </a:rPr>
              <a:t>The wings are covered in scales arranged like shingles, forming the extraordinary variety seen in color. The </a:t>
            </a:r>
            <a:r>
              <a:rPr lang="en-US" sz="2800" dirty="0" err="1">
                <a:latin typeface="Times New Roman" pitchFamily="18" charset="0"/>
                <a:cs typeface="Times New Roman" pitchFamily="18" charset="0"/>
              </a:rPr>
              <a:t>mesothorax</a:t>
            </a:r>
            <a:r>
              <a:rPr lang="en-US" sz="2800" dirty="0">
                <a:latin typeface="Times New Roman" pitchFamily="18" charset="0"/>
                <a:cs typeface="Times New Roman" pitchFamily="18" charset="0"/>
              </a:rPr>
              <a:t> is evolved to have more powerful muscles to propel moth or butterfly through the air, with the wing of said segment having a stronger vein </a:t>
            </a:r>
            <a:r>
              <a:rPr lang="en-US" sz="2800" dirty="0" smtClean="0">
                <a:latin typeface="Times New Roman" pitchFamily="18" charset="0"/>
                <a:cs typeface="Times New Roman" pitchFamily="18" charset="0"/>
              </a:rPr>
              <a:t>structure</a:t>
            </a:r>
          </a:p>
          <a:p>
            <a:r>
              <a:rPr lang="en-US" sz="2800" dirty="0">
                <a:latin typeface="Times New Roman" pitchFamily="18" charset="0"/>
                <a:cs typeface="Times New Roman" pitchFamily="18" charset="0"/>
              </a:rPr>
              <a:t>Scales provide a number of functions, which include insulation, thermoregulation, aiding gliding flight, amongst others, the most important of which is the large diversity of vivid or indistinct patterns they provide which help the organism protect itself by </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mimicry and </a:t>
            </a:r>
            <a:r>
              <a:rPr lang="en-US" sz="2800" dirty="0">
                <a:latin typeface="Times New Roman" pitchFamily="18" charset="0"/>
                <a:cs typeface="Times New Roman" pitchFamily="18" charset="0"/>
              </a:rPr>
              <a:t>to seek mates</a:t>
            </a:r>
          </a:p>
        </p:txBody>
      </p:sp>
    </p:spTree>
    <p:extLst>
      <p:ext uri="{BB962C8B-B14F-4D97-AF65-F5344CB8AC3E}">
        <p14:creationId xmlns:p14="http://schemas.microsoft.com/office/powerpoint/2010/main" val="2580263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latin typeface="Times New Roman" pitchFamily="18" charset="0"/>
                <a:cs typeface="Times New Roman" pitchFamily="18" charset="0"/>
              </a:rPr>
              <a:t>Venation pattern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685800"/>
            <a:ext cx="7543800" cy="4038600"/>
          </a:xfrm>
        </p:spPr>
        <p:txBody>
          <a:bodyPr>
            <a:noAutofit/>
          </a:bodyPr>
          <a:lstStyle/>
          <a:p>
            <a:r>
              <a:rPr lang="en-US" sz="2400" b="1" dirty="0">
                <a:latin typeface="Times New Roman" pitchFamily="18" charset="0"/>
                <a:cs typeface="Times New Roman" pitchFamily="18" charset="0"/>
              </a:rPr>
              <a:t>Costa (C)</a:t>
            </a:r>
            <a:r>
              <a:rPr lang="en-US" sz="2400" dirty="0">
                <a:latin typeface="Times New Roman" pitchFamily="18" charset="0"/>
                <a:cs typeface="Times New Roman" pitchFamily="18" charset="0"/>
              </a:rPr>
              <a:t> – not found in </a:t>
            </a:r>
            <a:r>
              <a:rPr lang="en-US" sz="2400" dirty="0" smtClean="0">
                <a:latin typeface="Times New Roman" pitchFamily="18" charset="0"/>
                <a:cs typeface="Times New Roman" pitchFamily="18" charset="0"/>
              </a:rPr>
              <a:t>Butterflies</a:t>
            </a:r>
            <a:endParaRPr lang="en-US" sz="2400" dirty="0">
              <a:latin typeface="Times New Roman" pitchFamily="18" charset="0"/>
              <a:cs typeface="Times New Roman" pitchFamily="18" charset="0"/>
            </a:endParaRPr>
          </a:p>
          <a:p>
            <a:r>
              <a:rPr lang="en-US" sz="2400" b="1" dirty="0" err="1">
                <a:latin typeface="Times New Roman" pitchFamily="18" charset="0"/>
                <a:cs typeface="Times New Roman" pitchFamily="18" charset="0"/>
              </a:rPr>
              <a:t>Subcosta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Sc</a:t>
            </a:r>
            <a:r>
              <a:rPr lang="en-US" sz="2400" b="1" dirty="0">
                <a:latin typeface="Times New Roman" pitchFamily="18" charset="0"/>
                <a:cs typeface="Times New Roman" pitchFamily="18" charset="0"/>
              </a:rPr>
              <a:t>) + Radius 1 (Sc+R1)</a:t>
            </a:r>
            <a:r>
              <a:rPr lang="en-US" sz="2400" dirty="0">
                <a:latin typeface="Times New Roman" pitchFamily="18" charset="0"/>
                <a:cs typeface="Times New Roman" pitchFamily="18" charset="0"/>
              </a:rPr>
              <a:t> – at the leading wing marginal, fused or very close for most of the length, in </a:t>
            </a:r>
            <a:r>
              <a:rPr lang="en-US" sz="2400" dirty="0" err="1">
                <a:latin typeface="Times New Roman" pitchFamily="18" charset="0"/>
                <a:cs typeface="Times New Roman" pitchFamily="18" charset="0"/>
              </a:rPr>
              <a:t>hindwing</a:t>
            </a:r>
            <a:r>
              <a:rPr lang="en-US" sz="2400" dirty="0">
                <a:latin typeface="Times New Roman" pitchFamily="18" charset="0"/>
                <a:cs typeface="Times New Roman" pitchFamily="18" charset="0"/>
              </a:rPr>
              <a:t> fused and well developed in the humeral area, </a:t>
            </a:r>
            <a:r>
              <a:rPr lang="en-US" sz="2400" dirty="0" err="1">
                <a:latin typeface="Times New Roman" pitchFamily="18" charset="0"/>
                <a:cs typeface="Times New Roman" pitchFamily="18" charset="0"/>
              </a:rPr>
              <a:t>subcosta</a:t>
            </a:r>
            <a:r>
              <a:rPr lang="en-US" sz="2400" dirty="0">
                <a:latin typeface="Times New Roman" pitchFamily="18" charset="0"/>
                <a:cs typeface="Times New Roman" pitchFamily="18" charset="0"/>
              </a:rPr>
              <a:t> never branches in </a:t>
            </a:r>
            <a:r>
              <a:rPr lang="en-US" sz="2400" dirty="0" smtClean="0">
                <a:latin typeface="Times New Roman" pitchFamily="18" charset="0"/>
                <a:cs typeface="Times New Roman" pitchFamily="18" charset="0"/>
              </a:rPr>
              <a:t>butterfly</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Radius (R2-R5)</a:t>
            </a:r>
            <a:r>
              <a:rPr lang="en-US" sz="2400" dirty="0">
                <a:latin typeface="Times New Roman" pitchFamily="18" charset="0"/>
                <a:cs typeface="Times New Roman" pitchFamily="18" charset="0"/>
              </a:rPr>
              <a:t> – radius divides into branches beyond the middle of the wing up to five branches in </a:t>
            </a:r>
            <a:r>
              <a:rPr lang="en-US" sz="2400" dirty="0" err="1" smtClean="0">
                <a:latin typeface="Times New Roman" pitchFamily="18" charset="0"/>
                <a:cs typeface="Times New Roman" pitchFamily="18" charset="0"/>
              </a:rPr>
              <a:t>Papilionidae</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Radius </a:t>
            </a:r>
            <a:r>
              <a:rPr lang="en-US" sz="2400" b="1" dirty="0">
                <a:latin typeface="Times New Roman" pitchFamily="18" charset="0"/>
                <a:cs typeface="Times New Roman" pitchFamily="18" charset="0"/>
              </a:rPr>
              <a:t>sector (</a:t>
            </a:r>
            <a:r>
              <a:rPr lang="en-US" sz="2400" b="1" dirty="0" err="1">
                <a:latin typeface="Times New Roman" pitchFamily="18" charset="0"/>
                <a:cs typeface="Times New Roman" pitchFamily="18" charset="0"/>
              </a:rPr>
              <a:t>Rs</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 in </a:t>
            </a:r>
            <a:r>
              <a:rPr lang="en-US" sz="2400" dirty="0" err="1" smtClean="0">
                <a:latin typeface="Times New Roman" pitchFamily="18" charset="0"/>
                <a:cs typeface="Times New Roman" pitchFamily="18" charset="0"/>
              </a:rPr>
              <a:t>hindwing</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Media (M1-M3)</a:t>
            </a:r>
            <a:r>
              <a:rPr lang="en-US" sz="2400" dirty="0">
                <a:latin typeface="Times New Roman" pitchFamily="18" charset="0"/>
                <a:cs typeface="Times New Roman" pitchFamily="18" charset="0"/>
              </a:rPr>
              <a:t> – the basal section has been lost.</a:t>
            </a:r>
          </a:p>
          <a:p>
            <a:r>
              <a:rPr lang="en-US" sz="2400" b="1" dirty="0" err="1">
                <a:latin typeface="Times New Roman" pitchFamily="18" charset="0"/>
                <a:cs typeface="Times New Roman" pitchFamily="18" charset="0"/>
              </a:rPr>
              <a:t>Cubitus</a:t>
            </a:r>
            <a:r>
              <a:rPr lang="en-US" sz="2400" b="1" dirty="0">
                <a:latin typeface="Times New Roman" pitchFamily="18" charset="0"/>
                <a:cs typeface="Times New Roman" pitchFamily="18" charset="0"/>
              </a:rPr>
              <a:t> anterior (CuA1-CuA2)</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CuP</a:t>
            </a:r>
            <a:r>
              <a:rPr lang="en-US" sz="2400" dirty="0">
                <a:latin typeface="Times New Roman" pitchFamily="18" charset="0"/>
                <a:cs typeface="Times New Roman" pitchFamily="18" charset="0"/>
              </a:rPr>
              <a:t> section has been </a:t>
            </a:r>
            <a:r>
              <a:rPr lang="en-US" sz="2400" dirty="0" err="1" smtClean="0">
                <a:latin typeface="Times New Roman" pitchFamily="18" charset="0"/>
                <a:cs typeface="Times New Roman" pitchFamily="18" charset="0"/>
              </a:rPr>
              <a:t>lost.</a:t>
            </a:r>
            <a:r>
              <a:rPr lang="en-US" sz="2400" b="1" dirty="0" err="1" smtClean="0">
                <a:latin typeface="Times New Roman" pitchFamily="18" charset="0"/>
                <a:cs typeface="Times New Roman" pitchFamily="18" charset="0"/>
              </a:rPr>
              <a:t>Anal</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veins (A, 1A+2A, 3A)</a:t>
            </a:r>
            <a:r>
              <a:rPr lang="en-US" sz="2400" dirty="0">
                <a:latin typeface="Times New Roman" pitchFamily="18" charset="0"/>
                <a:cs typeface="Times New Roman" pitchFamily="18" charset="0"/>
              </a:rPr>
              <a:t> – either one vein A, or two veins 1A+2A, </a:t>
            </a:r>
            <a:r>
              <a:rPr lang="en-US" sz="2400" dirty="0" smtClean="0">
                <a:latin typeface="Times New Roman" pitchFamily="18" charset="0"/>
                <a:cs typeface="Times New Roman" pitchFamily="18" charset="0"/>
              </a:rPr>
              <a:t>3A</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Humeral vein</a:t>
            </a:r>
            <a:r>
              <a:rPr lang="en-US" sz="2400" dirty="0">
                <a:latin typeface="Times New Roman" pitchFamily="18" charset="0"/>
                <a:cs typeface="Times New Roman" pitchFamily="18" charset="0"/>
              </a:rPr>
              <a:t> – The </a:t>
            </a:r>
            <a:r>
              <a:rPr lang="en-US" sz="2400" dirty="0" err="1">
                <a:latin typeface="Times New Roman" pitchFamily="18" charset="0"/>
                <a:cs typeface="Times New Roman" pitchFamily="18" charset="0"/>
              </a:rPr>
              <a:t>hindwing</a:t>
            </a:r>
            <a:r>
              <a:rPr lang="en-US" sz="2400" dirty="0">
                <a:latin typeface="Times New Roman" pitchFamily="18" charset="0"/>
                <a:cs typeface="Times New Roman" pitchFamily="18" charset="0"/>
              </a:rPr>
              <a:t> of most butterflies has the humeral vein, except </a:t>
            </a:r>
            <a:r>
              <a:rPr lang="en-US" sz="2400" u="sng" dirty="0" err="1" smtClean="0">
                <a:latin typeface="Times New Roman" pitchFamily="18" charset="0"/>
                <a:cs typeface="Times New Roman" pitchFamily="18" charset="0"/>
              </a:rPr>
              <a:t>Lycaenidae</a:t>
            </a:r>
            <a:endParaRPr lang="en-US" sz="2400" dirty="0">
              <a:latin typeface="Times New Roman" pitchFamily="18" charset="0"/>
              <a:cs typeface="Times New Roman" pitchFamily="18" charset="0"/>
            </a:endParaRPr>
          </a:p>
        </p:txBody>
      </p:sp>
      <p:pic>
        <p:nvPicPr>
          <p:cNvPr id="5122" name="Picture 2" descr="C:\Users\imtiaz\Downloads\220px-Butterfly_wing_term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804" y="2819400"/>
            <a:ext cx="3390196" cy="234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043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Times New Roman" pitchFamily="18" charset="0"/>
                <a:cs typeface="Times New Roman" pitchFamily="18" charset="0"/>
              </a:rPr>
              <a:t>Odonata</a:t>
            </a:r>
            <a:r>
              <a:rPr lang="en-US" b="1" dirty="0"/>
              <a:t/>
            </a:r>
            <a:br>
              <a:rPr lang="en-US" b="1" dirty="0"/>
            </a:br>
            <a:endParaRPr lang="en-US" dirty="0"/>
          </a:p>
        </p:txBody>
      </p:sp>
      <p:sp>
        <p:nvSpPr>
          <p:cNvPr id="3" name="Content Placeholder 2"/>
          <p:cNvSpPr>
            <a:spLocks noGrp="1"/>
          </p:cNvSpPr>
          <p:nvPr>
            <p:ph idx="1"/>
          </p:nvPr>
        </p:nvSpPr>
        <p:spPr>
          <a:xfrm>
            <a:off x="457200" y="1524000"/>
            <a:ext cx="8229600" cy="4602163"/>
          </a:xfrm>
        </p:spPr>
        <p:txBody>
          <a:bodyPr>
            <a:normAutofit/>
          </a:bodyPr>
          <a:lstStyle/>
          <a:p>
            <a:pPr marL="0" indent="0">
              <a:buNone/>
            </a:pPr>
            <a:r>
              <a:rPr lang="en-US" sz="2800" dirty="0" smtClean="0">
                <a:latin typeface="Times New Roman" pitchFamily="18" charset="0"/>
                <a:cs typeface="Times New Roman" pitchFamily="18" charset="0"/>
              </a:rPr>
              <a:t>(Damselflies </a:t>
            </a:r>
            <a:r>
              <a:rPr lang="en-US" sz="2800" dirty="0">
                <a:latin typeface="Times New Roman" pitchFamily="18" charset="0"/>
                <a:cs typeface="Times New Roman" pitchFamily="18" charset="0"/>
              </a:rPr>
              <a:t>and dragonflies) both have two pairs of wings which are about equal in size and shape and are clear in color.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main vein </a:t>
            </a:r>
            <a:r>
              <a:rPr lang="en-US" sz="2800" dirty="0" smtClean="0">
                <a:latin typeface="Times New Roman" pitchFamily="18" charset="0"/>
                <a:cs typeface="Times New Roman" pitchFamily="18" charset="0"/>
              </a:rPr>
              <a:t>stems </a:t>
            </a:r>
            <a:r>
              <a:rPr lang="en-US" sz="2800" dirty="0">
                <a:latin typeface="Times New Roman" pitchFamily="18" charset="0"/>
                <a:cs typeface="Times New Roman" pitchFamily="18" charset="0"/>
              </a:rPr>
              <a:t>are fused at their bases and the wings cannot be folded over the body at rest</a:t>
            </a:r>
          </a:p>
        </p:txBody>
      </p:sp>
      <p:pic>
        <p:nvPicPr>
          <p:cNvPr id="6146" name="Picture 2" descr="C:\Users\imtiaz\Downloads\400px-Damselfly_wing_stru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145" y="3505200"/>
            <a:ext cx="575047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23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http://upload.wikimedia.org/wikipedia/commons/thumb/4/41/Venation_of_insect_wing.svg/600px-Venation_of_insect_wing.svg.png"/>
          <p:cNvPicPr>
            <a:picLocks noChangeAspect="1" noChangeArrowheads="1"/>
          </p:cNvPicPr>
          <p:nvPr/>
        </p:nvPicPr>
        <p:blipFill>
          <a:blip r:embed="rId2" cstate="print"/>
          <a:srcRect/>
          <a:stretch>
            <a:fillRect/>
          </a:stretch>
        </p:blipFill>
        <p:spPr bwMode="auto">
          <a:xfrm>
            <a:off x="-1" y="2057401"/>
            <a:ext cx="9086309" cy="4800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Venation pattern</a:t>
            </a:r>
            <a:endParaRPr lang="en-US" sz="4000" dirty="0"/>
          </a:p>
        </p:txBody>
      </p:sp>
      <p:sp>
        <p:nvSpPr>
          <p:cNvPr id="3" name="Content Placeholder 2"/>
          <p:cNvSpPr>
            <a:spLocks noGrp="1"/>
          </p:cNvSpPr>
          <p:nvPr>
            <p:ph idx="1"/>
          </p:nvPr>
        </p:nvSpPr>
        <p:spPr>
          <a:xfrm>
            <a:off x="457200" y="1295400"/>
            <a:ext cx="8229600" cy="4830763"/>
          </a:xfrm>
        </p:spPr>
        <p:txBody>
          <a:bodyPr>
            <a:noAutofit/>
          </a:bodyPr>
          <a:lstStyle/>
          <a:p>
            <a:r>
              <a:rPr lang="en-US" sz="2000" dirty="0" smtClean="0">
                <a:latin typeface="Times New Roman" pitchFamily="18" charset="0"/>
                <a:cs typeface="Times New Roman" pitchFamily="18" charset="0"/>
              </a:rPr>
              <a:t>Wing venation patterns are different in different species</a:t>
            </a: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Costa (C)</a:t>
            </a:r>
            <a:r>
              <a:rPr lang="en-US" sz="2000" dirty="0" smtClean="0">
                <a:latin typeface="Times New Roman" pitchFamily="18" charset="0"/>
                <a:cs typeface="Times New Roman" pitchFamily="18" charset="0"/>
              </a:rPr>
              <a:t> – at the leading edge of the wing, strong and marginal, extends to the apex of the wing</a:t>
            </a:r>
          </a:p>
          <a:p>
            <a:r>
              <a:rPr lang="en-US" sz="2000" b="1" dirty="0" err="1" smtClean="0">
                <a:latin typeface="Times New Roman" pitchFamily="18" charset="0"/>
                <a:cs typeface="Times New Roman" pitchFamily="18" charset="0"/>
              </a:rPr>
              <a:t>Subcosta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Sc</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 second longitudinal vein, it is </a:t>
            </a:r>
            <a:r>
              <a:rPr lang="en-US" sz="2000" dirty="0" err="1" smtClean="0">
                <a:latin typeface="Times New Roman" pitchFamily="18" charset="0"/>
                <a:cs typeface="Times New Roman" pitchFamily="18" charset="0"/>
              </a:rPr>
              <a:t>unbranched</a:t>
            </a:r>
            <a:r>
              <a:rPr lang="en-US" sz="2000" dirty="0" smtClean="0">
                <a:latin typeface="Times New Roman" pitchFamily="18" charset="0"/>
                <a:cs typeface="Times New Roman" pitchFamily="18" charset="0"/>
              </a:rPr>
              <a:t>, joins C at </a:t>
            </a:r>
            <a:r>
              <a:rPr lang="en-US" sz="2000" dirty="0" err="1" smtClean="0">
                <a:latin typeface="Times New Roman" pitchFamily="18" charset="0"/>
                <a:cs typeface="Times New Roman" pitchFamily="18" charset="0"/>
              </a:rPr>
              <a:t>nodus</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Radius and Media (R+M)</a:t>
            </a:r>
            <a:r>
              <a:rPr lang="en-US" sz="2000" dirty="0" smtClean="0">
                <a:latin typeface="Times New Roman" pitchFamily="18" charset="0"/>
                <a:cs typeface="Times New Roman" pitchFamily="18" charset="0"/>
              </a:rPr>
              <a:t> – third and fourth longitudinal vein, the strongest vein on the wing, with branches, R1-R4, reach the wing margin, the media anterior (MA) are also reach the wing margin. IR2 and IR3 are intercalary veins behind R2 and R3 respectively</a:t>
            </a:r>
          </a:p>
          <a:p>
            <a:r>
              <a:rPr lang="en-US" sz="2000" b="1" dirty="0" err="1" smtClean="0">
                <a:latin typeface="Times New Roman" pitchFamily="18" charset="0"/>
                <a:cs typeface="Times New Roman" pitchFamily="18" charset="0"/>
              </a:rPr>
              <a:t>Cubitus</a:t>
            </a:r>
            <a:r>
              <a:rPr lang="en-US" sz="2000" b="1" dirty="0" smtClean="0">
                <a:latin typeface="Times New Roman" pitchFamily="18" charset="0"/>
                <a:cs typeface="Times New Roman" pitchFamily="18" charset="0"/>
              </a:rPr>
              <a:t> (Cu)</a:t>
            </a:r>
            <a:r>
              <a:rPr lang="en-US" sz="2000" dirty="0" smtClean="0">
                <a:latin typeface="Times New Roman" pitchFamily="18" charset="0"/>
                <a:cs typeface="Times New Roman" pitchFamily="18" charset="0"/>
              </a:rPr>
              <a:t> – fifth longitudinal vein, </a:t>
            </a:r>
            <a:r>
              <a:rPr lang="en-US" sz="2000" dirty="0" err="1" smtClean="0">
                <a:latin typeface="Times New Roman" pitchFamily="18" charset="0"/>
                <a:cs typeface="Times New Roman" pitchFamily="18" charset="0"/>
              </a:rPr>
              <a:t>cubitus</a:t>
            </a:r>
            <a:r>
              <a:rPr lang="en-US" sz="2000" dirty="0" smtClean="0">
                <a:latin typeface="Times New Roman" pitchFamily="18" charset="0"/>
                <a:cs typeface="Times New Roman" pitchFamily="18" charset="0"/>
              </a:rPr>
              <a:t> posterior (</a:t>
            </a:r>
            <a:r>
              <a:rPr lang="en-US" sz="2000" dirty="0" err="1" smtClean="0">
                <a:latin typeface="Times New Roman" pitchFamily="18" charset="0"/>
                <a:cs typeface="Times New Roman" pitchFamily="18" charset="0"/>
              </a:rPr>
              <a:t>CuP</a:t>
            </a:r>
            <a:r>
              <a:rPr lang="en-US" sz="2000" dirty="0" smtClean="0">
                <a:latin typeface="Times New Roman" pitchFamily="18" charset="0"/>
                <a:cs typeface="Times New Roman" pitchFamily="18" charset="0"/>
              </a:rPr>
              <a:t>) is </a:t>
            </a:r>
            <a:r>
              <a:rPr lang="en-US" sz="2000" dirty="0" err="1" smtClean="0">
                <a:latin typeface="Times New Roman" pitchFamily="18" charset="0"/>
                <a:cs typeface="Times New Roman" pitchFamily="18" charset="0"/>
              </a:rPr>
              <a:t>unbranched</a:t>
            </a:r>
            <a:r>
              <a:rPr lang="en-US" sz="2000" dirty="0" smtClean="0">
                <a:latin typeface="Times New Roman" pitchFamily="18" charset="0"/>
                <a:cs typeface="Times New Roman" pitchFamily="18" charset="0"/>
              </a:rPr>
              <a:t> and reach the wing margin</a:t>
            </a:r>
          </a:p>
          <a:p>
            <a:r>
              <a:rPr lang="en-US" sz="2000" b="1" dirty="0" smtClean="0">
                <a:latin typeface="Times New Roman" pitchFamily="18" charset="0"/>
                <a:cs typeface="Times New Roman" pitchFamily="18" charset="0"/>
              </a:rPr>
              <a:t>Anal </a:t>
            </a:r>
            <a:r>
              <a:rPr lang="en-US" sz="2000" b="1" dirty="0">
                <a:latin typeface="Times New Roman" pitchFamily="18" charset="0"/>
                <a:cs typeface="Times New Roman" pitchFamily="18" charset="0"/>
              </a:rPr>
              <a:t>veins (A1)</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unbranched</a:t>
            </a:r>
            <a:r>
              <a:rPr lang="en-US" sz="2000" dirty="0">
                <a:latin typeface="Times New Roman" pitchFamily="18" charset="0"/>
                <a:cs typeface="Times New Roman" pitchFamily="18" charset="0"/>
              </a:rPr>
              <a:t> veins behind the </a:t>
            </a:r>
            <a:r>
              <a:rPr lang="en-US" sz="2000" dirty="0" err="1" smtClean="0">
                <a:latin typeface="Times New Roman" pitchFamily="18" charset="0"/>
                <a:cs typeface="Times New Roman" pitchFamily="18" charset="0"/>
              </a:rPr>
              <a:t>cubitus</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 </a:t>
            </a:r>
            <a:r>
              <a:rPr lang="en-US" sz="2000" b="1" dirty="0" err="1">
                <a:latin typeface="Times New Roman" pitchFamily="18" charset="0"/>
                <a:cs typeface="Times New Roman" pitchFamily="18" charset="0"/>
              </a:rPr>
              <a:t>nodus</a:t>
            </a:r>
            <a:r>
              <a:rPr lang="en-US" sz="2000" dirty="0">
                <a:latin typeface="Times New Roman" pitchFamily="18" charset="0"/>
                <a:cs typeface="Times New Roman" pitchFamily="18" charset="0"/>
              </a:rPr>
              <a:t> is formed where the second main vein meets the leading edge of the wing. The black </a:t>
            </a:r>
            <a:r>
              <a:rPr lang="en-US" sz="2000" dirty="0" err="1">
                <a:latin typeface="Times New Roman" pitchFamily="18" charset="0"/>
                <a:cs typeface="Times New Roman" pitchFamily="18" charset="0"/>
              </a:rPr>
              <a:t>pterostigma</a:t>
            </a:r>
            <a:r>
              <a:rPr lang="en-US" sz="2000" dirty="0">
                <a:latin typeface="Times New Roman" pitchFamily="18" charset="0"/>
                <a:cs typeface="Times New Roman" pitchFamily="18" charset="0"/>
              </a:rPr>
              <a:t> is carried near the wing tip</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09240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Orthoptera</a:t>
            </a:r>
            <a:r>
              <a:rPr lang="en-US" b="1" dirty="0"/>
              <a:t/>
            </a:r>
            <a:br>
              <a:rPr lang="en-US" b="1" dirty="0"/>
            </a:br>
            <a:endParaRPr lang="en-US" dirty="0"/>
          </a:p>
        </p:txBody>
      </p:sp>
      <p:sp>
        <p:nvSpPr>
          <p:cNvPr id="3" name="Content Placeholder 2"/>
          <p:cNvSpPr>
            <a:spLocks noGrp="1"/>
          </p:cNvSpPr>
          <p:nvPr>
            <p:ph idx="1"/>
          </p:nvPr>
        </p:nvSpPr>
        <p:spPr>
          <a:xfrm>
            <a:off x="457200" y="1600200"/>
            <a:ext cx="8382000" cy="4814455"/>
          </a:xfrm>
        </p:spPr>
        <p:txBody>
          <a:bodyPr/>
          <a:lstStyle/>
          <a:p>
            <a:r>
              <a:rPr lang="en-US" sz="2800" dirty="0" smtClean="0">
                <a:latin typeface="Times New Roman" pitchFamily="18" charset="0"/>
                <a:cs typeface="Times New Roman" pitchFamily="18" charset="0"/>
              </a:rPr>
              <a:t>Fore wings are </a:t>
            </a:r>
            <a:r>
              <a:rPr lang="en-US" sz="2800" dirty="0">
                <a:latin typeface="Times New Roman" pitchFamily="18" charset="0"/>
                <a:cs typeface="Times New Roman" pitchFamily="18" charset="0"/>
              </a:rPr>
              <a:t>tough opaque </a:t>
            </a:r>
            <a:r>
              <a:rPr lang="en-US" sz="2800" dirty="0" err="1">
                <a:latin typeface="Times New Roman" pitchFamily="18" charset="0"/>
                <a:cs typeface="Times New Roman" pitchFamily="18" charset="0"/>
              </a:rPr>
              <a:t>tegmina</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narrow that covers hind wings and abdomen at resting position.</a:t>
            </a:r>
            <a:r>
              <a:rPr lang="en-US" sz="2800" dirty="0">
                <a:latin typeface="Times New Roman" pitchFamily="18" charset="0"/>
                <a:cs typeface="Times New Roman" pitchFamily="18" charset="0"/>
              </a:rPr>
              <a:t> The </a:t>
            </a:r>
            <a:r>
              <a:rPr lang="en-US" sz="2800" dirty="0" smtClean="0">
                <a:latin typeface="Times New Roman" pitchFamily="18" charset="0"/>
                <a:cs typeface="Times New Roman" pitchFamily="18" charset="0"/>
              </a:rPr>
              <a:t>hind wings </a:t>
            </a:r>
            <a:r>
              <a:rPr lang="en-US" sz="2800" dirty="0">
                <a:latin typeface="Times New Roman" pitchFamily="18" charset="0"/>
                <a:cs typeface="Times New Roman" pitchFamily="18" charset="0"/>
              </a:rPr>
              <a:t>are board membranous and folded in fan-like manner, which include the following </a:t>
            </a:r>
            <a:r>
              <a:rPr lang="en-US" sz="2800" dirty="0" smtClean="0">
                <a:latin typeface="Times New Roman" pitchFamily="18" charset="0"/>
                <a:cs typeface="Times New Roman" pitchFamily="18" charset="0"/>
              </a:rPr>
              <a:t>venation</a:t>
            </a:r>
          </a:p>
          <a:p>
            <a:endParaRPr lang="en-US" dirty="0"/>
          </a:p>
        </p:txBody>
      </p:sp>
      <p:pic>
        <p:nvPicPr>
          <p:cNvPr id="7170" name="Picture 2" descr="C:\Users\imtiaz\Downloads\300px-Grasshopper_wing_stru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05200"/>
            <a:ext cx="3998458" cy="286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989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Wings venation</a:t>
            </a:r>
            <a:endParaRPr lang="en-US" sz="4000" dirty="0"/>
          </a:p>
        </p:txBody>
      </p:sp>
      <p:sp>
        <p:nvSpPr>
          <p:cNvPr id="3" name="Content Placeholder 2"/>
          <p:cNvSpPr>
            <a:spLocks noGrp="1"/>
          </p:cNvSpPr>
          <p:nvPr>
            <p:ph idx="1"/>
          </p:nvPr>
        </p:nvSpPr>
        <p:spPr/>
        <p:txBody>
          <a:bodyPr>
            <a:noAutofit/>
          </a:bodyPr>
          <a:lstStyle/>
          <a:p>
            <a:r>
              <a:rPr lang="en-US" sz="2200" b="1" dirty="0">
                <a:latin typeface="Times New Roman" pitchFamily="18" charset="0"/>
                <a:cs typeface="Times New Roman" pitchFamily="18" charset="0"/>
              </a:rPr>
              <a:t>Costa (C)</a:t>
            </a:r>
            <a:r>
              <a:rPr lang="en-US" sz="2200" dirty="0">
                <a:latin typeface="Times New Roman" pitchFamily="18" charset="0"/>
                <a:cs typeface="Times New Roman" pitchFamily="18" charset="0"/>
              </a:rPr>
              <a:t> – at the leading marginal of the forewing and </a:t>
            </a:r>
            <a:r>
              <a:rPr lang="en-US" sz="2200" dirty="0" err="1">
                <a:latin typeface="Times New Roman" pitchFamily="18" charset="0"/>
                <a:cs typeface="Times New Roman" pitchFamily="18" charset="0"/>
              </a:rPr>
              <a:t>hindwing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unbranched</a:t>
            </a:r>
            <a:r>
              <a:rPr lang="en-US" sz="2200" dirty="0" smtClean="0">
                <a:latin typeface="Times New Roman" pitchFamily="18" charset="0"/>
                <a:cs typeface="Times New Roman" pitchFamily="18" charset="0"/>
              </a:rPr>
              <a:t>.</a:t>
            </a:r>
          </a:p>
          <a:p>
            <a:r>
              <a:rPr lang="en-US" sz="2200"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Subcosta</a:t>
            </a:r>
            <a:r>
              <a:rPr lang="en-US" sz="2200" b="1" dirty="0" smtClean="0">
                <a:latin typeface="Times New Roman" pitchFamily="18" charset="0"/>
                <a:cs typeface="Times New Roman" pitchFamily="18" charset="0"/>
              </a:rPr>
              <a:t> </a:t>
            </a:r>
            <a:r>
              <a:rPr lang="en-US" sz="2200" b="1" dirty="0">
                <a:latin typeface="Times New Roman" pitchFamily="18" charset="0"/>
                <a:cs typeface="Times New Roman" pitchFamily="18" charset="0"/>
              </a:rPr>
              <a:t>(</a:t>
            </a:r>
            <a:r>
              <a:rPr lang="en-US" sz="2200" b="1" dirty="0" err="1">
                <a:latin typeface="Times New Roman" pitchFamily="18" charset="0"/>
                <a:cs typeface="Times New Roman" pitchFamily="18" charset="0"/>
              </a:rPr>
              <a:t>Sc</a:t>
            </a:r>
            <a:r>
              <a:rPr lang="en-US" sz="2200" b="1" dirty="0">
                <a:latin typeface="Times New Roman" pitchFamily="18" charset="0"/>
                <a:cs typeface="Times New Roman" pitchFamily="18" charset="0"/>
              </a:rPr>
              <a:t>)</a:t>
            </a:r>
            <a:r>
              <a:rPr lang="en-US" sz="2200" dirty="0">
                <a:latin typeface="Times New Roman" pitchFamily="18" charset="0"/>
                <a:cs typeface="Times New Roman" pitchFamily="18" charset="0"/>
              </a:rPr>
              <a:t> – second longitudinal vein, </a:t>
            </a:r>
            <a:r>
              <a:rPr lang="en-US" sz="2200" dirty="0" err="1" smtClean="0">
                <a:latin typeface="Times New Roman" pitchFamily="18" charset="0"/>
                <a:cs typeface="Times New Roman" pitchFamily="18" charset="0"/>
              </a:rPr>
              <a:t>unbranched</a:t>
            </a:r>
            <a:endParaRPr lang="en-US" sz="2200"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Radius </a:t>
            </a:r>
            <a:r>
              <a:rPr lang="en-US" sz="2200" b="1" dirty="0">
                <a:latin typeface="Times New Roman" pitchFamily="18" charset="0"/>
                <a:cs typeface="Times New Roman" pitchFamily="18" charset="0"/>
              </a:rPr>
              <a:t>(R)</a:t>
            </a:r>
            <a:r>
              <a:rPr lang="en-US" sz="2200" dirty="0">
                <a:latin typeface="Times New Roman" pitchFamily="18" charset="0"/>
                <a:cs typeface="Times New Roman" pitchFamily="18" charset="0"/>
              </a:rPr>
              <a:t> – third longitudinal vein, branched to </a:t>
            </a:r>
            <a:r>
              <a:rPr lang="en-US" sz="2200" dirty="0" err="1">
                <a:latin typeface="Times New Roman" pitchFamily="18" charset="0"/>
                <a:cs typeface="Times New Roman" pitchFamily="18" charset="0"/>
              </a:rPr>
              <a:t>Rs</a:t>
            </a:r>
            <a:r>
              <a:rPr lang="en-US" sz="2200" dirty="0">
                <a:latin typeface="Times New Roman" pitchFamily="18" charset="0"/>
                <a:cs typeface="Times New Roman" pitchFamily="18" charset="0"/>
              </a:rPr>
              <a:t> in forewing and </a:t>
            </a:r>
            <a:r>
              <a:rPr lang="en-US" sz="2200" dirty="0" err="1">
                <a:latin typeface="Times New Roman" pitchFamily="18" charset="0"/>
                <a:cs typeface="Times New Roman" pitchFamily="18" charset="0"/>
              </a:rPr>
              <a:t>hindwing</a:t>
            </a:r>
            <a:r>
              <a:rPr lang="en-US" sz="2200" dirty="0">
                <a:latin typeface="Times New Roman" pitchFamily="18" charset="0"/>
                <a:cs typeface="Times New Roman" pitchFamily="18" charset="0"/>
              </a:rPr>
              <a:t>.</a:t>
            </a:r>
          </a:p>
          <a:p>
            <a:r>
              <a:rPr lang="en-US" sz="2200" b="1" dirty="0">
                <a:latin typeface="Times New Roman" pitchFamily="18" charset="0"/>
                <a:cs typeface="Times New Roman" pitchFamily="18" charset="0"/>
              </a:rPr>
              <a:t>Media anterior (MA)</a:t>
            </a:r>
            <a:r>
              <a:rPr lang="en-US" sz="2200" dirty="0">
                <a:latin typeface="Times New Roman" pitchFamily="18" charset="0"/>
                <a:cs typeface="Times New Roman" pitchFamily="18" charset="0"/>
              </a:rPr>
              <a:t> – fourth longitudinal vein, branched in basal part as Media posterior (MP</a:t>
            </a:r>
            <a:r>
              <a:rPr lang="en-US" sz="2200" dirty="0" smtClean="0">
                <a:latin typeface="Times New Roman" pitchFamily="18" charset="0"/>
                <a:cs typeface="Times New Roman" pitchFamily="18" charset="0"/>
              </a:rPr>
              <a:t>)</a:t>
            </a:r>
          </a:p>
          <a:p>
            <a:r>
              <a:rPr lang="en-US" sz="2200"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Cubitus</a:t>
            </a:r>
            <a:r>
              <a:rPr lang="en-US" sz="2200" b="1" dirty="0" smtClean="0">
                <a:latin typeface="Times New Roman" pitchFamily="18" charset="0"/>
                <a:cs typeface="Times New Roman" pitchFamily="18" charset="0"/>
              </a:rPr>
              <a:t> </a:t>
            </a:r>
            <a:r>
              <a:rPr lang="en-US" sz="2200" b="1" dirty="0">
                <a:latin typeface="Times New Roman" pitchFamily="18" charset="0"/>
                <a:cs typeface="Times New Roman" pitchFamily="18" charset="0"/>
              </a:rPr>
              <a:t>(Cu)</a:t>
            </a:r>
            <a:r>
              <a:rPr lang="en-US" sz="2200" dirty="0">
                <a:latin typeface="Times New Roman" pitchFamily="18" charset="0"/>
                <a:cs typeface="Times New Roman" pitchFamily="18" charset="0"/>
              </a:rPr>
              <a:t> – fifth longitudinal vein, on forewing and </a:t>
            </a:r>
            <a:r>
              <a:rPr lang="en-US" sz="2200" dirty="0" err="1">
                <a:latin typeface="Times New Roman" pitchFamily="18" charset="0"/>
                <a:cs typeface="Times New Roman" pitchFamily="18" charset="0"/>
              </a:rPr>
              <a:t>hindwing</a:t>
            </a:r>
            <a:r>
              <a:rPr lang="en-US" sz="2200" dirty="0">
                <a:latin typeface="Times New Roman" pitchFamily="18" charset="0"/>
                <a:cs typeface="Times New Roman" pitchFamily="18" charset="0"/>
              </a:rPr>
              <a:t> dividing near the wing base into branched </a:t>
            </a:r>
            <a:r>
              <a:rPr lang="en-US" sz="2200" dirty="0" err="1">
                <a:latin typeface="Times New Roman" pitchFamily="18" charset="0"/>
                <a:cs typeface="Times New Roman" pitchFamily="18" charset="0"/>
              </a:rPr>
              <a:t>CuA</a:t>
            </a:r>
            <a:r>
              <a:rPr lang="en-US" sz="2200" dirty="0">
                <a:latin typeface="Times New Roman" pitchFamily="18" charset="0"/>
                <a:cs typeface="Times New Roman" pitchFamily="18" charset="0"/>
              </a:rPr>
              <a:t>, and </a:t>
            </a:r>
            <a:r>
              <a:rPr lang="en-US" sz="2200" dirty="0" err="1">
                <a:latin typeface="Times New Roman" pitchFamily="18" charset="0"/>
                <a:cs typeface="Times New Roman" pitchFamily="18" charset="0"/>
              </a:rPr>
              <a:t>unbranched</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CuP</a:t>
            </a:r>
            <a:endParaRPr lang="en-US" sz="2200" dirty="0">
              <a:latin typeface="Times New Roman" pitchFamily="18" charset="0"/>
              <a:cs typeface="Times New Roman" pitchFamily="18" charset="0"/>
            </a:endParaRPr>
          </a:p>
          <a:p>
            <a:r>
              <a:rPr lang="en-US" sz="2200" b="1" dirty="0">
                <a:latin typeface="Times New Roman" pitchFamily="18" charset="0"/>
                <a:cs typeface="Times New Roman" pitchFamily="18" charset="0"/>
              </a:rPr>
              <a:t>Anal veins (A)</a:t>
            </a:r>
            <a:r>
              <a:rPr lang="en-US" sz="2200" dirty="0">
                <a:latin typeface="Times New Roman" pitchFamily="18" charset="0"/>
                <a:cs typeface="Times New Roman" pitchFamily="18" charset="0"/>
              </a:rPr>
              <a:t> – veins behind the </a:t>
            </a:r>
            <a:r>
              <a:rPr lang="en-US" sz="2200" dirty="0" err="1">
                <a:latin typeface="Times New Roman" pitchFamily="18" charset="0"/>
                <a:cs typeface="Times New Roman" pitchFamily="18" charset="0"/>
              </a:rPr>
              <a:t>cubitus</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unbranched</a:t>
            </a:r>
            <a:r>
              <a:rPr lang="en-US" sz="2200" dirty="0">
                <a:latin typeface="Times New Roman" pitchFamily="18" charset="0"/>
                <a:cs typeface="Times New Roman" pitchFamily="18" charset="0"/>
              </a:rPr>
              <a:t>, two in forewing, many in </a:t>
            </a:r>
            <a:r>
              <a:rPr lang="en-US" sz="2200" dirty="0" err="1" smtClean="0">
                <a:latin typeface="Times New Roman" pitchFamily="18" charset="0"/>
                <a:cs typeface="Times New Roman" pitchFamily="18" charset="0"/>
              </a:rPr>
              <a:t>hindwing</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913835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smtClean="0"/>
              <a:t>Dipteran</a:t>
            </a:r>
            <a:r>
              <a:rPr lang="en-US" dirty="0"/>
              <a:t/>
            </a:r>
            <a:br>
              <a:rPr lang="en-US" dirty="0"/>
            </a:br>
            <a:r>
              <a:rPr lang="en-US" dirty="0" smtClean="0"/>
              <a:t>True flies</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One pair of functional wing, posterior wing pair are reduced to halters which is directed to sense orientation, movement and balance</a:t>
            </a:r>
          </a:p>
          <a:p>
            <a:r>
              <a:rPr lang="en-US" dirty="0"/>
              <a:t>In </a:t>
            </a:r>
            <a:r>
              <a:rPr lang="en-US" dirty="0" err="1" smtClean="0"/>
              <a:t>Calypetratae</a:t>
            </a:r>
            <a:r>
              <a:rPr lang="en-US" dirty="0" smtClean="0"/>
              <a:t>, </a:t>
            </a:r>
            <a:r>
              <a:rPr lang="en-US" dirty="0"/>
              <a:t>the very hindmost portion of the wings are modified into somewhat thickened flaps called </a:t>
            </a:r>
            <a:r>
              <a:rPr lang="en-US" dirty="0" err="1"/>
              <a:t>calypters</a:t>
            </a:r>
            <a:r>
              <a:rPr lang="en-US" dirty="0"/>
              <a:t> which cover the </a:t>
            </a:r>
            <a:r>
              <a:rPr lang="en-US" sz="2800" dirty="0" err="1">
                <a:latin typeface="Times New Roman" pitchFamily="18" charset="0"/>
                <a:cs typeface="Times New Roman" pitchFamily="18" charset="0"/>
              </a:rPr>
              <a:t>halteres</a:t>
            </a:r>
            <a:endParaRPr lang="en-US" sz="2800" dirty="0">
              <a:latin typeface="Times New Roman" pitchFamily="18" charset="0"/>
              <a:cs typeface="Times New Roman" pitchFamily="18" charset="0"/>
            </a:endParaRPr>
          </a:p>
        </p:txBody>
      </p:sp>
      <p:pic>
        <p:nvPicPr>
          <p:cNvPr id="8194" name="Picture 2" descr="C:\Users\imtiaz\Downloads\350px-Fly_wing_stru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343400"/>
            <a:ext cx="33337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224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Wings venation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Costa (C)</a:t>
            </a:r>
            <a:r>
              <a:rPr lang="en-US" dirty="0" smtClean="0"/>
              <a:t> – not found in </a:t>
            </a:r>
            <a:r>
              <a:rPr lang="en-US" dirty="0" err="1" smtClean="0"/>
              <a:t>Diptera</a:t>
            </a:r>
            <a:endParaRPr lang="en-US" dirty="0" smtClean="0"/>
          </a:p>
          <a:p>
            <a:r>
              <a:rPr lang="en-US" b="1" dirty="0" err="1" smtClean="0"/>
              <a:t>Subcosta</a:t>
            </a:r>
            <a:r>
              <a:rPr lang="en-US" b="1" dirty="0" smtClean="0"/>
              <a:t> (</a:t>
            </a:r>
            <a:r>
              <a:rPr lang="en-US" b="1" dirty="0" err="1" smtClean="0"/>
              <a:t>Sc</a:t>
            </a:r>
            <a:r>
              <a:rPr lang="en-US" b="1" dirty="0" smtClean="0"/>
              <a:t>)</a:t>
            </a:r>
            <a:r>
              <a:rPr lang="en-US" dirty="0" smtClean="0"/>
              <a:t> – became the leading wing vein, </a:t>
            </a:r>
            <a:r>
              <a:rPr lang="en-US" dirty="0" err="1" smtClean="0"/>
              <a:t>unbranched</a:t>
            </a:r>
            <a:endParaRPr lang="en-US" dirty="0" smtClean="0"/>
          </a:p>
          <a:p>
            <a:r>
              <a:rPr lang="en-US" b="1" dirty="0" smtClean="0"/>
              <a:t>Radius (R)</a:t>
            </a:r>
            <a:r>
              <a:rPr lang="en-US" dirty="0" smtClean="0"/>
              <a:t> – branched to R1-R5</a:t>
            </a:r>
          </a:p>
          <a:p>
            <a:r>
              <a:rPr lang="en-US" b="1" dirty="0" smtClean="0"/>
              <a:t>Media (M)</a:t>
            </a:r>
            <a:r>
              <a:rPr lang="en-US" dirty="0" smtClean="0"/>
              <a:t> – branched to M1-M4</a:t>
            </a:r>
          </a:p>
          <a:p>
            <a:r>
              <a:rPr lang="en-US" dirty="0" smtClean="0"/>
              <a:t> </a:t>
            </a:r>
            <a:r>
              <a:rPr lang="en-US" b="1" dirty="0" err="1" smtClean="0"/>
              <a:t>Cubitus</a:t>
            </a:r>
            <a:r>
              <a:rPr lang="en-US" b="1" dirty="0" smtClean="0"/>
              <a:t> anterior(</a:t>
            </a:r>
            <a:r>
              <a:rPr lang="en-US" b="1" dirty="0" err="1" smtClean="0"/>
              <a:t>CuA</a:t>
            </a:r>
            <a:r>
              <a:rPr lang="en-US" b="1" dirty="0" smtClean="0"/>
              <a:t>)</a:t>
            </a:r>
            <a:r>
              <a:rPr lang="en-US" dirty="0" smtClean="0"/>
              <a:t>- </a:t>
            </a:r>
            <a:r>
              <a:rPr lang="en-US" dirty="0" err="1" smtClean="0"/>
              <a:t>unbranched</a:t>
            </a:r>
            <a:r>
              <a:rPr lang="en-US" dirty="0" smtClean="0"/>
              <a:t>, </a:t>
            </a:r>
            <a:r>
              <a:rPr lang="en-US" dirty="0" err="1" smtClean="0"/>
              <a:t>CuP</a:t>
            </a:r>
            <a:r>
              <a:rPr lang="en-US" dirty="0" smtClean="0"/>
              <a:t> is reduced in </a:t>
            </a:r>
            <a:r>
              <a:rPr lang="en-US" dirty="0" err="1" smtClean="0"/>
              <a:t>Diptera</a:t>
            </a:r>
            <a:r>
              <a:rPr lang="en-US" dirty="0" smtClean="0"/>
              <a:t>. Some species </a:t>
            </a:r>
            <a:r>
              <a:rPr lang="en-US" dirty="0" err="1" smtClean="0"/>
              <a:t>CuA</a:t>
            </a:r>
            <a:r>
              <a:rPr lang="en-US" dirty="0" smtClean="0"/>
              <a:t> and 1A are separated, some species meets when reaching the wing margin, some species fused</a:t>
            </a:r>
          </a:p>
          <a:p>
            <a:r>
              <a:rPr lang="en-US" b="1" dirty="0" smtClean="0"/>
              <a:t>Anal veins (A)</a:t>
            </a:r>
            <a:r>
              <a:rPr lang="en-US" dirty="0" smtClean="0"/>
              <a:t> – only two anal veins 1A and 2A are present, 2A is not distinctive in some species</a:t>
            </a:r>
          </a:p>
          <a:p>
            <a:r>
              <a:rPr lang="en-US" b="1" dirty="0" err="1" smtClean="0"/>
              <a:t>Discal</a:t>
            </a:r>
            <a:r>
              <a:rPr lang="en-US" b="1" dirty="0" smtClean="0"/>
              <a:t> Cell (dc)</a:t>
            </a:r>
            <a:r>
              <a:rPr lang="en-US" dirty="0" smtClean="0"/>
              <a:t> – well defined in most species</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82332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Hymenopterans</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Wasps, bees, sawflies, ants  </a:t>
            </a:r>
            <a:r>
              <a:rPr lang="en-US" sz="2800" dirty="0">
                <a:latin typeface="Times New Roman" pitchFamily="18" charset="0"/>
                <a:cs typeface="Times New Roman" pitchFamily="18" charset="0"/>
              </a:rPr>
              <a:t>have two pairs of membranous </a:t>
            </a:r>
            <a:r>
              <a:rPr lang="en-US" sz="2800" dirty="0" smtClean="0">
                <a:latin typeface="Times New Roman" pitchFamily="18" charset="0"/>
                <a:cs typeface="Times New Roman" pitchFamily="18" charset="0"/>
              </a:rPr>
              <a:t>wings</a:t>
            </a: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forward margin </a:t>
            </a:r>
            <a:r>
              <a:rPr lang="en-US" sz="2800" dirty="0" smtClean="0">
                <a:latin typeface="Times New Roman" pitchFamily="18" charset="0"/>
                <a:cs typeface="Times New Roman" pitchFamily="18" charset="0"/>
              </a:rPr>
              <a:t>bears a</a:t>
            </a:r>
          </a:p>
          <a:p>
            <a:pPr marL="0" indent="0">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number of hooked </a:t>
            </a:r>
            <a:r>
              <a:rPr lang="en-US" sz="2800" dirty="0" smtClean="0">
                <a:latin typeface="Times New Roman" pitchFamily="18" charset="0"/>
                <a:cs typeface="Times New Roman" pitchFamily="18" charset="0"/>
              </a:rPr>
              <a:t>bristles</a:t>
            </a:r>
          </a:p>
          <a:p>
            <a:pPr marL="0" indent="0">
              <a:buNone/>
            </a:pPr>
            <a:r>
              <a:rPr lang="en-US" sz="2800" dirty="0">
                <a:latin typeface="Times New Roman" pitchFamily="18" charset="0"/>
                <a:cs typeface="Times New Roman" pitchFamily="18" charset="0"/>
              </a:rPr>
              <a:t>or </a:t>
            </a:r>
            <a:r>
              <a:rPr lang="en-US" sz="2800" dirty="0" smtClean="0">
                <a:latin typeface="Times New Roman" pitchFamily="18" charset="0"/>
                <a:cs typeface="Times New Roman" pitchFamily="18" charset="0"/>
              </a:rPr>
              <a:t>hamuli, </a:t>
            </a:r>
            <a:r>
              <a:rPr lang="en-US" sz="2800" dirty="0">
                <a:latin typeface="Times New Roman" pitchFamily="18" charset="0"/>
                <a:cs typeface="Times New Roman" pitchFamily="18" charset="0"/>
              </a:rPr>
              <a:t>which lock onto the forewing, keeping them held together</a:t>
            </a:r>
          </a:p>
        </p:txBody>
      </p:sp>
      <p:pic>
        <p:nvPicPr>
          <p:cNvPr id="9218" name="Picture 2" descr="C:\Users\imtiaz\Downloads\300px-Waspwings_unfolde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81200"/>
            <a:ext cx="3491346" cy="160424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imtiaz\Downloads\300px-Waspwings_fold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873" y="4343400"/>
            <a:ext cx="3810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28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Wings venation</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r>
              <a:rPr lang="en-US" b="1" dirty="0">
                <a:latin typeface="Times New Roman" pitchFamily="18" charset="0"/>
                <a:cs typeface="Times New Roman" pitchFamily="18" charset="0"/>
              </a:rPr>
              <a:t>Costa (C)</a:t>
            </a:r>
            <a:r>
              <a:rPr lang="en-US" dirty="0">
                <a:latin typeface="Times New Roman" pitchFamily="18" charset="0"/>
                <a:cs typeface="Times New Roman" pitchFamily="18" charset="0"/>
              </a:rPr>
              <a:t> – not found in Hymenoptera.</a:t>
            </a:r>
          </a:p>
          <a:p>
            <a:r>
              <a:rPr lang="en-US" b="1" dirty="0" err="1">
                <a:latin typeface="Times New Roman" pitchFamily="18" charset="0"/>
                <a:cs typeface="Times New Roman" pitchFamily="18" charset="0"/>
              </a:rPr>
              <a:t>Subcosta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Sc</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unbranched</a:t>
            </a:r>
            <a:r>
              <a:rPr lang="en-US" dirty="0">
                <a:latin typeface="Times New Roman" pitchFamily="18" charset="0"/>
                <a:cs typeface="Times New Roman" pitchFamily="18" charset="0"/>
              </a:rPr>
              <a:t>.</a:t>
            </a:r>
          </a:p>
          <a:p>
            <a:r>
              <a:rPr lang="en-US" b="1" dirty="0">
                <a:latin typeface="Times New Roman" pitchFamily="18" charset="0"/>
                <a:cs typeface="Times New Roman" pitchFamily="18" charset="0"/>
              </a:rPr>
              <a:t>Radius (R)</a:t>
            </a:r>
            <a:r>
              <a:rPr lang="en-US" dirty="0">
                <a:latin typeface="Times New Roman" pitchFamily="18" charset="0"/>
                <a:cs typeface="Times New Roman" pitchFamily="18" charset="0"/>
              </a:rPr>
              <a:t> – branched to R1-R5.</a:t>
            </a:r>
          </a:p>
          <a:p>
            <a:r>
              <a:rPr lang="en-US" b="1" dirty="0">
                <a:latin typeface="Times New Roman" pitchFamily="18" charset="0"/>
                <a:cs typeface="Times New Roman" pitchFamily="18" charset="0"/>
              </a:rPr>
              <a:t>Media (M)</a:t>
            </a:r>
            <a:r>
              <a:rPr lang="en-US" dirty="0">
                <a:latin typeface="Times New Roman" pitchFamily="18" charset="0"/>
                <a:cs typeface="Times New Roman" pitchFamily="18" charset="0"/>
              </a:rPr>
              <a:t> – M is </a:t>
            </a:r>
            <a:r>
              <a:rPr lang="en-US" dirty="0" err="1">
                <a:latin typeface="Times New Roman" pitchFamily="18" charset="0"/>
                <a:cs typeface="Times New Roman" pitchFamily="18" charset="0"/>
              </a:rPr>
              <a:t>unbranched</a:t>
            </a:r>
            <a:r>
              <a:rPr lang="en-US" dirty="0">
                <a:latin typeface="Times New Roman" pitchFamily="18" charset="0"/>
                <a:cs typeface="Times New Roman" pitchFamily="18" charset="0"/>
              </a:rPr>
              <a:t>, in forewing M is fused with </a:t>
            </a:r>
            <a:r>
              <a:rPr lang="en-US" dirty="0" err="1">
                <a:latin typeface="Times New Roman" pitchFamily="18" charset="0"/>
                <a:cs typeface="Times New Roman" pitchFamily="18" charset="0"/>
              </a:rPr>
              <a:t>Rs</a:t>
            </a:r>
            <a:r>
              <a:rPr lang="en-US" dirty="0">
                <a:latin typeface="Times New Roman" pitchFamily="18" charset="0"/>
                <a:cs typeface="Times New Roman" pitchFamily="18" charset="0"/>
              </a:rPr>
              <a:t> for part of its length.</a:t>
            </a:r>
          </a:p>
          <a:p>
            <a:r>
              <a:rPr lang="en-US" b="1" dirty="0" err="1">
                <a:latin typeface="Times New Roman" pitchFamily="18" charset="0"/>
                <a:cs typeface="Times New Roman" pitchFamily="18" charset="0"/>
              </a:rPr>
              <a:t>Cubitus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CuA</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unbranched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CuP</a:t>
            </a:r>
            <a:r>
              <a:rPr lang="en-US" dirty="0">
                <a:latin typeface="Times New Roman" pitchFamily="18" charset="0"/>
                <a:cs typeface="Times New Roman" pitchFamily="18" charset="0"/>
              </a:rPr>
              <a:t> is absent in Hymenoptera.</a:t>
            </a:r>
          </a:p>
          <a:p>
            <a:r>
              <a:rPr lang="en-US" b="1" dirty="0">
                <a:latin typeface="Times New Roman" pitchFamily="18" charset="0"/>
                <a:cs typeface="Times New Roman" pitchFamily="18" charset="0"/>
              </a:rPr>
              <a:t>Anal veins (A)</a:t>
            </a:r>
            <a:r>
              <a:rPr lang="en-US" dirty="0">
                <a:latin typeface="Times New Roman" pitchFamily="18" charset="0"/>
                <a:cs typeface="Times New Roman" pitchFamily="18" charset="0"/>
              </a:rPr>
              <a:t> – only two anal veins 1A and 2A are present, 2A is not distinctive in some species.</a:t>
            </a:r>
          </a:p>
          <a:p>
            <a:r>
              <a:rPr lang="en-US" b="1" dirty="0">
                <a:latin typeface="Times New Roman" pitchFamily="18" charset="0"/>
                <a:cs typeface="Times New Roman" pitchFamily="18" charset="0"/>
              </a:rPr>
              <a:t>Wing-coupling</a:t>
            </a:r>
            <a:r>
              <a:rPr lang="en-US" dirty="0">
                <a:latin typeface="Times New Roman" pitchFamily="18" charset="0"/>
                <a:cs typeface="Times New Roman" pitchFamily="18" charset="0"/>
              </a:rPr>
              <a:t> – Row of hooks on the leading edge of </a:t>
            </a:r>
            <a:r>
              <a:rPr lang="en-US" dirty="0" err="1">
                <a:latin typeface="Times New Roman" pitchFamily="18" charset="0"/>
                <a:cs typeface="Times New Roman" pitchFamily="18" charset="0"/>
              </a:rPr>
              <a:t>hindwing</a:t>
            </a:r>
            <a:r>
              <a:rPr lang="en-US" dirty="0">
                <a:latin typeface="Times New Roman" pitchFamily="18" charset="0"/>
                <a:cs typeface="Times New Roman" pitchFamily="18" charset="0"/>
              </a:rPr>
              <a:t> engage the hind margin of the forewing, strongly couple the wings in flight.</a:t>
            </a:r>
          </a:p>
          <a:p>
            <a:r>
              <a:rPr lang="en-US" b="1" dirty="0">
                <a:latin typeface="Times New Roman" pitchFamily="18" charset="0"/>
                <a:cs typeface="Times New Roman" pitchFamily="18" charset="0"/>
              </a:rPr>
              <a:t>Line of wing folding</a:t>
            </a:r>
            <a:r>
              <a:rPr lang="en-US" dirty="0">
                <a:latin typeface="Times New Roman" pitchFamily="18" charset="0"/>
                <a:cs typeface="Times New Roman" pitchFamily="18" charset="0"/>
              </a:rPr>
              <a:t> – Some species, including </a:t>
            </a:r>
            <a:r>
              <a:rPr lang="en-US" dirty="0" err="1">
                <a:latin typeface="Times New Roman" pitchFamily="18" charset="0"/>
                <a:cs typeface="Times New Roman" pitchFamily="18" charset="0"/>
              </a:rPr>
              <a:t>Vespidae</a:t>
            </a:r>
            <a:r>
              <a:rPr lang="en-US" dirty="0">
                <a:latin typeface="Times New Roman" pitchFamily="18" charset="0"/>
                <a:cs typeface="Times New Roman" pitchFamily="18" charset="0"/>
              </a:rPr>
              <a:t>, the forewing are longitudinally folded along the 'line of wing folding' at rest.</a:t>
            </a:r>
          </a:p>
          <a:p>
            <a:r>
              <a:rPr lang="en-US" b="1" dirty="0" err="1">
                <a:latin typeface="Times New Roman" pitchFamily="18" charset="0"/>
                <a:cs typeface="Times New Roman" pitchFamily="18" charset="0"/>
              </a:rPr>
              <a:t>Pterostigma</a:t>
            </a:r>
            <a:r>
              <a:rPr lang="en-US" dirty="0">
                <a:latin typeface="Times New Roman" pitchFamily="18" charset="0"/>
                <a:cs typeface="Times New Roman" pitchFamily="18" charset="0"/>
              </a:rPr>
              <a:t> – is present for some species.</a:t>
            </a:r>
          </a:p>
          <a:p>
            <a:r>
              <a:rPr lang="en-US" dirty="0" smtClean="0"/>
              <a:t/>
            </a:r>
            <a:br>
              <a:rPr lang="en-US" dirty="0" smtClean="0"/>
            </a:br>
            <a:endParaRPr lang="en-US" dirty="0"/>
          </a:p>
        </p:txBody>
      </p:sp>
    </p:spTree>
    <p:extLst>
      <p:ext uri="{BB962C8B-B14F-4D97-AF65-F5344CB8AC3E}">
        <p14:creationId xmlns:p14="http://schemas.microsoft.com/office/powerpoint/2010/main" val="1108171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Hemipteran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(True bugs)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Fore wings are hardened but lesser than beetles while in some species both wings are membranous so most </a:t>
            </a:r>
            <a:r>
              <a:rPr lang="en-US" sz="2800" dirty="0">
                <a:latin typeface="Times New Roman" pitchFamily="18" charset="0"/>
                <a:cs typeface="Times New Roman" pitchFamily="18" charset="0"/>
              </a:rPr>
              <a:t>species are glass-like although some are </a:t>
            </a:r>
            <a:r>
              <a:rPr lang="en-US" sz="2800" dirty="0" smtClean="0">
                <a:latin typeface="Times New Roman" pitchFamily="18" charset="0"/>
                <a:cs typeface="Times New Roman" pitchFamily="18" charset="0"/>
              </a:rPr>
              <a:t>opaque</a:t>
            </a:r>
          </a:p>
          <a:p>
            <a:r>
              <a:rPr lang="en-US" sz="2800" dirty="0">
                <a:latin typeface="Times New Roman" pitchFamily="18" charset="0"/>
                <a:cs typeface="Times New Roman" pitchFamily="18" charset="0"/>
              </a:rPr>
              <a:t>When flying, forewing and </a:t>
            </a:r>
            <a:r>
              <a:rPr lang="en-US" sz="2800" dirty="0" err="1">
                <a:latin typeface="Times New Roman" pitchFamily="18" charset="0"/>
                <a:cs typeface="Times New Roman" pitchFamily="18" charset="0"/>
              </a:rPr>
              <a:t>hindwing</a:t>
            </a:r>
            <a:r>
              <a:rPr lang="en-US" sz="2800" dirty="0">
                <a:latin typeface="Times New Roman" pitchFamily="18" charset="0"/>
                <a:cs typeface="Times New Roman" pitchFamily="18" charset="0"/>
              </a:rPr>
              <a:t> are hooked together by a grooved coupling along the </a:t>
            </a:r>
            <a:r>
              <a:rPr lang="en-US" sz="2800" dirty="0" err="1">
                <a:latin typeface="Times New Roman" pitchFamily="18" charset="0"/>
                <a:cs typeface="Times New Roman" pitchFamily="18" charset="0"/>
              </a:rPr>
              <a:t>hindwing</a:t>
            </a:r>
            <a:r>
              <a:rPr lang="en-US" sz="2800" dirty="0">
                <a:latin typeface="Times New Roman" pitchFamily="18" charset="0"/>
                <a:cs typeface="Times New Roman" pitchFamily="18" charset="0"/>
              </a:rPr>
              <a:t> costa </a:t>
            </a:r>
            <a:r>
              <a:rPr lang="en-US" dirty="0"/>
              <a:t>and </a:t>
            </a:r>
            <a:r>
              <a:rPr lang="en-US" dirty="0" smtClean="0"/>
              <a:t>forewing </a:t>
            </a:r>
            <a:r>
              <a:rPr lang="en-US" dirty="0"/>
              <a:t>margin</a:t>
            </a:r>
          </a:p>
        </p:txBody>
      </p:sp>
      <p:pic>
        <p:nvPicPr>
          <p:cNvPr id="10242" name="Picture 2" descr="C:\Users\imtiaz\Downloads\350px-Cicada_wing_stru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191000"/>
            <a:ext cx="4474600" cy="222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3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Wings venation</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b="1" dirty="0">
                <a:latin typeface="Times New Roman" pitchFamily="18" charset="0"/>
                <a:cs typeface="Times New Roman" pitchFamily="18" charset="0"/>
              </a:rPr>
              <a:t>Costa (C)</a:t>
            </a:r>
            <a:r>
              <a:rPr lang="en-US" dirty="0">
                <a:latin typeface="Times New Roman" pitchFamily="18" charset="0"/>
                <a:cs typeface="Times New Roman" pitchFamily="18" charset="0"/>
              </a:rPr>
              <a:t> – at the leading wing marginal, in forewing extends to the node and lies close to </a:t>
            </a:r>
            <a:r>
              <a:rPr lang="en-US" dirty="0" err="1" smtClean="0">
                <a:latin typeface="Times New Roman" pitchFamily="18" charset="0"/>
                <a:cs typeface="Times New Roman" pitchFamily="18" charset="0"/>
              </a:rPr>
              <a:t>Sc+R</a:t>
            </a:r>
            <a:endParaRPr lang="en-US" dirty="0">
              <a:latin typeface="Times New Roman" pitchFamily="18" charset="0"/>
              <a:cs typeface="Times New Roman" pitchFamily="18" charset="0"/>
            </a:endParaRPr>
          </a:p>
          <a:p>
            <a:r>
              <a:rPr lang="en-US" b="1" dirty="0" err="1">
                <a:latin typeface="Times New Roman" pitchFamily="18" charset="0"/>
                <a:cs typeface="Times New Roman" pitchFamily="18" charset="0"/>
              </a:rPr>
              <a:t>Subcosta</a:t>
            </a:r>
            <a:r>
              <a:rPr lang="en-US" b="1" dirty="0">
                <a:latin typeface="Times New Roman" pitchFamily="18" charset="0"/>
                <a:cs typeface="Times New Roman" pitchFamily="18" charset="0"/>
              </a:rPr>
              <a:t> + Radius (</a:t>
            </a:r>
            <a:r>
              <a:rPr lang="en-US" b="1" dirty="0" err="1">
                <a:latin typeface="Times New Roman" pitchFamily="18" charset="0"/>
                <a:cs typeface="Times New Roman" pitchFamily="18" charset="0"/>
              </a:rPr>
              <a:t>Sc+R</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 in forewing </a:t>
            </a:r>
            <a:r>
              <a:rPr lang="en-US" dirty="0" err="1">
                <a:latin typeface="Times New Roman" pitchFamily="18" charset="0"/>
                <a:cs typeface="Times New Roman" pitchFamily="18" charset="0"/>
              </a:rPr>
              <a:t>Sc</a:t>
            </a:r>
            <a:r>
              <a:rPr lang="en-US" dirty="0">
                <a:latin typeface="Times New Roman" pitchFamily="18" charset="0"/>
                <a:cs typeface="Times New Roman" pitchFamily="18" charset="0"/>
              </a:rPr>
              <a:t> and R fused together to the node. Radial sector (</a:t>
            </a:r>
            <a:r>
              <a:rPr lang="en-US" dirty="0" err="1">
                <a:latin typeface="Times New Roman" pitchFamily="18" charset="0"/>
                <a:cs typeface="Times New Roman" pitchFamily="18" charset="0"/>
              </a:rPr>
              <a:t>Rs</a:t>
            </a:r>
            <a:r>
              <a:rPr lang="en-US" dirty="0">
                <a:latin typeface="Times New Roman" pitchFamily="18" charset="0"/>
                <a:cs typeface="Times New Roman" pitchFamily="18" charset="0"/>
              </a:rPr>
              <a:t>) arises near the node and </a:t>
            </a:r>
            <a:r>
              <a:rPr lang="en-US" dirty="0" err="1" smtClean="0">
                <a:latin typeface="Times New Roman" pitchFamily="18" charset="0"/>
                <a:cs typeface="Times New Roman" pitchFamily="18" charset="0"/>
              </a:rPr>
              <a:t>unbranches</a:t>
            </a:r>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Radius anterior</a:t>
            </a:r>
            <a:r>
              <a:rPr lang="en-US" dirty="0">
                <a:latin typeface="Times New Roman" pitchFamily="18" charset="0"/>
                <a:cs typeface="Times New Roman" pitchFamily="18" charset="0"/>
              </a:rPr>
              <a:t> (RA)</a:t>
            </a:r>
          </a:p>
          <a:p>
            <a:r>
              <a:rPr lang="en-US" b="1" dirty="0">
                <a:latin typeface="Times New Roman" pitchFamily="18" charset="0"/>
                <a:cs typeface="Times New Roman" pitchFamily="18" charset="0"/>
              </a:rPr>
              <a:t>Radius posterior</a:t>
            </a:r>
            <a:r>
              <a:rPr lang="en-US" dirty="0">
                <a:latin typeface="Times New Roman" pitchFamily="18" charset="0"/>
                <a:cs typeface="Times New Roman" pitchFamily="18" charset="0"/>
              </a:rPr>
              <a:t> (RP)</a:t>
            </a:r>
          </a:p>
          <a:p>
            <a:r>
              <a:rPr lang="en-US" b="1" dirty="0">
                <a:latin typeface="Times New Roman" pitchFamily="18" charset="0"/>
                <a:cs typeface="Times New Roman" pitchFamily="18" charset="0"/>
              </a:rPr>
              <a:t>Media (M)</a:t>
            </a:r>
            <a:r>
              <a:rPr lang="en-US" dirty="0">
                <a:latin typeface="Times New Roman" pitchFamily="18" charset="0"/>
                <a:cs typeface="Times New Roman" pitchFamily="18" charset="0"/>
              </a:rPr>
              <a:t> – branches to M1 to </a:t>
            </a:r>
            <a:r>
              <a:rPr lang="en-US" dirty="0" smtClean="0">
                <a:latin typeface="Times New Roman" pitchFamily="18" charset="0"/>
                <a:cs typeface="Times New Roman" pitchFamily="18" charset="0"/>
              </a:rPr>
              <a:t>M4</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Cubitus</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anterior (</a:t>
            </a:r>
            <a:r>
              <a:rPr lang="en-US" b="1" dirty="0" err="1">
                <a:latin typeface="Times New Roman" pitchFamily="18" charset="0"/>
                <a:cs typeface="Times New Roman" pitchFamily="18" charset="0"/>
              </a:rPr>
              <a:t>CuA</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 branches to CuA1 and </a:t>
            </a:r>
            <a:r>
              <a:rPr lang="en-US" dirty="0" smtClean="0">
                <a:latin typeface="Times New Roman" pitchFamily="18" charset="0"/>
                <a:cs typeface="Times New Roman" pitchFamily="18" charset="0"/>
              </a:rPr>
              <a:t>CuA2</a:t>
            </a:r>
            <a:endParaRPr lang="en-US" dirty="0">
              <a:latin typeface="Times New Roman" pitchFamily="18" charset="0"/>
              <a:cs typeface="Times New Roman" pitchFamily="18" charset="0"/>
            </a:endParaRPr>
          </a:p>
          <a:p>
            <a:r>
              <a:rPr lang="en-US" b="1" dirty="0" err="1">
                <a:latin typeface="Times New Roman" pitchFamily="18" charset="0"/>
                <a:cs typeface="Times New Roman" pitchFamily="18" charset="0"/>
              </a:rPr>
              <a:t>Cubitus</a:t>
            </a:r>
            <a:r>
              <a:rPr lang="en-US" b="1" dirty="0">
                <a:latin typeface="Times New Roman" pitchFamily="18" charset="0"/>
                <a:cs typeface="Times New Roman" pitchFamily="18" charset="0"/>
              </a:rPr>
              <a:t> posterior (</a:t>
            </a:r>
            <a:r>
              <a:rPr lang="en-US" b="1" dirty="0" err="1">
                <a:latin typeface="Times New Roman" pitchFamily="18" charset="0"/>
                <a:cs typeface="Times New Roman" pitchFamily="18" charset="0"/>
              </a:rPr>
              <a:t>CuP</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 </a:t>
            </a:r>
            <a:r>
              <a:rPr lang="en-US" dirty="0" err="1" smtClean="0">
                <a:latin typeface="Times New Roman" pitchFamily="18" charset="0"/>
                <a:cs typeface="Times New Roman" pitchFamily="18" charset="0"/>
              </a:rPr>
              <a:t>unbranches</a:t>
            </a:r>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Anal veins (A)</a:t>
            </a:r>
            <a:r>
              <a:rPr lang="en-US" dirty="0">
                <a:latin typeface="Times New Roman" pitchFamily="18" charset="0"/>
                <a:cs typeface="Times New Roman" pitchFamily="18" charset="0"/>
              </a:rPr>
              <a:t> – veins behind the </a:t>
            </a:r>
            <a:r>
              <a:rPr lang="en-US" dirty="0" err="1">
                <a:latin typeface="Times New Roman" pitchFamily="18" charset="0"/>
                <a:cs typeface="Times New Roman" pitchFamily="18" charset="0"/>
              </a:rPr>
              <a:t>cubitus</a:t>
            </a:r>
            <a:r>
              <a:rPr lang="en-US" dirty="0">
                <a:latin typeface="Times New Roman" pitchFamily="18" charset="0"/>
                <a:cs typeface="Times New Roman" pitchFamily="18" charset="0"/>
              </a:rPr>
              <a:t>, 1A and 2A fused in the forewing, </a:t>
            </a:r>
            <a:r>
              <a:rPr lang="en-US" dirty="0" err="1">
                <a:latin typeface="Times New Roman" pitchFamily="18" charset="0"/>
                <a:cs typeface="Times New Roman" pitchFamily="18" charset="0"/>
              </a:rPr>
              <a:t>CuP</a:t>
            </a:r>
            <a:r>
              <a:rPr lang="en-US" dirty="0">
                <a:latin typeface="Times New Roman" pitchFamily="18" charset="0"/>
                <a:cs typeface="Times New Roman" pitchFamily="18" charset="0"/>
              </a:rPr>
              <a:t> and 2A are </a:t>
            </a:r>
            <a:r>
              <a:rPr lang="en-US" dirty="0" smtClean="0">
                <a:latin typeface="Times New Roman" pitchFamily="18" charset="0"/>
                <a:cs typeface="Times New Roman" pitchFamily="18" charset="0"/>
              </a:rPr>
              <a:t>folded</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Also notice there are the ambient veins and peripheral membranes on the margin of both </a:t>
            </a:r>
            <a:r>
              <a:rPr lang="en-US" dirty="0" smtClean="0">
                <a:latin typeface="Times New Roman" pitchFamily="18" charset="0"/>
                <a:cs typeface="Times New Roman" pitchFamily="18" charset="0"/>
              </a:rPr>
              <a:t>wings</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40924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Times New Roman" pitchFamily="18" charset="0"/>
                <a:cs typeface="Times New Roman" pitchFamily="18" charset="0"/>
              </a:rPr>
              <a:t>Blattodea</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Forewing</a:t>
            </a:r>
            <a:r>
              <a:rPr lang="en-US" sz="2800" dirty="0">
                <a:latin typeface="Times New Roman" pitchFamily="18" charset="0"/>
                <a:cs typeface="Times New Roman" pitchFamily="18" charset="0"/>
              </a:rPr>
              <a:t>, are also known as </a:t>
            </a:r>
            <a:r>
              <a:rPr lang="en-US" sz="2800" dirty="0" err="1">
                <a:latin typeface="Times New Roman" pitchFamily="18" charset="0"/>
                <a:cs typeface="Times New Roman" pitchFamily="18" charset="0"/>
              </a:rPr>
              <a:t>tegmen</a:t>
            </a:r>
            <a:r>
              <a:rPr lang="en-US" sz="2800" dirty="0">
                <a:latin typeface="Times New Roman" pitchFamily="18" charset="0"/>
                <a:cs typeface="Times New Roman" pitchFamily="18" charset="0"/>
              </a:rPr>
              <a:t>, that is more or less </a:t>
            </a:r>
            <a:r>
              <a:rPr lang="en-US" sz="2800" dirty="0" smtClean="0">
                <a:latin typeface="Times New Roman" pitchFamily="18" charset="0"/>
                <a:cs typeface="Times New Roman" pitchFamily="18" charset="0"/>
              </a:rPr>
              <a:t>sclerotized that is protective for membranous hind wings</a:t>
            </a:r>
          </a:p>
          <a:p>
            <a:r>
              <a:rPr lang="en-US" sz="2800" dirty="0" smtClean="0">
                <a:latin typeface="Times New Roman" pitchFamily="18" charset="0"/>
                <a:cs typeface="Times New Roman" pitchFamily="18" charset="0"/>
              </a:rPr>
              <a:t>Veins in fore and hind wings are same but large anal lobe</a:t>
            </a:r>
            <a:r>
              <a:rPr lang="en-US" sz="2800" dirty="0">
                <a:latin typeface="Times New Roman" pitchFamily="18" charset="0"/>
                <a:cs typeface="Times New Roman" pitchFamily="18" charset="0"/>
              </a:rPr>
              <a:t> folded at rest between </a:t>
            </a:r>
            <a:r>
              <a:rPr lang="en-US" sz="2800" dirty="0" err="1">
                <a:latin typeface="Times New Roman" pitchFamily="18" charset="0"/>
                <a:cs typeface="Times New Roman" pitchFamily="18" charset="0"/>
              </a:rPr>
              <a:t>CuP</a:t>
            </a:r>
            <a:r>
              <a:rPr lang="en-US" sz="2800" dirty="0">
                <a:latin typeface="Times New Roman" pitchFamily="18" charset="0"/>
                <a:cs typeface="Times New Roman" pitchFamily="18" charset="0"/>
              </a:rPr>
              <a:t> and </a:t>
            </a:r>
            <a:r>
              <a:rPr lang="en-US" sz="2800" dirty="0" smtClean="0">
                <a:latin typeface="Times New Roman" pitchFamily="18" charset="0"/>
                <a:cs typeface="Times New Roman" pitchFamily="18" charset="0"/>
              </a:rPr>
              <a:t>1A</a:t>
            </a:r>
          </a:p>
          <a:p>
            <a:r>
              <a:rPr lang="en-US" sz="2800" dirty="0">
                <a:latin typeface="Times New Roman" pitchFamily="18" charset="0"/>
                <a:cs typeface="Times New Roman" pitchFamily="18" charset="0"/>
              </a:rPr>
              <a:t>The anal lobe usually folded in a fan-like manner</a:t>
            </a:r>
          </a:p>
        </p:txBody>
      </p:sp>
    </p:spTree>
    <p:extLst>
      <p:ext uri="{BB962C8B-B14F-4D97-AF65-F5344CB8AC3E}">
        <p14:creationId xmlns:p14="http://schemas.microsoft.com/office/powerpoint/2010/main" val="401054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Wing venation</a:t>
            </a:r>
            <a:endParaRPr lang="en-US" dirty="0"/>
          </a:p>
        </p:txBody>
      </p:sp>
      <p:sp>
        <p:nvSpPr>
          <p:cNvPr id="3" name="Content Placeholder 2"/>
          <p:cNvSpPr>
            <a:spLocks noGrp="1"/>
          </p:cNvSpPr>
          <p:nvPr>
            <p:ph idx="1"/>
          </p:nvPr>
        </p:nvSpPr>
        <p:spPr>
          <a:xfrm>
            <a:off x="0" y="3581400"/>
            <a:ext cx="5105400" cy="1600200"/>
          </a:xfrm>
        </p:spPr>
        <p:txBody>
          <a:bodyPr>
            <a:noAutofit/>
          </a:bodyPr>
          <a:lstStyle/>
          <a:p>
            <a:r>
              <a:rPr lang="en-US" sz="2400" b="1" dirty="0" smtClean="0"/>
              <a:t>Longitudinal veins</a:t>
            </a:r>
          </a:p>
          <a:p>
            <a:r>
              <a:rPr lang="en-US" sz="2400" b="1" dirty="0" smtClean="0"/>
              <a:t>Costa (C) (</a:t>
            </a:r>
            <a:r>
              <a:rPr lang="en-US" sz="2400" b="1" dirty="0" err="1" smtClean="0"/>
              <a:t>Unbranched</a:t>
            </a:r>
            <a:r>
              <a:rPr lang="en-US" sz="2400" b="1" dirty="0" smtClean="0"/>
              <a:t>)</a:t>
            </a:r>
          </a:p>
          <a:p>
            <a:r>
              <a:rPr lang="en-US" sz="2400" b="1" dirty="0" err="1" smtClean="0"/>
              <a:t>Subcosta</a:t>
            </a:r>
            <a:r>
              <a:rPr lang="en-US" sz="2400" b="1" dirty="0" smtClean="0"/>
              <a:t> (Sc) (2 branched)</a:t>
            </a:r>
          </a:p>
          <a:p>
            <a:r>
              <a:rPr lang="en-US" sz="2400" b="1" dirty="0" smtClean="0"/>
              <a:t>Radius (R) (R1 and rs-4 branched)</a:t>
            </a:r>
          </a:p>
          <a:p>
            <a:r>
              <a:rPr lang="en-US" sz="2400" b="1" dirty="0" smtClean="0"/>
              <a:t>Media (M) (MA and MP, 6 branched)</a:t>
            </a:r>
          </a:p>
          <a:p>
            <a:r>
              <a:rPr lang="en-US" sz="2400" b="1" dirty="0" err="1" smtClean="0"/>
              <a:t>Cubitus</a:t>
            </a:r>
            <a:r>
              <a:rPr lang="en-US" sz="2400" b="1" dirty="0" smtClean="0"/>
              <a:t> (Cu) (2 branched</a:t>
            </a:r>
          </a:p>
          <a:p>
            <a:r>
              <a:rPr lang="en-US" sz="2400" b="1" dirty="0" err="1" smtClean="0"/>
              <a:t>Anals</a:t>
            </a:r>
            <a:r>
              <a:rPr lang="en-US" sz="2400" b="1" dirty="0" smtClean="0"/>
              <a:t> (A) </a:t>
            </a:r>
            <a:endParaRPr lang="en-US" sz="2400" b="1" dirty="0"/>
          </a:p>
        </p:txBody>
      </p:sp>
      <p:pic>
        <p:nvPicPr>
          <p:cNvPr id="1026" name="Picture 2" descr="Related image">
            <a:hlinkClick r:id="rId2"/>
          </p:cNvPr>
          <p:cNvPicPr>
            <a:picLocks noChangeAspect="1" noChangeArrowheads="1"/>
          </p:cNvPicPr>
          <p:nvPr/>
        </p:nvPicPr>
        <p:blipFill>
          <a:blip r:embed="rId3" cstate="print"/>
          <a:srcRect/>
          <a:stretch>
            <a:fillRect/>
          </a:stretch>
        </p:blipFill>
        <p:spPr bwMode="auto">
          <a:xfrm>
            <a:off x="1143000" y="685800"/>
            <a:ext cx="6553200" cy="3362326"/>
          </a:xfrm>
          <a:prstGeom prst="rect">
            <a:avLst/>
          </a:prstGeom>
          <a:noFill/>
        </p:spPr>
      </p:pic>
      <p:sp>
        <p:nvSpPr>
          <p:cNvPr id="5" name="Content Placeholder 2"/>
          <p:cNvSpPr txBox="1">
            <a:spLocks/>
          </p:cNvSpPr>
          <p:nvPr/>
        </p:nvSpPr>
        <p:spPr>
          <a:xfrm>
            <a:off x="4495800" y="3581400"/>
            <a:ext cx="5105400" cy="1600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Cross veins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1" dirty="0" smtClean="0"/>
              <a:t>Humeral (h) (</a:t>
            </a:r>
            <a:r>
              <a:rPr lang="en-US" sz="2400" b="1" dirty="0" err="1" smtClean="0"/>
              <a:t>costa</a:t>
            </a:r>
            <a:r>
              <a:rPr lang="en-US" sz="2400" b="1" dirty="0" smtClean="0"/>
              <a:t> to </a:t>
            </a:r>
            <a:r>
              <a:rPr lang="en-US" sz="2400" b="1" dirty="0" err="1" smtClean="0"/>
              <a:t>subcosta</a:t>
            </a:r>
            <a:r>
              <a:rPr lang="en-US" sz="2400" b="1"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Radial (r) (R1 to</a:t>
            </a:r>
            <a:r>
              <a:rPr kumimoji="0" lang="en-US" sz="2400" b="1" i="0" u="none" strike="noStrike" kern="1200" cap="none" spc="0" normalizeH="0" noProof="0" dirty="0" smtClean="0">
                <a:ln>
                  <a:noFill/>
                </a:ln>
                <a:solidFill>
                  <a:schemeClr val="tx1"/>
                </a:solidFill>
                <a:effectLst/>
                <a:uLnTx/>
                <a:uFillTx/>
                <a:latin typeface="+mn-lt"/>
                <a:ea typeface="+mn-ea"/>
                <a:cs typeface="+mn-cs"/>
              </a:rPr>
              <a:t> radial sector)</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1" dirty="0" err="1" smtClean="0"/>
              <a:t>Sectorial</a:t>
            </a:r>
            <a:r>
              <a:rPr lang="en-US" sz="2400" b="1" dirty="0" smtClean="0"/>
              <a:t> (s) (R3 to R4)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Radiomedial</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(r-m) (R to 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1" noProof="0" dirty="0" smtClean="0"/>
              <a:t>Medial (m) (M2 to M3)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dirty="0" err="1" smtClean="0">
                <a:ln>
                  <a:noFill/>
                </a:ln>
                <a:solidFill>
                  <a:schemeClr val="tx1"/>
                </a:solidFill>
                <a:effectLst/>
                <a:uLnTx/>
                <a:uFillTx/>
                <a:latin typeface="+mn-lt"/>
                <a:ea typeface="+mn-ea"/>
                <a:cs typeface="+mn-cs"/>
              </a:rPr>
              <a:t>Mediocubital</a:t>
            </a:r>
            <a:r>
              <a:rPr kumimoji="0" lang="en-US" sz="2400" b="1" i="0" u="none" strike="noStrike" kern="1200" cap="none" spc="0" normalizeH="0" dirty="0" smtClean="0">
                <a:ln>
                  <a:noFill/>
                </a:ln>
                <a:solidFill>
                  <a:schemeClr val="tx1"/>
                </a:solidFill>
                <a:effectLst/>
                <a:uLnTx/>
                <a:uFillTx/>
                <a:latin typeface="+mn-lt"/>
                <a:ea typeface="+mn-ea"/>
                <a:cs typeface="+mn-cs"/>
              </a:rPr>
              <a:t> (m-cu) (M to Cu)</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Wings venation</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05000"/>
            <a:ext cx="8229600" cy="4221164"/>
          </a:xfrm>
        </p:spPr>
        <p:txBody>
          <a:bodyPr>
            <a:normAutofit fontScale="77500" lnSpcReduction="20000"/>
          </a:bodyPr>
          <a:lstStyle/>
          <a:p>
            <a:r>
              <a:rPr lang="en-US" b="1" dirty="0">
                <a:latin typeface="Times New Roman" pitchFamily="18" charset="0"/>
                <a:cs typeface="Times New Roman" pitchFamily="18" charset="0"/>
              </a:rPr>
              <a:t>Costa (C)</a:t>
            </a:r>
            <a:r>
              <a:rPr lang="en-US" dirty="0">
                <a:latin typeface="Times New Roman" pitchFamily="18" charset="0"/>
                <a:cs typeface="Times New Roman" pitchFamily="18" charset="0"/>
              </a:rPr>
              <a:t> – at the leading edge of the </a:t>
            </a:r>
            <a:r>
              <a:rPr lang="en-US" dirty="0" smtClean="0">
                <a:latin typeface="Times New Roman" pitchFamily="18" charset="0"/>
                <a:cs typeface="Times New Roman" pitchFamily="18" charset="0"/>
              </a:rPr>
              <a:t>wing</a:t>
            </a:r>
            <a:endParaRPr lang="en-US" dirty="0">
              <a:latin typeface="Times New Roman" pitchFamily="18" charset="0"/>
              <a:cs typeface="Times New Roman" pitchFamily="18" charset="0"/>
            </a:endParaRPr>
          </a:p>
          <a:p>
            <a:r>
              <a:rPr lang="en-US" b="1" dirty="0" err="1">
                <a:latin typeface="Times New Roman" pitchFamily="18" charset="0"/>
                <a:cs typeface="Times New Roman" pitchFamily="18" charset="0"/>
              </a:rPr>
              <a:t>Subcosta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Sc</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 second longitudinal vein, it is relatively </a:t>
            </a:r>
            <a:r>
              <a:rPr lang="en-US" dirty="0" smtClean="0">
                <a:latin typeface="Times New Roman" pitchFamily="18" charset="0"/>
                <a:cs typeface="Times New Roman" pitchFamily="18" charset="0"/>
              </a:rPr>
              <a:t>short</a:t>
            </a:r>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Radius (R)</a:t>
            </a:r>
            <a:r>
              <a:rPr lang="en-US" dirty="0">
                <a:latin typeface="Times New Roman" pitchFamily="18" charset="0"/>
                <a:cs typeface="Times New Roman" pitchFamily="18" charset="0"/>
              </a:rPr>
              <a:t> – third longitudinal vein, with many </a:t>
            </a:r>
            <a:r>
              <a:rPr lang="en-US" dirty="0" err="1">
                <a:latin typeface="Times New Roman" pitchFamily="18" charset="0"/>
                <a:cs typeface="Times New Roman" pitchFamily="18" charset="0"/>
              </a:rPr>
              <a:t>pectinate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branches</a:t>
            </a:r>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Media (M)</a:t>
            </a:r>
            <a:r>
              <a:rPr lang="en-US" dirty="0">
                <a:latin typeface="Times New Roman" pitchFamily="18" charset="0"/>
                <a:cs typeface="Times New Roman" pitchFamily="18" charset="0"/>
              </a:rPr>
              <a:t> – fourth longitudinal vein, reach the wing </a:t>
            </a:r>
            <a:r>
              <a:rPr lang="en-US" dirty="0" smtClean="0">
                <a:latin typeface="Times New Roman" pitchFamily="18" charset="0"/>
                <a:cs typeface="Times New Roman" pitchFamily="18" charset="0"/>
              </a:rPr>
              <a:t>margin</a:t>
            </a:r>
            <a:endParaRPr lang="en-US" dirty="0">
              <a:latin typeface="Times New Roman" pitchFamily="18" charset="0"/>
              <a:cs typeface="Times New Roman" pitchFamily="18" charset="0"/>
            </a:endParaRPr>
          </a:p>
          <a:p>
            <a:r>
              <a:rPr lang="en-US" b="1" dirty="0" err="1">
                <a:latin typeface="Times New Roman" pitchFamily="18" charset="0"/>
                <a:cs typeface="Times New Roman" pitchFamily="18" charset="0"/>
              </a:rPr>
              <a:t>Cubitus</a:t>
            </a:r>
            <a:r>
              <a:rPr lang="en-US" b="1" dirty="0">
                <a:latin typeface="Times New Roman" pitchFamily="18" charset="0"/>
                <a:cs typeface="Times New Roman" pitchFamily="18" charset="0"/>
              </a:rPr>
              <a:t> anterior (</a:t>
            </a:r>
            <a:r>
              <a:rPr lang="en-US" b="1" dirty="0" err="1">
                <a:latin typeface="Times New Roman" pitchFamily="18" charset="0"/>
                <a:cs typeface="Times New Roman" pitchFamily="18" charset="0"/>
              </a:rPr>
              <a:t>CuA</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 fifth longitudinal vein, with dichotomous branches occupy large part of </a:t>
            </a:r>
            <a:r>
              <a:rPr lang="en-US" dirty="0" err="1" smtClean="0">
                <a:latin typeface="Times New Roman" pitchFamily="18" charset="0"/>
                <a:cs typeface="Times New Roman" pitchFamily="18" charset="0"/>
              </a:rPr>
              <a:t>tegmen</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Cubitus</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posterior (</a:t>
            </a:r>
            <a:r>
              <a:rPr lang="en-US" b="1" dirty="0" err="1">
                <a:latin typeface="Times New Roman" pitchFamily="18" charset="0"/>
                <a:cs typeface="Times New Roman" pitchFamily="18" charset="0"/>
              </a:rPr>
              <a:t>CuP</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 is </a:t>
            </a:r>
            <a:r>
              <a:rPr lang="en-US" dirty="0" err="1">
                <a:latin typeface="Times New Roman" pitchFamily="18" charset="0"/>
                <a:cs typeface="Times New Roman" pitchFamily="18" charset="0"/>
              </a:rPr>
              <a:t>unbranched</a:t>
            </a:r>
            <a:r>
              <a:rPr lang="en-US" dirty="0">
                <a:latin typeface="Times New Roman" pitchFamily="18" charset="0"/>
                <a:cs typeface="Times New Roman" pitchFamily="18" charset="0"/>
              </a:rPr>
              <a:t>, curved and reach the wing </a:t>
            </a:r>
            <a:r>
              <a:rPr lang="en-US" dirty="0" smtClean="0">
                <a:latin typeface="Times New Roman" pitchFamily="18" charset="0"/>
                <a:cs typeface="Times New Roman" pitchFamily="18" charset="0"/>
              </a:rPr>
              <a:t>margin </a:t>
            </a:r>
            <a:r>
              <a:rPr lang="en-US" b="1" dirty="0" smtClean="0">
                <a:latin typeface="Times New Roman" pitchFamily="18" charset="0"/>
                <a:cs typeface="Times New Roman" pitchFamily="18" charset="0"/>
              </a:rPr>
              <a:t>Anal veins (A)</a:t>
            </a:r>
            <a:r>
              <a:rPr lang="en-US" dirty="0" smtClean="0">
                <a:latin typeface="Times New Roman" pitchFamily="18" charset="0"/>
                <a:cs typeface="Times New Roman" pitchFamily="18" charset="0"/>
              </a:rPr>
              <a:t> – veins behind the </a:t>
            </a:r>
            <a:r>
              <a:rPr lang="en-US" dirty="0" err="1" smtClean="0">
                <a:latin typeface="Times New Roman" pitchFamily="18" charset="0"/>
                <a:cs typeface="Times New Roman" pitchFamily="18" charset="0"/>
              </a:rPr>
              <a:t>cubitus</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1266" name="Picture 2" descr="C:\Users\imtiaz\Downloads\300px-Cockroach_wing_stru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43551"/>
            <a:ext cx="2667000" cy="158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02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References</a:t>
            </a:r>
            <a:r>
              <a:rPr lang="en-US" dirty="0"/>
              <a:t/>
            </a:r>
            <a:br>
              <a:rPr lang="en-US" dirty="0"/>
            </a:br>
            <a:endParaRPr lang="en-US" dirty="0"/>
          </a:p>
        </p:txBody>
      </p:sp>
      <p:sp>
        <p:nvSpPr>
          <p:cNvPr id="3" name="Content Placeholder 2"/>
          <p:cNvSpPr>
            <a:spLocks noGrp="1"/>
          </p:cNvSpPr>
          <p:nvPr>
            <p:ph idx="1"/>
          </p:nvPr>
        </p:nvSpPr>
        <p:spPr>
          <a:xfrm>
            <a:off x="457200" y="1143000"/>
            <a:ext cx="8229600" cy="4983163"/>
          </a:xfrm>
        </p:spPr>
        <p:txBody>
          <a:bodyPr>
            <a:normAutofit fontScale="47500" lnSpcReduction="20000"/>
          </a:bodyPr>
          <a:lstStyle/>
          <a:p>
            <a:r>
              <a:rPr lang="en-US" i="1" dirty="0" err="1" smtClean="0"/>
              <a:t>Co</a:t>
            </a:r>
            <a:r>
              <a:rPr lang="en-US" dirty="0" err="1" smtClean="0">
                <a:latin typeface="Times New Roman" pitchFamily="18" charset="0"/>
                <a:cs typeface="Times New Roman" pitchFamily="18" charset="0"/>
              </a:rPr>
              <a:t>Triplehorn</a:t>
            </a:r>
            <a:r>
              <a:rPr lang="en-US" dirty="0" smtClean="0">
                <a:latin typeface="Times New Roman" pitchFamily="18" charset="0"/>
                <a:cs typeface="Times New Roman" pitchFamily="18" charset="0"/>
              </a:rPr>
              <a:t>, Charles A.; Johnson Norman F. (2005). </a:t>
            </a:r>
            <a:r>
              <a:rPr lang="en-US" i="1" dirty="0" err="1" smtClean="0">
                <a:latin typeface="Times New Roman" pitchFamily="18" charset="0"/>
                <a:cs typeface="Times New Roman" pitchFamily="18" charset="0"/>
              </a:rPr>
              <a:t>Borror</a:t>
            </a:r>
            <a:r>
              <a:rPr lang="en-US" i="1" dirty="0" smtClean="0">
                <a:latin typeface="Times New Roman" pitchFamily="18" charset="0"/>
                <a:cs typeface="Times New Roman" pitchFamily="18" charset="0"/>
              </a:rPr>
              <a:t> and DeLong's introduction to the study of insects</a:t>
            </a:r>
            <a:r>
              <a:rPr lang="en-US" dirty="0" smtClean="0">
                <a:latin typeface="Times New Roman" pitchFamily="18" charset="0"/>
                <a:cs typeface="Times New Roman" pitchFamily="18" charset="0"/>
              </a:rPr>
              <a:t> (7th ed.). Thomson Brooks/Cole. </a:t>
            </a:r>
            <a:r>
              <a:rPr lang="en-US" dirty="0" smtClean="0">
                <a:latin typeface="Times New Roman" pitchFamily="18" charset="0"/>
                <a:cs typeface="Times New Roman" pitchFamily="18" charset="0"/>
                <a:hlinkClick r:id="rId2" tooltip="ISBN (identifier)"/>
              </a:rPr>
              <a:t>ISBN</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3" tooltip="Special:BookSources/0-03-096835-6"/>
              </a:rPr>
              <a:t>0-03-096835-6</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Wakeling</a:t>
            </a:r>
            <a:r>
              <a:rPr lang="en-US" i="1" dirty="0" smtClean="0">
                <a:latin typeface="Times New Roman" pitchFamily="18" charset="0"/>
                <a:cs typeface="Times New Roman" pitchFamily="18" charset="0"/>
              </a:rPr>
              <a:t> JM Ellington CP (1997). </a:t>
            </a:r>
            <a:r>
              <a:rPr lang="en-US" i="1" dirty="0" smtClean="0">
                <a:latin typeface="Times New Roman" pitchFamily="18" charset="0"/>
                <a:cs typeface="Times New Roman" pitchFamily="18" charset="0"/>
                <a:hlinkClick r:id="rId4"/>
              </a:rPr>
              <a:t>"Dragonfly flight III lift and power requirements"</a:t>
            </a:r>
            <a:r>
              <a:rPr lang="en-US" i="1" dirty="0" smtClean="0">
                <a:latin typeface="Times New Roman" pitchFamily="18" charset="0"/>
                <a:cs typeface="Times New Roman" pitchFamily="18" charset="0"/>
              </a:rPr>
              <a:t>. Journal of Experimental Biology. </a:t>
            </a:r>
            <a:r>
              <a:rPr lang="en-US" b="1" i="1" dirty="0" smtClean="0">
                <a:latin typeface="Times New Roman" pitchFamily="18" charset="0"/>
                <a:cs typeface="Times New Roman" pitchFamily="18" charset="0"/>
              </a:rPr>
              <a:t>200</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Pt</a:t>
            </a:r>
            <a:r>
              <a:rPr lang="en-US" i="1" dirty="0" smtClean="0">
                <a:latin typeface="Times New Roman" pitchFamily="18" charset="0"/>
                <a:cs typeface="Times New Roman" pitchFamily="18" charset="0"/>
              </a:rPr>
              <a:t> 3): 583–600 (589). </a:t>
            </a:r>
            <a:r>
              <a:rPr lang="en-US" i="1" dirty="0" smtClean="0">
                <a:latin typeface="Times New Roman" pitchFamily="18" charset="0"/>
                <a:cs typeface="Times New Roman" pitchFamily="18" charset="0"/>
                <a:hlinkClick r:id="rId5" tooltip="PMID (identifier)"/>
              </a:rPr>
              <a:t>PMID</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hlinkClick r:id="rId6"/>
              </a:rPr>
              <a:t>9318294</a:t>
            </a:r>
            <a:r>
              <a:rPr lang="en-US"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hlinkClick r:id="rId7" tooltip="Jump up"/>
              </a:rPr>
              <a:t>^</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Matsuda R (1970). "Morphology and evolution of the insect thorax". </a:t>
            </a:r>
            <a:r>
              <a:rPr lang="en-US" i="1" dirty="0" err="1" smtClean="0">
                <a:latin typeface="Times New Roman" pitchFamily="18" charset="0"/>
                <a:cs typeface="Times New Roman" pitchFamily="18" charset="0"/>
              </a:rPr>
              <a:t>Mem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Ent</a:t>
            </a:r>
            <a:r>
              <a:rPr lang="en-US" i="1" dirty="0" smtClean="0">
                <a:latin typeface="Times New Roman" pitchFamily="18" charset="0"/>
                <a:cs typeface="Times New Roman" pitchFamily="18" charset="0"/>
              </a:rPr>
              <a:t>. Soc. Can. </a:t>
            </a:r>
            <a:r>
              <a:rPr lang="en-US" b="1" i="1" dirty="0" smtClean="0">
                <a:latin typeface="Times New Roman" pitchFamily="18" charset="0"/>
                <a:cs typeface="Times New Roman" pitchFamily="18" charset="0"/>
              </a:rPr>
              <a:t>102</a:t>
            </a:r>
            <a:r>
              <a:rPr lang="en-US" i="1" dirty="0" smtClean="0">
                <a:latin typeface="Times New Roman" pitchFamily="18" charset="0"/>
                <a:cs typeface="Times New Roman" pitchFamily="18" charset="0"/>
              </a:rPr>
              <a:t> (76): 1–431. </a:t>
            </a:r>
            <a:r>
              <a:rPr lang="en-US" i="1" dirty="0" smtClean="0">
                <a:latin typeface="Times New Roman" pitchFamily="18" charset="0"/>
                <a:cs typeface="Times New Roman" pitchFamily="18" charset="0"/>
                <a:hlinkClick r:id="rId8" tooltip="Doi (identifier)"/>
              </a:rPr>
              <a:t>doi</a:t>
            </a:r>
            <a:r>
              <a:rPr lang="en-US" i="1" dirty="0" smtClean="0">
                <a:latin typeface="Times New Roman" pitchFamily="18" charset="0"/>
                <a:cs typeface="Times New Roman" pitchFamily="18" charset="0"/>
              </a:rPr>
              <a:t>:</a:t>
            </a:r>
            <a:r>
              <a:rPr lang="en-US" i="1" dirty="0" smtClean="0">
                <a:latin typeface="Times New Roman" pitchFamily="18" charset="0"/>
                <a:cs typeface="Times New Roman" pitchFamily="18" charset="0"/>
                <a:hlinkClick r:id="rId9"/>
              </a:rPr>
              <a:t>10.4039/entm10276fv</a:t>
            </a:r>
            <a:r>
              <a:rPr lang="en-US"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hlinkClick r:id="rId10" tooltip="Jump up"/>
              </a:rPr>
              <a:t>^</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V. A. </a:t>
            </a:r>
            <a:r>
              <a:rPr lang="en-US" i="1" dirty="0" err="1" smtClean="0">
                <a:latin typeface="Times New Roman" pitchFamily="18" charset="0"/>
                <a:cs typeface="Times New Roman" pitchFamily="18" charset="0"/>
              </a:rPr>
              <a:t>Blagoderov</a:t>
            </a:r>
            <a:r>
              <a:rPr lang="en-US" i="1" dirty="0" smtClean="0">
                <a:latin typeface="Times New Roman" pitchFamily="18" charset="0"/>
                <a:cs typeface="Times New Roman" pitchFamily="18" charset="0"/>
              </a:rPr>
              <a:t>; E. D. </a:t>
            </a:r>
            <a:r>
              <a:rPr lang="en-US" i="1" dirty="0" err="1" smtClean="0">
                <a:latin typeface="Times New Roman" pitchFamily="18" charset="0"/>
                <a:cs typeface="Times New Roman" pitchFamily="18" charset="0"/>
              </a:rPr>
              <a:t>Lukashevich</a:t>
            </a:r>
            <a:r>
              <a:rPr lang="en-US" i="1" dirty="0" smtClean="0">
                <a:latin typeface="Times New Roman" pitchFamily="18" charset="0"/>
                <a:cs typeface="Times New Roman" pitchFamily="18" charset="0"/>
              </a:rPr>
              <a:t>; M. B. </a:t>
            </a:r>
            <a:r>
              <a:rPr lang="en-US" i="1" dirty="0" err="1" smtClean="0">
                <a:latin typeface="Times New Roman" pitchFamily="18" charset="0"/>
                <a:cs typeface="Times New Roman" pitchFamily="18" charset="0"/>
              </a:rPr>
              <a:t>Mostovski</a:t>
            </a:r>
            <a:r>
              <a:rPr lang="en-US" i="1" dirty="0" smtClean="0">
                <a:latin typeface="Times New Roman" pitchFamily="18" charset="0"/>
                <a:cs typeface="Times New Roman" pitchFamily="18" charset="0"/>
              </a:rPr>
              <a:t> (2002). "Order </a:t>
            </a:r>
            <a:r>
              <a:rPr lang="en-US" i="1" dirty="0" err="1" smtClean="0">
                <a:latin typeface="Times New Roman" pitchFamily="18" charset="0"/>
                <a:cs typeface="Times New Roman" pitchFamily="18" charset="0"/>
              </a:rPr>
              <a:t>Diptera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Linné</a:t>
            </a:r>
            <a:r>
              <a:rPr lang="en-US" i="1" dirty="0" smtClean="0">
                <a:latin typeface="Times New Roman" pitchFamily="18" charset="0"/>
                <a:cs typeface="Times New Roman" pitchFamily="18" charset="0"/>
              </a:rPr>
              <a:t>, 1758. The true flies". In A. P. </a:t>
            </a:r>
            <a:r>
              <a:rPr lang="en-US" i="1" dirty="0" err="1" smtClean="0">
                <a:latin typeface="Times New Roman" pitchFamily="18" charset="0"/>
                <a:cs typeface="Times New Roman" pitchFamily="18" charset="0"/>
              </a:rPr>
              <a:t>Rasnitsyn</a:t>
            </a:r>
            <a:r>
              <a:rPr lang="en-US" i="1" dirty="0" smtClean="0">
                <a:latin typeface="Times New Roman" pitchFamily="18" charset="0"/>
                <a:cs typeface="Times New Roman" pitchFamily="18" charset="0"/>
              </a:rPr>
              <a:t>; D. L. J. </a:t>
            </a:r>
            <a:r>
              <a:rPr lang="en-US" i="1" dirty="0" err="1" smtClean="0">
                <a:latin typeface="Times New Roman" pitchFamily="18" charset="0"/>
                <a:cs typeface="Times New Roman" pitchFamily="18" charset="0"/>
              </a:rPr>
              <a:t>Quicke</a:t>
            </a:r>
            <a:r>
              <a:rPr lang="en-US" i="1" dirty="0" smtClean="0">
                <a:latin typeface="Times New Roman" pitchFamily="18" charset="0"/>
                <a:cs typeface="Times New Roman" pitchFamily="18" charset="0"/>
              </a:rPr>
              <a:t> (eds.). </a:t>
            </a:r>
            <a:r>
              <a:rPr lang="en-US" i="1" dirty="0" smtClean="0">
                <a:latin typeface="Times New Roman" pitchFamily="18" charset="0"/>
                <a:cs typeface="Times New Roman" pitchFamily="18" charset="0"/>
                <a:hlinkClick r:id="rId11"/>
              </a:rPr>
              <a:t>History of Insects</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hlinkClick r:id="rId12" tooltip="Kluwer Academic Publishers"/>
              </a:rPr>
              <a:t>Kluwer Academic Publishers</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hlinkClick r:id="rId2" tooltip="ISBN (identifier)"/>
              </a:rPr>
              <a:t>ISBN</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hlinkClick r:id="rId13" tooltip="Special:BookSources/1-4020-0026-X"/>
              </a:rPr>
              <a:t>1-4020-0026-X</a:t>
            </a:r>
            <a:r>
              <a:rPr lang="en-US"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hlinkClick r:id="rId14" tooltip="Jump up"/>
              </a:rPr>
              <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Trueman</a:t>
            </a:r>
            <a:r>
              <a:rPr lang="en-US" dirty="0" smtClean="0">
                <a:latin typeface="Times New Roman" pitchFamily="18" charset="0"/>
                <a:cs typeface="Times New Roman" pitchFamily="18" charset="0"/>
              </a:rPr>
              <a:t> JWH (1990), Comment: evolution of insect wings: a limb </a:t>
            </a:r>
            <a:r>
              <a:rPr lang="en-US" dirty="0" err="1" smtClean="0">
                <a:latin typeface="Times New Roman" pitchFamily="18" charset="0"/>
                <a:cs typeface="Times New Roman" pitchFamily="18" charset="0"/>
              </a:rPr>
              <a:t>exite</a:t>
            </a:r>
            <a:r>
              <a:rPr lang="en-US" dirty="0" smtClean="0">
                <a:latin typeface="Times New Roman" pitchFamily="18" charset="0"/>
                <a:cs typeface="Times New Roman" pitchFamily="18" charset="0"/>
              </a:rPr>
              <a:t> plus </a:t>
            </a:r>
            <a:r>
              <a:rPr lang="en-US" dirty="0" err="1" smtClean="0">
                <a:latin typeface="Times New Roman" pitchFamily="18" charset="0"/>
                <a:cs typeface="Times New Roman" pitchFamily="18" charset="0"/>
              </a:rPr>
              <a:t>endite</a:t>
            </a:r>
            <a:r>
              <a:rPr lang="en-US" dirty="0" smtClean="0">
                <a:latin typeface="Times New Roman" pitchFamily="18" charset="0"/>
                <a:cs typeface="Times New Roman" pitchFamily="18" charset="0"/>
              </a:rPr>
              <a:t> model Canadian Journal of Zoology</a:t>
            </a:r>
          </a:p>
          <a:p>
            <a:r>
              <a:rPr lang="en-US" b="1" dirty="0" smtClean="0">
                <a:latin typeface="Times New Roman" pitchFamily="18" charset="0"/>
                <a:cs typeface="Times New Roman" pitchFamily="18" charset="0"/>
                <a:hlinkClick r:id="rId15" tooltip="Jump up"/>
              </a:rPr>
              <a:t>^</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Staniczek</a:t>
            </a:r>
            <a:r>
              <a:rPr lang="en-US" i="1" dirty="0" smtClean="0">
                <a:latin typeface="Times New Roman" pitchFamily="18" charset="0"/>
                <a:cs typeface="Times New Roman" pitchFamily="18" charset="0"/>
              </a:rPr>
              <a:t>, A.H.; </a:t>
            </a:r>
            <a:r>
              <a:rPr lang="en-US" i="1" dirty="0" err="1" smtClean="0">
                <a:latin typeface="Times New Roman" pitchFamily="18" charset="0"/>
                <a:cs typeface="Times New Roman" pitchFamily="18" charset="0"/>
              </a:rPr>
              <a:t>Bechly</a:t>
            </a:r>
            <a:r>
              <a:rPr lang="en-US" i="1" dirty="0" smtClean="0">
                <a:latin typeface="Times New Roman" pitchFamily="18" charset="0"/>
                <a:cs typeface="Times New Roman" pitchFamily="18" charset="0"/>
              </a:rPr>
              <a:t>, G. &amp; </a:t>
            </a:r>
            <a:r>
              <a:rPr lang="en-US" i="1" dirty="0" err="1" smtClean="0">
                <a:latin typeface="Times New Roman" pitchFamily="18" charset="0"/>
                <a:cs typeface="Times New Roman" pitchFamily="18" charset="0"/>
              </a:rPr>
              <a:t>Godunko</a:t>
            </a:r>
            <a:r>
              <a:rPr lang="en-US" i="1" dirty="0" smtClean="0">
                <a:latin typeface="Times New Roman" pitchFamily="18" charset="0"/>
                <a:cs typeface="Times New Roman" pitchFamily="18" charset="0"/>
              </a:rPr>
              <a:t>, R.J. (2011). </a:t>
            </a:r>
            <a:r>
              <a:rPr lang="en-US" i="1" dirty="0" smtClean="0">
                <a:latin typeface="Times New Roman" pitchFamily="18" charset="0"/>
                <a:cs typeface="Times New Roman" pitchFamily="18" charset="0"/>
                <a:hlinkClick r:id="rId16"/>
              </a:rPr>
              <a:t>"</a:t>
            </a:r>
            <a:r>
              <a:rPr lang="en-US" i="1" dirty="0" err="1" smtClean="0">
                <a:latin typeface="Times New Roman" pitchFamily="18" charset="0"/>
                <a:cs typeface="Times New Roman" pitchFamily="18" charset="0"/>
                <a:hlinkClick r:id="rId16"/>
              </a:rPr>
              <a:t>Coxoplectoptera</a:t>
            </a:r>
            <a:r>
              <a:rPr lang="en-US" i="1" dirty="0" smtClean="0">
                <a:latin typeface="Times New Roman" pitchFamily="18" charset="0"/>
                <a:cs typeface="Times New Roman" pitchFamily="18" charset="0"/>
                <a:hlinkClick r:id="rId16"/>
              </a:rPr>
              <a:t>, a new fossil order of </a:t>
            </a:r>
            <a:r>
              <a:rPr lang="en-US" i="1" dirty="0" err="1" smtClean="0">
                <a:latin typeface="Times New Roman" pitchFamily="18" charset="0"/>
                <a:cs typeface="Times New Roman" pitchFamily="18" charset="0"/>
                <a:hlinkClick r:id="rId16"/>
              </a:rPr>
              <a:t>Palaeoptera</a:t>
            </a:r>
            <a:r>
              <a:rPr lang="en-US" i="1" dirty="0" smtClean="0">
                <a:latin typeface="Times New Roman" pitchFamily="18" charset="0"/>
                <a:cs typeface="Times New Roman" pitchFamily="18" charset="0"/>
                <a:hlinkClick r:id="rId16"/>
              </a:rPr>
              <a:t> (</a:t>
            </a:r>
            <a:r>
              <a:rPr lang="en-US" i="1" dirty="0" err="1" smtClean="0">
                <a:latin typeface="Times New Roman" pitchFamily="18" charset="0"/>
                <a:cs typeface="Times New Roman" pitchFamily="18" charset="0"/>
                <a:hlinkClick r:id="rId16"/>
              </a:rPr>
              <a:t>Arthropoda</a:t>
            </a:r>
            <a:r>
              <a:rPr lang="en-US" i="1" dirty="0" smtClean="0">
                <a:latin typeface="Times New Roman" pitchFamily="18" charset="0"/>
                <a:cs typeface="Times New Roman" pitchFamily="18" charset="0"/>
                <a:hlinkClick r:id="rId16"/>
              </a:rPr>
              <a:t>: </a:t>
            </a:r>
            <a:r>
              <a:rPr lang="en-US" i="1" dirty="0" err="1" smtClean="0">
                <a:latin typeface="Times New Roman" pitchFamily="18" charset="0"/>
                <a:cs typeface="Times New Roman" pitchFamily="18" charset="0"/>
                <a:hlinkClick r:id="rId16"/>
              </a:rPr>
              <a:t>Insecta</a:t>
            </a:r>
            <a:r>
              <a:rPr lang="en-US" i="1" dirty="0" smtClean="0">
                <a:latin typeface="Times New Roman" pitchFamily="18" charset="0"/>
                <a:cs typeface="Times New Roman" pitchFamily="18" charset="0"/>
                <a:hlinkClick r:id="rId16"/>
              </a:rPr>
              <a:t>), with comments on the phylogeny of the stem group of mayflies (</a:t>
            </a:r>
            <a:r>
              <a:rPr lang="en-US" i="1" dirty="0" err="1" smtClean="0">
                <a:latin typeface="Times New Roman" pitchFamily="18" charset="0"/>
                <a:cs typeface="Times New Roman" pitchFamily="18" charset="0"/>
                <a:hlinkClick r:id="rId16"/>
              </a:rPr>
              <a:t>Ephemeroptera</a:t>
            </a:r>
            <a:r>
              <a:rPr lang="en-US" i="1" dirty="0" smtClean="0">
                <a:latin typeface="Times New Roman" pitchFamily="18" charset="0"/>
                <a:cs typeface="Times New Roman" pitchFamily="18" charset="0"/>
                <a:hlinkClick r:id="rId16"/>
              </a:rPr>
              <a:t>)"</a:t>
            </a:r>
            <a:r>
              <a:rPr lang="en-US" i="1" dirty="0" smtClean="0">
                <a:latin typeface="Times New Roman" pitchFamily="18" charset="0"/>
                <a:cs typeface="Times New Roman" pitchFamily="18" charset="0"/>
              </a:rPr>
              <a:t> (PDF). Insect Systematics &amp; Evolution. </a:t>
            </a:r>
            <a:r>
              <a:rPr lang="en-US" b="1" i="1" dirty="0" smtClean="0">
                <a:latin typeface="Times New Roman" pitchFamily="18" charset="0"/>
                <a:cs typeface="Times New Roman" pitchFamily="18" charset="0"/>
              </a:rPr>
              <a:t>42</a:t>
            </a:r>
            <a:r>
              <a:rPr lang="en-US" i="1" dirty="0" smtClean="0">
                <a:latin typeface="Times New Roman" pitchFamily="18" charset="0"/>
                <a:cs typeface="Times New Roman" pitchFamily="18" charset="0"/>
              </a:rPr>
              <a:t> (2): 101–138. </a:t>
            </a:r>
            <a:r>
              <a:rPr lang="en-US" i="1" dirty="0" smtClean="0">
                <a:latin typeface="Times New Roman" pitchFamily="18" charset="0"/>
                <a:cs typeface="Times New Roman" pitchFamily="18" charset="0"/>
                <a:hlinkClick r:id="rId8" tooltip="Doi (identifier)"/>
              </a:rPr>
              <a:t>doi</a:t>
            </a:r>
            <a:r>
              <a:rPr lang="en-US" i="1" dirty="0" smtClean="0">
                <a:latin typeface="Times New Roman" pitchFamily="18" charset="0"/>
                <a:cs typeface="Times New Roman" pitchFamily="18" charset="0"/>
              </a:rPr>
              <a:t>:</a:t>
            </a:r>
            <a:r>
              <a:rPr lang="en-US" i="1" dirty="0" smtClean="0">
                <a:latin typeface="Times New Roman" pitchFamily="18" charset="0"/>
                <a:cs typeface="Times New Roman" pitchFamily="18" charset="0"/>
                <a:hlinkClick r:id="rId17"/>
              </a:rPr>
              <a:t>10.1163/187631211X578406</a:t>
            </a:r>
            <a:r>
              <a:rPr lang="en-US" i="1" dirty="0" smtClean="0">
                <a:latin typeface="Times New Roman" pitchFamily="18" charset="0"/>
                <a:cs typeface="Times New Roman" pitchFamily="18" charset="0"/>
              </a:rPr>
              <a:t>. Archived from </a:t>
            </a:r>
            <a:r>
              <a:rPr lang="en-US" i="1" dirty="0" smtClean="0">
                <a:latin typeface="Times New Roman" pitchFamily="18" charset="0"/>
                <a:cs typeface="Times New Roman" pitchFamily="18" charset="0"/>
                <a:hlinkClick r:id="rId18"/>
              </a:rPr>
              <a:t>the original</a:t>
            </a:r>
            <a:r>
              <a:rPr lang="en-US" i="1" dirty="0" smtClean="0">
                <a:latin typeface="Times New Roman" pitchFamily="18" charset="0"/>
                <a:cs typeface="Times New Roman" pitchFamily="18" charset="0"/>
              </a:rPr>
              <a:t> (PDF) on 2011-10-03.</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hlinkClick r:id="rId19" tooltip="Jump up"/>
              </a:rPr>
              <a:t>^</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Adrian L. R. Thomas; R. </a:t>
            </a:r>
            <a:r>
              <a:rPr lang="en-US" i="1" dirty="0" err="1" smtClean="0">
                <a:latin typeface="Times New Roman" pitchFamily="18" charset="0"/>
                <a:cs typeface="Times New Roman" pitchFamily="18" charset="0"/>
              </a:rPr>
              <a:t>Åke</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Norberg</a:t>
            </a:r>
            <a:r>
              <a:rPr lang="en-US" i="1" dirty="0" smtClean="0">
                <a:latin typeface="Times New Roman" pitchFamily="18" charset="0"/>
                <a:cs typeface="Times New Roman" pitchFamily="18" charset="0"/>
              </a:rPr>
              <a:t> (1996). "Skimming the surface — the origin of flight in insects?". Trends in Ecology &amp; Evolution. </a:t>
            </a:r>
            <a:r>
              <a:rPr lang="en-US" b="1" i="1" dirty="0" smtClean="0">
                <a:latin typeface="Times New Roman" pitchFamily="18" charset="0"/>
                <a:cs typeface="Times New Roman" pitchFamily="18" charset="0"/>
              </a:rPr>
              <a:t>11</a:t>
            </a:r>
            <a:r>
              <a:rPr lang="en-US" i="1" dirty="0" smtClean="0">
                <a:latin typeface="Times New Roman" pitchFamily="18" charset="0"/>
                <a:cs typeface="Times New Roman" pitchFamily="18" charset="0"/>
              </a:rPr>
              <a:t> (5): 187–188. </a:t>
            </a:r>
            <a:r>
              <a:rPr lang="en-US" i="1" dirty="0" smtClean="0">
                <a:latin typeface="Times New Roman" pitchFamily="18" charset="0"/>
                <a:cs typeface="Times New Roman" pitchFamily="18" charset="0"/>
                <a:hlinkClick r:id="rId8" tooltip="Doi (identifier)"/>
              </a:rPr>
              <a:t>doi</a:t>
            </a:r>
            <a:r>
              <a:rPr lang="en-US" i="1" dirty="0" smtClean="0">
                <a:latin typeface="Times New Roman" pitchFamily="18" charset="0"/>
                <a:cs typeface="Times New Roman" pitchFamily="18" charset="0"/>
              </a:rPr>
              <a:t>:</a:t>
            </a:r>
            <a:r>
              <a:rPr lang="en-US" i="1" dirty="0" smtClean="0">
                <a:latin typeface="Times New Roman" pitchFamily="18" charset="0"/>
                <a:cs typeface="Times New Roman" pitchFamily="18" charset="0"/>
                <a:hlinkClick r:id="rId20"/>
              </a:rPr>
              <a:t>10.1016/0169-5347(96)30022-0</a:t>
            </a:r>
            <a:r>
              <a:rPr lang="en-US"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hlinkClick r:id="rId21" tooltip="Jump up"/>
              </a:rPr>
              <a:t>^</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Yanoviak</a:t>
            </a:r>
            <a:r>
              <a:rPr lang="en-US" i="1" dirty="0" smtClean="0">
                <a:latin typeface="Times New Roman" pitchFamily="18" charset="0"/>
                <a:cs typeface="Times New Roman" pitchFamily="18" charset="0"/>
              </a:rPr>
              <a:t> SP, </a:t>
            </a:r>
            <a:r>
              <a:rPr lang="en-US" i="1" dirty="0" err="1" smtClean="0">
                <a:latin typeface="Times New Roman" pitchFamily="18" charset="0"/>
                <a:cs typeface="Times New Roman" pitchFamily="18" charset="0"/>
              </a:rPr>
              <a:t>Kaspari</a:t>
            </a:r>
            <a:r>
              <a:rPr lang="en-US" i="1" dirty="0" smtClean="0">
                <a:latin typeface="Times New Roman" pitchFamily="18" charset="0"/>
                <a:cs typeface="Times New Roman" pitchFamily="18" charset="0"/>
              </a:rPr>
              <a:t> M, Dudley R (2009). </a:t>
            </a:r>
            <a:r>
              <a:rPr lang="en-US" i="1" dirty="0" smtClean="0">
                <a:latin typeface="Times New Roman" pitchFamily="18" charset="0"/>
                <a:cs typeface="Times New Roman" pitchFamily="18" charset="0"/>
                <a:hlinkClick r:id="rId22"/>
              </a:rPr>
              <a:t>"Gliding hexapods and the origins of insect aerial </a:t>
            </a:r>
            <a:r>
              <a:rPr lang="en-US" i="1" dirty="0" err="1" smtClean="0">
                <a:latin typeface="Times New Roman" pitchFamily="18" charset="0"/>
                <a:cs typeface="Times New Roman" pitchFamily="18" charset="0"/>
                <a:hlinkClick r:id="rId22"/>
              </a:rPr>
              <a:t>behaviour</a:t>
            </a:r>
            <a:r>
              <a:rPr lang="en-US" i="1" dirty="0" smtClean="0">
                <a:latin typeface="Times New Roman" pitchFamily="18" charset="0"/>
                <a:cs typeface="Times New Roman" pitchFamily="18" charset="0"/>
                <a:hlinkClick r:id="rId22"/>
              </a:rPr>
              <a:t>"</a:t>
            </a:r>
            <a:r>
              <a:rPr lang="en-US" i="1" dirty="0" smtClean="0">
                <a:latin typeface="Times New Roman" pitchFamily="18" charset="0"/>
                <a:cs typeface="Times New Roman" pitchFamily="18" charset="0"/>
              </a:rPr>
              <a:t>. Biology Letters. </a:t>
            </a:r>
            <a:r>
              <a:rPr lang="en-US" b="1" i="1" dirty="0" smtClean="0">
                <a:latin typeface="Times New Roman" pitchFamily="18" charset="0"/>
                <a:cs typeface="Times New Roman" pitchFamily="18" charset="0"/>
              </a:rPr>
              <a:t>5</a:t>
            </a:r>
            <a:r>
              <a:rPr lang="en-US" i="1" dirty="0" smtClean="0">
                <a:latin typeface="Times New Roman" pitchFamily="18" charset="0"/>
                <a:cs typeface="Times New Roman" pitchFamily="18" charset="0"/>
              </a:rPr>
              <a:t> (4): 510–2. </a:t>
            </a:r>
            <a:r>
              <a:rPr lang="en-US" i="1" dirty="0" smtClean="0">
                <a:latin typeface="Times New Roman" pitchFamily="18" charset="0"/>
                <a:cs typeface="Times New Roman" pitchFamily="18" charset="0"/>
                <a:hlinkClick r:id="rId8" tooltip="Doi (identifier)"/>
              </a:rPr>
              <a:t>doi</a:t>
            </a:r>
            <a:r>
              <a:rPr lang="en-US" i="1" dirty="0" smtClean="0">
                <a:latin typeface="Times New Roman" pitchFamily="18" charset="0"/>
                <a:cs typeface="Times New Roman" pitchFamily="18" charset="0"/>
              </a:rPr>
              <a:t>:</a:t>
            </a:r>
            <a:r>
              <a:rPr lang="en-US" i="1" dirty="0" smtClean="0">
                <a:latin typeface="Times New Roman" pitchFamily="18" charset="0"/>
                <a:cs typeface="Times New Roman" pitchFamily="18" charset="0"/>
                <a:hlinkClick r:id="rId23"/>
              </a:rPr>
              <a:t>10.1098/rsbl.2009.0029</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hlinkClick r:id="rId24" tooltip="PMC (identifier)"/>
              </a:rPr>
              <a:t>PMC</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hlinkClick r:id="rId22"/>
              </a:rPr>
              <a:t>2781901</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hlinkClick r:id="rId5" tooltip="PMID (identifier)"/>
              </a:rPr>
              <a:t>PMID</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hlinkClick r:id="rId25"/>
              </a:rPr>
              <a:t>19324632</a:t>
            </a:r>
            <a:r>
              <a:rPr lang="en-US"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26"/>
              </a:rPr>
              <a:t>Jump up </a:t>
            </a:r>
            <a:r>
              <a:rPr lang="en-US" dirty="0" err="1" smtClean="0">
                <a:latin typeface="Times New Roman" pitchFamily="18" charset="0"/>
                <a:cs typeface="Times New Roman" pitchFamily="18" charset="0"/>
                <a:hlinkClick r:id="rId26"/>
              </a:rPr>
              <a:t>to:</a:t>
            </a:r>
            <a:r>
              <a:rPr lang="en-US" b="1" i="1" baseline="30000" dirty="0" err="1" smtClean="0">
                <a:latin typeface="Times New Roman" pitchFamily="18" charset="0"/>
                <a:cs typeface="Times New Roman" pitchFamily="18" charset="0"/>
                <a:hlinkClick r:id="rId26"/>
              </a:rPr>
              <a:t>a</a:t>
            </a:r>
            <a:r>
              <a:rPr lang="en-US" dirty="0" smtClean="0">
                <a:latin typeface="Times New Roman" pitchFamily="18" charset="0"/>
                <a:cs typeface="Times New Roman" pitchFamily="18" charset="0"/>
              </a:rPr>
              <a:t> </a:t>
            </a:r>
            <a:r>
              <a:rPr lang="en-US" b="1" i="1" baseline="30000" dirty="0" smtClean="0">
                <a:latin typeface="Times New Roman" pitchFamily="18" charset="0"/>
                <a:cs typeface="Times New Roman" pitchFamily="18" charset="0"/>
                <a:hlinkClick r:id="rId27"/>
              </a:rPr>
              <a:t>b</a:t>
            </a:r>
            <a:r>
              <a:rPr lang="en-US" dirty="0" smtClean="0">
                <a:latin typeface="Times New Roman" pitchFamily="18" charset="0"/>
                <a:cs typeface="Times New Roman" pitchFamily="18" charset="0"/>
              </a:rPr>
              <a:t> </a:t>
            </a:r>
            <a:r>
              <a:rPr lang="en-US" b="1" i="1" baseline="30000" dirty="0" smtClean="0">
                <a:latin typeface="Times New Roman" pitchFamily="18" charset="0"/>
                <a:cs typeface="Times New Roman" pitchFamily="18" charset="0"/>
                <a:hlinkClick r:id="rId28"/>
              </a:rPr>
              <a:t>c</a:t>
            </a:r>
            <a:r>
              <a:rPr lang="en-US" dirty="0" smtClean="0">
                <a:latin typeface="Times New Roman" pitchFamily="18" charset="0"/>
                <a:cs typeface="Times New Roman" pitchFamily="18" charset="0"/>
              </a:rPr>
              <a:t> </a:t>
            </a:r>
            <a:r>
              <a:rPr lang="en-US" b="1" i="1" baseline="30000" dirty="0" smtClean="0">
                <a:latin typeface="Times New Roman" pitchFamily="18" charset="0"/>
                <a:cs typeface="Times New Roman" pitchFamily="18" charset="0"/>
                <a:hlinkClick r:id="rId29"/>
              </a:rPr>
              <a:t>d</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H. Comstock, Henry (1918). </a:t>
            </a:r>
            <a:r>
              <a:rPr lang="en-US" i="1" dirty="0" smtClean="0">
                <a:latin typeface="Times New Roman" pitchFamily="18" charset="0"/>
                <a:cs typeface="Times New Roman" pitchFamily="18" charset="0"/>
                <a:hlinkClick r:id="rId30"/>
              </a:rPr>
              <a:t>The Wings of Insects</a:t>
            </a:r>
            <a:r>
              <a:rPr lang="en-US" i="1" dirty="0" smtClean="0">
                <a:latin typeface="Times New Roman" pitchFamily="18" charset="0"/>
                <a:cs typeface="Times New Roman" pitchFamily="18" charset="0"/>
              </a:rPr>
              <a:t>. Ithaca, NY: The </a:t>
            </a:r>
            <a:r>
              <a:rPr lang="en-US" i="1" dirty="0" err="1" smtClean="0"/>
              <a:t>mstack</a:t>
            </a:r>
            <a:r>
              <a:rPr lang="en-US" i="1" dirty="0"/>
              <a:t> </a:t>
            </a:r>
            <a:endParaRPr lang="en-US" dirty="0"/>
          </a:p>
          <a:p>
            <a:endParaRPr lang="en-US" dirty="0"/>
          </a:p>
        </p:txBody>
      </p:sp>
    </p:spTree>
    <p:extLst>
      <p:ext uri="{BB962C8B-B14F-4D97-AF65-F5344CB8AC3E}">
        <p14:creationId xmlns:p14="http://schemas.microsoft.com/office/powerpoint/2010/main" val="110163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Types of larvae</a:t>
            </a:r>
            <a:endParaRPr lang="en-US" dirty="0"/>
          </a:p>
        </p:txBody>
      </p:sp>
      <p:graphicFrame>
        <p:nvGraphicFramePr>
          <p:cNvPr id="4" name="Content Placeholder 3"/>
          <p:cNvGraphicFramePr>
            <a:graphicFrameLocks noGrp="1"/>
          </p:cNvGraphicFramePr>
          <p:nvPr>
            <p:ph idx="1"/>
          </p:nvPr>
        </p:nvGraphicFramePr>
        <p:xfrm>
          <a:off x="0" y="762000"/>
          <a:ext cx="9144001" cy="6537960"/>
        </p:xfrm>
        <a:graphic>
          <a:graphicData uri="http://schemas.openxmlformats.org/drawingml/2006/table">
            <a:tbl>
              <a:tblPr firstRow="1" bandRow="1">
                <a:tableStyleId>{5C22544A-7EE6-4342-B048-85BDC9FD1C3A}</a:tableStyleId>
              </a:tblPr>
              <a:tblGrid>
                <a:gridCol w="774915">
                  <a:extLst>
                    <a:ext uri="{9D8B030D-6E8A-4147-A177-3AD203B41FA5}">
                      <a16:colId xmlns:a16="http://schemas.microsoft.com/office/drawing/2014/main" val="20000"/>
                    </a:ext>
                  </a:extLst>
                </a:gridCol>
                <a:gridCol w="1837656">
                  <a:extLst>
                    <a:ext uri="{9D8B030D-6E8A-4147-A177-3AD203B41FA5}">
                      <a16:colId xmlns:a16="http://schemas.microsoft.com/office/drawing/2014/main" val="20001"/>
                    </a:ext>
                  </a:extLst>
                </a:gridCol>
                <a:gridCol w="1306286">
                  <a:extLst>
                    <a:ext uri="{9D8B030D-6E8A-4147-A177-3AD203B41FA5}">
                      <a16:colId xmlns:a16="http://schemas.microsoft.com/office/drawing/2014/main" val="20002"/>
                    </a:ext>
                  </a:extLst>
                </a:gridCol>
                <a:gridCol w="1306286">
                  <a:extLst>
                    <a:ext uri="{9D8B030D-6E8A-4147-A177-3AD203B41FA5}">
                      <a16:colId xmlns:a16="http://schemas.microsoft.com/office/drawing/2014/main" val="20003"/>
                    </a:ext>
                  </a:extLst>
                </a:gridCol>
                <a:gridCol w="1306286">
                  <a:extLst>
                    <a:ext uri="{9D8B030D-6E8A-4147-A177-3AD203B41FA5}">
                      <a16:colId xmlns:a16="http://schemas.microsoft.com/office/drawing/2014/main" val="20004"/>
                    </a:ext>
                  </a:extLst>
                </a:gridCol>
                <a:gridCol w="1306286">
                  <a:extLst>
                    <a:ext uri="{9D8B030D-6E8A-4147-A177-3AD203B41FA5}">
                      <a16:colId xmlns:a16="http://schemas.microsoft.com/office/drawing/2014/main" val="20005"/>
                    </a:ext>
                  </a:extLst>
                </a:gridCol>
                <a:gridCol w="1306286">
                  <a:extLst>
                    <a:ext uri="{9D8B030D-6E8A-4147-A177-3AD203B41FA5}">
                      <a16:colId xmlns:a16="http://schemas.microsoft.com/office/drawing/2014/main" val="20006"/>
                    </a:ext>
                  </a:extLst>
                </a:gridCol>
              </a:tblGrid>
              <a:tr h="685800">
                <a:tc>
                  <a:txBody>
                    <a:bodyPr/>
                    <a:lstStyle/>
                    <a:p>
                      <a:endParaRPr lang="en-US" dirty="0"/>
                    </a:p>
                  </a:txBody>
                  <a:tcPr/>
                </a:tc>
                <a:tc>
                  <a:txBody>
                    <a:bodyPr/>
                    <a:lstStyle/>
                    <a:p>
                      <a:r>
                        <a:rPr lang="en-US" dirty="0" smtClean="0"/>
                        <a:t>Type</a:t>
                      </a:r>
                      <a:endParaRPr lang="en-US" dirty="0"/>
                    </a:p>
                  </a:txBody>
                  <a:tcPr/>
                </a:tc>
                <a:tc>
                  <a:txBody>
                    <a:bodyPr/>
                    <a:lstStyle/>
                    <a:p>
                      <a:r>
                        <a:rPr lang="en-US" dirty="0" smtClean="0"/>
                        <a:t>Body</a:t>
                      </a:r>
                      <a:r>
                        <a:rPr lang="en-US" baseline="0" dirty="0" smtClean="0"/>
                        <a:t> shape</a:t>
                      </a:r>
                      <a:endParaRPr lang="en-US" dirty="0"/>
                    </a:p>
                  </a:txBody>
                  <a:tcPr/>
                </a:tc>
                <a:tc>
                  <a:txBody>
                    <a:bodyPr/>
                    <a:lstStyle/>
                    <a:p>
                      <a:r>
                        <a:rPr lang="en-US" dirty="0" smtClean="0"/>
                        <a:t>Thoracic legs</a:t>
                      </a:r>
                      <a:endParaRPr lang="en-US" dirty="0"/>
                    </a:p>
                  </a:txBody>
                  <a:tcPr/>
                </a:tc>
                <a:tc>
                  <a:txBody>
                    <a:bodyPr/>
                    <a:lstStyle/>
                    <a:p>
                      <a:r>
                        <a:rPr lang="en-US" dirty="0" smtClean="0"/>
                        <a:t>Abdominal</a:t>
                      </a:r>
                      <a:r>
                        <a:rPr lang="en-US" baseline="0" dirty="0" smtClean="0"/>
                        <a:t> legs</a:t>
                      </a:r>
                      <a:endParaRPr lang="en-US" dirty="0"/>
                    </a:p>
                  </a:txBody>
                  <a:tcPr/>
                </a:tc>
                <a:tc>
                  <a:txBody>
                    <a:bodyPr/>
                    <a:lstStyle/>
                    <a:p>
                      <a:r>
                        <a:rPr lang="en-US" dirty="0" smtClean="0"/>
                        <a:t>Cerci</a:t>
                      </a:r>
                      <a:endParaRPr lang="en-US" dirty="0"/>
                    </a:p>
                  </a:txBody>
                  <a:tcPr/>
                </a:tc>
                <a:tc>
                  <a:txBody>
                    <a:bodyPr/>
                    <a:lstStyle/>
                    <a:p>
                      <a:r>
                        <a:rPr lang="en-US" dirty="0" smtClean="0"/>
                        <a:t>Example</a:t>
                      </a:r>
                      <a:endParaRPr lang="en-US" dirty="0"/>
                    </a:p>
                  </a:txBody>
                  <a:tcPr/>
                </a:tc>
                <a:extLst>
                  <a:ext uri="{0D108BD9-81ED-4DB2-BD59-A6C34878D82A}">
                    <a16:rowId xmlns:a16="http://schemas.microsoft.com/office/drawing/2014/main" val="10000"/>
                  </a:ext>
                </a:extLst>
              </a:tr>
              <a:tr h="632019">
                <a:tc>
                  <a:txBody>
                    <a:bodyPr/>
                    <a:lstStyle/>
                    <a:p>
                      <a:pPr marL="342900" indent="-342900">
                        <a:buFont typeface="+mj-lt"/>
                        <a:buAutoNum type="arabicPeriod"/>
                      </a:pPr>
                      <a:r>
                        <a:rPr lang="en-US" dirty="0" smtClean="0">
                          <a:solidFill>
                            <a:schemeClr val="tx1"/>
                          </a:solidFill>
                        </a:rPr>
                        <a:t> </a:t>
                      </a:r>
                      <a:endParaRPr lang="en-US" dirty="0">
                        <a:solidFill>
                          <a:schemeClr val="tx1"/>
                        </a:solidFill>
                      </a:endParaRPr>
                    </a:p>
                  </a:txBody>
                  <a:tcPr/>
                </a:tc>
                <a:tc>
                  <a:txBody>
                    <a:bodyPr/>
                    <a:lstStyle/>
                    <a:p>
                      <a:r>
                        <a:rPr lang="en-US" dirty="0" err="1" smtClean="0"/>
                        <a:t>Campodeiform</a:t>
                      </a:r>
                      <a:endParaRPr lang="en-US" dirty="0"/>
                    </a:p>
                  </a:txBody>
                  <a:tcPr/>
                </a:tc>
                <a:tc>
                  <a:txBody>
                    <a:bodyPr/>
                    <a:lstStyle/>
                    <a:p>
                      <a:r>
                        <a:rPr lang="en-US" dirty="0" smtClean="0"/>
                        <a:t>Flattened</a:t>
                      </a:r>
                      <a:r>
                        <a:rPr lang="en-US" baseline="0" dirty="0" smtClean="0"/>
                        <a:t> </a:t>
                      </a:r>
                      <a:endParaRPr lang="en-US" dirty="0"/>
                    </a:p>
                  </a:txBody>
                  <a:tcPr/>
                </a:tc>
                <a:tc>
                  <a:txBody>
                    <a:bodyPr/>
                    <a:lstStyle/>
                    <a:p>
                      <a:r>
                        <a:rPr lang="en-US" dirty="0" smtClean="0"/>
                        <a:t>Present</a:t>
                      </a:r>
                      <a:r>
                        <a:rPr lang="en-US" baseline="0" dirty="0" smtClean="0"/>
                        <a:t> (</a:t>
                      </a:r>
                      <a:r>
                        <a:rPr lang="en-US" dirty="0" smtClean="0"/>
                        <a:t>Long legs)</a:t>
                      </a:r>
                      <a:endParaRPr lang="en-US" dirty="0"/>
                    </a:p>
                  </a:txBody>
                  <a:tcPr/>
                </a:tc>
                <a:tc>
                  <a:txBody>
                    <a:bodyPr/>
                    <a:lstStyle/>
                    <a:p>
                      <a:r>
                        <a:rPr lang="en-US" dirty="0" smtClean="0"/>
                        <a:t>Absent</a:t>
                      </a:r>
                      <a:endParaRPr lang="en-US" dirty="0"/>
                    </a:p>
                  </a:txBody>
                  <a:tcPr/>
                </a:tc>
                <a:tc>
                  <a:txBody>
                    <a:bodyPr/>
                    <a:lstStyle/>
                    <a:p>
                      <a:r>
                        <a:rPr lang="en-US" dirty="0" smtClean="0"/>
                        <a:t>Present</a:t>
                      </a:r>
                      <a:r>
                        <a:rPr lang="en-US" baseline="0" dirty="0" smtClean="0"/>
                        <a:t> </a:t>
                      </a:r>
                      <a:endParaRPr lang="en-US" dirty="0"/>
                    </a:p>
                  </a:txBody>
                  <a:tcPr/>
                </a:tc>
                <a:tc>
                  <a:txBody>
                    <a:bodyPr/>
                    <a:lstStyle/>
                    <a:p>
                      <a:r>
                        <a:rPr lang="en-US" dirty="0" smtClean="0"/>
                        <a:t>Diving beetle</a:t>
                      </a:r>
                      <a:endParaRPr lang="en-US" dirty="0"/>
                    </a:p>
                  </a:txBody>
                  <a:tcPr/>
                </a:tc>
                <a:extLst>
                  <a:ext uri="{0D108BD9-81ED-4DB2-BD59-A6C34878D82A}">
                    <a16:rowId xmlns:a16="http://schemas.microsoft.com/office/drawing/2014/main" val="10001"/>
                  </a:ext>
                </a:extLst>
              </a:tr>
              <a:tr h="370625">
                <a:tc>
                  <a:txBody>
                    <a:bodyPr/>
                    <a:lstStyle/>
                    <a:p>
                      <a:pPr marL="342900" indent="-342900">
                        <a:buFont typeface="+mj-lt"/>
                        <a:buNone/>
                      </a:pPr>
                      <a:r>
                        <a:rPr lang="en-US" dirty="0" smtClean="0">
                          <a:solidFill>
                            <a:schemeClr val="tx1"/>
                          </a:solidFill>
                        </a:rPr>
                        <a:t>2.  </a:t>
                      </a:r>
                      <a:endParaRPr lang="en-US" dirty="0">
                        <a:solidFill>
                          <a:schemeClr val="tx1"/>
                        </a:solidFill>
                      </a:endParaRPr>
                    </a:p>
                  </a:txBody>
                  <a:tcPr/>
                </a:tc>
                <a:tc>
                  <a:txBody>
                    <a:bodyPr/>
                    <a:lstStyle/>
                    <a:p>
                      <a:r>
                        <a:rPr lang="en-US" dirty="0" err="1" smtClean="0"/>
                        <a:t>Carabiform</a:t>
                      </a:r>
                      <a:endParaRPr lang="en-US" dirty="0"/>
                    </a:p>
                  </a:txBody>
                  <a:tcPr/>
                </a:tc>
                <a:tc>
                  <a:txBody>
                    <a:bodyPr/>
                    <a:lstStyle/>
                    <a:p>
                      <a:r>
                        <a:rPr lang="en-US" dirty="0" smtClean="0"/>
                        <a:t>Flattened</a:t>
                      </a:r>
                      <a:endParaRPr lang="en-US" dirty="0"/>
                    </a:p>
                  </a:txBody>
                  <a:tcPr/>
                </a:tc>
                <a:tc>
                  <a:txBody>
                    <a:bodyPr/>
                    <a:lstStyle/>
                    <a:p>
                      <a:r>
                        <a:rPr lang="en-US" dirty="0" smtClean="0"/>
                        <a:t>Present (Short legs)</a:t>
                      </a:r>
                      <a:endParaRPr lang="en-US" dirty="0"/>
                    </a:p>
                  </a:txBody>
                  <a:tcPr/>
                </a:tc>
                <a:tc>
                  <a:txBody>
                    <a:bodyPr/>
                    <a:lstStyle/>
                    <a:p>
                      <a:r>
                        <a:rPr lang="en-US" dirty="0" smtClean="0"/>
                        <a:t>Absent</a:t>
                      </a:r>
                      <a:endParaRPr lang="en-US" dirty="0"/>
                    </a:p>
                  </a:txBody>
                  <a:tcPr/>
                </a:tc>
                <a:tc>
                  <a:txBody>
                    <a:bodyPr/>
                    <a:lstStyle/>
                    <a:p>
                      <a:r>
                        <a:rPr lang="en-US" dirty="0" smtClean="0"/>
                        <a:t>Absent</a:t>
                      </a:r>
                      <a:endParaRPr lang="en-US" dirty="0"/>
                    </a:p>
                  </a:txBody>
                  <a:tcPr/>
                </a:tc>
                <a:tc>
                  <a:txBody>
                    <a:bodyPr/>
                    <a:lstStyle/>
                    <a:p>
                      <a:r>
                        <a:rPr lang="en-US" dirty="0" smtClean="0"/>
                        <a:t>Fireflies</a:t>
                      </a:r>
                      <a:endParaRPr lang="en-US" dirty="0"/>
                    </a:p>
                  </a:txBody>
                  <a:tcPr/>
                </a:tc>
                <a:extLst>
                  <a:ext uri="{0D108BD9-81ED-4DB2-BD59-A6C34878D82A}">
                    <a16:rowId xmlns:a16="http://schemas.microsoft.com/office/drawing/2014/main" val="10002"/>
                  </a:ext>
                </a:extLst>
              </a:tr>
              <a:tr h="639710">
                <a:tc>
                  <a:txBody>
                    <a:bodyPr/>
                    <a:lstStyle/>
                    <a:p>
                      <a:pPr marL="342900" indent="-342900">
                        <a:buFont typeface="+mj-lt"/>
                        <a:buNone/>
                      </a:pPr>
                      <a:r>
                        <a:rPr lang="en-US" dirty="0" smtClean="0">
                          <a:solidFill>
                            <a:schemeClr val="tx1"/>
                          </a:solidFill>
                        </a:rPr>
                        <a:t>3.  </a:t>
                      </a:r>
                      <a:endParaRPr lang="en-US" dirty="0">
                        <a:solidFill>
                          <a:schemeClr val="tx1"/>
                        </a:solidFill>
                      </a:endParaRPr>
                    </a:p>
                  </a:txBody>
                  <a:tcPr/>
                </a:tc>
                <a:tc>
                  <a:txBody>
                    <a:bodyPr/>
                    <a:lstStyle/>
                    <a:p>
                      <a:r>
                        <a:rPr lang="en-US" dirty="0" err="1" smtClean="0"/>
                        <a:t>Eruciform</a:t>
                      </a:r>
                      <a:endParaRPr lang="en-US" dirty="0"/>
                    </a:p>
                  </a:txBody>
                  <a:tcPr/>
                </a:tc>
                <a:tc>
                  <a:txBody>
                    <a:bodyPr/>
                    <a:lstStyle/>
                    <a:p>
                      <a:r>
                        <a:rPr lang="en-US" dirty="0" smtClean="0"/>
                        <a:t>Cylindrical</a:t>
                      </a:r>
                      <a:endParaRPr lang="en-US" dirty="0"/>
                    </a:p>
                  </a:txBody>
                  <a:tcPr/>
                </a:tc>
                <a:tc>
                  <a:txBody>
                    <a:bodyPr/>
                    <a:lstStyle/>
                    <a:p>
                      <a:r>
                        <a:rPr lang="en-US" dirty="0" smtClean="0"/>
                        <a:t>Present </a:t>
                      </a:r>
                      <a:endParaRPr lang="en-US" dirty="0"/>
                    </a:p>
                  </a:txBody>
                  <a:tcPr/>
                </a:tc>
                <a:tc>
                  <a:txBody>
                    <a:bodyPr/>
                    <a:lstStyle/>
                    <a:p>
                      <a:r>
                        <a:rPr lang="en-US" dirty="0" smtClean="0"/>
                        <a:t>Present (2 to 5 pairs)</a:t>
                      </a:r>
                      <a:endParaRPr lang="en-US" dirty="0"/>
                    </a:p>
                  </a:txBody>
                  <a:tcPr/>
                </a:tc>
                <a:tc>
                  <a:txBody>
                    <a:bodyPr/>
                    <a:lstStyle/>
                    <a:p>
                      <a:r>
                        <a:rPr lang="en-US" dirty="0" smtClean="0"/>
                        <a:t>Absent</a:t>
                      </a:r>
                      <a:endParaRPr lang="en-US" dirty="0"/>
                    </a:p>
                  </a:txBody>
                  <a:tcPr/>
                </a:tc>
                <a:tc>
                  <a:txBody>
                    <a:bodyPr/>
                    <a:lstStyle/>
                    <a:p>
                      <a:r>
                        <a:rPr lang="en-US" dirty="0" err="1" smtClean="0"/>
                        <a:t>Butterflies,moths</a:t>
                      </a:r>
                      <a:endParaRPr lang="en-US" dirty="0"/>
                    </a:p>
                  </a:txBody>
                  <a:tcPr/>
                </a:tc>
                <a:extLst>
                  <a:ext uri="{0D108BD9-81ED-4DB2-BD59-A6C34878D82A}">
                    <a16:rowId xmlns:a16="http://schemas.microsoft.com/office/drawing/2014/main" val="10003"/>
                  </a:ext>
                </a:extLst>
              </a:tr>
              <a:tr h="902885">
                <a:tc>
                  <a:txBody>
                    <a:bodyPr/>
                    <a:lstStyle/>
                    <a:p>
                      <a:pPr marL="342900" indent="-342900">
                        <a:buFont typeface="+mj-lt"/>
                        <a:buNone/>
                      </a:pPr>
                      <a:r>
                        <a:rPr lang="en-US" dirty="0" smtClean="0">
                          <a:solidFill>
                            <a:schemeClr val="tx1"/>
                          </a:solidFill>
                        </a:rPr>
                        <a:t>4. </a:t>
                      </a:r>
                      <a:endParaRPr lang="en-US" dirty="0">
                        <a:solidFill>
                          <a:schemeClr val="tx1"/>
                        </a:solidFill>
                      </a:endParaRPr>
                    </a:p>
                  </a:txBody>
                  <a:tcPr/>
                </a:tc>
                <a:tc>
                  <a:txBody>
                    <a:bodyPr/>
                    <a:lstStyle/>
                    <a:p>
                      <a:r>
                        <a:rPr lang="en-US" dirty="0" err="1" smtClean="0"/>
                        <a:t>Scarabaeiform</a:t>
                      </a:r>
                      <a:endParaRPr lang="en-US" dirty="0"/>
                    </a:p>
                  </a:txBody>
                  <a:tcPr/>
                </a:tc>
                <a:tc>
                  <a:txBody>
                    <a:bodyPr/>
                    <a:lstStyle/>
                    <a:p>
                      <a:r>
                        <a:rPr lang="en-US" dirty="0" smtClean="0"/>
                        <a:t>Cylindrical</a:t>
                      </a:r>
                      <a:r>
                        <a:rPr lang="en-US" baseline="0" dirty="0" smtClean="0"/>
                        <a:t> and C-shaped </a:t>
                      </a:r>
                      <a:endParaRPr lang="en-US" dirty="0"/>
                    </a:p>
                  </a:txBody>
                  <a:tcPr/>
                </a:tc>
                <a:tc>
                  <a:txBody>
                    <a:bodyPr/>
                    <a:lstStyle/>
                    <a:p>
                      <a:r>
                        <a:rPr lang="en-US" dirty="0" smtClean="0"/>
                        <a:t>Present </a:t>
                      </a:r>
                      <a:endParaRPr lang="en-US" dirty="0"/>
                    </a:p>
                  </a:txBody>
                  <a:tcPr/>
                </a:tc>
                <a:tc>
                  <a:txBody>
                    <a:bodyPr/>
                    <a:lstStyle/>
                    <a:p>
                      <a:r>
                        <a:rPr lang="en-US" dirty="0" smtClean="0"/>
                        <a:t>Absent</a:t>
                      </a:r>
                      <a:endParaRPr lang="en-US" dirty="0"/>
                    </a:p>
                  </a:txBody>
                  <a:tcPr/>
                </a:tc>
                <a:tc>
                  <a:txBody>
                    <a:bodyPr/>
                    <a:lstStyle/>
                    <a:p>
                      <a:r>
                        <a:rPr lang="en-US" dirty="0" smtClean="0"/>
                        <a:t>Absent</a:t>
                      </a:r>
                      <a:endParaRPr lang="en-US" dirty="0"/>
                    </a:p>
                  </a:txBody>
                  <a:tcPr/>
                </a:tc>
                <a:tc>
                  <a:txBody>
                    <a:bodyPr/>
                    <a:lstStyle/>
                    <a:p>
                      <a:r>
                        <a:rPr lang="en-US" dirty="0" smtClean="0"/>
                        <a:t>Gram </a:t>
                      </a:r>
                      <a:r>
                        <a:rPr lang="en-US" dirty="0" err="1" smtClean="0"/>
                        <a:t>dhora</a:t>
                      </a:r>
                      <a:r>
                        <a:rPr lang="en-US" dirty="0" smtClean="0"/>
                        <a:t>,</a:t>
                      </a:r>
                      <a:r>
                        <a:rPr lang="en-US" baseline="0" dirty="0" smtClean="0"/>
                        <a:t> scarab beetle</a:t>
                      </a:r>
                      <a:endParaRPr lang="en-US" dirty="0"/>
                    </a:p>
                  </a:txBody>
                  <a:tcPr/>
                </a:tc>
                <a:extLst>
                  <a:ext uri="{0D108BD9-81ED-4DB2-BD59-A6C34878D82A}">
                    <a16:rowId xmlns:a16="http://schemas.microsoft.com/office/drawing/2014/main" val="10004"/>
                  </a:ext>
                </a:extLst>
              </a:tr>
              <a:tr h="902885">
                <a:tc>
                  <a:txBody>
                    <a:bodyPr/>
                    <a:lstStyle/>
                    <a:p>
                      <a:pPr marL="342900" indent="-342900">
                        <a:buFont typeface="+mj-lt"/>
                        <a:buNone/>
                      </a:pPr>
                      <a:r>
                        <a:rPr lang="en-US" dirty="0" smtClean="0">
                          <a:solidFill>
                            <a:schemeClr val="tx1"/>
                          </a:solidFill>
                        </a:rPr>
                        <a:t>5.</a:t>
                      </a:r>
                      <a:endParaRPr lang="en-US" dirty="0">
                        <a:solidFill>
                          <a:schemeClr val="tx1"/>
                        </a:solidFill>
                      </a:endParaRPr>
                    </a:p>
                  </a:txBody>
                  <a:tcPr/>
                </a:tc>
                <a:tc>
                  <a:txBody>
                    <a:bodyPr/>
                    <a:lstStyle/>
                    <a:p>
                      <a:r>
                        <a:rPr lang="en-US" dirty="0" err="1" smtClean="0"/>
                        <a:t>Elateriform</a:t>
                      </a:r>
                      <a:endParaRPr lang="en-US" dirty="0"/>
                    </a:p>
                  </a:txBody>
                  <a:tcPr/>
                </a:tc>
                <a:tc>
                  <a:txBody>
                    <a:bodyPr/>
                    <a:lstStyle/>
                    <a:p>
                      <a:r>
                        <a:rPr lang="en-US" dirty="0" smtClean="0"/>
                        <a:t>Cylindrical, thin, elongate</a:t>
                      </a:r>
                      <a:endParaRPr lang="en-US" dirty="0"/>
                    </a:p>
                  </a:txBody>
                  <a:tcPr/>
                </a:tc>
                <a:tc>
                  <a:txBody>
                    <a:bodyPr/>
                    <a:lstStyle/>
                    <a:p>
                      <a:r>
                        <a:rPr lang="en-US" dirty="0" smtClean="0"/>
                        <a:t>Present</a:t>
                      </a:r>
                      <a:r>
                        <a:rPr lang="en-US" baseline="0" dirty="0" smtClean="0"/>
                        <a:t> ( short legs)</a:t>
                      </a:r>
                      <a:endParaRPr lang="en-US" dirty="0"/>
                    </a:p>
                  </a:txBody>
                  <a:tcPr/>
                </a:tc>
                <a:tc>
                  <a:txBody>
                    <a:bodyPr/>
                    <a:lstStyle/>
                    <a:p>
                      <a:r>
                        <a:rPr lang="en-US" dirty="0" smtClean="0"/>
                        <a:t>Absent</a:t>
                      </a:r>
                      <a:endParaRPr lang="en-US" dirty="0"/>
                    </a:p>
                  </a:txBody>
                  <a:tcPr/>
                </a:tc>
                <a:tc>
                  <a:txBody>
                    <a:bodyPr/>
                    <a:lstStyle/>
                    <a:p>
                      <a:r>
                        <a:rPr lang="en-US" dirty="0" smtClean="0"/>
                        <a:t>Absent </a:t>
                      </a:r>
                      <a:endParaRPr lang="en-US" dirty="0"/>
                    </a:p>
                  </a:txBody>
                  <a:tcPr/>
                </a:tc>
                <a:tc>
                  <a:txBody>
                    <a:bodyPr/>
                    <a:lstStyle/>
                    <a:p>
                      <a:r>
                        <a:rPr lang="en-US" dirty="0" smtClean="0"/>
                        <a:t>Click beetle</a:t>
                      </a:r>
                      <a:endParaRPr lang="en-US" dirty="0"/>
                    </a:p>
                  </a:txBody>
                  <a:tcPr/>
                </a:tc>
                <a:extLst>
                  <a:ext uri="{0D108BD9-81ED-4DB2-BD59-A6C34878D82A}">
                    <a16:rowId xmlns:a16="http://schemas.microsoft.com/office/drawing/2014/main" val="10005"/>
                  </a:ext>
                </a:extLst>
              </a:tr>
              <a:tr h="370625">
                <a:tc>
                  <a:txBody>
                    <a:bodyPr/>
                    <a:lstStyle/>
                    <a:p>
                      <a:pPr marL="342900" indent="-342900">
                        <a:buFont typeface="+mj-lt"/>
                        <a:buNone/>
                      </a:pPr>
                      <a:r>
                        <a:rPr lang="en-US" dirty="0" smtClean="0">
                          <a:solidFill>
                            <a:schemeClr val="tx1"/>
                          </a:solidFill>
                        </a:rPr>
                        <a:t>6.</a:t>
                      </a:r>
                      <a:endParaRPr lang="en-US" dirty="0">
                        <a:solidFill>
                          <a:schemeClr val="tx1"/>
                        </a:solidFill>
                      </a:endParaRPr>
                    </a:p>
                  </a:txBody>
                  <a:tcPr/>
                </a:tc>
                <a:tc>
                  <a:txBody>
                    <a:bodyPr/>
                    <a:lstStyle/>
                    <a:p>
                      <a:r>
                        <a:rPr lang="en-US" dirty="0" err="1" smtClean="0"/>
                        <a:t>Platyform</a:t>
                      </a:r>
                      <a:endParaRPr lang="en-US" dirty="0"/>
                    </a:p>
                  </a:txBody>
                  <a:tcPr/>
                </a:tc>
                <a:tc>
                  <a:txBody>
                    <a:bodyPr/>
                    <a:lstStyle/>
                    <a:p>
                      <a:r>
                        <a:rPr lang="en-US" dirty="0" smtClean="0"/>
                        <a:t>Broad</a:t>
                      </a:r>
                      <a:endParaRPr lang="en-US" dirty="0"/>
                    </a:p>
                  </a:txBody>
                  <a:tcPr/>
                </a:tc>
                <a:tc>
                  <a:txBody>
                    <a:bodyPr/>
                    <a:lstStyle/>
                    <a:p>
                      <a:r>
                        <a:rPr lang="en-US" dirty="0" smtClean="0"/>
                        <a:t>Absent</a:t>
                      </a:r>
                      <a:endParaRPr lang="en-US" dirty="0"/>
                    </a:p>
                  </a:txBody>
                  <a:tcPr/>
                </a:tc>
                <a:tc>
                  <a:txBody>
                    <a:bodyPr/>
                    <a:lstStyle/>
                    <a:p>
                      <a:r>
                        <a:rPr lang="en-US" dirty="0" smtClean="0"/>
                        <a:t>Absent</a:t>
                      </a:r>
                      <a:endParaRPr lang="en-US" dirty="0"/>
                    </a:p>
                  </a:txBody>
                  <a:tcPr/>
                </a:tc>
                <a:tc>
                  <a:txBody>
                    <a:bodyPr/>
                    <a:lstStyle/>
                    <a:p>
                      <a:r>
                        <a:rPr lang="en-US" dirty="0" smtClean="0"/>
                        <a:t>Absent </a:t>
                      </a:r>
                      <a:endParaRPr lang="en-US" dirty="0"/>
                    </a:p>
                  </a:txBody>
                  <a:tcPr/>
                </a:tc>
                <a:tc>
                  <a:txBody>
                    <a:bodyPr/>
                    <a:lstStyle/>
                    <a:p>
                      <a:r>
                        <a:rPr lang="en-US" dirty="0" err="1" smtClean="0"/>
                        <a:t>Syrphid</a:t>
                      </a:r>
                      <a:r>
                        <a:rPr lang="en-US" dirty="0" smtClean="0"/>
                        <a:t> beetle</a:t>
                      </a:r>
                      <a:endParaRPr lang="en-US" dirty="0"/>
                    </a:p>
                  </a:txBody>
                  <a:tcPr/>
                </a:tc>
                <a:extLst>
                  <a:ext uri="{0D108BD9-81ED-4DB2-BD59-A6C34878D82A}">
                    <a16:rowId xmlns:a16="http://schemas.microsoft.com/office/drawing/2014/main" val="10006"/>
                  </a:ext>
                </a:extLst>
              </a:tr>
              <a:tr h="1188033">
                <a:tc>
                  <a:txBody>
                    <a:bodyPr/>
                    <a:lstStyle/>
                    <a:p>
                      <a:pPr marL="342900" indent="-342900">
                        <a:buFont typeface="+mj-lt"/>
                        <a:buNone/>
                      </a:pPr>
                      <a:r>
                        <a:rPr lang="en-US" dirty="0" smtClean="0">
                          <a:solidFill>
                            <a:schemeClr val="tx1"/>
                          </a:solidFill>
                        </a:rPr>
                        <a:t>7.</a:t>
                      </a:r>
                      <a:endParaRPr lang="en-US" dirty="0">
                        <a:solidFill>
                          <a:schemeClr val="tx1"/>
                        </a:solidFill>
                      </a:endParaRPr>
                    </a:p>
                  </a:txBody>
                  <a:tcPr/>
                </a:tc>
                <a:tc>
                  <a:txBody>
                    <a:bodyPr/>
                    <a:lstStyle/>
                    <a:p>
                      <a:r>
                        <a:rPr lang="en-US" dirty="0" smtClean="0"/>
                        <a:t>Vermiform</a:t>
                      </a:r>
                      <a:endParaRPr lang="en-US" dirty="0"/>
                    </a:p>
                  </a:txBody>
                  <a:tcPr/>
                </a:tc>
                <a:tc>
                  <a:txBody>
                    <a:bodyPr/>
                    <a:lstStyle/>
                    <a:p>
                      <a:r>
                        <a:rPr lang="en-US" dirty="0" smtClean="0"/>
                        <a:t>Cylindrical, elongate, narrowing</a:t>
                      </a:r>
                      <a:r>
                        <a:rPr lang="en-US" baseline="0" dirty="0" smtClean="0"/>
                        <a:t> </a:t>
                      </a:r>
                      <a:r>
                        <a:rPr lang="en-US" baseline="0" dirty="0" err="1" smtClean="0"/>
                        <a:t>anteriorly</a:t>
                      </a:r>
                      <a:endParaRPr lang="en-US" dirty="0"/>
                    </a:p>
                  </a:txBody>
                  <a:tcPr/>
                </a:tc>
                <a:tc>
                  <a:txBody>
                    <a:bodyPr/>
                    <a:lstStyle/>
                    <a:p>
                      <a:r>
                        <a:rPr lang="en-US" dirty="0" smtClean="0"/>
                        <a:t>Absent</a:t>
                      </a:r>
                      <a:endParaRPr lang="en-US" dirty="0"/>
                    </a:p>
                  </a:txBody>
                  <a:tcPr/>
                </a:tc>
                <a:tc>
                  <a:txBody>
                    <a:bodyPr/>
                    <a:lstStyle/>
                    <a:p>
                      <a:r>
                        <a:rPr lang="en-US" dirty="0" smtClean="0"/>
                        <a:t>Absent</a:t>
                      </a:r>
                      <a:endParaRPr lang="en-US" dirty="0"/>
                    </a:p>
                  </a:txBody>
                  <a:tcPr/>
                </a:tc>
                <a:tc>
                  <a:txBody>
                    <a:bodyPr/>
                    <a:lstStyle/>
                    <a:p>
                      <a:r>
                        <a:rPr lang="en-US" dirty="0" smtClean="0"/>
                        <a:t>Absent </a:t>
                      </a:r>
                      <a:endParaRPr lang="en-US" dirty="0"/>
                    </a:p>
                  </a:txBody>
                  <a:tcPr/>
                </a:tc>
                <a:tc>
                  <a:txBody>
                    <a:bodyPr/>
                    <a:lstStyle/>
                    <a:p>
                      <a:r>
                        <a:rPr lang="en-US" dirty="0" smtClean="0"/>
                        <a:t>Flies, fleas, parasitic wasp</a:t>
                      </a:r>
                      <a:endParaRPr lang="en-US" dirty="0"/>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Image result for wings of insects">
            <a:hlinkClick r:id="rId2"/>
          </p:cNvPr>
          <p:cNvPicPr>
            <a:picLocks noChangeAspect="1" noChangeArrowheads="1"/>
          </p:cNvPicPr>
          <p:nvPr/>
        </p:nvPicPr>
        <p:blipFill>
          <a:blip r:embed="rId3" cstate="print"/>
          <a:srcRect/>
          <a:stretch>
            <a:fillRect/>
          </a:stretch>
        </p:blipFill>
        <p:spPr bwMode="auto">
          <a:xfrm>
            <a:off x="609600" y="2362200"/>
            <a:ext cx="5715000" cy="25241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Dragonfly </a:t>
            </a:r>
            <a:endParaRPr lang="en-US" dirty="0"/>
          </a:p>
        </p:txBody>
      </p:sp>
      <p:sp>
        <p:nvSpPr>
          <p:cNvPr id="3" name="Content Placeholder 2"/>
          <p:cNvSpPr>
            <a:spLocks noGrp="1"/>
          </p:cNvSpPr>
          <p:nvPr>
            <p:ph idx="1"/>
          </p:nvPr>
        </p:nvSpPr>
        <p:spPr/>
        <p:txBody>
          <a:bodyPr/>
          <a:lstStyle/>
          <a:p>
            <a:endParaRPr lang="en-US"/>
          </a:p>
        </p:txBody>
      </p:sp>
      <p:pic>
        <p:nvPicPr>
          <p:cNvPr id="19458" name="Picture 2" descr="Image result for wings of insects">
            <a:hlinkClick r:id="rId2"/>
          </p:cNvPr>
          <p:cNvPicPr>
            <a:picLocks noChangeAspect="1" noChangeArrowheads="1"/>
          </p:cNvPicPr>
          <p:nvPr/>
        </p:nvPicPr>
        <p:blipFill>
          <a:blip r:embed="rId3" cstate="print"/>
          <a:srcRect/>
          <a:stretch>
            <a:fillRect/>
          </a:stretch>
        </p:blipFill>
        <p:spPr bwMode="auto">
          <a:xfrm>
            <a:off x="304799" y="609601"/>
            <a:ext cx="8862975" cy="6248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Cicada </a:t>
            </a:r>
            <a:endParaRPr lang="en-US" dirty="0"/>
          </a:p>
        </p:txBody>
      </p:sp>
      <p:sp>
        <p:nvSpPr>
          <p:cNvPr id="3" name="Content Placeholder 2"/>
          <p:cNvSpPr>
            <a:spLocks noGrp="1"/>
          </p:cNvSpPr>
          <p:nvPr>
            <p:ph idx="1"/>
          </p:nvPr>
        </p:nvSpPr>
        <p:spPr/>
        <p:txBody>
          <a:bodyPr/>
          <a:lstStyle/>
          <a:p>
            <a:endParaRPr lang="en-US"/>
          </a:p>
        </p:txBody>
      </p:sp>
      <p:pic>
        <p:nvPicPr>
          <p:cNvPr id="20482" name="Picture 2" descr="Related image">
            <a:hlinkClick r:id="rId2"/>
          </p:cNvPr>
          <p:cNvPicPr>
            <a:picLocks noChangeAspect="1" noChangeArrowheads="1"/>
          </p:cNvPicPr>
          <p:nvPr/>
        </p:nvPicPr>
        <p:blipFill>
          <a:blip r:embed="rId3" cstate="print"/>
          <a:srcRect/>
          <a:stretch>
            <a:fillRect/>
          </a:stretch>
        </p:blipFill>
        <p:spPr bwMode="auto">
          <a:xfrm>
            <a:off x="0" y="685800"/>
            <a:ext cx="8113030" cy="617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Related image">
            <a:hlinkClick r:id="rId2"/>
          </p:cNvPr>
          <p:cNvPicPr>
            <a:picLocks noChangeAspect="1" noChangeArrowheads="1"/>
          </p:cNvPicPr>
          <p:nvPr/>
        </p:nvPicPr>
        <p:blipFill>
          <a:blip r:embed="rId3" cstate="print"/>
          <a:srcRect/>
          <a:stretch>
            <a:fillRect/>
          </a:stretch>
        </p:blipFill>
        <p:spPr bwMode="auto">
          <a:xfrm>
            <a:off x="0" y="1143000"/>
            <a:ext cx="9144000" cy="31735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Modification of </a:t>
            </a:r>
            <a:r>
              <a:rPr lang="en-US" dirty="0" smtClean="0"/>
              <a:t>wings</a:t>
            </a:r>
            <a:endParaRPr lang="en-US" dirty="0"/>
          </a:p>
        </p:txBody>
      </p:sp>
      <p:sp>
        <p:nvSpPr>
          <p:cNvPr id="3" name="Content Placeholder 2"/>
          <p:cNvSpPr>
            <a:spLocks noGrp="1"/>
          </p:cNvSpPr>
          <p:nvPr>
            <p:ph idx="1"/>
          </p:nvPr>
        </p:nvSpPr>
        <p:spPr>
          <a:xfrm>
            <a:off x="0" y="1600200"/>
            <a:ext cx="7315200" cy="4525963"/>
          </a:xfrm>
        </p:spPr>
        <p:txBody>
          <a:bodyPr>
            <a:normAutofit fontScale="85000" lnSpcReduction="10000"/>
          </a:bodyPr>
          <a:lstStyle/>
          <a:p>
            <a:r>
              <a:rPr lang="en-US" dirty="0" err="1" smtClean="0"/>
              <a:t>Tegmina</a:t>
            </a:r>
            <a:r>
              <a:rPr lang="en-US" dirty="0" smtClean="0"/>
              <a:t>: </a:t>
            </a:r>
          </a:p>
          <a:p>
            <a:pPr lvl="1"/>
            <a:r>
              <a:rPr lang="en-US" dirty="0" smtClean="0"/>
              <a:t>Fore wing modified into long, narrow, hard and thick structure</a:t>
            </a:r>
          </a:p>
          <a:p>
            <a:pPr lvl="1"/>
            <a:r>
              <a:rPr lang="en-US" dirty="0" smtClean="0"/>
              <a:t>e.g., grasshopper, cockroaches, </a:t>
            </a:r>
            <a:r>
              <a:rPr lang="en-US" dirty="0" err="1" smtClean="0"/>
              <a:t>mantids</a:t>
            </a:r>
            <a:r>
              <a:rPr lang="en-US" dirty="0" smtClean="0"/>
              <a:t>, crickets</a:t>
            </a:r>
          </a:p>
          <a:p>
            <a:r>
              <a:rPr lang="en-US" dirty="0" smtClean="0"/>
              <a:t>Elytra: </a:t>
            </a:r>
          </a:p>
          <a:p>
            <a:pPr lvl="1"/>
            <a:r>
              <a:rPr lang="en-US" dirty="0" smtClean="0"/>
              <a:t>FW modified into very thick and hard structure</a:t>
            </a:r>
          </a:p>
          <a:p>
            <a:pPr lvl="1"/>
            <a:r>
              <a:rPr lang="en-US" dirty="0" smtClean="0"/>
              <a:t>e.g., beetle, weevil, earwigs</a:t>
            </a:r>
          </a:p>
          <a:p>
            <a:r>
              <a:rPr lang="en-US" dirty="0" smtClean="0"/>
              <a:t>Hemelytra: </a:t>
            </a:r>
          </a:p>
          <a:p>
            <a:pPr lvl="1"/>
            <a:r>
              <a:rPr lang="en-US" dirty="0" smtClean="0"/>
              <a:t>basal part of FW is thick and hard</a:t>
            </a:r>
          </a:p>
          <a:p>
            <a:pPr lvl="1"/>
            <a:r>
              <a:rPr lang="en-US" dirty="0" smtClean="0"/>
              <a:t>Apical part is thin and membranous</a:t>
            </a:r>
          </a:p>
          <a:p>
            <a:pPr lvl="1"/>
            <a:r>
              <a:rPr lang="en-US" dirty="0" smtClean="0"/>
              <a:t>e.g., true bugs (red cotton bug)</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010400" y="1219200"/>
            <a:ext cx="1676400" cy="1600200"/>
          </a:xfrm>
          <a:prstGeom prst="rect">
            <a:avLst/>
          </a:prstGeom>
          <a:noFill/>
          <a:ln w="9525">
            <a:noFill/>
            <a:miter lim="800000"/>
            <a:headEnd/>
            <a:tailEnd/>
          </a:ln>
        </p:spPr>
      </p:pic>
      <p:sp>
        <p:nvSpPr>
          <p:cNvPr id="5" name="Rectangle 4"/>
          <p:cNvSpPr/>
          <p:nvPr/>
        </p:nvSpPr>
        <p:spPr>
          <a:xfrm>
            <a:off x="7391400" y="2667000"/>
            <a:ext cx="851002" cy="369332"/>
          </a:xfrm>
          <a:prstGeom prst="rect">
            <a:avLst/>
          </a:prstGeom>
        </p:spPr>
        <p:txBody>
          <a:bodyPr wrap="none">
            <a:spAutoFit/>
          </a:bodyPr>
          <a:lstStyle/>
          <a:p>
            <a:r>
              <a:rPr lang="en-US" dirty="0" err="1" smtClean="0"/>
              <a:t>mantid</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6886575" y="3048000"/>
            <a:ext cx="2257425" cy="2019300"/>
          </a:xfrm>
          <a:prstGeom prst="rect">
            <a:avLst/>
          </a:prstGeom>
          <a:noFill/>
          <a:ln w="9525">
            <a:noFill/>
            <a:miter lim="800000"/>
            <a:headEnd/>
            <a:tailEnd/>
          </a:ln>
        </p:spPr>
      </p:pic>
      <p:sp>
        <p:nvSpPr>
          <p:cNvPr id="7" name="Rectangle 6"/>
          <p:cNvSpPr/>
          <p:nvPr/>
        </p:nvSpPr>
        <p:spPr>
          <a:xfrm>
            <a:off x="7086600" y="4876800"/>
            <a:ext cx="1695144" cy="369332"/>
          </a:xfrm>
          <a:prstGeom prst="rect">
            <a:avLst/>
          </a:prstGeom>
        </p:spPr>
        <p:txBody>
          <a:bodyPr wrap="none">
            <a:spAutoFit/>
          </a:bodyPr>
          <a:lstStyle/>
          <a:p>
            <a:r>
              <a:rPr lang="en-US" dirty="0" smtClean="0"/>
              <a:t>Lady bird beetle</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7286625" y="5181600"/>
            <a:ext cx="1857375" cy="1398410"/>
          </a:xfrm>
          <a:prstGeom prst="rect">
            <a:avLst/>
          </a:prstGeom>
          <a:noFill/>
          <a:ln w="9525">
            <a:noFill/>
            <a:miter lim="800000"/>
            <a:headEnd/>
            <a:tailEnd/>
          </a:ln>
        </p:spPr>
      </p:pic>
      <p:sp>
        <p:nvSpPr>
          <p:cNvPr id="9" name="Rectangle 8"/>
          <p:cNvSpPr/>
          <p:nvPr/>
        </p:nvSpPr>
        <p:spPr>
          <a:xfrm>
            <a:off x="7924800" y="6488668"/>
            <a:ext cx="540533" cy="369332"/>
          </a:xfrm>
          <a:prstGeom prst="rect">
            <a:avLst/>
          </a:prstGeom>
        </p:spPr>
        <p:txBody>
          <a:bodyPr wrap="none">
            <a:spAutoFit/>
          </a:bodyPr>
          <a:lstStyle/>
          <a:p>
            <a:r>
              <a:rPr lang="en-US" dirty="0" smtClean="0"/>
              <a:t>Bug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3014</TotalTime>
  <Words>2394</Words>
  <Application>Microsoft Office PowerPoint</Application>
  <PresentationFormat>On-screen Show (4:3)</PresentationFormat>
  <Paragraphs>214</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Ent 401</vt:lpstr>
      <vt:lpstr>PowerPoint Presentation</vt:lpstr>
      <vt:lpstr>Wing venation</vt:lpstr>
      <vt:lpstr>PowerPoint Presentation</vt:lpstr>
      <vt:lpstr>Dragonfly </vt:lpstr>
      <vt:lpstr>Cicada </vt:lpstr>
      <vt:lpstr>PowerPoint Presentation</vt:lpstr>
      <vt:lpstr>PowerPoint Presentation</vt:lpstr>
      <vt:lpstr>Modification of wings</vt:lpstr>
      <vt:lpstr>PowerPoint Presentation</vt:lpstr>
      <vt:lpstr>PowerPoint Presentation</vt:lpstr>
      <vt:lpstr>Wings structure in insect orders and families of economic importance</vt:lpstr>
      <vt:lpstr>Wings structure overview in insect</vt:lpstr>
      <vt:lpstr>Adaptations/Variations  </vt:lpstr>
      <vt:lpstr>Wing structure in coleopteran</vt:lpstr>
      <vt:lpstr>Cross folding wings of beetle</vt:lpstr>
      <vt:lpstr>Lepidopteron wings structure</vt:lpstr>
      <vt:lpstr>Venation pattern</vt:lpstr>
      <vt:lpstr>Odonata </vt:lpstr>
      <vt:lpstr>Venation pattern</vt:lpstr>
      <vt:lpstr>Orthoptera </vt:lpstr>
      <vt:lpstr>Wings venation</vt:lpstr>
      <vt:lpstr>Dipteran True flies</vt:lpstr>
      <vt:lpstr>Wings venation</vt:lpstr>
      <vt:lpstr>Hymenopterans</vt:lpstr>
      <vt:lpstr>Wings venation</vt:lpstr>
      <vt:lpstr>Hemipteran (True bugs)</vt:lpstr>
      <vt:lpstr>Wings venation</vt:lpstr>
      <vt:lpstr>Blattodea </vt:lpstr>
      <vt:lpstr>Wings venation</vt:lpstr>
      <vt:lpstr>References </vt:lpstr>
      <vt:lpstr>Types of larvae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 401</dc:title>
  <dc:creator>Dr M Asam Riaz</dc:creator>
  <cp:lastModifiedBy>Asam Riaz</cp:lastModifiedBy>
  <cp:revision>17</cp:revision>
  <dcterms:created xsi:type="dcterms:W3CDTF">2013-12-13T07:41:14Z</dcterms:created>
  <dcterms:modified xsi:type="dcterms:W3CDTF">2020-12-02T11:46:16Z</dcterms:modified>
</cp:coreProperties>
</file>