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6B97B9-FC33-4652-BE51-D3B4BD238C4B}"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CF98CE-4FEF-4C6F-9BE8-4CBF9249B10A}" type="slidenum">
              <a:rPr lang="en-US" smtClean="0"/>
              <a:t>‹#›</a:t>
            </a:fld>
            <a:endParaRPr lang="en-US"/>
          </a:p>
        </p:txBody>
      </p:sp>
    </p:spTree>
    <p:extLst>
      <p:ext uri="{BB962C8B-B14F-4D97-AF65-F5344CB8AC3E}">
        <p14:creationId xmlns:p14="http://schemas.microsoft.com/office/powerpoint/2010/main" val="1533947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B97B9-FC33-4652-BE51-D3B4BD238C4B}"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CF98CE-4FEF-4C6F-9BE8-4CBF9249B10A}" type="slidenum">
              <a:rPr lang="en-US" smtClean="0"/>
              <a:t>‹#›</a:t>
            </a:fld>
            <a:endParaRPr lang="en-US"/>
          </a:p>
        </p:txBody>
      </p:sp>
    </p:spTree>
    <p:extLst>
      <p:ext uri="{BB962C8B-B14F-4D97-AF65-F5344CB8AC3E}">
        <p14:creationId xmlns:p14="http://schemas.microsoft.com/office/powerpoint/2010/main" val="125575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B97B9-FC33-4652-BE51-D3B4BD238C4B}"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CF98CE-4FEF-4C6F-9BE8-4CBF9249B10A}" type="slidenum">
              <a:rPr lang="en-US" smtClean="0"/>
              <a:t>‹#›</a:t>
            </a:fld>
            <a:endParaRPr lang="en-US"/>
          </a:p>
        </p:txBody>
      </p:sp>
    </p:spTree>
    <p:extLst>
      <p:ext uri="{BB962C8B-B14F-4D97-AF65-F5344CB8AC3E}">
        <p14:creationId xmlns:p14="http://schemas.microsoft.com/office/powerpoint/2010/main" val="358241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B97B9-FC33-4652-BE51-D3B4BD238C4B}"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CF98CE-4FEF-4C6F-9BE8-4CBF9249B10A}" type="slidenum">
              <a:rPr lang="en-US" smtClean="0"/>
              <a:t>‹#›</a:t>
            </a:fld>
            <a:endParaRPr lang="en-US"/>
          </a:p>
        </p:txBody>
      </p:sp>
    </p:spTree>
    <p:extLst>
      <p:ext uri="{BB962C8B-B14F-4D97-AF65-F5344CB8AC3E}">
        <p14:creationId xmlns:p14="http://schemas.microsoft.com/office/powerpoint/2010/main" val="1567729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6B97B9-FC33-4652-BE51-D3B4BD238C4B}"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CF98CE-4FEF-4C6F-9BE8-4CBF9249B10A}" type="slidenum">
              <a:rPr lang="en-US" smtClean="0"/>
              <a:t>‹#›</a:t>
            </a:fld>
            <a:endParaRPr lang="en-US"/>
          </a:p>
        </p:txBody>
      </p:sp>
    </p:spTree>
    <p:extLst>
      <p:ext uri="{BB962C8B-B14F-4D97-AF65-F5344CB8AC3E}">
        <p14:creationId xmlns:p14="http://schemas.microsoft.com/office/powerpoint/2010/main" val="2258216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6B97B9-FC33-4652-BE51-D3B4BD238C4B}"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CF98CE-4FEF-4C6F-9BE8-4CBF9249B10A}" type="slidenum">
              <a:rPr lang="en-US" smtClean="0"/>
              <a:t>‹#›</a:t>
            </a:fld>
            <a:endParaRPr lang="en-US"/>
          </a:p>
        </p:txBody>
      </p:sp>
    </p:spTree>
    <p:extLst>
      <p:ext uri="{BB962C8B-B14F-4D97-AF65-F5344CB8AC3E}">
        <p14:creationId xmlns:p14="http://schemas.microsoft.com/office/powerpoint/2010/main" val="176861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6B97B9-FC33-4652-BE51-D3B4BD238C4B}"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CF98CE-4FEF-4C6F-9BE8-4CBF9249B10A}" type="slidenum">
              <a:rPr lang="en-US" smtClean="0"/>
              <a:t>‹#›</a:t>
            </a:fld>
            <a:endParaRPr lang="en-US"/>
          </a:p>
        </p:txBody>
      </p:sp>
    </p:spTree>
    <p:extLst>
      <p:ext uri="{BB962C8B-B14F-4D97-AF65-F5344CB8AC3E}">
        <p14:creationId xmlns:p14="http://schemas.microsoft.com/office/powerpoint/2010/main" val="2586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6B97B9-FC33-4652-BE51-D3B4BD238C4B}"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CF98CE-4FEF-4C6F-9BE8-4CBF9249B10A}" type="slidenum">
              <a:rPr lang="en-US" smtClean="0"/>
              <a:t>‹#›</a:t>
            </a:fld>
            <a:endParaRPr lang="en-US"/>
          </a:p>
        </p:txBody>
      </p:sp>
    </p:spTree>
    <p:extLst>
      <p:ext uri="{BB962C8B-B14F-4D97-AF65-F5344CB8AC3E}">
        <p14:creationId xmlns:p14="http://schemas.microsoft.com/office/powerpoint/2010/main" val="1331396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6B97B9-FC33-4652-BE51-D3B4BD238C4B}"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CF98CE-4FEF-4C6F-9BE8-4CBF9249B10A}" type="slidenum">
              <a:rPr lang="en-US" smtClean="0"/>
              <a:t>‹#›</a:t>
            </a:fld>
            <a:endParaRPr lang="en-US"/>
          </a:p>
        </p:txBody>
      </p:sp>
    </p:spTree>
    <p:extLst>
      <p:ext uri="{BB962C8B-B14F-4D97-AF65-F5344CB8AC3E}">
        <p14:creationId xmlns:p14="http://schemas.microsoft.com/office/powerpoint/2010/main" val="1129634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B97B9-FC33-4652-BE51-D3B4BD238C4B}"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CF98CE-4FEF-4C6F-9BE8-4CBF9249B10A}" type="slidenum">
              <a:rPr lang="en-US" smtClean="0"/>
              <a:t>‹#›</a:t>
            </a:fld>
            <a:endParaRPr lang="en-US"/>
          </a:p>
        </p:txBody>
      </p:sp>
    </p:spTree>
    <p:extLst>
      <p:ext uri="{BB962C8B-B14F-4D97-AF65-F5344CB8AC3E}">
        <p14:creationId xmlns:p14="http://schemas.microsoft.com/office/powerpoint/2010/main" val="1166732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B97B9-FC33-4652-BE51-D3B4BD238C4B}"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CF98CE-4FEF-4C6F-9BE8-4CBF9249B10A}" type="slidenum">
              <a:rPr lang="en-US" smtClean="0"/>
              <a:t>‹#›</a:t>
            </a:fld>
            <a:endParaRPr lang="en-US"/>
          </a:p>
        </p:txBody>
      </p:sp>
    </p:spTree>
    <p:extLst>
      <p:ext uri="{BB962C8B-B14F-4D97-AF65-F5344CB8AC3E}">
        <p14:creationId xmlns:p14="http://schemas.microsoft.com/office/powerpoint/2010/main" val="3808085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B97B9-FC33-4652-BE51-D3B4BD238C4B}"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CF98CE-4FEF-4C6F-9BE8-4CBF9249B10A}" type="slidenum">
              <a:rPr lang="en-US" smtClean="0"/>
              <a:t>‹#›</a:t>
            </a:fld>
            <a:endParaRPr lang="en-US"/>
          </a:p>
        </p:txBody>
      </p:sp>
    </p:spTree>
    <p:extLst>
      <p:ext uri="{BB962C8B-B14F-4D97-AF65-F5344CB8AC3E}">
        <p14:creationId xmlns:p14="http://schemas.microsoft.com/office/powerpoint/2010/main" val="1370944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Internet, Search engines, Brewers</a:t>
            </a:r>
            <a:endParaRPr lang="en-US" dirty="0"/>
          </a:p>
        </p:txBody>
      </p:sp>
    </p:spTree>
    <p:extLst>
      <p:ext uri="{BB962C8B-B14F-4D97-AF65-F5344CB8AC3E}">
        <p14:creationId xmlns:p14="http://schemas.microsoft.com/office/powerpoint/2010/main" val="547782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9345" y="230266"/>
            <a:ext cx="11028609" cy="2031325"/>
          </a:xfrm>
          <a:prstGeom prst="rect">
            <a:avLst/>
          </a:prstGeom>
        </p:spPr>
        <p:txBody>
          <a:bodyPr wrap="square">
            <a:spAutoFit/>
          </a:bodyPr>
          <a:lstStyle/>
          <a:p>
            <a:r>
              <a:rPr lang="en-US" b="1" i="0" u="sng" dirty="0" smtClean="0">
                <a:solidFill>
                  <a:srgbClr val="333333"/>
                </a:solidFill>
                <a:effectLst/>
                <a:latin typeface="Open-sans"/>
              </a:rPr>
              <a:t>The internet</a:t>
            </a:r>
            <a:endParaRPr lang="en-US" b="1" i="0" u="sng" dirty="0" smtClean="0">
              <a:solidFill>
                <a:srgbClr val="333333"/>
              </a:solidFill>
              <a:effectLst/>
              <a:latin typeface="Open-sans"/>
            </a:endParaRPr>
          </a:p>
          <a:p>
            <a:endParaRPr lang="en-US" dirty="0">
              <a:solidFill>
                <a:srgbClr val="333333"/>
              </a:solidFill>
              <a:latin typeface="Open-sans"/>
            </a:endParaRPr>
          </a:p>
          <a:p>
            <a:r>
              <a:rPr lang="en-US" b="0" i="0" dirty="0" smtClean="0">
                <a:solidFill>
                  <a:srgbClr val="333333"/>
                </a:solidFill>
                <a:effectLst/>
                <a:latin typeface="Open-sans"/>
              </a:rPr>
              <a:t>The internet originated with the U.S. government, which began building a computer network in the 1960s known as ARPANET. In 1985, the U.S. National Science Foundation (NSF) commissioned the development of a university network backbone called NSFNET.</a:t>
            </a:r>
          </a:p>
          <a:p>
            <a:r>
              <a:rPr lang="en-US" b="0" i="0" dirty="0" smtClean="0">
                <a:solidFill>
                  <a:srgbClr val="333333"/>
                </a:solidFill>
                <a:effectLst/>
                <a:latin typeface="Open-sans"/>
              </a:rPr>
              <a:t>The system was replaced by new networks operated by commercial internet service providers in 1995. The internet was brought to the public on a larger scale at around this time</a:t>
            </a:r>
            <a:endParaRPr lang="en-US" b="0" i="0" dirty="0">
              <a:solidFill>
                <a:srgbClr val="333333"/>
              </a:solidFill>
              <a:effectLst/>
              <a:latin typeface="Open-sans"/>
            </a:endParaRPr>
          </a:p>
        </p:txBody>
      </p:sp>
      <p:sp>
        <p:nvSpPr>
          <p:cNvPr id="5" name="Rectangle 4"/>
          <p:cNvSpPr/>
          <p:nvPr/>
        </p:nvSpPr>
        <p:spPr>
          <a:xfrm>
            <a:off x="459345" y="2261591"/>
            <a:ext cx="11196035" cy="2862322"/>
          </a:xfrm>
          <a:prstGeom prst="rect">
            <a:avLst/>
          </a:prstGeom>
        </p:spPr>
        <p:txBody>
          <a:bodyPr wrap="square">
            <a:spAutoFit/>
          </a:bodyPr>
          <a:lstStyle/>
          <a:p>
            <a:r>
              <a:rPr lang="en-US" b="0" i="0" dirty="0" smtClean="0">
                <a:solidFill>
                  <a:srgbClr val="333333"/>
                </a:solidFill>
                <a:effectLst/>
                <a:latin typeface="Open-sans"/>
              </a:rPr>
              <a:t>Since then, the Internet has grown and evolved over time to facilitate services like:</a:t>
            </a:r>
          </a:p>
          <a:p>
            <a:pPr>
              <a:buFont typeface="Arial" panose="020B0604020202020204" pitchFamily="34" charset="0"/>
              <a:buChar char="•"/>
            </a:pPr>
            <a:r>
              <a:rPr lang="en-US" b="0" i="0" dirty="0" smtClean="0">
                <a:solidFill>
                  <a:srgbClr val="333333"/>
                </a:solidFill>
                <a:effectLst/>
                <a:latin typeface="Open-sans"/>
              </a:rPr>
              <a:t>Email.</a:t>
            </a:r>
          </a:p>
          <a:p>
            <a:pPr>
              <a:buFont typeface="Arial" panose="020B0604020202020204" pitchFamily="34" charset="0"/>
              <a:buChar char="•"/>
            </a:pPr>
            <a:r>
              <a:rPr lang="en-US" b="0" i="0" dirty="0" smtClean="0">
                <a:solidFill>
                  <a:srgbClr val="333333"/>
                </a:solidFill>
                <a:effectLst/>
                <a:latin typeface="Open-sans"/>
              </a:rPr>
              <a:t>Web-enabled audio/video conferencing services.</a:t>
            </a:r>
          </a:p>
          <a:p>
            <a:pPr>
              <a:buFont typeface="Arial" panose="020B0604020202020204" pitchFamily="34" charset="0"/>
              <a:buChar char="•"/>
            </a:pPr>
            <a:r>
              <a:rPr lang="en-US" b="0" i="0" dirty="0" smtClean="0">
                <a:solidFill>
                  <a:srgbClr val="333333"/>
                </a:solidFill>
                <a:effectLst/>
                <a:latin typeface="Open-sans"/>
              </a:rPr>
              <a:t>Online movies and gaming.</a:t>
            </a:r>
          </a:p>
          <a:p>
            <a:pPr>
              <a:buFont typeface="Arial" panose="020B0604020202020204" pitchFamily="34" charset="0"/>
              <a:buChar char="•"/>
            </a:pPr>
            <a:r>
              <a:rPr lang="en-US" b="0" i="0" dirty="0" smtClean="0">
                <a:solidFill>
                  <a:srgbClr val="333333"/>
                </a:solidFill>
                <a:effectLst/>
                <a:latin typeface="Open-sans"/>
              </a:rPr>
              <a:t>Data transfer/file-sharing, often through File Transfer Protocol (FTP).</a:t>
            </a:r>
          </a:p>
          <a:p>
            <a:pPr>
              <a:buFont typeface="Arial" panose="020B0604020202020204" pitchFamily="34" charset="0"/>
              <a:buChar char="•"/>
            </a:pPr>
            <a:r>
              <a:rPr lang="en-US" b="0" i="0" dirty="0" smtClean="0">
                <a:solidFill>
                  <a:srgbClr val="333333"/>
                </a:solidFill>
                <a:effectLst/>
                <a:latin typeface="Open-sans"/>
              </a:rPr>
              <a:t>Instant messaging.</a:t>
            </a:r>
          </a:p>
          <a:p>
            <a:pPr>
              <a:buFont typeface="Arial" panose="020B0604020202020204" pitchFamily="34" charset="0"/>
              <a:buChar char="•"/>
            </a:pPr>
            <a:r>
              <a:rPr lang="en-US" b="0" i="0" dirty="0" smtClean="0">
                <a:solidFill>
                  <a:srgbClr val="333333"/>
                </a:solidFill>
                <a:effectLst/>
                <a:latin typeface="Open-sans"/>
              </a:rPr>
              <a:t>Internet forums.</a:t>
            </a:r>
          </a:p>
          <a:p>
            <a:pPr>
              <a:buFont typeface="Arial" panose="020B0604020202020204" pitchFamily="34" charset="0"/>
              <a:buChar char="•"/>
            </a:pPr>
            <a:r>
              <a:rPr lang="en-US" b="0" i="0" dirty="0" smtClean="0">
                <a:solidFill>
                  <a:srgbClr val="333333"/>
                </a:solidFill>
                <a:effectLst/>
                <a:latin typeface="Open-sans"/>
              </a:rPr>
              <a:t>Social networking.</a:t>
            </a:r>
          </a:p>
          <a:p>
            <a:pPr>
              <a:buFont typeface="Arial" panose="020B0604020202020204" pitchFamily="34" charset="0"/>
              <a:buChar char="•"/>
            </a:pPr>
            <a:r>
              <a:rPr lang="en-US" b="0" i="0" dirty="0" smtClean="0">
                <a:solidFill>
                  <a:srgbClr val="333333"/>
                </a:solidFill>
                <a:effectLst/>
                <a:latin typeface="Open-sans"/>
              </a:rPr>
              <a:t>Online shopping.</a:t>
            </a:r>
          </a:p>
          <a:p>
            <a:pPr>
              <a:buFont typeface="Arial" panose="020B0604020202020204" pitchFamily="34" charset="0"/>
              <a:buChar char="•"/>
            </a:pPr>
            <a:r>
              <a:rPr lang="en-US" b="0" i="0" dirty="0" smtClean="0">
                <a:solidFill>
                  <a:srgbClr val="333333"/>
                </a:solidFill>
                <a:effectLst/>
                <a:latin typeface="Open-sans"/>
              </a:rPr>
              <a:t>Financial services.</a:t>
            </a:r>
            <a:endParaRPr lang="en-US" b="0" i="0" dirty="0">
              <a:solidFill>
                <a:srgbClr val="333333"/>
              </a:solidFill>
              <a:effectLst/>
              <a:latin typeface="Open-sans"/>
            </a:endParaRPr>
          </a:p>
        </p:txBody>
      </p:sp>
      <p:sp>
        <p:nvSpPr>
          <p:cNvPr id="6" name="Rectangle 5"/>
          <p:cNvSpPr/>
          <p:nvPr/>
        </p:nvSpPr>
        <p:spPr>
          <a:xfrm>
            <a:off x="459345" y="5278621"/>
            <a:ext cx="11015730" cy="1200329"/>
          </a:xfrm>
          <a:prstGeom prst="rect">
            <a:avLst/>
          </a:prstGeom>
        </p:spPr>
        <p:txBody>
          <a:bodyPr wrap="square">
            <a:spAutoFit/>
          </a:bodyPr>
          <a:lstStyle/>
          <a:p>
            <a:r>
              <a:rPr lang="en-US" b="0" i="0" dirty="0" smtClean="0">
                <a:solidFill>
                  <a:srgbClr val="333333"/>
                </a:solidFill>
                <a:effectLst/>
                <a:latin typeface="Open-sans"/>
              </a:rPr>
              <a:t>As a global network responsible for vast amounts of data transfer and process facilitation, the Internet is constantly evolving. For instance, an initial protocol called IPv4 distributing Internet Protocol (IP) addresses has largely been replaced by a new IPv6 model that will increase the number of addresses available for each continent around the globe.</a:t>
            </a:r>
            <a:endParaRPr lang="en-US" b="0" i="0" dirty="0" smtClean="0">
              <a:solidFill>
                <a:srgbClr val="333333"/>
              </a:solidFill>
              <a:effectLst/>
              <a:latin typeface="Open-sans"/>
            </a:endParaRPr>
          </a:p>
        </p:txBody>
      </p:sp>
    </p:spTree>
    <p:extLst>
      <p:ext uri="{BB962C8B-B14F-4D97-AF65-F5344CB8AC3E}">
        <p14:creationId xmlns:p14="http://schemas.microsoft.com/office/powerpoint/2010/main" val="2133503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548" y="275032"/>
            <a:ext cx="11191741" cy="1477328"/>
          </a:xfrm>
          <a:prstGeom prst="rect">
            <a:avLst/>
          </a:prstGeom>
        </p:spPr>
        <p:txBody>
          <a:bodyPr wrap="square">
            <a:spAutoFit/>
          </a:bodyPr>
          <a:lstStyle/>
          <a:p>
            <a:r>
              <a:rPr lang="en-US" b="0" i="0" dirty="0" smtClean="0">
                <a:solidFill>
                  <a:srgbClr val="333333"/>
                </a:solidFill>
                <a:effectLst/>
                <a:latin typeface="Open-sans"/>
              </a:rPr>
              <a:t>The Internet has also expanded beyond the traditional workstation, as the “Internet of Things,” (</a:t>
            </a:r>
            <a:r>
              <a:rPr lang="en-US" b="0" i="0" dirty="0" err="1" smtClean="0">
                <a:solidFill>
                  <a:srgbClr val="333333"/>
                </a:solidFill>
                <a:effectLst/>
                <a:latin typeface="Open-sans"/>
              </a:rPr>
              <a:t>IoT</a:t>
            </a:r>
            <a:r>
              <a:rPr lang="en-US" b="0" i="0" dirty="0" smtClean="0">
                <a:solidFill>
                  <a:srgbClr val="333333"/>
                </a:solidFill>
                <a:effectLst/>
                <a:latin typeface="Open-sans"/>
              </a:rPr>
              <a:t>) as it's called, is born. There's still somewhat of a delineation between traditional Internet nodes, which use a classic web browser, and Internet-connected devices which will more commonly use reduced instruction set software, but the Internet of Things is blurring the line of where the Internet stops and the analog world begins.</a:t>
            </a:r>
            <a:endParaRPr lang="en-US" b="0" i="0" dirty="0">
              <a:solidFill>
                <a:srgbClr val="333333"/>
              </a:solidFill>
              <a:effectLst/>
              <a:latin typeface="Open-sans"/>
            </a:endParaRPr>
          </a:p>
        </p:txBody>
      </p:sp>
      <p:sp>
        <p:nvSpPr>
          <p:cNvPr id="3" name="Rectangle 2"/>
          <p:cNvSpPr/>
          <p:nvPr/>
        </p:nvSpPr>
        <p:spPr>
          <a:xfrm>
            <a:off x="173866" y="2023228"/>
            <a:ext cx="5576552" cy="4247317"/>
          </a:xfrm>
          <a:prstGeom prst="rect">
            <a:avLst/>
          </a:prstGeom>
        </p:spPr>
        <p:txBody>
          <a:bodyPr wrap="square">
            <a:spAutoFit/>
          </a:bodyPr>
          <a:lstStyle/>
          <a:p>
            <a:r>
              <a:rPr lang="en-US" b="1" i="0" u="sng" dirty="0" smtClean="0">
                <a:solidFill>
                  <a:srgbClr val="610B38"/>
                </a:solidFill>
                <a:effectLst/>
                <a:latin typeface="erdana"/>
              </a:rPr>
              <a:t>Uses of Internet:</a:t>
            </a:r>
          </a:p>
          <a:p>
            <a:endParaRPr lang="en-US" b="1" i="0" u="sng" dirty="0" smtClean="0">
              <a:solidFill>
                <a:srgbClr val="610B38"/>
              </a:solidFill>
              <a:effectLst/>
              <a:latin typeface="erdana"/>
            </a:endParaRPr>
          </a:p>
          <a:p>
            <a:r>
              <a:rPr lang="en-US" b="0" i="0" dirty="0" smtClean="0">
                <a:solidFill>
                  <a:srgbClr val="000000"/>
                </a:solidFill>
                <a:effectLst/>
                <a:latin typeface="verdana" panose="020B0604030504040204" pitchFamily="34" charset="0"/>
              </a:rPr>
              <a:t>The Internet is a global networking system that can be used on most devices nowadays and has become an essential part of our lives. In today's technological era, most of the companies are getting their operations done over the Internet. There are various uses of the Internet by which companies and individuals are making their daily tasks more productive and more comfortable.</a:t>
            </a:r>
          </a:p>
          <a:p>
            <a:r>
              <a:rPr lang="en-US" b="0" i="0" dirty="0" smtClean="0">
                <a:solidFill>
                  <a:srgbClr val="000000"/>
                </a:solidFill>
                <a:effectLst/>
                <a:latin typeface="verdana" panose="020B0604030504040204" pitchFamily="34" charset="0"/>
              </a:rPr>
              <a:t>Here, we have discussed the major uses of the Internet that play a vital role in daily life:</a:t>
            </a:r>
          </a:p>
          <a:p>
            <a:r>
              <a:rPr lang="en-US" dirty="0" smtClean="0"/>
              <a:t/>
            </a:r>
            <a:br>
              <a:rPr lang="en-US" dirty="0" smtClean="0"/>
            </a:br>
            <a:endParaRPr lang="en-US" dirty="0"/>
          </a:p>
        </p:txBody>
      </p:sp>
      <p:pic>
        <p:nvPicPr>
          <p:cNvPr id="4" name="Picture 2" descr="Uses of Inter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6679" y="2579258"/>
            <a:ext cx="4725519" cy="4278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373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558" y="313875"/>
            <a:ext cx="6096000" cy="3139321"/>
          </a:xfrm>
          <a:prstGeom prst="rect">
            <a:avLst/>
          </a:prstGeom>
        </p:spPr>
        <p:txBody>
          <a:bodyPr>
            <a:spAutoFit/>
          </a:bodyPr>
          <a:lstStyle/>
          <a:p>
            <a:r>
              <a:rPr lang="en-US" b="1" i="0" dirty="0" smtClean="0">
                <a:effectLst/>
                <a:latin typeface="urw-din"/>
              </a:rPr>
              <a:t>Search Engine:</a:t>
            </a:r>
            <a:r>
              <a:rPr lang="en-US" b="0" i="0" dirty="0" smtClean="0">
                <a:effectLst/>
                <a:latin typeface="urw-din"/>
              </a:rPr>
              <a:t> A search engine is a kind of website through which users can search the content available on the Internet. For this purpose, users enter the desired keywords into the search field. Then the search engine looks through its index for relevant web pages and displays them in the form of a list. The Internet is a huge source of information &amp; resources and to access the resource from the Internet there are some kinds of software, this </a:t>
            </a:r>
            <a:r>
              <a:rPr lang="en-US" b="0" i="0" dirty="0" err="1" smtClean="0">
                <a:effectLst/>
                <a:latin typeface="urw-din"/>
              </a:rPr>
              <a:t>softwares</a:t>
            </a:r>
            <a:r>
              <a:rPr lang="en-US" b="0" i="0" dirty="0" smtClean="0">
                <a:effectLst/>
                <a:latin typeface="urw-din"/>
              </a:rPr>
              <a:t> are known as Search Engine. Some of the popular ones are: </a:t>
            </a:r>
            <a:r>
              <a:rPr lang="en-US" b="1" i="0" dirty="0" smtClean="0">
                <a:effectLst/>
                <a:latin typeface="urw-din"/>
              </a:rPr>
              <a:t>Google</a:t>
            </a:r>
            <a:r>
              <a:rPr lang="en-US" b="0" i="0" dirty="0" smtClean="0">
                <a:effectLst/>
                <a:latin typeface="urw-din"/>
              </a:rPr>
              <a:t>, </a:t>
            </a:r>
            <a:r>
              <a:rPr lang="en-US" b="1" i="0" dirty="0" smtClean="0">
                <a:effectLst/>
                <a:latin typeface="urw-din"/>
              </a:rPr>
              <a:t>Bing</a:t>
            </a:r>
            <a:r>
              <a:rPr lang="en-US" b="0" i="0" dirty="0" smtClean="0">
                <a:effectLst/>
                <a:latin typeface="urw-din"/>
              </a:rPr>
              <a:t>, </a:t>
            </a:r>
            <a:r>
              <a:rPr lang="en-US" b="1" i="0" dirty="0" smtClean="0">
                <a:effectLst/>
                <a:latin typeface="urw-din"/>
              </a:rPr>
              <a:t>Yahoo</a:t>
            </a:r>
            <a:r>
              <a:rPr lang="en-US" b="0" i="0" dirty="0" smtClean="0">
                <a:effectLst/>
                <a:latin typeface="urw-din"/>
              </a:rPr>
              <a:t>, </a:t>
            </a:r>
            <a:r>
              <a:rPr lang="en-US" b="1" i="0" dirty="0" smtClean="0">
                <a:effectLst/>
                <a:latin typeface="urw-din"/>
              </a:rPr>
              <a:t>Duck </a:t>
            </a:r>
            <a:r>
              <a:rPr lang="en-US" b="1" i="0" dirty="0" err="1" smtClean="0">
                <a:effectLst/>
                <a:latin typeface="urw-din"/>
              </a:rPr>
              <a:t>duck</a:t>
            </a:r>
            <a:r>
              <a:rPr lang="en-US" b="1" i="0" dirty="0" smtClean="0">
                <a:effectLst/>
                <a:latin typeface="urw-din"/>
              </a:rPr>
              <a:t> go</a:t>
            </a:r>
            <a:r>
              <a:rPr lang="en-US" b="0" i="0" dirty="0" smtClean="0">
                <a:effectLst/>
                <a:latin typeface="urw-din"/>
              </a:rPr>
              <a:t>, </a:t>
            </a:r>
            <a:r>
              <a:rPr lang="en-US" b="1" i="0" dirty="0" err="1" smtClean="0">
                <a:effectLst/>
                <a:latin typeface="urw-din"/>
              </a:rPr>
              <a:t>Baidu</a:t>
            </a:r>
            <a:r>
              <a:rPr lang="en-US" b="0" i="0" dirty="0" smtClean="0">
                <a:effectLst/>
                <a:latin typeface="urw-din"/>
              </a:rPr>
              <a:t>, etc.</a:t>
            </a:r>
            <a:endParaRPr lang="en-US" dirty="0"/>
          </a:p>
        </p:txBody>
      </p:sp>
      <p:pic>
        <p:nvPicPr>
          <p:cNvPr id="1028" name="Picture 4" descr="https://media.geeksforgeeks.org/wp-content/cdn-uploads/20200117140847/Untitled-Diagram-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6558" y="737516"/>
            <a:ext cx="5634626" cy="197992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01769" y="3739449"/>
            <a:ext cx="11389217" cy="2585323"/>
          </a:xfrm>
          <a:prstGeom prst="rect">
            <a:avLst/>
          </a:prstGeom>
        </p:spPr>
        <p:txBody>
          <a:bodyPr wrap="square">
            <a:spAutoFit/>
          </a:bodyPr>
          <a:lstStyle/>
          <a:p>
            <a:pPr fontAlgn="base"/>
            <a:r>
              <a:rPr lang="en-US" b="1" i="0" dirty="0" smtClean="0">
                <a:effectLst/>
                <a:latin typeface="var(--font-din)"/>
              </a:rPr>
              <a:t>There are three main components of the Search engine:</a:t>
            </a:r>
            <a:endParaRPr lang="en-US" b="0" i="0" dirty="0" smtClean="0">
              <a:effectLst/>
              <a:latin typeface="var(--font-din)"/>
            </a:endParaRPr>
          </a:p>
          <a:p>
            <a:pPr fontAlgn="base">
              <a:buFont typeface="Arial" panose="020B0604020202020204" pitchFamily="34" charset="0"/>
              <a:buChar char="•"/>
            </a:pPr>
            <a:r>
              <a:rPr lang="en-US" b="1" i="0" dirty="0" smtClean="0">
                <a:effectLst/>
                <a:latin typeface="var(--font-din)"/>
              </a:rPr>
              <a:t>Crawler</a:t>
            </a:r>
            <a:r>
              <a:rPr lang="en-US" b="0" i="0" dirty="0" smtClean="0">
                <a:effectLst/>
                <a:latin typeface="var(--font-din)"/>
              </a:rPr>
              <a:t>: Crawlers are software programs sometimes referred to the bots. It regularly scans the websites automatically for URLs, keywords, and links in order to discover the new updates. The crawler can follow the links present on some other webpage.</a:t>
            </a:r>
          </a:p>
          <a:p>
            <a:pPr fontAlgn="base">
              <a:buFont typeface="Arial" panose="020B0604020202020204" pitchFamily="34" charset="0"/>
              <a:buChar char="•"/>
            </a:pPr>
            <a:r>
              <a:rPr lang="en-US" b="1" i="0" dirty="0" smtClean="0">
                <a:effectLst/>
                <a:latin typeface="var(--font-din)"/>
              </a:rPr>
              <a:t>Index</a:t>
            </a:r>
            <a:r>
              <a:rPr lang="en-US" b="0" i="0" dirty="0" smtClean="0">
                <a:effectLst/>
                <a:latin typeface="var(--font-din)"/>
              </a:rPr>
              <a:t>: As we know, the Crawler continuously scans the websites, it develops an index of URLs, links and keywords to make the search results more effective.</a:t>
            </a:r>
          </a:p>
          <a:p>
            <a:pPr fontAlgn="base">
              <a:buFont typeface="Arial" panose="020B0604020202020204" pitchFamily="34" charset="0"/>
              <a:buChar char="•"/>
            </a:pPr>
            <a:r>
              <a:rPr lang="en-US" b="1" i="0" dirty="0" smtClean="0">
                <a:effectLst/>
                <a:latin typeface="var(--font-din)"/>
              </a:rPr>
              <a:t>Search Algorithm:</a:t>
            </a:r>
            <a:r>
              <a:rPr lang="en-US" b="0" i="0" dirty="0" smtClean="0">
                <a:effectLst/>
                <a:latin typeface="var(--font-din)"/>
              </a:rPr>
              <a:t> The search algorithm is the complete mechanism behind the whole searching process. It is working by searching for the index and finding for the most suitable webpages by matching keywords that are searched by the users.</a:t>
            </a:r>
            <a:endParaRPr lang="en-US" b="0" i="0" dirty="0">
              <a:effectLst/>
              <a:latin typeface="var(--font-din)"/>
            </a:endParaRPr>
          </a:p>
        </p:txBody>
      </p:sp>
    </p:spTree>
    <p:extLst>
      <p:ext uri="{BB962C8B-B14F-4D97-AF65-F5344CB8AC3E}">
        <p14:creationId xmlns:p14="http://schemas.microsoft.com/office/powerpoint/2010/main" val="883421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8" y="905890"/>
            <a:ext cx="11475076" cy="4247317"/>
          </a:xfrm>
          <a:prstGeom prst="rect">
            <a:avLst/>
          </a:prstGeom>
        </p:spPr>
        <p:txBody>
          <a:bodyPr wrap="square">
            <a:spAutoFit/>
          </a:bodyPr>
          <a:lstStyle/>
          <a:p>
            <a:pPr fontAlgn="base"/>
            <a:r>
              <a:rPr lang="en-US" b="1" i="0" dirty="0" smtClean="0">
                <a:effectLst/>
                <a:latin typeface="var(--font-din)"/>
              </a:rPr>
              <a:t>Web Browser:</a:t>
            </a:r>
          </a:p>
          <a:p>
            <a:pPr fontAlgn="base"/>
            <a:endParaRPr lang="en-US" b="1" dirty="0">
              <a:latin typeface="var(--font-din)"/>
            </a:endParaRPr>
          </a:p>
          <a:p>
            <a:pPr fontAlgn="base"/>
            <a:r>
              <a:rPr lang="en-US" b="0" i="0" dirty="0" smtClean="0">
                <a:effectLst/>
                <a:latin typeface="var(--font-din)"/>
              </a:rPr>
              <a:t> The web browser is an example of application software that is developed to retrieve and view the information from web pages or HTML files present on the web servers. The first web browser was invented by Sir Tim Berners-Lee in 1990 and the very first graphical web browser was developed in 1993 which is named the mosaic. After that, various web browsers were developed. Some of them are navigator which is developed by Netscape communication, </a:t>
            </a:r>
            <a:r>
              <a:rPr lang="en-US" b="1" i="0" dirty="0" smtClean="0">
                <a:effectLst/>
                <a:latin typeface="var(--font-din)"/>
              </a:rPr>
              <a:t>Microsoft’s internet explorer</a:t>
            </a:r>
            <a:r>
              <a:rPr lang="en-US" b="0" i="0" dirty="0" smtClean="0">
                <a:effectLst/>
                <a:latin typeface="var(--font-din)"/>
              </a:rPr>
              <a:t>, </a:t>
            </a:r>
            <a:r>
              <a:rPr lang="en-US" b="1" i="0" dirty="0" smtClean="0">
                <a:effectLst/>
                <a:latin typeface="var(--font-din)"/>
              </a:rPr>
              <a:t>Google Chrome</a:t>
            </a:r>
            <a:r>
              <a:rPr lang="en-US" b="0" i="0" dirty="0" smtClean="0">
                <a:effectLst/>
                <a:latin typeface="var(--font-din)"/>
              </a:rPr>
              <a:t>, </a:t>
            </a:r>
            <a:r>
              <a:rPr lang="en-US" b="1" i="0" dirty="0" smtClean="0">
                <a:effectLst/>
                <a:latin typeface="var(--font-din)"/>
              </a:rPr>
              <a:t>Mozilla Firefox</a:t>
            </a:r>
            <a:r>
              <a:rPr lang="en-US" b="0" i="0" dirty="0" smtClean="0">
                <a:effectLst/>
                <a:latin typeface="var(--font-din)"/>
              </a:rPr>
              <a:t>, </a:t>
            </a:r>
            <a:r>
              <a:rPr lang="en-US" b="1" i="0" dirty="0" smtClean="0">
                <a:effectLst/>
                <a:latin typeface="var(--font-din)"/>
              </a:rPr>
              <a:t>Opera</a:t>
            </a:r>
            <a:r>
              <a:rPr lang="en-US" b="0" i="0" dirty="0" smtClean="0">
                <a:effectLst/>
                <a:latin typeface="var(--font-din)"/>
              </a:rPr>
              <a:t> and </a:t>
            </a:r>
            <a:r>
              <a:rPr lang="en-US" b="1" i="0" dirty="0" smtClean="0">
                <a:effectLst/>
                <a:latin typeface="var(--font-din)"/>
              </a:rPr>
              <a:t>Apple safari</a:t>
            </a:r>
            <a:r>
              <a:rPr lang="en-US" b="0" i="0" dirty="0" smtClean="0">
                <a:effectLst/>
                <a:latin typeface="var(--font-din)"/>
              </a:rPr>
              <a:t>.</a:t>
            </a:r>
          </a:p>
          <a:p>
            <a:pPr fontAlgn="base"/>
            <a:endParaRPr lang="en-US" b="0" i="0" dirty="0" smtClean="0">
              <a:effectLst/>
              <a:latin typeface="var(--font-din)"/>
            </a:endParaRPr>
          </a:p>
          <a:p>
            <a:pPr fontAlgn="base"/>
            <a:r>
              <a:rPr lang="en-US" b="1" i="0" dirty="0" smtClean="0">
                <a:effectLst/>
                <a:latin typeface="var(--font-din)"/>
              </a:rPr>
              <a:t>The main characteristics of Web Browser are:</a:t>
            </a:r>
          </a:p>
          <a:p>
            <a:pPr fontAlgn="base"/>
            <a:endParaRPr lang="en-US" b="0" i="0" dirty="0" smtClean="0">
              <a:effectLst/>
              <a:latin typeface="var(--font-din)"/>
            </a:endParaRPr>
          </a:p>
          <a:p>
            <a:pPr fontAlgn="base">
              <a:buFont typeface="Arial" panose="020B0604020202020204" pitchFamily="34" charset="0"/>
              <a:buChar char="•"/>
            </a:pPr>
            <a:r>
              <a:rPr lang="en-US" b="0" i="0" dirty="0" smtClean="0">
                <a:effectLst/>
                <a:latin typeface="var(--font-din)"/>
              </a:rPr>
              <a:t>It consists of Graphical User Interface.</a:t>
            </a:r>
          </a:p>
          <a:p>
            <a:pPr fontAlgn="base">
              <a:buFont typeface="Arial" panose="020B0604020202020204" pitchFamily="34" charset="0"/>
              <a:buChar char="•"/>
            </a:pPr>
            <a:r>
              <a:rPr lang="en-US" b="0" i="0" dirty="0" smtClean="0">
                <a:effectLst/>
                <a:latin typeface="var(--font-din)"/>
              </a:rPr>
              <a:t>It contains the search box where the user can type the address or URL.</a:t>
            </a:r>
          </a:p>
          <a:p>
            <a:pPr fontAlgn="base">
              <a:buFont typeface="Arial" panose="020B0604020202020204" pitchFamily="34" charset="0"/>
              <a:buChar char="•"/>
            </a:pPr>
            <a:r>
              <a:rPr lang="en-US" b="0" i="0" dirty="0" smtClean="0">
                <a:effectLst/>
                <a:latin typeface="var(--font-din)"/>
              </a:rPr>
              <a:t>Page style can be static or dynamic. It depends upon the interactivity and the formatting.</a:t>
            </a:r>
          </a:p>
          <a:p>
            <a:pPr fontAlgn="base">
              <a:buFont typeface="Arial" panose="020B0604020202020204" pitchFamily="34" charset="0"/>
              <a:buChar char="•"/>
            </a:pPr>
            <a:r>
              <a:rPr lang="en-US" b="0" i="0" dirty="0" smtClean="0">
                <a:effectLst/>
                <a:latin typeface="var(--font-din)"/>
              </a:rPr>
              <a:t>TCP/IP and HTTP protocols are used by the web browsers</a:t>
            </a:r>
            <a:endParaRPr lang="en-US" b="0" i="0" dirty="0">
              <a:effectLst/>
              <a:latin typeface="var(--font-din)"/>
            </a:endParaRPr>
          </a:p>
        </p:txBody>
      </p:sp>
    </p:spTree>
    <p:extLst>
      <p:ext uri="{BB962C8B-B14F-4D97-AF65-F5344CB8AC3E}">
        <p14:creationId xmlns:p14="http://schemas.microsoft.com/office/powerpoint/2010/main" val="537497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6762" y="552650"/>
            <a:ext cx="6053901" cy="369332"/>
          </a:xfrm>
          <a:prstGeom prst="rect">
            <a:avLst/>
          </a:prstGeom>
        </p:spPr>
        <p:txBody>
          <a:bodyPr wrap="none">
            <a:spAutoFit/>
          </a:bodyPr>
          <a:lstStyle/>
          <a:p>
            <a:r>
              <a:rPr lang="en-US" b="1" i="0" dirty="0" smtClean="0">
                <a:effectLst/>
                <a:latin typeface="urw-din"/>
              </a:rPr>
              <a:t>Difference between Search Engine and Web Browser:</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14369856"/>
              </p:ext>
            </p:extLst>
          </p:nvPr>
        </p:nvGraphicFramePr>
        <p:xfrm>
          <a:off x="373487" y="1223301"/>
          <a:ext cx="10200068" cy="4352438"/>
        </p:xfrm>
        <a:graphic>
          <a:graphicData uri="http://schemas.openxmlformats.org/drawingml/2006/table">
            <a:tbl>
              <a:tblPr/>
              <a:tblGrid>
                <a:gridCol w="5100034"/>
                <a:gridCol w="5100034"/>
              </a:tblGrid>
              <a:tr h="330183">
                <a:tc>
                  <a:txBody>
                    <a:bodyPr/>
                    <a:lstStyle/>
                    <a:p>
                      <a:pPr algn="ctr" fontAlgn="base"/>
                      <a:r>
                        <a:rPr lang="en-US" sz="1400" b="1" cap="all">
                          <a:solidFill>
                            <a:srgbClr val="000000"/>
                          </a:solidFill>
                          <a:effectLst/>
                        </a:rPr>
                        <a:t>SEARCH ENGINE</a:t>
                      </a:r>
                    </a:p>
                  </a:txBody>
                  <a:tcPr marL="58961" marR="58961" marT="58961" marB="58961" anchor="ctr">
                    <a:lnL>
                      <a:noFill/>
                    </a:lnL>
                    <a:lnR>
                      <a:noFill/>
                    </a:lnR>
                    <a:lnT>
                      <a:noFill/>
                    </a:lnT>
                    <a:lnB w="9525" cap="flat" cmpd="sng" algn="ctr">
                      <a:solidFill>
                        <a:srgbClr val="EDEDED"/>
                      </a:solidFill>
                      <a:prstDash val="solid"/>
                      <a:round/>
                      <a:headEnd type="none" w="med" len="med"/>
                      <a:tailEnd type="none" w="med" len="med"/>
                    </a:lnB>
                    <a:solidFill>
                      <a:srgbClr val="FFFFFF"/>
                    </a:solidFill>
                  </a:tcPr>
                </a:tc>
                <a:tc>
                  <a:txBody>
                    <a:bodyPr/>
                    <a:lstStyle/>
                    <a:p>
                      <a:pPr algn="ctr" fontAlgn="base"/>
                      <a:r>
                        <a:rPr lang="en-US" sz="1400" b="1" cap="all">
                          <a:solidFill>
                            <a:srgbClr val="000000"/>
                          </a:solidFill>
                          <a:effectLst/>
                        </a:rPr>
                        <a:t>WEB BROWSER</a:t>
                      </a:r>
                    </a:p>
                  </a:txBody>
                  <a:tcPr marL="58961" marR="58961" marT="58961" marB="58961" anchor="ctr">
                    <a:lnL>
                      <a:noFill/>
                    </a:lnL>
                    <a:lnR>
                      <a:noFill/>
                    </a:lnR>
                    <a:lnT>
                      <a:noFill/>
                    </a:lnT>
                    <a:lnB w="9525" cap="flat" cmpd="sng" algn="ctr">
                      <a:solidFill>
                        <a:srgbClr val="EDEDED"/>
                      </a:solidFill>
                      <a:prstDash val="solid"/>
                      <a:round/>
                      <a:headEnd type="none" w="med" len="med"/>
                      <a:tailEnd type="none" w="med" len="med"/>
                    </a:lnB>
                    <a:solidFill>
                      <a:srgbClr val="FFFFFF"/>
                    </a:solidFill>
                  </a:tcPr>
                </a:tc>
              </a:tr>
              <a:tr h="1164484">
                <a:tc>
                  <a:txBody>
                    <a:bodyPr/>
                    <a:lstStyle/>
                    <a:p>
                      <a:pPr algn="l" fontAlgn="base"/>
                      <a:r>
                        <a:rPr lang="en-US" sz="1400" b="0">
                          <a:effectLst/>
                        </a:rPr>
                        <a:t>A search engine is used to find the information in the World Wide Web and displays the results at one place.</a:t>
                      </a:r>
                    </a:p>
                  </a:txBody>
                  <a:tcPr marL="103182" marR="103182" marT="51591" marB="51591"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400" b="0">
                          <a:effectLst/>
                        </a:rPr>
                        <a:t>Web Browser uses the search engine to retrieve and view the information from web pages present on the web servers.</a:t>
                      </a:r>
                    </a:p>
                  </a:txBody>
                  <a:tcPr marL="103182" marR="103182" marT="51591" marB="51591"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r>
              <a:tr h="952224">
                <a:tc>
                  <a:txBody>
                    <a:bodyPr/>
                    <a:lstStyle/>
                    <a:p>
                      <a:pPr algn="l" fontAlgn="base"/>
                      <a:r>
                        <a:rPr lang="en-US" sz="1400" b="0">
                          <a:effectLst/>
                        </a:rPr>
                        <a:t>Search engine is intended to gather Information regarding several URL’s and to maintain it.</a:t>
                      </a:r>
                    </a:p>
                  </a:txBody>
                  <a:tcPr marL="103182" marR="103182" marT="51591" marB="51591"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400" b="0">
                          <a:effectLst/>
                        </a:rPr>
                        <a:t>Web Browsers are intended to Display the web page of the current URL available at the server.</a:t>
                      </a:r>
                    </a:p>
                  </a:txBody>
                  <a:tcPr marL="103182" marR="103182" marT="51591" marB="51591"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r>
              <a:tr h="952224">
                <a:tc>
                  <a:txBody>
                    <a:bodyPr/>
                    <a:lstStyle/>
                    <a:p>
                      <a:pPr algn="l" fontAlgn="base"/>
                      <a:r>
                        <a:rPr lang="en-US" sz="1400" b="0">
                          <a:effectLst/>
                        </a:rPr>
                        <a:t>A search engine contains its own database</a:t>
                      </a:r>
                    </a:p>
                  </a:txBody>
                  <a:tcPr marL="103182" marR="103182" marT="51591" marB="51591"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400" b="0">
                          <a:effectLst/>
                        </a:rPr>
                        <a:t>No database is required in Web browser. It contains only cache memory to store cookies.</a:t>
                      </a:r>
                    </a:p>
                  </a:txBody>
                  <a:tcPr marL="103182" marR="103182" marT="51591" marB="51591" anchor="ctr">
                    <a:lnL>
                      <a:noFill/>
                    </a:lnL>
                    <a:lnR>
                      <a:noFill/>
                    </a:lnR>
                    <a:lnT w="9525" cap="flat" cmpd="sng" algn="ctr">
                      <a:solidFill>
                        <a:srgbClr val="EDEDED"/>
                      </a:solidFill>
                      <a:prstDash val="solid"/>
                      <a:round/>
                      <a:headEnd type="none" w="med" len="med"/>
                      <a:tailEnd type="none" w="med" len="med"/>
                    </a:lnT>
                    <a:lnB w="9525" cap="flat" cmpd="sng" algn="ctr">
                      <a:solidFill>
                        <a:srgbClr val="EDEDED"/>
                      </a:solidFill>
                      <a:prstDash val="solid"/>
                      <a:round/>
                      <a:headEnd type="none" w="med" len="med"/>
                      <a:tailEnd type="none" w="med" len="med"/>
                    </a:lnB>
                    <a:solidFill>
                      <a:srgbClr val="FFFFFF"/>
                    </a:solidFill>
                  </a:tcPr>
                </a:tc>
              </a:tr>
              <a:tr h="952224">
                <a:tc>
                  <a:txBody>
                    <a:bodyPr/>
                    <a:lstStyle/>
                    <a:p>
                      <a:pPr algn="l" fontAlgn="base"/>
                      <a:r>
                        <a:rPr lang="en-US" sz="1400" b="0">
                          <a:effectLst/>
                        </a:rPr>
                        <a:t>Example of famous search engines are: Google, Yahoo, Bing, DuckDuckgo, Baidu Internet Explorer.</a:t>
                      </a:r>
                    </a:p>
                  </a:txBody>
                  <a:tcPr marL="103182" marR="103182" marT="51591" marB="51591" anchor="ctr">
                    <a:lnL>
                      <a:noFill/>
                    </a:lnL>
                    <a:lnR>
                      <a:noFill/>
                    </a:lnR>
                    <a:lnT w="9525" cap="flat" cmpd="sng" algn="ctr">
                      <a:solidFill>
                        <a:srgbClr val="EDEDED"/>
                      </a:solidFill>
                      <a:prstDash val="solid"/>
                      <a:round/>
                      <a:headEnd type="none" w="med" len="med"/>
                      <a:tailEnd type="none" w="med" len="med"/>
                    </a:lnT>
                    <a:lnB>
                      <a:noFill/>
                    </a:lnB>
                    <a:solidFill>
                      <a:srgbClr val="FFFFFF"/>
                    </a:solidFill>
                  </a:tcPr>
                </a:tc>
                <a:tc>
                  <a:txBody>
                    <a:bodyPr/>
                    <a:lstStyle/>
                    <a:p>
                      <a:pPr algn="l" fontAlgn="base"/>
                      <a:r>
                        <a:rPr lang="en-US" sz="1400" b="0" dirty="0">
                          <a:effectLst/>
                        </a:rPr>
                        <a:t>Some of the widely used web browsers are: Mozilla Firefox, Netscape Navigator, and Google Chrome.</a:t>
                      </a:r>
                    </a:p>
                  </a:txBody>
                  <a:tcPr marL="103182" marR="103182" marT="51591" marB="51591" anchor="ctr">
                    <a:lnL>
                      <a:noFill/>
                    </a:lnL>
                    <a:lnR>
                      <a:noFill/>
                    </a:lnR>
                    <a:lnT w="9525" cap="flat" cmpd="sng" algn="ctr">
                      <a:solidFill>
                        <a:srgbClr val="EDEDED"/>
                      </a:solidFill>
                      <a:prstDash val="solid"/>
                      <a:round/>
                      <a:headEnd type="none" w="med" len="med"/>
                      <a:tailEnd type="none" w="med" len="med"/>
                    </a:lnT>
                    <a:lnB>
                      <a:noFill/>
                    </a:lnB>
                    <a:solidFill>
                      <a:srgbClr val="FFFFFF"/>
                    </a:solidFill>
                  </a:tcPr>
                </a:tc>
              </a:tr>
            </a:tbl>
          </a:graphicData>
        </a:graphic>
      </p:graphicFrame>
    </p:spTree>
    <p:extLst>
      <p:ext uri="{BB962C8B-B14F-4D97-AF65-F5344CB8AC3E}">
        <p14:creationId xmlns:p14="http://schemas.microsoft.com/office/powerpoint/2010/main" val="449622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611</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Calibri</vt:lpstr>
      <vt:lpstr>Calibri Light</vt:lpstr>
      <vt:lpstr>erdana</vt:lpstr>
      <vt:lpstr>Open-sans</vt:lpstr>
      <vt:lpstr>urw-din</vt:lpstr>
      <vt:lpstr>var(--font-din)</vt:lpstr>
      <vt:lpstr>Verdana</vt:lpstr>
      <vt:lpstr>Office Theme</vt:lpstr>
      <vt:lpstr>Internet, Search engines, Brewers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Search engines, Brewers</dc:title>
  <dc:creator>DELL</dc:creator>
  <cp:lastModifiedBy>DELL</cp:lastModifiedBy>
  <cp:revision>2</cp:revision>
  <dcterms:created xsi:type="dcterms:W3CDTF">2020-12-04T21:29:26Z</dcterms:created>
  <dcterms:modified xsi:type="dcterms:W3CDTF">2020-12-04T21:35:16Z</dcterms:modified>
</cp:coreProperties>
</file>