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06" r:id="rId4"/>
    <p:sldId id="307" r:id="rId5"/>
    <p:sldId id="261" r:id="rId6"/>
    <p:sldId id="308" r:id="rId7"/>
    <p:sldId id="262" r:id="rId8"/>
    <p:sldId id="270" r:id="rId9"/>
    <p:sldId id="271" r:id="rId10"/>
    <p:sldId id="266" r:id="rId11"/>
    <p:sldId id="272" r:id="rId12"/>
    <p:sldId id="259" r:id="rId13"/>
    <p:sldId id="310" r:id="rId14"/>
    <p:sldId id="267" r:id="rId15"/>
    <p:sldId id="309" r:id="rId16"/>
    <p:sldId id="303" r:id="rId17"/>
    <p:sldId id="269" r:id="rId18"/>
    <p:sldId id="273" r:id="rId19"/>
    <p:sldId id="274" r:id="rId20"/>
    <p:sldId id="275" r:id="rId21"/>
    <p:sldId id="276" r:id="rId22"/>
    <p:sldId id="304" r:id="rId23"/>
    <p:sldId id="277" r:id="rId24"/>
    <p:sldId id="278" r:id="rId25"/>
    <p:sldId id="279" r:id="rId26"/>
    <p:sldId id="280" r:id="rId27"/>
    <p:sldId id="305" r:id="rId28"/>
    <p:sldId id="281" r:id="rId29"/>
    <p:sldId id="282" r:id="rId30"/>
    <p:sldId id="283" r:id="rId31"/>
    <p:sldId id="284" r:id="rId32"/>
    <p:sldId id="286" r:id="rId33"/>
    <p:sldId id="292" r:id="rId34"/>
    <p:sldId id="293" r:id="rId35"/>
    <p:sldId id="294" r:id="rId36"/>
    <p:sldId id="295" r:id="rId37"/>
    <p:sldId id="29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98" autoAdjust="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0C1E15-C858-4F38-9F79-4B469260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620EAB-9C07-4CDE-8E8D-45135A9D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4CCAF-D6F8-4534-B40A-696D67657FA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F4DDA-9A4C-47D5-989E-5E1CC5C669A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F4DDA-9A4C-47D5-989E-5E1CC5C669A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836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6D521-1D34-453F-BEA8-17E894E3BC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6D521-1D34-453F-BEA8-17E894E3BC2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08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5ADD6-01CF-4E00-A458-CFBDD175B22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DB50D-FCE1-4D2C-8D75-F2770E5695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469CB-D817-4D5D-9580-B8947415DCE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DCDB2-A0E4-4467-9604-12ADC77B1E9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6C5B5-0B14-48E2-BF46-B57E7614D5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3A29A-FE2B-4B8A-87B3-D2B41142D72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23B37-11CD-4CE7-BFBC-F1897824A2A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A65DE-87F5-44D0-B23C-53E0F5F546E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5BC51-AE87-4ABE-91E1-36E8CA928F4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0D313-FDDB-4499-B445-A12B06B681C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258FD-4009-473A-815A-6BDB4EF5673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7337D-B9DE-4787-94B1-7DED39F25EA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6492A-6490-4DBA-9B9B-E082127A5D4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A3F94-1203-484E-9A3F-7BF55DD6AD2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D1A44-AFB3-4206-9E71-B00420083B9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D7329-BF4B-4864-A415-2A7F372335E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52A78-4603-4F06-9557-51680388FBB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3B878-A60A-45EA-A689-ADB1BE4B211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76AE7-8B71-4CD9-AC0A-F8EDCDA4A95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D718-F51B-4CFC-BB37-B102A761BD5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D6193-F49A-44C3-A3A5-7763B67539B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B0F4B-C5AE-4170-8F1D-2A355CA25D6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D500A-058A-47FB-9DFD-B590178B433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CB17D-26C9-4A4B-91FC-93895C24A0D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3B878-A60A-45EA-A689-ADB1BE4B21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988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5BD04-33EA-4BF8-9B63-8727D3F0CEB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0311-08F6-4A7E-B666-0217678A8D9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3A4DA-B728-4E68-9CA7-F24F5D61B39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692BA-2572-4234-B784-1F7AB43BC87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BF0AF-3E87-425E-A219-71653BEFC8C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C504-08BC-4E91-959A-86750883C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D05DC-3128-4E1F-A1AA-2ECEB0EE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5146-48BD-482D-BCF3-4E95AE0B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1A05-6919-4341-B2CF-C582DC9E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3BB-2BF7-447A-9BF2-1C2B9174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E514-4CCD-4EC7-8E81-B359FC974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F88C-B128-4631-A02E-6FD16F33E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867F-1BE9-4D9D-9AE2-C0AAAE0E4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A7022-7EE0-412C-BCB6-B46F2D92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D8CB5-359B-456C-9FD5-84E5C29B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7618-95CC-4538-9894-3BE101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E00CBE-418E-4CF7-8C08-D6D94B56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F369-58C5-4BA5-A026-5B7D511D4BA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57200"/>
            <a:ext cx="82296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5400" b="1" kern="0" dirty="0" smtClean="0">
                <a:solidFill>
                  <a:schemeClr val="folHlink"/>
                </a:solidFill>
              </a:rPr>
              <a:t>Seeds</a:t>
            </a:r>
          </a:p>
        </p:txBody>
      </p:sp>
      <p:sp>
        <p:nvSpPr>
          <p:cNvPr id="3" name="AutoShape 2" descr="Image result for images of see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28479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75" y="1406236"/>
            <a:ext cx="2533650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054" y="1371600"/>
            <a:ext cx="2667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512847"/>
            <a:ext cx="4572000" cy="2910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47" y="3512847"/>
            <a:ext cx="2493480" cy="2732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9E81B-6EB0-41DC-ADE8-289FD9047E3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Seeds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1628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hypocotyl</a:t>
            </a:r>
            <a:r>
              <a:rPr lang="en-US" sz="2800" smtClean="0">
                <a:solidFill>
                  <a:schemeClr val="bg1"/>
                </a:solidFill>
              </a:rPr>
              <a:t> is the portion of the stem below the cotyledons. 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endParaRPr lang="en-US" sz="2800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438275" y="2819400"/>
            <a:ext cx="6400800" cy="331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6" descr="diac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3370263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962275" y="3352800"/>
            <a:ext cx="2286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962275" y="2971800"/>
            <a:ext cx="144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Hypocotyl</a:t>
            </a:r>
          </a:p>
        </p:txBody>
      </p:sp>
      <p:pic>
        <p:nvPicPr>
          <p:cNvPr id="10249" name="Picture 9" descr="monoco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159125"/>
            <a:ext cx="1990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5943600" y="51054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553200" y="4876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Hypocotyl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A7516-7D72-4C2B-BADA-4A43E34157C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315200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radicle</a:t>
            </a:r>
            <a:r>
              <a:rPr lang="en-US" sz="2800" smtClean="0">
                <a:solidFill>
                  <a:schemeClr val="bg1"/>
                </a:solidFill>
              </a:rPr>
              <a:t> is the young embryonic root and root tip.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Seeds</a:t>
            </a:r>
          </a:p>
        </p:txBody>
      </p:sp>
      <p:grpSp>
        <p:nvGrpSpPr>
          <p:cNvPr id="11269" name="Group 17"/>
          <p:cNvGrpSpPr>
            <a:grpSpLocks/>
          </p:cNvGrpSpPr>
          <p:nvPr/>
        </p:nvGrpSpPr>
        <p:grpSpPr bwMode="auto">
          <a:xfrm>
            <a:off x="1295400" y="2667000"/>
            <a:ext cx="6548438" cy="3011488"/>
            <a:chOff x="864" y="1872"/>
            <a:chExt cx="4125" cy="1897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864" y="1872"/>
              <a:ext cx="4125" cy="18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71" name="Picture 6" descr="diaco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4" y="2027"/>
              <a:ext cx="1692" cy="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9" descr="monocot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4" y="1894"/>
              <a:ext cx="1254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 flipH="1" flipV="1">
              <a:off x="3792" y="33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176" y="340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Radicle</a:t>
              </a:r>
            </a:p>
          </p:txBody>
        </p:sp>
        <p:sp>
          <p:nvSpPr>
            <p:cNvPr id="11275" name="Line 15"/>
            <p:cNvSpPr>
              <a:spLocks noChangeShapeType="1"/>
            </p:cNvSpPr>
            <p:nvPr/>
          </p:nvSpPr>
          <p:spPr bwMode="auto">
            <a:xfrm flipV="1">
              <a:off x="1344" y="2688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6"/>
            <p:cNvSpPr txBox="1">
              <a:spLocks noChangeArrowheads="1"/>
            </p:cNvSpPr>
            <p:nvPr/>
          </p:nvSpPr>
          <p:spPr bwMode="auto">
            <a:xfrm>
              <a:off x="1008" y="3360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Radicle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47D2-ACAC-4F3A-8BD2-5EE76B8F06A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folHlink"/>
                </a:solidFill>
              </a:rPr>
              <a:t>Mono</a:t>
            </a:r>
            <a:r>
              <a:rPr lang="en-US" b="1" dirty="0" smtClean="0">
                <a:solidFill>
                  <a:schemeClr val="folHlink"/>
                </a:solidFill>
              </a:rPr>
              <a:t>cot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4724400" y="2209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029200" y="1828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Epicotyl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2819400" y="3733800"/>
            <a:ext cx="2057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6002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Radicle</a:t>
            </a: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2895600" y="29718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1447800" y="2743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Hypocotyl</a:t>
            </a:r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 flipH="1" flipV="1">
            <a:off x="5791200" y="5410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 flipH="1" flipV="1">
            <a:off x="4724400" y="54864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6248400" y="5562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Seed Coat</a:t>
            </a:r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 flipV="1">
            <a:off x="3124200" y="4648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 flipV="1">
            <a:off x="3124200" y="47244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24"/>
          <p:cNvSpPr txBox="1">
            <a:spLocks noChangeArrowheads="1"/>
          </p:cNvSpPr>
          <p:nvPr/>
        </p:nvSpPr>
        <p:spPr bwMode="auto">
          <a:xfrm>
            <a:off x="1447800" y="5029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Cotyledons</a:t>
            </a:r>
          </a:p>
        </p:txBody>
      </p:sp>
      <p:sp>
        <p:nvSpPr>
          <p:cNvPr id="15378" name="Line 25"/>
          <p:cNvSpPr>
            <a:spLocks noChangeShapeType="1"/>
          </p:cNvSpPr>
          <p:nvPr/>
        </p:nvSpPr>
        <p:spPr bwMode="auto">
          <a:xfrm>
            <a:off x="3124200" y="2570018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Text Box 26"/>
          <p:cNvSpPr txBox="1">
            <a:spLocks noChangeArrowheads="1"/>
          </p:cNvSpPr>
          <p:nvPr/>
        </p:nvSpPr>
        <p:spPr bwMode="auto">
          <a:xfrm>
            <a:off x="1676400" y="2286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Plumule</a:t>
            </a:r>
          </a:p>
        </p:txBody>
      </p:sp>
      <p:sp>
        <p:nvSpPr>
          <p:cNvPr id="15380" name="Line 28"/>
          <p:cNvSpPr>
            <a:spLocks noChangeShapeType="1"/>
          </p:cNvSpPr>
          <p:nvPr/>
        </p:nvSpPr>
        <p:spPr bwMode="auto">
          <a:xfrm flipH="1" flipV="1">
            <a:off x="4876800" y="41148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Text Box 29"/>
          <p:cNvSpPr txBox="1">
            <a:spLocks noChangeArrowheads="1"/>
          </p:cNvSpPr>
          <p:nvPr/>
        </p:nvSpPr>
        <p:spPr bwMode="auto">
          <a:xfrm>
            <a:off x="6629400" y="4267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Hilum</a:t>
            </a:r>
          </a:p>
        </p:txBody>
      </p:sp>
      <p:sp>
        <p:nvSpPr>
          <p:cNvPr id="15382" name="Line 30"/>
          <p:cNvSpPr>
            <a:spLocks noChangeShapeType="1"/>
          </p:cNvSpPr>
          <p:nvPr/>
        </p:nvSpPr>
        <p:spPr bwMode="auto">
          <a:xfrm flipV="1">
            <a:off x="2667000" y="396240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Text Box 31"/>
          <p:cNvSpPr txBox="1">
            <a:spLocks noChangeArrowheads="1"/>
          </p:cNvSpPr>
          <p:nvPr/>
        </p:nvSpPr>
        <p:spPr bwMode="auto">
          <a:xfrm>
            <a:off x="1371600" y="4191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Micropyle</a:t>
            </a:r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1524000" y="1524000"/>
            <a:ext cx="5943600" cy="4724400"/>
            <a:chOff x="1008" y="1008"/>
            <a:chExt cx="3744" cy="2976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008" y="1008"/>
              <a:ext cx="3744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26" descr="monoco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8" y="1248"/>
              <a:ext cx="1747" cy="2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3360" y="291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Radicle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360" y="2640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Hypocotyl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3360" y="2352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Axis of Embryo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3360" y="1488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Cotyledon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3360" y="3206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Coleorhiza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3360" y="1776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Coleoptile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3360" y="349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Pedicel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360" y="1200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Endosperm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3360" y="2064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Epicotyl</a:t>
              </a: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2160" y="1296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H="1">
              <a:off x="2256" y="1632"/>
              <a:ext cx="105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H="1">
              <a:off x="2496" y="1920"/>
              <a:ext cx="81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H="1">
              <a:off x="2496" y="2208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H="1">
              <a:off x="2304" y="2496"/>
              <a:ext cx="105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H="1">
              <a:off x="2112" y="36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H="1">
              <a:off x="2208" y="336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H="1">
              <a:off x="2256" y="3072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H="1">
              <a:off x="2256" y="2784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47D2-ACAC-4F3A-8BD2-5EE76B8F06A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219200" y="1524000"/>
            <a:ext cx="66294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5" descr="diac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34290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Dicot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4724400" y="2209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029200" y="1828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Epicotyl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2819400" y="3733800"/>
            <a:ext cx="2057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6002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Radicle</a:t>
            </a: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2895600" y="29718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1447800" y="2743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Hypocotyl</a:t>
            </a:r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 flipH="1" flipV="1">
            <a:off x="5791200" y="5410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 flipH="1" flipV="1">
            <a:off x="4724400" y="54864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6248400" y="5562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Seed Coat</a:t>
            </a:r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 flipV="1">
            <a:off x="3124200" y="4648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 flipV="1">
            <a:off x="3124200" y="47244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24"/>
          <p:cNvSpPr txBox="1">
            <a:spLocks noChangeArrowheads="1"/>
          </p:cNvSpPr>
          <p:nvPr/>
        </p:nvSpPr>
        <p:spPr bwMode="auto">
          <a:xfrm>
            <a:off x="1447800" y="5029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Cotyledons</a:t>
            </a:r>
          </a:p>
        </p:txBody>
      </p:sp>
      <p:sp>
        <p:nvSpPr>
          <p:cNvPr id="15378" name="Line 25"/>
          <p:cNvSpPr>
            <a:spLocks noChangeShapeType="1"/>
          </p:cNvSpPr>
          <p:nvPr/>
        </p:nvSpPr>
        <p:spPr bwMode="auto">
          <a:xfrm>
            <a:off x="3124200" y="25146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Text Box 26"/>
          <p:cNvSpPr txBox="1">
            <a:spLocks noChangeArrowheads="1"/>
          </p:cNvSpPr>
          <p:nvPr/>
        </p:nvSpPr>
        <p:spPr bwMode="auto">
          <a:xfrm>
            <a:off x="1676400" y="2286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Plumule</a:t>
            </a:r>
          </a:p>
        </p:txBody>
      </p:sp>
      <p:sp>
        <p:nvSpPr>
          <p:cNvPr id="15380" name="Line 28"/>
          <p:cNvSpPr>
            <a:spLocks noChangeShapeType="1"/>
          </p:cNvSpPr>
          <p:nvPr/>
        </p:nvSpPr>
        <p:spPr bwMode="auto">
          <a:xfrm flipH="1" flipV="1">
            <a:off x="4876800" y="41148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Text Box 29"/>
          <p:cNvSpPr txBox="1">
            <a:spLocks noChangeArrowheads="1"/>
          </p:cNvSpPr>
          <p:nvPr/>
        </p:nvSpPr>
        <p:spPr bwMode="auto">
          <a:xfrm>
            <a:off x="6629400" y="4267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Hilum</a:t>
            </a:r>
          </a:p>
        </p:txBody>
      </p:sp>
      <p:sp>
        <p:nvSpPr>
          <p:cNvPr id="15382" name="Line 30"/>
          <p:cNvSpPr>
            <a:spLocks noChangeShapeType="1"/>
          </p:cNvSpPr>
          <p:nvPr/>
        </p:nvSpPr>
        <p:spPr bwMode="auto">
          <a:xfrm flipV="1">
            <a:off x="2667000" y="396240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Text Box 31"/>
          <p:cNvSpPr txBox="1">
            <a:spLocks noChangeArrowheads="1"/>
          </p:cNvSpPr>
          <p:nvPr/>
        </p:nvSpPr>
        <p:spPr bwMode="auto">
          <a:xfrm>
            <a:off x="1371600" y="4191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Micropyle</a:t>
            </a:r>
          </a:p>
        </p:txBody>
      </p:sp>
    </p:spTree>
    <p:extLst>
      <p:ext uri="{BB962C8B-B14F-4D97-AF65-F5344CB8AC3E}">
        <p14:creationId xmlns:p14="http://schemas.microsoft.com/office/powerpoint/2010/main" val="35428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4F41B-6FBD-45A6-8C1C-0C659B3F272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Monocots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1295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5800" y="1219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   Maize, wheat, rice, and oats are typical monocots.</a:t>
            </a:r>
          </a:p>
          <a:p>
            <a:pPr eaLnBrk="1" hangingPunct="1"/>
            <a:endParaRPr lang="en-US" kern="0" dirty="0" smtClean="0">
              <a:solidFill>
                <a:schemeClr val="bg1"/>
              </a:solidFill>
            </a:endParaRPr>
          </a:p>
          <a:p>
            <a:pPr eaLnBrk="1" hangingPunct="1"/>
            <a:endParaRPr lang="en-US" sz="4000" kern="0" dirty="0" smtClean="0"/>
          </a:p>
        </p:txBody>
      </p:sp>
      <p:pic>
        <p:nvPicPr>
          <p:cNvPr id="10" name="Picture 12" descr="cornwhea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2667000"/>
            <a:ext cx="52768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4F41B-6FBD-45A6-8C1C-0C659B3F272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Dicots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1295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Dicots include: Garden beans, legumes,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alfalfa, soybeans, and cowpeas. </a:t>
            </a:r>
          </a:p>
          <a:p>
            <a:pPr marL="609600" indent="-609600"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7413" name="Picture 5" descr="cowpe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294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37F4-D43C-4478-82A6-1D622BDC3E4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solidFill>
                  <a:schemeClr val="folHlink"/>
                </a:solidFill>
              </a:rPr>
              <a:t>Seed Germination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0862-17FF-4FC5-96B1-0FB2C01AFD9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Seed Germination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3733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Factors affecting seed germination: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en-US" smtClean="0">
                <a:solidFill>
                  <a:schemeClr val="bg1"/>
                </a:solidFill>
              </a:rPr>
              <a:t>Moisture</a:t>
            </a:r>
          </a:p>
          <a:p>
            <a:pPr marL="609600" indent="-609600" eaLnBrk="1" hangingPunct="1"/>
            <a:r>
              <a:rPr lang="en-US" smtClean="0">
                <a:solidFill>
                  <a:schemeClr val="bg1"/>
                </a:solidFill>
              </a:rPr>
              <a:t>Temperature</a:t>
            </a:r>
          </a:p>
          <a:p>
            <a:pPr marL="609600" indent="-609600" eaLnBrk="1" hangingPunct="1"/>
            <a:r>
              <a:rPr lang="en-US" smtClean="0">
                <a:solidFill>
                  <a:schemeClr val="bg1"/>
                </a:solidFill>
              </a:rPr>
              <a:t>Oxygen</a:t>
            </a:r>
          </a:p>
          <a:p>
            <a:pPr marL="609600" indent="-609600" eaLnBrk="1" hangingPunct="1"/>
            <a:r>
              <a:rPr lang="en-US" smtClean="0">
                <a:solidFill>
                  <a:schemeClr val="bg1"/>
                </a:solidFill>
              </a:rPr>
              <a:t>Light</a:t>
            </a: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sz="2800" b="1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9E4D-05BA-410D-90DD-A97A9BAF792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Moisture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543800" cy="3733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A seed must have an ample supply of moisture for germination to occur.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Moisture content needed for germination to occur ranges from 25% to 75%.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Once the germination process begins, a dry period or lack of water will cause the death of the developing embryo.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173D-12EA-409C-A5DA-279036311D1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Temperature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543800" cy="3733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Temperature affects both the germination percentage and the germination rate.</a:t>
            </a:r>
            <a:br>
              <a:rPr lang="en-US" sz="2800" smtClean="0">
                <a:solidFill>
                  <a:schemeClr val="bg1"/>
                </a:solidFill>
              </a:rPr>
            </a:b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Germination rate is lower at low temperatures.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Most plant seeds germinate at an optimum temperature range of 68</a:t>
            </a:r>
            <a:r>
              <a:rPr lang="en-US" sz="2800" smtClean="0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800" smtClean="0">
                <a:solidFill>
                  <a:schemeClr val="bg1"/>
                </a:solidFill>
              </a:rPr>
              <a:t>F to 120</a:t>
            </a:r>
            <a:r>
              <a:rPr lang="en-US" sz="2800" smtClean="0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800" smtClean="0">
                <a:solidFill>
                  <a:schemeClr val="bg1"/>
                </a:solidFill>
              </a:rPr>
              <a:t>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760C-340B-4F78-9E3D-A9030441BC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folHlink"/>
                </a:solidFill>
              </a:rPr>
              <a:t>Seeds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914400" y="1828800"/>
            <a:ext cx="7543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life cycle of many plants begins with a seed. Seeds are essential for the survival and continued existence of many plant species.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Seeds contain the genetic material to produce </a:t>
            </a:r>
            <a:r>
              <a:rPr lang="en-US" sz="3200" dirty="0" smtClean="0">
                <a:solidFill>
                  <a:schemeClr val="bg1"/>
                </a:solidFill>
              </a:rPr>
              <a:t>another. </a:t>
            </a:r>
            <a:endParaRPr lang="en-US" sz="3200" dirty="0"/>
          </a:p>
          <a:p>
            <a:pPr marL="342900" indent="-342900"/>
            <a:endParaRPr lang="en-US" sz="2400" dirty="0"/>
          </a:p>
          <a:p>
            <a:pPr marL="342900" indent="-342900"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77FC6-946F-4A64-B853-3C3B2967559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Oxygen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Oxygen is necessary for respiration to occur within a seed. Respiration converts the stored food in the seed into energy for germination.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Some seeds require less oxygen than others. 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Oxygen deficiency occurs if seeds are planted in flooded or compacted soil.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63E83-EF27-46CD-A1D4-D29BC2757BE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Light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presence or absence of light may or may not have an effect on germination.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Light is not as important as a viable seed, germination medium, water, optimum temperature, and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91EB-552C-436B-8587-FD9BAA099A7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solidFill>
                  <a:schemeClr val="folHlink"/>
                </a:solidFill>
              </a:rPr>
              <a:t>Seed Dormancy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6411-A3D0-4C41-93DF-974BA52C5BC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Seed Dormancy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Most seeds produced by mature plants pass through a period of inactivity or dormancy prior to germination. During this period of inactivity, seeds remain viable.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Dormancy may be internal, external, or a combination of both.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0371-6318-4D78-809F-00575936B46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>Embryo (Internal) Dormancy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Dormancy may occur when a mature seed contains an underdeveloped or immature embryo.</a:t>
            </a:r>
            <a:br>
              <a:rPr lang="en-US" sz="2800" smtClean="0">
                <a:solidFill>
                  <a:schemeClr val="bg1"/>
                </a:solidFill>
              </a:rPr>
            </a:b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Internal dormancy of most seeds involves a period of after-ripening. After-ripening occurs when a seed does not or is not ready to germinate until it completes a certain stage of development.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Some seeds mature in the fruit but do not germinate until released from the fruit.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C176-CD10-4C4D-BAB0-58E59F0D646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>Seedcoat (External) Dormancy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 seed may require a certain amount of light to germinate causing the seed to remain dormant until exposed to light.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seedcoat may be hard and/or thick, preventing the absorption of water, intake of oxygen, or physically preventing the expansion of the embryo.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83AB-86E9-47C1-BD2E-9BD5B6D054A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Adverse Conditions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914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Conditions that may affect the viability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and germination of seeds include:</a:t>
            </a:r>
            <a:br>
              <a:rPr lang="en-US" smtClean="0">
                <a:solidFill>
                  <a:schemeClr val="bg1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Mechanical Injury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Diseases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Improper Storage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Age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Inadequate Growing Medium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7CB84-02B6-43A4-9673-7A1554A3DD7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solidFill>
                  <a:schemeClr val="folHlink"/>
                </a:solidFill>
              </a:rPr>
              <a:t>The Germination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03B65-9611-4CA2-9002-C54251C39F2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The Germination Process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5532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Steps in the germination process:</a:t>
            </a:r>
            <a:br>
              <a:rPr lang="en-US" smtClean="0">
                <a:solidFill>
                  <a:schemeClr val="bg1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Water Absorption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Radicle Emergence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Plant Emergence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Leaf Formation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Photosynthesis</a:t>
            </a:r>
            <a:br>
              <a:rPr lang="en-US" smtClean="0">
                <a:solidFill>
                  <a:schemeClr val="bg1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C9C3-FB89-4421-A2D1-DAFB7F5E811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Water Absorption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The seed absorbs water and oxygen.</a:t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Absorbed oxygen causes the seed to swell and increase in size. </a:t>
            </a:r>
            <a:br>
              <a:rPr lang="en-US" sz="2800" smtClean="0">
                <a:solidFill>
                  <a:schemeClr val="bg1"/>
                </a:solidFill>
              </a:rPr>
            </a:b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The seed secretes enzymes that convert insoluble starches into soluble sugars.</a:t>
            </a:r>
            <a:br>
              <a:rPr lang="en-US" sz="2800" smtClean="0">
                <a:solidFill>
                  <a:schemeClr val="bg1"/>
                </a:solidFill>
              </a:rPr>
            </a:b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Soluble sugars dissolve in the absorbed water and are used as food by the plant embryo.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A7022-7EE0-412C-BCB6-B46F2D9231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629399" cy="435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889" y="762000"/>
            <a:ext cx="7524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 smtClean="0">
                <a:solidFill>
                  <a:srgbClr val="99CC00"/>
                </a:solidFill>
              </a:rPr>
              <a:t>Stages of Seed Production </a:t>
            </a:r>
            <a:endParaRPr lang="en-US" b="1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57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A75FC-8E07-46DC-952D-9A6824B4377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Emergence of Radicle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905000"/>
            <a:ext cx="4648200" cy="3505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The seed coat ruptures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permitting the young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root </a:t>
            </a:r>
            <a:r>
              <a:rPr lang="en-US" b="1" smtClean="0">
                <a:solidFill>
                  <a:schemeClr val="folHlink"/>
                </a:solidFill>
              </a:rPr>
              <a:t>(radicle)</a:t>
            </a:r>
            <a:r>
              <a:rPr lang="en-US" smtClean="0">
                <a:solidFill>
                  <a:schemeClr val="bg1"/>
                </a:solidFill>
              </a:rPr>
              <a:t> to emerge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and grow downward to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anchor the plant.</a:t>
            </a:r>
          </a:p>
          <a:p>
            <a:pPr marL="609600" indent="-609600" eaLnBrk="1" hangingPunct="1"/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4821" name="Picture 4" descr="radicle"/>
          <p:cNvPicPr>
            <a:picLocks noChangeAspect="1" noChangeArrowheads="1"/>
          </p:cNvPicPr>
          <p:nvPr/>
        </p:nvPicPr>
        <p:blipFill>
          <a:blip r:embed="rId3"/>
          <a:srcRect l="18312" t="7039" r="8441"/>
          <a:stretch>
            <a:fillRect/>
          </a:stretch>
        </p:blipFill>
        <p:spPr bwMode="auto">
          <a:xfrm>
            <a:off x="762000" y="1676400"/>
            <a:ext cx="24384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A4530-57ED-42FF-B52E-97BE54062B5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Emergence of Radicle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76400"/>
            <a:ext cx="4419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 a dicot, the seed coat (testa) splits near the hilum, and the young root becomes the primary root from which all branching roots form.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5845" name="Picture 5" descr="radicle"/>
          <p:cNvPicPr>
            <a:picLocks noChangeAspect="1" noChangeArrowheads="1"/>
          </p:cNvPicPr>
          <p:nvPr/>
        </p:nvPicPr>
        <p:blipFill>
          <a:blip r:embed="rId3"/>
          <a:srcRect l="18312" t="7039" r="8441"/>
          <a:stretch>
            <a:fillRect/>
          </a:stretch>
        </p:blipFill>
        <p:spPr bwMode="auto">
          <a:xfrm>
            <a:off x="1066800" y="1752600"/>
            <a:ext cx="24384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1F3F-FBFB-48F1-8C19-86B5DF61225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Plant Emergence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The above-soil-surface portion of the plant emerges as the radicle develops into the plant’s root system.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In a dicot, the hypocotyl elongates, forming an arch and pulling the cotyledons upward.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hypocotyl arch</a:t>
            </a:r>
            <a:r>
              <a:rPr lang="en-US" sz="2800" smtClean="0">
                <a:solidFill>
                  <a:schemeClr val="bg1"/>
                </a:solidFill>
              </a:rPr>
              <a:t> straightens to a vertical position after passing through the soil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3EF8-5A98-4334-A3D0-1A721C08B73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Modes of Germination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69342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Two types of seed germination occur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among seeds based on how the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seedlings emerge.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en-US" b="1" dirty="0" smtClean="0">
                <a:solidFill>
                  <a:schemeClr val="folHlink"/>
                </a:solidFill>
              </a:rPr>
              <a:t>Epigeous</a:t>
            </a:r>
            <a:r>
              <a:rPr lang="en-US" dirty="0" smtClean="0">
                <a:solidFill>
                  <a:schemeClr val="bg1"/>
                </a:solidFill>
              </a:rPr>
              <a:t> Germination</a:t>
            </a:r>
          </a:p>
          <a:p>
            <a:pPr marL="609600" indent="-609600" eaLnBrk="1" hangingPunct="1"/>
            <a:r>
              <a:rPr lang="en-US" b="1" dirty="0" err="1" smtClean="0">
                <a:solidFill>
                  <a:schemeClr val="folHlink"/>
                </a:solidFill>
              </a:rPr>
              <a:t>Hypogeous</a:t>
            </a:r>
            <a:r>
              <a:rPr lang="en-US" dirty="0" smtClean="0">
                <a:solidFill>
                  <a:schemeClr val="bg1"/>
                </a:solidFill>
              </a:rPr>
              <a:t> Germination</a:t>
            </a:r>
          </a:p>
          <a:p>
            <a:pPr marL="609600" indent="-609600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623D-724E-4EDB-B944-7EA6DE41E62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Epigeous Germination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76400"/>
            <a:ext cx="4495800" cy="4525963"/>
          </a:xfrm>
        </p:spPr>
        <p:txBody>
          <a:bodyPr/>
          <a:lstStyle/>
          <a:p>
            <a:pPr marL="609600" indent="-609600" eaLnBrk="1" hangingPunct="1"/>
            <a:r>
              <a:rPr lang="en-US" sz="2400" smtClean="0">
                <a:solidFill>
                  <a:schemeClr val="bg1"/>
                </a:solidFill>
              </a:rPr>
              <a:t>In </a:t>
            </a:r>
            <a:r>
              <a:rPr lang="en-US" sz="2400" b="1" smtClean="0">
                <a:solidFill>
                  <a:schemeClr val="folHlink"/>
                </a:solidFill>
              </a:rPr>
              <a:t>epigeous </a:t>
            </a:r>
            <a:r>
              <a:rPr lang="en-US" sz="2400" smtClean="0">
                <a:solidFill>
                  <a:schemeClr val="bg1"/>
                </a:solidFill>
              </a:rPr>
              <a:t>germination, the hypocotyl of the embryo elongates and raises the plumule, epicotyl, and cotyledons through the soil surface and above the ground.</a:t>
            </a:r>
          </a:p>
          <a:p>
            <a:pPr marL="609600" indent="-609600" eaLnBrk="1" hangingPunct="1"/>
            <a:endParaRPr lang="en-US" sz="2400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en-US" sz="2400" smtClean="0">
                <a:solidFill>
                  <a:schemeClr val="bg1"/>
                </a:solidFill>
              </a:rPr>
              <a:t>Garden beans have an epigeous type of germination.</a:t>
            </a:r>
          </a:p>
        </p:txBody>
      </p:sp>
      <p:pic>
        <p:nvPicPr>
          <p:cNvPr id="41989" name="Picture 6" descr="Epigeousd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905000"/>
            <a:ext cx="3171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C4A24-F598-4F4C-B082-04035D01BB4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Epigeous Germination</a:t>
            </a:r>
          </a:p>
        </p:txBody>
      </p:sp>
      <p:pic>
        <p:nvPicPr>
          <p:cNvPr id="43012" name="Picture 8" descr="EpigeousGerm"/>
          <p:cNvPicPr>
            <a:picLocks noChangeAspect="1" noChangeArrowheads="1"/>
          </p:cNvPicPr>
          <p:nvPr/>
        </p:nvPicPr>
        <p:blipFill>
          <a:blip r:embed="rId3"/>
          <a:srcRect t="10066"/>
          <a:stretch>
            <a:fillRect/>
          </a:stretch>
        </p:blipFill>
        <p:spPr bwMode="auto">
          <a:xfrm>
            <a:off x="1219200" y="1828800"/>
            <a:ext cx="6437313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395-89A8-4AC3-B934-2DB9D446EAC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Hypogeous Germination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600200"/>
            <a:ext cx="472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b="1" dirty="0" err="1" smtClean="0">
                <a:solidFill>
                  <a:schemeClr val="folHlink"/>
                </a:solidFill>
              </a:rPr>
              <a:t>hypogeous</a:t>
            </a:r>
            <a:r>
              <a:rPr lang="en-US" sz="2400" dirty="0" smtClean="0">
                <a:solidFill>
                  <a:schemeClr val="bg1"/>
                </a:solidFill>
              </a:rPr>
              <a:t> germination, the epicotyl elongates and raises the </a:t>
            </a:r>
            <a:r>
              <a:rPr lang="en-US" sz="2400" dirty="0" err="1" smtClean="0">
                <a:solidFill>
                  <a:schemeClr val="bg1"/>
                </a:solidFill>
              </a:rPr>
              <a:t>plumule</a:t>
            </a:r>
            <a:r>
              <a:rPr lang="en-US" sz="2400" dirty="0" smtClean="0">
                <a:solidFill>
                  <a:schemeClr val="bg1"/>
                </a:solidFill>
              </a:rPr>
              <a:t> above the ground.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</a:rPr>
              <a:t>cotyedons</a:t>
            </a:r>
            <a:r>
              <a:rPr lang="en-US" sz="2400" dirty="0" smtClean="0">
                <a:solidFill>
                  <a:schemeClr val="bg1"/>
                </a:solidFill>
              </a:rPr>
              <a:t> (which are usually still enclosed by the seed coat) and the hypocotyl never emerge and remain below the surface of the soil.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wheat have a </a:t>
            </a:r>
            <a:r>
              <a:rPr lang="en-US" sz="2400" dirty="0" err="1" smtClean="0">
                <a:solidFill>
                  <a:schemeClr val="bg1"/>
                </a:solidFill>
              </a:rPr>
              <a:t>hypogeous</a:t>
            </a:r>
            <a:r>
              <a:rPr lang="en-US" sz="2400" dirty="0" smtClean="0">
                <a:solidFill>
                  <a:schemeClr val="bg1"/>
                </a:solidFill>
              </a:rPr>
              <a:t> type of germination.</a:t>
            </a:r>
          </a:p>
        </p:txBody>
      </p:sp>
      <p:pic>
        <p:nvPicPr>
          <p:cNvPr id="44037" name="Picture 7" descr="Hypogeousd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29591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F2BD-F434-4173-B484-8322F9B5743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Hypogeous Germination</a:t>
            </a:r>
            <a:r>
              <a:rPr lang="en-US" smtClean="0"/>
              <a:t> </a:t>
            </a:r>
          </a:p>
        </p:txBody>
      </p:sp>
      <p:pic>
        <p:nvPicPr>
          <p:cNvPr id="45060" name="Picture 4" descr="HypogeousGe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088" y="1676400"/>
            <a:ext cx="6361112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7315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4AE2-04BA-4AAA-A229-2749221FC2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0" y="685800"/>
            <a:ext cx="6324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folHlink"/>
                </a:solidFill>
              </a:rPr>
              <a:t>Seeds </a:t>
            </a:r>
            <a:r>
              <a:rPr lang="en-US" sz="4000" b="1" dirty="0" smtClean="0">
                <a:solidFill>
                  <a:srgbClr val="99CC00"/>
                </a:solidFill>
              </a:rPr>
              <a:t>Classification</a:t>
            </a:r>
            <a:endParaRPr lang="en-US" sz="4000" b="1" dirty="0">
              <a:solidFill>
                <a:srgbClr val="99CC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folHlink"/>
                </a:solidFill>
              </a:rPr>
              <a:t> 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6800" y="1482436"/>
            <a:ext cx="7051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Seeds of </a:t>
            </a:r>
            <a:r>
              <a:rPr lang="en-US" sz="2400" b="1" dirty="0">
                <a:solidFill>
                  <a:schemeClr val="folHlink"/>
                </a:solidFill>
              </a:rPr>
              <a:t>dicot</a:t>
            </a:r>
            <a:r>
              <a:rPr lang="en-US" sz="2400" dirty="0">
                <a:solidFill>
                  <a:schemeClr val="bg1"/>
                </a:solidFill>
              </a:rPr>
              <a:t> plants have </a:t>
            </a:r>
            <a:r>
              <a:rPr lang="en-US" sz="2400" b="1" dirty="0">
                <a:solidFill>
                  <a:schemeClr val="folHlink"/>
                </a:solidFill>
              </a:rPr>
              <a:t>two</a:t>
            </a:r>
            <a:r>
              <a:rPr lang="en-US" sz="2400" dirty="0">
                <a:solidFill>
                  <a:schemeClr val="bg1"/>
                </a:solidFill>
              </a:rPr>
              <a:t> cotyledons. 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Seeds of </a:t>
            </a:r>
            <a:r>
              <a:rPr lang="en-US" sz="2400" b="1" dirty="0">
                <a:solidFill>
                  <a:schemeClr val="folHlink"/>
                </a:solidFill>
              </a:rPr>
              <a:t>monocot </a:t>
            </a:r>
            <a:r>
              <a:rPr lang="en-US" sz="2400" dirty="0">
                <a:solidFill>
                  <a:schemeClr val="bg1"/>
                </a:solidFill>
              </a:rPr>
              <a:t>plants have </a:t>
            </a:r>
            <a:r>
              <a:rPr lang="en-US" sz="2400" b="1" dirty="0">
                <a:solidFill>
                  <a:schemeClr val="folHlink"/>
                </a:solidFill>
              </a:rPr>
              <a:t>one </a:t>
            </a:r>
            <a:r>
              <a:rPr lang="en-US" sz="2400" dirty="0">
                <a:solidFill>
                  <a:schemeClr val="bg1"/>
                </a:solidFill>
              </a:rPr>
              <a:t>cotyledon.</a:t>
            </a:r>
          </a:p>
        </p:txBody>
      </p:sp>
      <p:pic>
        <p:nvPicPr>
          <p:cNvPr id="6" name="Picture 7" descr="monocotdic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67000"/>
            <a:ext cx="5943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4AE2-04BA-4AAA-A229-2749221FC2F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folHlink"/>
                </a:solidFill>
              </a:rPr>
              <a:t>Parts of Seed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7467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 seeds contain an </a:t>
            </a:r>
            <a:r>
              <a:rPr lang="en-US" sz="2800" b="1" dirty="0">
                <a:solidFill>
                  <a:schemeClr val="folHlink"/>
                </a:solidFill>
              </a:rPr>
              <a:t>embryo</a:t>
            </a:r>
            <a:r>
              <a:rPr lang="en-US" sz="2800" dirty="0">
                <a:solidFill>
                  <a:schemeClr val="bg1"/>
                </a:solidFill>
              </a:rPr>
              <a:t> and have their own food supply.</a:t>
            </a:r>
          </a:p>
          <a:p>
            <a:pPr marL="342900" indent="-342900"/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embryo consists of a </a:t>
            </a:r>
            <a:r>
              <a:rPr lang="en-US" sz="2800" b="1" dirty="0" err="1">
                <a:solidFill>
                  <a:schemeClr val="folHlink"/>
                </a:solidFill>
              </a:rPr>
              <a:t>plumule</a:t>
            </a:r>
            <a:r>
              <a:rPr lang="en-US" sz="2800" b="1" dirty="0">
                <a:solidFill>
                  <a:schemeClr val="folHlink"/>
                </a:solidFill>
              </a:rPr>
              <a:t>, epicotyl, cotyledons, hypocotyl,</a:t>
            </a:r>
            <a:r>
              <a:rPr lang="en-US" sz="2800" dirty="0">
                <a:solidFill>
                  <a:schemeClr val="bg1"/>
                </a:solidFill>
              </a:rPr>
              <a:t> and a </a:t>
            </a:r>
            <a:r>
              <a:rPr lang="en-US" sz="2800" b="1" dirty="0">
                <a:solidFill>
                  <a:schemeClr val="folHlink"/>
                </a:solidFill>
              </a:rPr>
              <a:t>radicle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Tx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/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701C0-5AA0-4673-8055-12DBD94C5D0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Seeds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The </a:t>
            </a:r>
            <a:r>
              <a:rPr lang="en-US" sz="2800" b="1">
                <a:solidFill>
                  <a:schemeClr val="folHlink"/>
                </a:solidFill>
              </a:rPr>
              <a:t>plumule</a:t>
            </a:r>
            <a:r>
              <a:rPr lang="en-US" sz="2800">
                <a:solidFill>
                  <a:schemeClr val="bg1"/>
                </a:solidFill>
              </a:rPr>
              <a:t> includes the young primordial leaves and growing point of the stem.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124200" y="2743200"/>
            <a:ext cx="2895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4" name="Picture 7" descr="diac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89313"/>
            <a:ext cx="24066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9"/>
          <p:cNvSpPr>
            <a:spLocks noChangeShapeType="1"/>
          </p:cNvSpPr>
          <p:nvPr/>
        </p:nvSpPr>
        <p:spPr bwMode="auto">
          <a:xfrm flipH="1">
            <a:off x="4198938" y="3352800"/>
            <a:ext cx="373062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495800" y="29718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Plumule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318C-9F62-4A29-80F8-B6E1EDA47B7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epicotyl</a:t>
            </a:r>
            <a:r>
              <a:rPr lang="en-US" sz="2800" smtClean="0">
                <a:solidFill>
                  <a:schemeClr val="bg1"/>
                </a:solidFill>
              </a:rPr>
              <a:t> is the portion of the stem above the cotyledon.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295400" y="2819400"/>
            <a:ext cx="6548438" cy="331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6" descr="diac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3370263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7"/>
          <p:cNvSpPr>
            <a:spLocks noChangeShapeType="1"/>
          </p:cNvSpPr>
          <p:nvPr/>
        </p:nvSpPr>
        <p:spPr bwMode="auto">
          <a:xfrm flipH="1">
            <a:off x="2667000" y="3328988"/>
            <a:ext cx="498475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124200" y="3048000"/>
            <a:ext cx="144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Epicotyl</a:t>
            </a:r>
          </a:p>
        </p:txBody>
      </p:sp>
      <p:pic>
        <p:nvPicPr>
          <p:cNvPr id="8200" name="Picture 9" descr="monoco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275" y="3159125"/>
            <a:ext cx="1990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6227763" y="3328988"/>
            <a:ext cx="67945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6483350" y="298926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Epicotyl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457200" y="533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Seeds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8AFC-C85A-4FD3-98AE-6AD0E6CF176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Seeds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The </a:t>
            </a:r>
            <a:r>
              <a:rPr lang="en-US" sz="2800" b="1" smtClean="0">
                <a:solidFill>
                  <a:schemeClr val="folHlink"/>
                </a:solidFill>
              </a:rPr>
              <a:t>cotyledons</a:t>
            </a:r>
            <a:r>
              <a:rPr lang="en-US" sz="2800" smtClean="0">
                <a:solidFill>
                  <a:schemeClr val="bg1"/>
                </a:solidFill>
              </a:rPr>
              <a:t> are the seed leaves used for food storage.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71600" y="2819400"/>
            <a:ext cx="6548438" cy="331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6" descr="diac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63" y="3370263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362200" y="33528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71813" y="2905125"/>
            <a:ext cx="144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Cotyledons</a:t>
            </a:r>
          </a:p>
        </p:txBody>
      </p:sp>
      <p:pic>
        <p:nvPicPr>
          <p:cNvPr id="9225" name="Picture 9" descr="monoco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3159125"/>
            <a:ext cx="1990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96000" y="3328988"/>
            <a:ext cx="887413" cy="101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59550" y="298926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Cotyledon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505200" y="33528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821</Words>
  <Application>Microsoft Office PowerPoint</Application>
  <PresentationFormat>On-screen Show (4:3)</PresentationFormat>
  <Paragraphs>235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Seeds</vt:lpstr>
      <vt:lpstr>Seeds </vt:lpstr>
      <vt:lpstr>Seeds</vt:lpstr>
      <vt:lpstr>PowerPoint Presentation</vt:lpstr>
      <vt:lpstr>PowerPoint Presentation</vt:lpstr>
      <vt:lpstr>Monocots</vt:lpstr>
      <vt:lpstr>Dicots</vt:lpstr>
      <vt:lpstr>PowerPoint Presentation</vt:lpstr>
      <vt:lpstr>Seed Germination</vt:lpstr>
      <vt:lpstr>Moisture</vt:lpstr>
      <vt:lpstr>Temperature</vt:lpstr>
      <vt:lpstr>Oxygen</vt:lpstr>
      <vt:lpstr>Light</vt:lpstr>
      <vt:lpstr>PowerPoint Presentation</vt:lpstr>
      <vt:lpstr>Seed Dormancy</vt:lpstr>
      <vt:lpstr>Embryo (Internal) Dormancy </vt:lpstr>
      <vt:lpstr>Seedcoat (External) Dormancy</vt:lpstr>
      <vt:lpstr>Adverse Conditions</vt:lpstr>
      <vt:lpstr>PowerPoint Presentation</vt:lpstr>
      <vt:lpstr>The Germination Process</vt:lpstr>
      <vt:lpstr>Water Absorption</vt:lpstr>
      <vt:lpstr>Emergence of Radicle</vt:lpstr>
      <vt:lpstr>Emergence of Radicle</vt:lpstr>
      <vt:lpstr>Plant Emergence</vt:lpstr>
      <vt:lpstr>Modes of Germination</vt:lpstr>
      <vt:lpstr>Epigeous Germination</vt:lpstr>
      <vt:lpstr>Epigeous Germination</vt:lpstr>
      <vt:lpstr>Hypogeous Germination</vt:lpstr>
      <vt:lpstr>Hypogeous Germination </vt:lpstr>
    </vt:vector>
  </TitlesOfParts>
  <Company>Instructional Materials Service - TAMU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Science</dc:title>
  <dc:creator>Instructional Materials Service</dc:creator>
  <cp:lastModifiedBy>Windows User</cp:lastModifiedBy>
  <cp:revision>110</cp:revision>
  <dcterms:created xsi:type="dcterms:W3CDTF">2006-04-18T18:40:31Z</dcterms:created>
  <dcterms:modified xsi:type="dcterms:W3CDTF">2019-12-09T14:59:29Z</dcterms:modified>
</cp:coreProperties>
</file>