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5"/>
  </p:notesMasterIdLst>
  <p:sldIdLst>
    <p:sldId id="256" r:id="rId2"/>
    <p:sldId id="289" r:id="rId3"/>
    <p:sldId id="257" r:id="rId4"/>
    <p:sldId id="261" r:id="rId5"/>
    <p:sldId id="262" r:id="rId6"/>
    <p:sldId id="263" r:id="rId7"/>
    <p:sldId id="264" r:id="rId8"/>
    <p:sldId id="265" r:id="rId9"/>
    <p:sldId id="266" r:id="rId10"/>
    <p:sldId id="267" r:id="rId11"/>
    <p:sldId id="268" r:id="rId12"/>
    <p:sldId id="269" r:id="rId13"/>
    <p:sldId id="270" r:id="rId14"/>
    <p:sldId id="272" r:id="rId15"/>
    <p:sldId id="271"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300" r:id="rId32"/>
    <p:sldId id="301" r:id="rId33"/>
    <p:sldId id="290" r:id="rId34"/>
    <p:sldId id="291" r:id="rId35"/>
    <p:sldId id="292" r:id="rId36"/>
    <p:sldId id="293" r:id="rId37"/>
    <p:sldId id="294" r:id="rId38"/>
    <p:sldId id="295" r:id="rId39"/>
    <p:sldId id="296" r:id="rId40"/>
    <p:sldId id="298" r:id="rId41"/>
    <p:sldId id="288" r:id="rId42"/>
    <p:sldId id="297" r:id="rId43"/>
    <p:sldId id="260" r:id="rId4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467"/>
    <a:srgbClr val="E3D9DF"/>
    <a:srgbClr val="FF8225"/>
    <a:srgbClr val="FF2549"/>
    <a:srgbClr val="5DD5FF"/>
    <a:srgbClr val="FF0D97"/>
    <a:srgbClr val="0000CC"/>
    <a:srgbClr val="003635"/>
    <a:srgbClr val="9EFF29"/>
    <a:srgbClr val="C800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66"/>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5/4/2020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43</a:t>
            </a:fld>
            <a:endParaRPr lang="en-US"/>
          </a:p>
        </p:txBody>
      </p:sp>
    </p:spTree>
    <p:extLst>
      <p:ext uri="{BB962C8B-B14F-4D97-AF65-F5344CB8AC3E}">
        <p14:creationId xmlns:p14="http://schemas.microsoft.com/office/powerpoint/2010/main" val="1284596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9937" y="1799304"/>
            <a:ext cx="8015750" cy="1836174"/>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r>
              <a:rPr lang="en-US" dirty="0" smtClean="0"/>
              <a:t/>
            </a:r>
            <a:br>
              <a:rPr lang="en-US" dirty="0" smtClean="0"/>
            </a:br>
            <a:r>
              <a:rPr lang="en-US" dirty="0" smtClean="0"/>
              <a:t>Master </a:t>
            </a:r>
            <a:r>
              <a:rPr lang="en-US" dirty="0"/>
              <a:t>title style</a:t>
            </a:r>
          </a:p>
        </p:txBody>
      </p:sp>
      <p:sp>
        <p:nvSpPr>
          <p:cNvPr id="3" name="Subtitle 2"/>
          <p:cNvSpPr>
            <a:spLocks noGrp="1"/>
          </p:cNvSpPr>
          <p:nvPr>
            <p:ph type="subTitle" idx="1"/>
          </p:nvPr>
        </p:nvSpPr>
        <p:spPr>
          <a:xfrm>
            <a:off x="612060" y="3694469"/>
            <a:ext cx="8001000" cy="678426"/>
          </a:xfrm>
        </p:spPr>
        <p:txBody>
          <a:bodyPr>
            <a:normAutofit/>
          </a:bodyPr>
          <a:lstStyle>
            <a:lvl1pPr marL="0" indent="0" algn="r">
              <a:buNone/>
              <a:defRPr sz="2800" b="0" i="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r>
              <a:rPr lang="en-US" dirty="0" smtClean="0"/>
              <a:t>Master </a:t>
            </a:r>
            <a:r>
              <a:rPr lang="en-US" dirty="0"/>
              <a:t>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1442" y="268583"/>
            <a:ext cx="8259098" cy="763526"/>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1747683" y="1128252"/>
            <a:ext cx="7034981" cy="3650224"/>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4732" y="539273"/>
            <a:ext cx="6283782" cy="725349"/>
          </a:xfrm>
        </p:spPr>
        <p:txBody>
          <a:bodyPr>
            <a:normAutofit/>
          </a:bodyPr>
          <a:lstStyle>
            <a:lvl1pPr algn="r">
              <a:defRPr sz="360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1932039" y="1312606"/>
            <a:ext cx="6769509" cy="3508626"/>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0067" y="249521"/>
            <a:ext cx="8093365" cy="763525"/>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22131" y="1611271"/>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2131" y="2083668"/>
            <a:ext cx="4040188"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57252" y="1611271"/>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57252" y="2083668"/>
            <a:ext cx="4041775"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5/4/2020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5/4/2020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google.com/search?q=pseudopodia+movement&amp;tbm=isch&amp;ved=2ahUKEwiEraLO6ILpAhUKahoKHZRfBrgQ2-cCegQIABAA&amp;oq=pseudopodia+mov&amp;gs_lcp=CgNpbWcQARgAMgIIADICCAAyBggAEAgQHjIECAAQGDoECAAQQ1CNhwFY7o4BYLyfAWgAcAB4AIABwwKIAf4IkgEFMi0zLjGYAQCgAQGqAQtnd3Mtd2l6LWltZw&amp;sclient=img&amp;ei=58ajXsSdGYrUaZS_mcAL&amp;bih=657&amp;biw=1366#imgrc=rvCOZTW66G38QM" TargetMode="External"/><Relationship Id="rId2" Type="http://schemas.openxmlformats.org/officeDocument/2006/relationships/hyperlink" Target="https://www.google.com/search?q=flagelal+movement+mechanism&amp;tbm=isch&amp;ved=2ahUKEwjmo8e86YLpAhUSNRoKHUt5DoYQ2-cCegQIABAA&amp;oq=flagelal+movement+mechanism&amp;gs_lcp=CgNpbWcQA1CXvQlYi88JYObRCWgAcAB4AIABrAKIAfQUkgEFMi05LjGYAQCgAQGqAQtnd3Mtd2l6LWltZw&amp;sclient=img&amp;ei=zsejXuaEK5LqaMvyubAI&amp;bih=657&amp;biw=1366#imgrc=ZAAaEmakOAohvM" TargetMode="External"/><Relationship Id="rId1" Type="http://schemas.openxmlformats.org/officeDocument/2006/relationships/slideLayout" Target="../slideLayouts/slideLayout2.xml"/><Relationship Id="rId4" Type="http://schemas.openxmlformats.org/officeDocument/2006/relationships/hyperlink" Target="http://www.phschool.com/"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5954" y="1755059"/>
            <a:ext cx="7049730" cy="1659188"/>
          </a:xfrm>
        </p:spPr>
        <p:txBody>
          <a:bodyPr>
            <a:normAutofit/>
          </a:bodyPr>
          <a:lstStyle/>
          <a:p>
            <a:r>
              <a:rPr lang="en-US" dirty="0" smtClean="0"/>
              <a:t>Vesicular Transport</a:t>
            </a:r>
            <a:br>
              <a:rPr lang="en-US" dirty="0" smtClean="0"/>
            </a:br>
            <a:r>
              <a:rPr lang="en-US" dirty="0" smtClean="0"/>
              <a:t> and cell migration</a:t>
            </a:r>
            <a:endParaRPr lang="en-US" dirty="0"/>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Vesicle docking</a:t>
            </a:r>
            <a:endParaRPr lang="en-US" dirty="0"/>
          </a:p>
        </p:txBody>
      </p:sp>
      <p:sp>
        <p:nvSpPr>
          <p:cNvPr id="3" name="Content Placeholder 2"/>
          <p:cNvSpPr>
            <a:spLocks noGrp="1"/>
          </p:cNvSpPr>
          <p:nvPr>
            <p:ph idx="1"/>
          </p:nvPr>
        </p:nvSpPr>
        <p:spPr/>
        <p:txBody>
          <a:bodyPr/>
          <a:lstStyle/>
          <a:p>
            <a:pPr marL="0" indent="0">
              <a:buNone/>
            </a:pPr>
            <a:endParaRPr lang="en-US" dirty="0"/>
          </a:p>
          <a:p>
            <a:endParaRPr lang="en-US" dirty="0"/>
          </a:p>
          <a:p>
            <a:r>
              <a:rPr lang="en-US" dirty="0"/>
              <a:t>In this step, the vesicle comes in contact with the cell membrane, where it begins to chemical </a:t>
            </a:r>
            <a:r>
              <a:rPr lang="en-US" dirty="0" smtClean="0"/>
              <a:t>and physically </a:t>
            </a:r>
            <a:r>
              <a:rPr lang="en-US" dirty="0"/>
              <a:t>merge with the proteins in the cell membrane.</a:t>
            </a:r>
          </a:p>
        </p:txBody>
      </p:sp>
    </p:spTree>
    <p:extLst>
      <p:ext uri="{BB962C8B-B14F-4D97-AF65-F5344CB8AC3E}">
        <p14:creationId xmlns:p14="http://schemas.microsoft.com/office/powerpoint/2010/main" val="1446015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Vesicle priming</a:t>
            </a:r>
            <a:endParaRPr lang="en-US" dirty="0"/>
          </a:p>
        </p:txBody>
      </p:sp>
      <p:sp>
        <p:nvSpPr>
          <p:cNvPr id="3" name="Content Placeholder 2"/>
          <p:cNvSpPr>
            <a:spLocks noGrp="1"/>
          </p:cNvSpPr>
          <p:nvPr>
            <p:ph idx="1"/>
          </p:nvPr>
        </p:nvSpPr>
        <p:spPr/>
        <p:txBody>
          <a:bodyPr/>
          <a:lstStyle/>
          <a:p>
            <a:pPr marL="0" indent="0">
              <a:buNone/>
            </a:pPr>
            <a:endParaRPr lang="en-US" dirty="0"/>
          </a:p>
          <a:p>
            <a:endParaRPr lang="en-US" dirty="0"/>
          </a:p>
          <a:p>
            <a:r>
              <a:rPr lang="en-US" dirty="0"/>
              <a:t>In those cells where chemical transmitters are being released, this step involves the </a:t>
            </a:r>
            <a:r>
              <a:rPr lang="en-US" dirty="0" smtClean="0"/>
              <a:t>chemical preparations </a:t>
            </a:r>
            <a:r>
              <a:rPr lang="en-US" dirty="0"/>
              <a:t>for the last step of exocytosis.</a:t>
            </a:r>
          </a:p>
        </p:txBody>
      </p:sp>
    </p:spTree>
    <p:extLst>
      <p:ext uri="{BB962C8B-B14F-4D97-AF65-F5344CB8AC3E}">
        <p14:creationId xmlns:p14="http://schemas.microsoft.com/office/powerpoint/2010/main" val="1307342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Vesicle fusion</a:t>
            </a:r>
            <a:endParaRPr lang="en-US" dirty="0"/>
          </a:p>
        </p:txBody>
      </p:sp>
      <p:sp>
        <p:nvSpPr>
          <p:cNvPr id="3" name="Content Placeholder 2"/>
          <p:cNvSpPr>
            <a:spLocks noGrp="1"/>
          </p:cNvSpPr>
          <p:nvPr>
            <p:ph idx="1"/>
          </p:nvPr>
        </p:nvSpPr>
        <p:spPr/>
        <p:txBody>
          <a:bodyPr>
            <a:normAutofit fontScale="92500"/>
          </a:bodyPr>
          <a:lstStyle/>
          <a:p>
            <a:pPr marL="0" indent="0">
              <a:buNone/>
            </a:pPr>
            <a:endParaRPr lang="en-US" dirty="0"/>
          </a:p>
          <a:p>
            <a:endParaRPr lang="en-US" dirty="0"/>
          </a:p>
          <a:p>
            <a:r>
              <a:rPr lang="en-US" dirty="0"/>
              <a:t>In this last step, the proteins forming the walls of the vesicle merge with the cell membrane </a:t>
            </a:r>
            <a:r>
              <a:rPr lang="en-US" dirty="0" smtClean="0"/>
              <a:t>and breach</a:t>
            </a:r>
            <a:r>
              <a:rPr lang="en-US" dirty="0"/>
              <a:t>, pushing the vesicle contents (waste products or chemical transmitters) out of the </a:t>
            </a:r>
            <a:r>
              <a:rPr lang="en-US" dirty="0" smtClean="0"/>
              <a:t>cell. This </a:t>
            </a:r>
            <a:r>
              <a:rPr lang="en-US" dirty="0"/>
              <a:t>step is the primary mechanism for the increase in size of the cell’s plasma membrane</a:t>
            </a:r>
          </a:p>
        </p:txBody>
      </p:sp>
    </p:spTree>
    <p:extLst>
      <p:ext uri="{BB962C8B-B14F-4D97-AF65-F5344CB8AC3E}">
        <p14:creationId xmlns:p14="http://schemas.microsoft.com/office/powerpoint/2010/main" val="780012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Calcium dependent exocytosis</a:t>
            </a:r>
            <a:endParaRPr lang="en-US" dirty="0"/>
          </a:p>
        </p:txBody>
      </p:sp>
      <p:sp>
        <p:nvSpPr>
          <p:cNvPr id="3" name="Content Placeholder 2"/>
          <p:cNvSpPr>
            <a:spLocks noGrp="1"/>
          </p:cNvSpPr>
          <p:nvPr>
            <p:ph idx="1"/>
          </p:nvPr>
        </p:nvSpPr>
        <p:spPr/>
        <p:txBody>
          <a:bodyPr>
            <a:normAutofit fontScale="85000" lnSpcReduction="10000"/>
          </a:bodyPr>
          <a:lstStyle/>
          <a:p>
            <a:r>
              <a:rPr lang="en-US" dirty="0"/>
              <a:t>In calcium-dependent exocytosis, an influx of calcium into the cell will stimulate secretion. </a:t>
            </a:r>
            <a:endParaRPr lang="en-US" dirty="0" smtClean="0"/>
          </a:p>
          <a:p>
            <a:r>
              <a:rPr lang="en-US" dirty="0" smtClean="0"/>
              <a:t>This happens </a:t>
            </a:r>
            <a:r>
              <a:rPr lang="en-US" dirty="0"/>
              <a:t>when a protein is only secreted when needed. Transport vesicles with their cargo </a:t>
            </a:r>
            <a:r>
              <a:rPr lang="en-US" dirty="0" smtClean="0"/>
              <a:t>will travel </a:t>
            </a:r>
            <a:r>
              <a:rPr lang="en-US" dirty="0"/>
              <a:t>from the Golgi vesicle (the protein-packaging organelle) to the plasma membrane. </a:t>
            </a:r>
            <a:endParaRPr lang="en-US" dirty="0" smtClean="0"/>
          </a:p>
          <a:p>
            <a:r>
              <a:rPr lang="en-US" dirty="0" smtClean="0"/>
              <a:t>The vesicle </a:t>
            </a:r>
            <a:r>
              <a:rPr lang="en-US" dirty="0"/>
              <a:t>then docks at the plasma membrane and waits for a secretion signal</a:t>
            </a:r>
            <a:r>
              <a:rPr lang="en-US" dirty="0" smtClean="0"/>
              <a:t>.</a:t>
            </a:r>
          </a:p>
          <a:p>
            <a:r>
              <a:rPr lang="en-US" dirty="0" smtClean="0"/>
              <a:t> </a:t>
            </a:r>
            <a:r>
              <a:rPr lang="en-US" dirty="0"/>
              <a:t>This is also </a:t>
            </a:r>
            <a:r>
              <a:rPr lang="en-US" dirty="0" smtClean="0"/>
              <a:t>called regulated </a:t>
            </a:r>
            <a:r>
              <a:rPr lang="en-US" dirty="0"/>
              <a:t>exocytosis because secretion from the vesicles is controlled.</a:t>
            </a:r>
          </a:p>
        </p:txBody>
      </p:sp>
    </p:spTree>
    <p:extLst>
      <p:ext uri="{BB962C8B-B14F-4D97-AF65-F5344CB8AC3E}">
        <p14:creationId xmlns:p14="http://schemas.microsoft.com/office/powerpoint/2010/main" val="1851504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CALCIUM INDEPENDENT EXOCYTOSIS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endParaRPr lang="en-US" dirty="0"/>
          </a:p>
          <a:p>
            <a:endParaRPr lang="en-US" dirty="0"/>
          </a:p>
          <a:p>
            <a:r>
              <a:rPr lang="en-US" dirty="0"/>
              <a:t>In contrast, calcium-independent exocytosis occurs constantly. Just like with regulated </a:t>
            </a:r>
            <a:r>
              <a:rPr lang="en-US" dirty="0" smtClean="0"/>
              <a:t>secretion, the </a:t>
            </a:r>
            <a:r>
              <a:rPr lang="en-US" dirty="0"/>
              <a:t>transport vesicle and its cellular product will travel through the cell to the plasma membrane.</a:t>
            </a:r>
          </a:p>
          <a:p>
            <a:r>
              <a:rPr lang="en-US" dirty="0"/>
              <a:t>Unlike regulated secretion, the vesicle does not wait at the plasma membrane. Instead, </a:t>
            </a:r>
            <a:r>
              <a:rPr lang="en-US" dirty="0" smtClean="0"/>
              <a:t>fusion with </a:t>
            </a:r>
            <a:r>
              <a:rPr lang="en-US" dirty="0"/>
              <a:t>the plasma membrane and secretion of vesicle contents into the extracellular </a:t>
            </a:r>
            <a:r>
              <a:rPr lang="en-US" dirty="0" smtClean="0"/>
              <a:t>environment happens </a:t>
            </a:r>
            <a:r>
              <a:rPr lang="en-US" dirty="0"/>
              <a:t>automatically. </a:t>
            </a:r>
            <a:endParaRPr lang="en-US" dirty="0" smtClean="0"/>
          </a:p>
          <a:p>
            <a:r>
              <a:rPr lang="en-US" dirty="0" smtClean="0"/>
              <a:t>This </a:t>
            </a:r>
            <a:r>
              <a:rPr lang="en-US" dirty="0"/>
              <a:t>constant flow of secretory product is also called </a:t>
            </a:r>
            <a:r>
              <a:rPr lang="en-US" dirty="0" smtClean="0"/>
              <a:t>constitutive exocytosis </a:t>
            </a:r>
            <a:r>
              <a:rPr lang="en-US" dirty="0"/>
              <a:t>because secretion from the vesicles is not controlled.</a:t>
            </a:r>
          </a:p>
        </p:txBody>
      </p:sp>
    </p:spTree>
    <p:extLst>
      <p:ext uri="{BB962C8B-B14F-4D97-AF65-F5344CB8AC3E}">
        <p14:creationId xmlns:p14="http://schemas.microsoft.com/office/powerpoint/2010/main" val="219301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pPr marL="0" indent="0">
              <a:buNone/>
            </a:pPr>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0" y="0"/>
            <a:ext cx="9144000" cy="5140356"/>
          </a:xfrm>
          <a:prstGeom prst="rect">
            <a:avLst/>
          </a:prstGeom>
        </p:spPr>
      </p:pic>
    </p:spTree>
    <p:extLst>
      <p:ext uri="{BB962C8B-B14F-4D97-AF65-F5344CB8AC3E}">
        <p14:creationId xmlns:p14="http://schemas.microsoft.com/office/powerpoint/2010/main" val="4151689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Endocytosis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dirty="0"/>
          </a:p>
          <a:p>
            <a:endParaRPr lang="en-US" dirty="0"/>
          </a:p>
          <a:p>
            <a:r>
              <a:rPr lang="en-US" dirty="0"/>
              <a:t>In endocytosis, the cell engulfs some of its extracellular fluid including material dissolved </a:t>
            </a:r>
            <a:r>
              <a:rPr lang="en-US" dirty="0" smtClean="0"/>
              <a:t>or suspended </a:t>
            </a:r>
            <a:r>
              <a:rPr lang="en-US" dirty="0"/>
              <a:t>in it</a:t>
            </a:r>
            <a:r>
              <a:rPr lang="en-US" dirty="0" smtClean="0"/>
              <a:t>.</a:t>
            </a:r>
          </a:p>
          <a:p>
            <a:r>
              <a:rPr lang="en-US" dirty="0" smtClean="0"/>
              <a:t> </a:t>
            </a:r>
            <a:r>
              <a:rPr lang="en-US" dirty="0"/>
              <a:t>A portion of the plasma membrane is </a:t>
            </a:r>
            <a:r>
              <a:rPr lang="en-US" dirty="0" err="1"/>
              <a:t>invaginated</a:t>
            </a:r>
            <a:r>
              <a:rPr lang="en-US" dirty="0"/>
              <a:t>, coated with molecules of </a:t>
            </a:r>
            <a:r>
              <a:rPr lang="en-US" dirty="0" smtClean="0"/>
              <a:t>the protein </a:t>
            </a:r>
            <a:r>
              <a:rPr lang="en-US" dirty="0" err="1"/>
              <a:t>clathrin</a:t>
            </a:r>
            <a:r>
              <a:rPr lang="en-US" dirty="0"/>
              <a:t>, and pinched off forming a membrane-bounded vesicle called an endosome.</a:t>
            </a:r>
          </a:p>
        </p:txBody>
      </p:sp>
    </p:spTree>
    <p:extLst>
      <p:ext uri="{BB962C8B-B14F-4D97-AF65-F5344CB8AC3E}">
        <p14:creationId xmlns:p14="http://schemas.microsoft.com/office/powerpoint/2010/main" val="2276792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Three types of endocytosis</a:t>
            </a:r>
            <a:endParaRPr lang="en-US" dirty="0"/>
          </a:p>
        </p:txBody>
      </p:sp>
      <p:sp>
        <p:nvSpPr>
          <p:cNvPr id="3" name="Content Placeholder 2"/>
          <p:cNvSpPr>
            <a:spLocks noGrp="1"/>
          </p:cNvSpPr>
          <p:nvPr>
            <p:ph idx="1"/>
          </p:nvPr>
        </p:nvSpPr>
        <p:spPr/>
        <p:txBody>
          <a:bodyPr/>
          <a:lstStyle/>
          <a:p>
            <a:pPr marL="0" indent="0">
              <a:buNone/>
            </a:pPr>
            <a:endParaRPr lang="en-US" dirty="0"/>
          </a:p>
          <a:p>
            <a:pPr marL="514350" indent="-514350">
              <a:buFont typeface="+mj-lt"/>
              <a:buAutoNum type="arabicPeriod"/>
            </a:pPr>
            <a:r>
              <a:rPr lang="en-US" dirty="0" smtClean="0"/>
              <a:t>Phagocytosis</a:t>
            </a:r>
          </a:p>
          <a:p>
            <a:pPr marL="514350" indent="-514350">
              <a:buFont typeface="+mj-lt"/>
              <a:buAutoNum type="arabicPeriod"/>
            </a:pPr>
            <a:r>
              <a:rPr lang="en-US" dirty="0" smtClean="0"/>
              <a:t>Pinocytosis</a:t>
            </a:r>
          </a:p>
          <a:p>
            <a:pPr marL="514350" indent="-514350">
              <a:buFont typeface="+mj-lt"/>
              <a:buAutoNum type="arabicPeriod"/>
            </a:pPr>
            <a:r>
              <a:rPr lang="en-US" dirty="0" smtClean="0"/>
              <a:t>Receptor mediated endocytosis</a:t>
            </a:r>
            <a:endParaRPr lang="en-US" dirty="0"/>
          </a:p>
          <a:p>
            <a:endParaRPr lang="en-US" dirty="0"/>
          </a:p>
        </p:txBody>
      </p:sp>
    </p:spTree>
    <p:extLst>
      <p:ext uri="{BB962C8B-B14F-4D97-AF65-F5344CB8AC3E}">
        <p14:creationId xmlns:p14="http://schemas.microsoft.com/office/powerpoint/2010/main" val="2115151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PHAGOCYTOSIS</a:t>
            </a: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a:t>It is the process of the ingestion of solid </a:t>
            </a:r>
            <a:r>
              <a:rPr lang="en-US" dirty="0" smtClean="0"/>
              <a:t>particles </a:t>
            </a:r>
            <a:r>
              <a:rPr lang="en-US" dirty="0"/>
              <a:t>such as bacteria or other material </a:t>
            </a:r>
            <a:r>
              <a:rPr lang="en-US" dirty="0" smtClean="0"/>
              <a:t>by phagocytes </a:t>
            </a:r>
            <a:r>
              <a:rPr lang="en-US" dirty="0"/>
              <a:t>and amoeboid protozoans.</a:t>
            </a:r>
          </a:p>
        </p:txBody>
      </p:sp>
    </p:spTree>
    <p:extLst>
      <p:ext uri="{BB962C8B-B14F-4D97-AF65-F5344CB8AC3E}">
        <p14:creationId xmlns:p14="http://schemas.microsoft.com/office/powerpoint/2010/main" val="1779874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Particle adherence</a:t>
            </a:r>
            <a:endParaRPr lang="en-US" dirty="0"/>
          </a:p>
        </p:txBody>
      </p:sp>
      <p:sp>
        <p:nvSpPr>
          <p:cNvPr id="3" name="Content Placeholder 2"/>
          <p:cNvSpPr>
            <a:spLocks noGrp="1"/>
          </p:cNvSpPr>
          <p:nvPr>
            <p:ph idx="1"/>
          </p:nvPr>
        </p:nvSpPr>
        <p:spPr/>
        <p:txBody>
          <a:bodyPr>
            <a:noAutofit/>
          </a:bodyPr>
          <a:lstStyle/>
          <a:p>
            <a:r>
              <a:rPr lang="en-US" sz="2000" dirty="0"/>
              <a:t>Before phagocytosis is accomplished, the phagocyte and the particle must adhere to each </a:t>
            </a:r>
            <a:r>
              <a:rPr lang="en-US" sz="2000" dirty="0" smtClean="0"/>
              <a:t>other, the </a:t>
            </a:r>
            <a:r>
              <a:rPr lang="en-US" sz="2000" dirty="0"/>
              <a:t>possibility of which depends largely on the chemical nature of the surface of the particle. </a:t>
            </a:r>
            <a:endParaRPr lang="en-US" sz="2000" dirty="0" smtClean="0"/>
          </a:p>
          <a:p>
            <a:r>
              <a:rPr lang="en-US" sz="2000" dirty="0" smtClean="0"/>
              <a:t>In the </a:t>
            </a:r>
            <a:r>
              <a:rPr lang="en-US" sz="2000" dirty="0"/>
              <a:t>case of bacteria, if the phagocyte cannot adhere directly, protein components of the </a:t>
            </a:r>
            <a:r>
              <a:rPr lang="en-US" sz="2000" dirty="0" smtClean="0"/>
              <a:t>blood known </a:t>
            </a:r>
            <a:r>
              <a:rPr lang="en-US" sz="2000" dirty="0"/>
              <a:t>as </a:t>
            </a:r>
            <a:r>
              <a:rPr lang="en-US" sz="2000" dirty="0" err="1"/>
              <a:t>opsonins</a:t>
            </a:r>
            <a:r>
              <a:rPr lang="en-US" sz="2000" dirty="0"/>
              <a:t> (e.g., complement and antibodies) form a surface film on bacteria—a </a:t>
            </a:r>
            <a:r>
              <a:rPr lang="en-US" sz="2000" dirty="0" smtClean="0"/>
              <a:t>process known </a:t>
            </a:r>
            <a:r>
              <a:rPr lang="en-US" sz="2000" dirty="0"/>
              <a:t>as </a:t>
            </a:r>
            <a:r>
              <a:rPr lang="en-US" sz="2000" dirty="0" err="1"/>
              <a:t>opsonization</a:t>
            </a:r>
            <a:r>
              <a:rPr lang="en-US" sz="2000" dirty="0"/>
              <a:t>. </a:t>
            </a:r>
            <a:endParaRPr lang="en-US" sz="2000" dirty="0" smtClean="0"/>
          </a:p>
          <a:p>
            <a:r>
              <a:rPr lang="en-US" sz="2000" dirty="0" smtClean="0"/>
              <a:t>Phagocytes </a:t>
            </a:r>
            <a:r>
              <a:rPr lang="en-US" sz="2000" dirty="0"/>
              <a:t>adhere to the </a:t>
            </a:r>
            <a:r>
              <a:rPr lang="en-US" sz="2000" dirty="0" err="1"/>
              <a:t>opsonins</a:t>
            </a:r>
            <a:r>
              <a:rPr lang="en-US" sz="2000" dirty="0"/>
              <a:t>, and phagocytosis follows</a:t>
            </a:r>
            <a:r>
              <a:rPr lang="en-US" sz="2000" dirty="0" smtClean="0"/>
              <a:t>.</a:t>
            </a:r>
            <a:endParaRPr lang="en-US" sz="2000" dirty="0"/>
          </a:p>
        </p:txBody>
      </p:sp>
    </p:spTree>
    <p:extLst>
      <p:ext uri="{BB962C8B-B14F-4D97-AF65-F5344CB8AC3E}">
        <p14:creationId xmlns:p14="http://schemas.microsoft.com/office/powerpoint/2010/main" val="4236527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Vesicular Transport</a:t>
            </a: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a:t>Communication between some organelles is mediated by vesicles, which carry molecules both in the interior and as part of the membrane of the vesicle. Vesicular trafficking includes all the communication pathways mediated by vesicles, as well as the organelles that send or receive vesicles </a:t>
            </a:r>
          </a:p>
        </p:txBody>
      </p:sp>
    </p:spTree>
    <p:extLst>
      <p:ext uri="{BB962C8B-B14F-4D97-AF65-F5344CB8AC3E}">
        <p14:creationId xmlns:p14="http://schemas.microsoft.com/office/powerpoint/2010/main" val="4287323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Encapsulated </a:t>
            </a:r>
            <a:r>
              <a:rPr lang="en-US" dirty="0"/>
              <a:t>bacteria are ingested with </a:t>
            </a:r>
            <a:r>
              <a:rPr lang="en-US" dirty="0" smtClean="0"/>
              <a:t>more difficulty</a:t>
            </a:r>
            <a:r>
              <a:rPr lang="en-US" dirty="0"/>
              <a:t>. In the absence of specific antibodies </a:t>
            </a:r>
            <a:r>
              <a:rPr lang="en-US" dirty="0" smtClean="0"/>
              <a:t>that recognize </a:t>
            </a:r>
            <a:r>
              <a:rPr lang="en-US" dirty="0"/>
              <a:t>the bacteria, </a:t>
            </a:r>
            <a:r>
              <a:rPr lang="en-US" dirty="0" err="1"/>
              <a:t>opsonization</a:t>
            </a:r>
            <a:r>
              <a:rPr lang="en-US" dirty="0"/>
              <a:t> cannot occur, and the bacteria repel phagocytes. </a:t>
            </a:r>
            <a:endParaRPr lang="en-US" dirty="0" smtClean="0"/>
          </a:p>
          <a:p>
            <a:r>
              <a:rPr lang="en-US" dirty="0" smtClean="0"/>
              <a:t>The surfaces </a:t>
            </a:r>
            <a:r>
              <a:rPr lang="en-US" dirty="0"/>
              <a:t>of such bacteria are coated with </a:t>
            </a:r>
            <a:r>
              <a:rPr lang="en-US" dirty="0" smtClean="0"/>
              <a:t>special antibodies </a:t>
            </a:r>
            <a:r>
              <a:rPr lang="en-US" dirty="0"/>
              <a:t>only after the body has mounted </a:t>
            </a:r>
            <a:r>
              <a:rPr lang="en-US" dirty="0" smtClean="0"/>
              <a:t>an immune </a:t>
            </a:r>
            <a:r>
              <a:rPr lang="en-US" dirty="0"/>
              <a:t>response to the presence of that particular kind of bacterium. Such antibodies are </a:t>
            </a:r>
            <a:r>
              <a:rPr lang="en-US" dirty="0" smtClean="0"/>
              <a:t>of great </a:t>
            </a:r>
            <a:r>
              <a:rPr lang="en-US" dirty="0"/>
              <a:t>importance in establishing immunity to diseases.</a:t>
            </a:r>
          </a:p>
          <a:p>
            <a:endParaRPr lang="en-US" dirty="0"/>
          </a:p>
        </p:txBody>
      </p:sp>
    </p:spTree>
    <p:extLst>
      <p:ext uri="{BB962C8B-B14F-4D97-AF65-F5344CB8AC3E}">
        <p14:creationId xmlns:p14="http://schemas.microsoft.com/office/powerpoint/2010/main" val="4121036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Particle engulfment and digestion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Phagocytosis, or "cell eating," the cell engulfs debris, bacteria, or other sizable objects.</a:t>
            </a:r>
          </a:p>
          <a:p>
            <a:r>
              <a:rPr lang="en-US" dirty="0"/>
              <a:t>Phagocytosis occurs in specialized cells called phagocytes, which include </a:t>
            </a:r>
            <a:r>
              <a:rPr lang="en-US" dirty="0" smtClean="0"/>
              <a:t>macrophages, neutrophils</a:t>
            </a:r>
            <a:r>
              <a:rPr lang="en-US" dirty="0"/>
              <a:t>, and other white blood cells. Invagination produces a vesicle called a </a:t>
            </a:r>
            <a:r>
              <a:rPr lang="en-US" dirty="0" err="1" smtClean="0"/>
              <a:t>phagosome</a:t>
            </a:r>
            <a:r>
              <a:rPr lang="en-US" dirty="0" smtClean="0"/>
              <a:t>, which </a:t>
            </a:r>
            <a:r>
              <a:rPr lang="en-US" dirty="0"/>
              <a:t>usually fuses with one or more lysosomes containing hydrolytic enzymes. </a:t>
            </a:r>
            <a:endParaRPr lang="en-US" dirty="0" smtClean="0"/>
          </a:p>
          <a:p>
            <a:r>
              <a:rPr lang="en-US" dirty="0" smtClean="0"/>
              <a:t>Materials </a:t>
            </a:r>
            <a:r>
              <a:rPr lang="en-US" dirty="0"/>
              <a:t>in </a:t>
            </a:r>
            <a:r>
              <a:rPr lang="en-US" dirty="0" smtClean="0"/>
              <a:t>the </a:t>
            </a:r>
            <a:r>
              <a:rPr lang="en-US" dirty="0" err="1" smtClean="0"/>
              <a:t>phagosome</a:t>
            </a:r>
            <a:r>
              <a:rPr lang="en-US" dirty="0" smtClean="0"/>
              <a:t> </a:t>
            </a:r>
            <a:r>
              <a:rPr lang="en-US" dirty="0"/>
              <a:t>are broken down by these enzymes and degraded</a:t>
            </a:r>
          </a:p>
        </p:txBody>
      </p:sp>
    </p:spTree>
    <p:extLst>
      <p:ext uri="{BB962C8B-B14F-4D97-AF65-F5344CB8AC3E}">
        <p14:creationId xmlns:p14="http://schemas.microsoft.com/office/powerpoint/2010/main" val="43651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PINOCYTOSIS</a:t>
            </a:r>
            <a:endParaRPr lang="en-US" dirty="0"/>
          </a:p>
        </p:txBody>
      </p:sp>
      <p:sp>
        <p:nvSpPr>
          <p:cNvPr id="3" name="Content Placeholder 2"/>
          <p:cNvSpPr>
            <a:spLocks noGrp="1"/>
          </p:cNvSpPr>
          <p:nvPr>
            <p:ph idx="1"/>
          </p:nvPr>
        </p:nvSpPr>
        <p:spPr/>
        <p:txBody>
          <a:bodyPr/>
          <a:lstStyle/>
          <a:p>
            <a:r>
              <a:rPr lang="en-US" dirty="0"/>
              <a:t>It is the process of ingestion of liquid into a cell by the budding of small vesicles from the </a:t>
            </a:r>
            <a:r>
              <a:rPr lang="en-US" dirty="0" smtClean="0"/>
              <a:t>cell membrane</a:t>
            </a:r>
            <a:endParaRPr lang="en-US" dirty="0"/>
          </a:p>
        </p:txBody>
      </p:sp>
    </p:spTree>
    <p:extLst>
      <p:ext uri="{BB962C8B-B14F-4D97-AF65-F5344CB8AC3E}">
        <p14:creationId xmlns:p14="http://schemas.microsoft.com/office/powerpoint/2010/main" val="1022923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Particle engulfment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In pinocytosis, or "cell drinking," the cell engulfs extracellular fluid, including molecules such as</a:t>
            </a:r>
          </a:p>
          <a:p>
            <a:pPr marL="0" indent="0">
              <a:buNone/>
            </a:pPr>
            <a:r>
              <a:rPr lang="en-US" dirty="0"/>
              <a:t>sugars and proteins. These materials enter the cell inside a vesicle, although they do not mix with</a:t>
            </a:r>
          </a:p>
          <a:p>
            <a:pPr marL="0" indent="0">
              <a:buNone/>
            </a:pPr>
            <a:r>
              <a:rPr lang="en-US" dirty="0"/>
              <a:t>cytoplasm. Epithelial cells in capillaries use pinocytosis to engulf the liquid portion of blood at</a:t>
            </a:r>
          </a:p>
          <a:p>
            <a:pPr marL="0" indent="0">
              <a:buNone/>
            </a:pPr>
            <a:r>
              <a:rPr lang="en-US" dirty="0"/>
              <a:t>the capillary surface. The resulting vesicles travel across the capillary cells and release their</a:t>
            </a:r>
          </a:p>
          <a:p>
            <a:pPr marL="0" indent="0">
              <a:buNone/>
            </a:pPr>
            <a:r>
              <a:rPr lang="en-US" dirty="0"/>
              <a:t>contents to surrounding tissues, while blood cells remain in the blood.</a:t>
            </a:r>
          </a:p>
        </p:txBody>
      </p:sp>
    </p:spTree>
    <p:extLst>
      <p:ext uri="{BB962C8B-B14F-4D97-AF65-F5344CB8AC3E}">
        <p14:creationId xmlns:p14="http://schemas.microsoft.com/office/powerpoint/2010/main" val="2539444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RECEPTOR MEDIATED ENDOCYTOSIS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Receptor-mediated endocytosis, another form of endocytosis, differs from phagocytosis or</a:t>
            </a:r>
          </a:p>
          <a:p>
            <a:pPr marL="0" indent="0">
              <a:buNone/>
            </a:pPr>
            <a:r>
              <a:rPr lang="en-US" dirty="0"/>
              <a:t>pinocytosis in several respects:</a:t>
            </a:r>
          </a:p>
          <a:p>
            <a:r>
              <a:rPr lang="en-US" dirty="0" smtClean="0"/>
              <a:t> </a:t>
            </a:r>
            <a:r>
              <a:rPr lang="en-US" dirty="0"/>
              <a:t>RME allows cells to take up specific macromolecules called ligands, such as proteins </a:t>
            </a:r>
            <a:r>
              <a:rPr lang="en-US" dirty="0" smtClean="0"/>
              <a:t>that bind </a:t>
            </a:r>
            <a:r>
              <a:rPr lang="en-US" dirty="0"/>
              <a:t>insulin (a hormone), transferrin (an iron-binding protein), or low-density </a:t>
            </a:r>
            <a:r>
              <a:rPr lang="en-US" dirty="0" smtClean="0"/>
              <a:t>lipoprotein cholesterol </a:t>
            </a:r>
            <a:r>
              <a:rPr lang="en-US" dirty="0"/>
              <a:t>carriers.</a:t>
            </a:r>
          </a:p>
        </p:txBody>
      </p:sp>
    </p:spTree>
    <p:extLst>
      <p:ext uri="{BB962C8B-B14F-4D97-AF65-F5344CB8AC3E}">
        <p14:creationId xmlns:p14="http://schemas.microsoft.com/office/powerpoint/2010/main" val="3058682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 </a:t>
            </a:r>
            <a:r>
              <a:rPr lang="en-US" dirty="0"/>
              <a:t>RME requires specific membrane receptors that recognize a particular ligand and bind </a:t>
            </a:r>
            <a:r>
              <a:rPr lang="en-US" dirty="0" smtClean="0"/>
              <a:t>to it.</a:t>
            </a:r>
          </a:p>
          <a:p>
            <a:r>
              <a:rPr lang="en-US" dirty="0" smtClean="0"/>
              <a:t>Ligand-receptor </a:t>
            </a:r>
            <a:r>
              <a:rPr lang="en-US" dirty="0"/>
              <a:t>complexes migrate along the membrane surface to structures </a:t>
            </a:r>
            <a:r>
              <a:rPr lang="en-US" dirty="0" smtClean="0"/>
              <a:t>called coated </a:t>
            </a:r>
            <a:r>
              <a:rPr lang="en-US" dirty="0"/>
              <a:t>pits. Just inside the cytoplasm, these pits are bordered with the protein </a:t>
            </a:r>
            <a:r>
              <a:rPr lang="en-US" dirty="0" err="1" smtClean="0"/>
              <a:t>clathrin</a:t>
            </a:r>
            <a:r>
              <a:rPr lang="en-US" dirty="0" smtClean="0"/>
              <a:t>, which </a:t>
            </a:r>
            <a:r>
              <a:rPr lang="en-US" dirty="0"/>
              <a:t>can polymerize into a cage-shaped structure. When such </a:t>
            </a:r>
            <a:r>
              <a:rPr lang="en-US" dirty="0" err="1"/>
              <a:t>clathrin</a:t>
            </a:r>
            <a:r>
              <a:rPr lang="en-US" dirty="0"/>
              <a:t> cages </a:t>
            </a:r>
            <a:r>
              <a:rPr lang="en-US" dirty="0" err="1" smtClean="0"/>
              <a:t>form,pinch</a:t>
            </a:r>
            <a:r>
              <a:rPr lang="en-US" dirty="0" smtClean="0"/>
              <a:t> off </a:t>
            </a:r>
            <a:r>
              <a:rPr lang="en-US" dirty="0"/>
              <a:t>an enclosed membrane vesicle.</a:t>
            </a:r>
          </a:p>
        </p:txBody>
      </p:sp>
    </p:spTree>
    <p:extLst>
      <p:ext uri="{BB962C8B-B14F-4D97-AF65-F5344CB8AC3E}">
        <p14:creationId xmlns:p14="http://schemas.microsoft.com/office/powerpoint/2010/main" val="4174283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pPr marL="0" indent="0">
              <a:buNone/>
            </a:pPr>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203957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r>
              <a:rPr lang="en-US" dirty="0" err="1" smtClean="0"/>
              <a:t>Clathrin</a:t>
            </a:r>
            <a:r>
              <a:rPr lang="en-US" dirty="0" smtClean="0"/>
              <a:t>-coated </a:t>
            </a:r>
            <a:r>
              <a:rPr lang="en-US" dirty="0"/>
              <a:t>vesicles move into the cytoplasm, selectively carrying the ligand from </a:t>
            </a:r>
            <a:r>
              <a:rPr lang="en-US" dirty="0" smtClean="0"/>
              <a:t>the extracellular </a:t>
            </a:r>
            <a:r>
              <a:rPr lang="en-US" dirty="0"/>
              <a:t>fluid into the cell. Materials bound to the ligand, such as iron or </a:t>
            </a:r>
            <a:r>
              <a:rPr lang="en-US" dirty="0" smtClean="0"/>
              <a:t>cholesterol, may </a:t>
            </a:r>
            <a:r>
              <a:rPr lang="en-US" dirty="0"/>
              <a:t>be moved into the cell while the empty ligand returns to the surface, or the </a:t>
            </a:r>
            <a:r>
              <a:rPr lang="en-US"/>
              <a:t>ligand </a:t>
            </a:r>
            <a:r>
              <a:rPr lang="en-US" smtClean="0"/>
              <a:t>may be </a:t>
            </a:r>
            <a:r>
              <a:rPr lang="en-US" dirty="0"/>
              <a:t>destroyed</a:t>
            </a:r>
          </a:p>
        </p:txBody>
      </p:sp>
    </p:spTree>
    <p:extLst>
      <p:ext uri="{BB962C8B-B14F-4D97-AF65-F5344CB8AC3E}">
        <p14:creationId xmlns:p14="http://schemas.microsoft.com/office/powerpoint/2010/main" val="3588647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Cell migration</a:t>
            </a:r>
          </a:p>
        </p:txBody>
      </p:sp>
      <p:sp>
        <p:nvSpPr>
          <p:cNvPr id="3" name="Content Placeholder 2"/>
          <p:cNvSpPr>
            <a:spLocks noGrp="1"/>
          </p:cNvSpPr>
          <p:nvPr>
            <p:ph idx="1"/>
          </p:nvPr>
        </p:nvSpPr>
        <p:spPr/>
        <p:txBody>
          <a:bodyPr>
            <a:normAutofit fontScale="85000" lnSpcReduction="10000"/>
          </a:bodyPr>
          <a:lstStyle/>
          <a:p>
            <a:r>
              <a:rPr lang="en-US" dirty="0"/>
              <a:t>Cell migration is a central process in the development and maintenance of multicellular organisms. </a:t>
            </a:r>
            <a:endParaRPr lang="en-US" dirty="0" smtClean="0"/>
          </a:p>
          <a:p>
            <a:r>
              <a:rPr lang="en-US" dirty="0" smtClean="0"/>
              <a:t>Tissue </a:t>
            </a:r>
            <a:r>
              <a:rPr lang="en-US" dirty="0"/>
              <a:t>formation during embryonic development, wound </a:t>
            </a:r>
            <a:r>
              <a:rPr lang="en-US" dirty="0" smtClean="0"/>
              <a:t>healing and</a:t>
            </a:r>
            <a:r>
              <a:rPr lang="en-US" dirty="0"/>
              <a:t> immune responses all require the orchestrated movement of cells in particular directions to specific locations. </a:t>
            </a:r>
            <a:endParaRPr lang="en-US" dirty="0" smtClean="0"/>
          </a:p>
          <a:p>
            <a:r>
              <a:rPr lang="en-US" dirty="0" smtClean="0"/>
              <a:t>Cells </a:t>
            </a:r>
            <a:r>
              <a:rPr lang="en-US" dirty="0"/>
              <a:t>often migrate in response to specific external signals, including chemical signals and mechanical signals</a:t>
            </a:r>
          </a:p>
        </p:txBody>
      </p:sp>
    </p:spTree>
    <p:extLst>
      <p:ext uri="{BB962C8B-B14F-4D97-AF65-F5344CB8AC3E}">
        <p14:creationId xmlns:p14="http://schemas.microsoft.com/office/powerpoint/2010/main" val="3798786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lnSpcReduction="10000"/>
          </a:bodyPr>
          <a:lstStyle/>
          <a:p>
            <a:r>
              <a:rPr lang="en-US" dirty="0"/>
              <a:t> Errors during this process have serious consequences, including intellectual disability, vascular disease, tumor formation and metastasis. </a:t>
            </a:r>
            <a:endParaRPr lang="en-US" dirty="0" smtClean="0"/>
          </a:p>
          <a:p>
            <a:r>
              <a:rPr lang="en-US" dirty="0" smtClean="0"/>
              <a:t>An </a:t>
            </a:r>
            <a:r>
              <a:rPr lang="en-US" dirty="0"/>
              <a:t>understanding of the mechanism by which cells migrate may lead to the development of novel therapeutic strategies for controlling, for example, invasive </a:t>
            </a:r>
            <a:r>
              <a:rPr lang="en-US" dirty="0" err="1"/>
              <a:t>tumour</a:t>
            </a:r>
            <a:r>
              <a:rPr lang="en-US" dirty="0"/>
              <a:t> cells.</a:t>
            </a:r>
          </a:p>
        </p:txBody>
      </p:sp>
    </p:spTree>
    <p:extLst>
      <p:ext uri="{BB962C8B-B14F-4D97-AF65-F5344CB8AC3E}">
        <p14:creationId xmlns:p14="http://schemas.microsoft.com/office/powerpoint/2010/main" val="1445971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exocytosis</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There are two main roads in this trafficking road map. </a:t>
            </a:r>
            <a:endParaRPr lang="en-US" dirty="0" smtClean="0"/>
          </a:p>
          <a:p>
            <a:r>
              <a:rPr lang="en-US" dirty="0" smtClean="0"/>
              <a:t>One</a:t>
            </a:r>
            <a:r>
              <a:rPr lang="en-US" dirty="0"/>
              <a:t>, known as secretory pathway, starts in the endoplasmic reticulum, that sends vesicles to the Golgi apparatus, which in turn sends vesicles targeted to the plasma membrane (exocytosis). </a:t>
            </a:r>
            <a:endParaRPr lang="en-US" dirty="0" smtClean="0"/>
          </a:p>
          <a:p>
            <a:r>
              <a:rPr lang="en-US" dirty="0" smtClean="0"/>
              <a:t>This </a:t>
            </a:r>
            <a:r>
              <a:rPr lang="en-US" dirty="0"/>
              <a:t>pathway releases molecules to the extracellular space, and also carries molecules to the plasma membrane.</a:t>
            </a:r>
          </a:p>
        </p:txBody>
      </p:sp>
    </p:spTree>
    <p:extLst>
      <p:ext uri="{BB962C8B-B14F-4D97-AF65-F5344CB8AC3E}">
        <p14:creationId xmlns:p14="http://schemas.microsoft.com/office/powerpoint/2010/main" val="4103309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Molecular processes of migration</a:t>
            </a:r>
          </a:p>
        </p:txBody>
      </p:sp>
      <p:sp>
        <p:nvSpPr>
          <p:cNvPr id="3" name="Content Placeholder 2"/>
          <p:cNvSpPr>
            <a:spLocks noGrp="1"/>
          </p:cNvSpPr>
          <p:nvPr>
            <p:ph idx="1"/>
          </p:nvPr>
        </p:nvSpPr>
        <p:spPr/>
        <p:txBody>
          <a:bodyPr/>
          <a:lstStyle/>
          <a:p>
            <a:pPr marL="0" indent="0">
              <a:buNone/>
            </a:pPr>
            <a:r>
              <a:rPr lang="en-US" dirty="0"/>
              <a:t>There are two main theories for how the cell advances its front edge: the cytoskeletal model and membrane flow model. It is possible that both underlying processes contribute to cell extension</a:t>
            </a:r>
          </a:p>
        </p:txBody>
      </p:sp>
    </p:spTree>
    <p:extLst>
      <p:ext uri="{BB962C8B-B14F-4D97-AF65-F5344CB8AC3E}">
        <p14:creationId xmlns:p14="http://schemas.microsoft.com/office/powerpoint/2010/main" val="1050229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purpose does a pseudopod serve to an amoeba? - Qu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1842" y="1023170"/>
            <a:ext cx="5702157" cy="41203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15146" y="349321"/>
            <a:ext cx="4726112" cy="400110"/>
          </a:xfrm>
          <a:prstGeom prst="rect">
            <a:avLst/>
          </a:prstGeom>
          <a:noFill/>
        </p:spPr>
        <p:txBody>
          <a:bodyPr wrap="square" rtlCol="0">
            <a:spAutoFit/>
          </a:bodyPr>
          <a:lstStyle/>
          <a:p>
            <a:r>
              <a:rPr lang="en-US" sz="2000" dirty="0" smtClean="0">
                <a:solidFill>
                  <a:schemeClr val="bg1"/>
                </a:solidFill>
              </a:rPr>
              <a:t>Pseudopodial</a:t>
            </a:r>
            <a:r>
              <a:rPr lang="en-US" sz="2000" dirty="0" smtClean="0"/>
              <a:t> </a:t>
            </a:r>
            <a:r>
              <a:rPr lang="en-US" sz="2000" dirty="0" smtClean="0">
                <a:solidFill>
                  <a:schemeClr val="bg1"/>
                </a:solidFill>
              </a:rPr>
              <a:t>Movement</a:t>
            </a:r>
            <a:endParaRPr lang="en-US" sz="2000" dirty="0">
              <a:solidFill>
                <a:schemeClr val="bg1"/>
              </a:solidFill>
            </a:endParaRPr>
          </a:p>
        </p:txBody>
      </p:sp>
    </p:spTree>
    <p:extLst>
      <p:ext uri="{BB962C8B-B14F-4D97-AF65-F5344CB8AC3E}">
        <p14:creationId xmlns:p14="http://schemas.microsoft.com/office/powerpoint/2010/main" val="2697623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2678" y="277401"/>
            <a:ext cx="4464121" cy="785827"/>
          </a:xfrm>
        </p:spPr>
        <p:txBody>
          <a:bodyPr>
            <a:normAutofit fontScale="90000"/>
          </a:bodyPr>
          <a:lstStyle/>
          <a:p>
            <a:r>
              <a:rPr lang="en-US" b="1" i="1" dirty="0" err="1">
                <a:solidFill>
                  <a:schemeClr val="bg1"/>
                </a:solidFill>
              </a:rPr>
              <a:t>F</a:t>
            </a:r>
            <a:r>
              <a:rPr lang="en-US" b="1" i="1" dirty="0" err="1" smtClean="0">
                <a:solidFill>
                  <a:schemeClr val="bg1"/>
                </a:solidFill>
              </a:rPr>
              <a:t>lagellar</a:t>
            </a:r>
            <a:r>
              <a:rPr lang="en-US" dirty="0">
                <a:solidFill>
                  <a:schemeClr val="bg1"/>
                </a:solidFill>
              </a:rPr>
              <a:t> </a:t>
            </a:r>
            <a:r>
              <a:rPr lang="en-US" dirty="0" smtClean="0">
                <a:solidFill>
                  <a:schemeClr val="bg1"/>
                </a:solidFill>
              </a:rPr>
              <a:t>movement</a:t>
            </a:r>
            <a:endParaRPr lang="en-US" dirty="0">
              <a:solidFill>
                <a:schemeClr val="bg1"/>
              </a:solidFill>
            </a:endParaRPr>
          </a:p>
        </p:txBody>
      </p:sp>
      <p:pic>
        <p:nvPicPr>
          <p:cNvPr id="2050" name="Picture 2" descr="Flagella and Cilia: Structure and Functions (With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637" y="1257299"/>
            <a:ext cx="6534364"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122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rPr>
              <a:t>Leading edge</a:t>
            </a:r>
          </a:p>
        </p:txBody>
      </p:sp>
      <p:sp>
        <p:nvSpPr>
          <p:cNvPr id="3" name="Content Placeholder 2"/>
          <p:cNvSpPr>
            <a:spLocks noGrp="1"/>
          </p:cNvSpPr>
          <p:nvPr>
            <p:ph idx="1"/>
          </p:nvPr>
        </p:nvSpPr>
        <p:spPr/>
        <p:txBody>
          <a:bodyPr>
            <a:normAutofit lnSpcReduction="10000"/>
          </a:bodyPr>
          <a:lstStyle/>
          <a:p>
            <a:pPr marL="0" indent="0">
              <a:buNone/>
            </a:pPr>
            <a:r>
              <a:rPr lang="en-US" dirty="0"/>
              <a:t>Experimentation has shown that there is rapid actin </a:t>
            </a:r>
            <a:r>
              <a:rPr lang="en-US" dirty="0" err="1"/>
              <a:t>polymerisation</a:t>
            </a:r>
            <a:r>
              <a:rPr lang="en-US" dirty="0"/>
              <a:t> at the cell's front </a:t>
            </a:r>
            <a:r>
              <a:rPr lang="en-US" dirty="0" smtClean="0"/>
              <a:t>edge.</a:t>
            </a:r>
            <a:r>
              <a:rPr lang="en-US" baseline="30000" dirty="0"/>
              <a:t> </a:t>
            </a:r>
            <a:r>
              <a:rPr lang="en-US" dirty="0" smtClean="0"/>
              <a:t>This </a:t>
            </a:r>
            <a:r>
              <a:rPr lang="en-US" dirty="0"/>
              <a:t>observation has led to the hypothesis that formation of actin filaments "push" the leading edge forward and is the main motile force for advancing the cell's front edge</a:t>
            </a:r>
            <a:r>
              <a:rPr lang="en-US" dirty="0" smtClean="0"/>
              <a:t>.</a:t>
            </a:r>
            <a:r>
              <a:rPr lang="en-US" dirty="0"/>
              <a:t> In addition, cytoskeletal elements are able to interact extensively and intimately with a cell's plasma membrane.</a:t>
            </a:r>
          </a:p>
        </p:txBody>
      </p:sp>
    </p:spTree>
    <p:extLst>
      <p:ext uri="{BB962C8B-B14F-4D97-AF65-F5344CB8AC3E}">
        <p14:creationId xmlns:p14="http://schemas.microsoft.com/office/powerpoint/2010/main" val="3847293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rPr>
              <a:t>Membrane flow model</a:t>
            </a:r>
          </a:p>
        </p:txBody>
      </p:sp>
      <p:sp>
        <p:nvSpPr>
          <p:cNvPr id="3" name="Content Placeholder 2"/>
          <p:cNvSpPr>
            <a:spLocks noGrp="1"/>
          </p:cNvSpPr>
          <p:nvPr>
            <p:ph idx="1"/>
          </p:nvPr>
        </p:nvSpPr>
        <p:spPr/>
        <p:txBody>
          <a:bodyPr>
            <a:normAutofit fontScale="62500" lnSpcReduction="20000"/>
          </a:bodyPr>
          <a:lstStyle/>
          <a:p>
            <a:r>
              <a:rPr lang="en-US" dirty="0"/>
              <a:t>Studies have also shown that the front of the migration is the site at which the membrane is returned to the cell surface from internal membrane pools at the end of the </a:t>
            </a:r>
            <a:r>
              <a:rPr lang="en-US" dirty="0" err="1"/>
              <a:t>endocytic</a:t>
            </a:r>
            <a:r>
              <a:rPr lang="en-US" dirty="0"/>
              <a:t> </a:t>
            </a:r>
            <a:r>
              <a:rPr lang="en-US" dirty="0" smtClean="0"/>
              <a:t>cycle</a:t>
            </a:r>
            <a:r>
              <a:rPr lang="en-US" dirty="0"/>
              <a:t> </a:t>
            </a:r>
            <a:endParaRPr lang="en-US" dirty="0" smtClean="0"/>
          </a:p>
          <a:p>
            <a:r>
              <a:rPr lang="en-US" dirty="0" smtClean="0"/>
              <a:t>This </a:t>
            </a:r>
            <a:r>
              <a:rPr lang="en-US" dirty="0"/>
              <a:t>has led to the hypothesis that extension of the leading edge occurs primarily by addition of membrane at the front of the cell. If so, the actin filaments that form at the front might stabilize the added membrane so that a structured extension, or lamella, is formed rather than a bubble-like structure (or bleb) at its front</a:t>
            </a:r>
            <a:r>
              <a:rPr lang="en-US" dirty="0" smtClean="0"/>
              <a:t>.</a:t>
            </a:r>
            <a:r>
              <a:rPr lang="en-US" dirty="0"/>
              <a:t> </a:t>
            </a:r>
            <a:endParaRPr lang="en-US" dirty="0" smtClean="0"/>
          </a:p>
          <a:p>
            <a:r>
              <a:rPr lang="en-US" dirty="0" smtClean="0"/>
              <a:t>For </a:t>
            </a:r>
            <a:r>
              <a:rPr lang="en-US" dirty="0"/>
              <a:t>a cell to move, it is necessary to bring a fresh supply of "feet" (proteins called </a:t>
            </a:r>
            <a:r>
              <a:rPr lang="en-US" dirty="0" err="1"/>
              <a:t>integrins</a:t>
            </a:r>
            <a:r>
              <a:rPr lang="en-US" dirty="0"/>
              <a:t>, which attach a cell to the surface on which it is crawling) to the front. </a:t>
            </a:r>
            <a:endParaRPr lang="en-US" dirty="0" smtClean="0"/>
          </a:p>
          <a:p>
            <a:r>
              <a:rPr lang="en-US" dirty="0" smtClean="0"/>
              <a:t>It </a:t>
            </a:r>
            <a:r>
              <a:rPr lang="en-US" dirty="0"/>
              <a:t>is likely that these feet are </a:t>
            </a:r>
            <a:r>
              <a:rPr lang="en-US" dirty="0" err="1"/>
              <a:t>endocytosed</a:t>
            </a:r>
            <a:r>
              <a:rPr lang="en-US" dirty="0"/>
              <a:t> toward the rear of the cell and brought to the cell's front by exocytosis, to be reused to form new attachments to the substrate</a:t>
            </a:r>
          </a:p>
        </p:txBody>
      </p:sp>
    </p:spTree>
    <p:extLst>
      <p:ext uri="{BB962C8B-B14F-4D97-AF65-F5344CB8AC3E}">
        <p14:creationId xmlns:p14="http://schemas.microsoft.com/office/powerpoint/2010/main" val="1602415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Mechanistic basis of amoeboid migration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a:t>Adhesive crawling is not the only migration mode exhibited by eukaryotic cells. </a:t>
            </a:r>
            <a:endParaRPr lang="en-US" dirty="0" smtClean="0"/>
          </a:p>
          <a:p>
            <a:r>
              <a:rPr lang="en-US" dirty="0" smtClean="0"/>
              <a:t>Importantly</a:t>
            </a:r>
            <a:r>
              <a:rPr lang="en-US" dirty="0"/>
              <a:t>, metastatic cancer cells and immune cells like macrophages and neutrophils have been found to be capable of adhesion-independent migration. The mechanistic basis of this migration mode is less understood than either eukaryotic cell crawling or flagella-based swimming by microorganisms. </a:t>
            </a:r>
            <a:endParaRPr lang="en-US" dirty="0" smtClean="0"/>
          </a:p>
          <a:p>
            <a:r>
              <a:rPr lang="en-US" dirty="0" smtClean="0"/>
              <a:t>The </a:t>
            </a:r>
            <a:r>
              <a:rPr lang="en-US" dirty="0"/>
              <a:t>physicist E. M. Purcell theorized that under conditions of low Reynolds number fluid dynamics, which apply at the cellular scale, rearward surface flow could provide a mechanism for microscopic objects to swim forward.</a:t>
            </a:r>
          </a:p>
        </p:txBody>
      </p:sp>
    </p:spTree>
    <p:extLst>
      <p:ext uri="{BB962C8B-B14F-4D97-AF65-F5344CB8AC3E}">
        <p14:creationId xmlns:p14="http://schemas.microsoft.com/office/powerpoint/2010/main" val="4094207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fontScale="70000" lnSpcReduction="20000"/>
          </a:bodyPr>
          <a:lstStyle/>
          <a:p>
            <a:r>
              <a:rPr lang="en-US" dirty="0"/>
              <a:t>After some decades, experimental support for this model was provided using </a:t>
            </a:r>
            <a:r>
              <a:rPr lang="en-US" dirty="0" err="1"/>
              <a:t>optogenetics</a:t>
            </a:r>
            <a:r>
              <a:rPr lang="en-US" dirty="0"/>
              <a:t>. </a:t>
            </a:r>
            <a:endParaRPr lang="en-US" dirty="0" smtClean="0"/>
          </a:p>
          <a:p>
            <a:r>
              <a:rPr lang="en-US" dirty="0" smtClean="0"/>
              <a:t>It </a:t>
            </a:r>
            <a:r>
              <a:rPr lang="en-US" dirty="0"/>
              <a:t>was shown that cells migrating in an amoeboid fashion without adhesions exhibit plasma membrane flow towards the cell rear that can propel cells by exerting tangential forces on the surrounding fluid</a:t>
            </a:r>
            <a:r>
              <a:rPr lang="en-US" dirty="0" smtClean="0"/>
              <a:t>.</a:t>
            </a:r>
            <a:r>
              <a:rPr lang="en-US" dirty="0"/>
              <a:t> Polarized trafficking of membrane-containing vesicles from the rear to the front of the cell helps maintain cell </a:t>
            </a:r>
            <a:r>
              <a:rPr lang="en-US" dirty="0" smtClean="0"/>
              <a:t>size</a:t>
            </a:r>
            <a:r>
              <a:rPr lang="en-US" dirty="0"/>
              <a:t>. </a:t>
            </a:r>
            <a:endParaRPr lang="en-US" dirty="0" smtClean="0"/>
          </a:p>
          <a:p>
            <a:r>
              <a:rPr lang="en-US" dirty="0" smtClean="0"/>
              <a:t>Rearward </a:t>
            </a:r>
            <a:r>
              <a:rPr lang="en-US" dirty="0"/>
              <a:t>membrane flow was also observed in </a:t>
            </a:r>
            <a:r>
              <a:rPr lang="en-US" i="1" dirty="0" err="1"/>
              <a:t>Dictyostelium</a:t>
            </a:r>
            <a:r>
              <a:rPr lang="en-US" i="1" dirty="0"/>
              <a:t> </a:t>
            </a:r>
            <a:r>
              <a:rPr lang="en-US" i="1" dirty="0" err="1"/>
              <a:t>discoideum</a:t>
            </a:r>
            <a:r>
              <a:rPr lang="en-US" dirty="0"/>
              <a:t> cells</a:t>
            </a:r>
            <a:r>
              <a:rPr lang="en-US" dirty="0" smtClean="0"/>
              <a:t>.</a:t>
            </a:r>
            <a:r>
              <a:rPr lang="en-US" dirty="0"/>
              <a:t> Interestingly, the migration of </a:t>
            </a:r>
            <a:r>
              <a:rPr lang="en-US" dirty="0" err="1"/>
              <a:t>supracellular</a:t>
            </a:r>
            <a:r>
              <a:rPr lang="en-US" dirty="0"/>
              <a:t> clusters has also been found to be supported by a similar mechanism of rearward surface flow.</a:t>
            </a:r>
          </a:p>
          <a:p>
            <a:endParaRPr lang="en-US" dirty="0"/>
          </a:p>
        </p:txBody>
      </p:sp>
    </p:spTree>
    <p:extLst>
      <p:ext uri="{BB962C8B-B14F-4D97-AF65-F5344CB8AC3E}">
        <p14:creationId xmlns:p14="http://schemas.microsoft.com/office/powerpoint/2010/main" val="3565721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rPr>
              <a:t>Collective biomechanical and molecular mechanism of cell motion</a:t>
            </a:r>
          </a:p>
        </p:txBody>
      </p:sp>
      <p:sp>
        <p:nvSpPr>
          <p:cNvPr id="3" name="Content Placeholder 2"/>
          <p:cNvSpPr>
            <a:spLocks noGrp="1"/>
          </p:cNvSpPr>
          <p:nvPr>
            <p:ph idx="1"/>
          </p:nvPr>
        </p:nvSpPr>
        <p:spPr/>
        <p:txBody>
          <a:bodyPr>
            <a:normAutofit fontScale="85000" lnSpcReduction="10000"/>
          </a:bodyPr>
          <a:lstStyle/>
          <a:p>
            <a:r>
              <a:rPr lang="en-US" dirty="0"/>
              <a:t>Based on some mathematical models, recent studies hypothesize a novel biological model for collective biomechanical and molecular mechanism of cell motion</a:t>
            </a:r>
            <a:r>
              <a:rPr lang="en-US" dirty="0" smtClean="0"/>
              <a:t>.</a:t>
            </a:r>
            <a:r>
              <a:rPr lang="en-US" dirty="0"/>
              <a:t> </a:t>
            </a:r>
            <a:endParaRPr lang="en-US" dirty="0" smtClean="0"/>
          </a:p>
          <a:p>
            <a:r>
              <a:rPr lang="en-US" dirty="0" smtClean="0"/>
              <a:t>It </a:t>
            </a:r>
            <a:r>
              <a:rPr lang="en-US" dirty="0"/>
              <a:t>is proposed that </a:t>
            </a:r>
            <a:r>
              <a:rPr lang="en-US" dirty="0" err="1"/>
              <a:t>microdomains</a:t>
            </a:r>
            <a:r>
              <a:rPr lang="en-US" dirty="0"/>
              <a:t> weave the texture of cytoskeleton and their interactions mark the location for formation of new adhesion sites. According to this model, </a:t>
            </a:r>
            <a:r>
              <a:rPr lang="en-US" dirty="0" err="1"/>
              <a:t>microdomain</a:t>
            </a:r>
            <a:r>
              <a:rPr lang="en-US" dirty="0"/>
              <a:t> signaling dynamics organizes cytoskeleton and its interaction with substratum.</a:t>
            </a:r>
          </a:p>
        </p:txBody>
      </p:sp>
    </p:spTree>
    <p:extLst>
      <p:ext uri="{BB962C8B-B14F-4D97-AF65-F5344CB8AC3E}">
        <p14:creationId xmlns:p14="http://schemas.microsoft.com/office/powerpoint/2010/main" val="1584961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fontScale="70000" lnSpcReduction="20000"/>
          </a:bodyPr>
          <a:lstStyle/>
          <a:p>
            <a:r>
              <a:rPr lang="en-US" dirty="0"/>
              <a:t>. As </a:t>
            </a:r>
            <a:r>
              <a:rPr lang="en-US" dirty="0" err="1"/>
              <a:t>microdomains</a:t>
            </a:r>
            <a:r>
              <a:rPr lang="en-US" dirty="0"/>
              <a:t> trigger and maintain active polymerization of actin filaments, their propagation and zigzagging motion on the membrane generate a highly interlinked network of curved or linear filaments oriented at a wide spectrum of angles to the cell boundary. </a:t>
            </a:r>
            <a:endParaRPr lang="en-US" dirty="0" smtClean="0"/>
          </a:p>
          <a:p>
            <a:r>
              <a:rPr lang="en-US" dirty="0" smtClean="0"/>
              <a:t>It </a:t>
            </a:r>
            <a:r>
              <a:rPr lang="en-US" dirty="0"/>
              <a:t>is also proposed that </a:t>
            </a:r>
            <a:r>
              <a:rPr lang="en-US" dirty="0" err="1"/>
              <a:t>microdomain</a:t>
            </a:r>
            <a:r>
              <a:rPr lang="en-US" dirty="0"/>
              <a:t> interaction marks the formation of new focal adhesion sites at the cell periphery. Myosin interaction with the actin network then generate membrane retraction/ruffling, retrograde flow, and contractile forces for forward motion. Finally, continuous application of stress on the old focal adhesion sites could result in the calcium-induced </a:t>
            </a:r>
            <a:r>
              <a:rPr lang="en-US" dirty="0" err="1"/>
              <a:t>calpain</a:t>
            </a:r>
            <a:r>
              <a:rPr lang="en-US" dirty="0"/>
              <a:t> activation, and consequently the detachment of focal adhesions which completes the cycle.</a:t>
            </a:r>
          </a:p>
        </p:txBody>
      </p:sp>
    </p:spTree>
    <p:extLst>
      <p:ext uri="{BB962C8B-B14F-4D97-AF65-F5344CB8AC3E}">
        <p14:creationId xmlns:p14="http://schemas.microsoft.com/office/powerpoint/2010/main" val="3480769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fontScale="70000" lnSpcReduction="20000"/>
          </a:bodyPr>
          <a:lstStyle/>
          <a:p>
            <a:r>
              <a:rPr lang="en-US" dirty="0"/>
              <a:t>Migrating cells have a polarity—a front and a back. Without it, they would move in all directions at once, i.e. spread. </a:t>
            </a:r>
            <a:endParaRPr lang="en-US" dirty="0" smtClean="0"/>
          </a:p>
          <a:p>
            <a:r>
              <a:rPr lang="en-US" dirty="0" smtClean="0"/>
              <a:t>How </a:t>
            </a:r>
            <a:r>
              <a:rPr lang="en-US" dirty="0"/>
              <a:t>this polarity is formulated at a molecular level inside a cell is unknown. In a cell that is meandering in a random way, the front can easily give way to become passive as some other region, or regions, of the cell form(s) a new front. </a:t>
            </a:r>
            <a:endParaRPr lang="en-US" dirty="0" smtClean="0"/>
          </a:p>
          <a:p>
            <a:r>
              <a:rPr lang="en-US" dirty="0" smtClean="0"/>
              <a:t>In </a:t>
            </a:r>
            <a:r>
              <a:rPr lang="en-US" dirty="0" err="1"/>
              <a:t>chemotaxing</a:t>
            </a:r>
            <a:r>
              <a:rPr lang="en-US" dirty="0"/>
              <a:t> cells, the stability of the front appears enhanced as the cell advances toward a higher concentration of the stimulating chemical. This polarity is reflected at a molecular level by a restriction of certain molecules to particular regions of the inner cell surface. Thus, the phospholipid PIP3 and activated </a:t>
            </a:r>
            <a:r>
              <a:rPr lang="en-US" dirty="0" err="1"/>
              <a:t>Rac</a:t>
            </a:r>
            <a:r>
              <a:rPr lang="en-US" dirty="0"/>
              <a:t> and CDC42 are found at the front of the cell, whereas Rho </a:t>
            </a:r>
            <a:r>
              <a:rPr lang="en-US" dirty="0" err="1"/>
              <a:t>GTPase</a:t>
            </a:r>
            <a:r>
              <a:rPr lang="en-US" dirty="0"/>
              <a:t> and PTEN are found toward the rear</a:t>
            </a:r>
            <a:r>
              <a:rPr lang="en-US" dirty="0" smtClean="0"/>
              <a:t>.</a:t>
            </a:r>
            <a:endParaRPr lang="en-US" dirty="0"/>
          </a:p>
        </p:txBody>
      </p:sp>
    </p:spTree>
    <p:extLst>
      <p:ext uri="{BB962C8B-B14F-4D97-AF65-F5344CB8AC3E}">
        <p14:creationId xmlns:p14="http://schemas.microsoft.com/office/powerpoint/2010/main" val="2624892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Endocytosis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endParaRPr lang="en-US" dirty="0"/>
          </a:p>
          <a:p>
            <a:r>
              <a:rPr lang="en-US" dirty="0"/>
              <a:t>The other pathway is an importing pathway that begins at the plasma membrane where vesicles and other large compartments are originated by membrane invagination (endocytosis). </a:t>
            </a:r>
            <a:endParaRPr lang="en-US" dirty="0" smtClean="0"/>
          </a:p>
          <a:p>
            <a:r>
              <a:rPr lang="en-US" dirty="0" smtClean="0"/>
              <a:t>These </a:t>
            </a:r>
            <a:r>
              <a:rPr lang="en-US" dirty="0"/>
              <a:t>vesicles fuse with the endosomes, which end up becoming lysosomes. Lysosomes degrade the </a:t>
            </a:r>
            <a:r>
              <a:rPr lang="en-US" dirty="0" err="1"/>
              <a:t>endocyted</a:t>
            </a:r>
            <a:r>
              <a:rPr lang="en-US" dirty="0"/>
              <a:t> molecules, both those from the extracellular space and those forming the membrane of the vesicles. </a:t>
            </a:r>
            <a:endParaRPr lang="en-US" dirty="0" smtClean="0"/>
          </a:p>
          <a:p>
            <a:r>
              <a:rPr lang="en-US" dirty="0" smtClean="0"/>
              <a:t>It </a:t>
            </a:r>
            <a:r>
              <a:rPr lang="en-US" dirty="0"/>
              <a:t>is a degradation pathway.</a:t>
            </a:r>
          </a:p>
          <a:p>
            <a:endParaRPr lang="en-US" dirty="0"/>
          </a:p>
        </p:txBody>
      </p:sp>
    </p:spTree>
    <p:extLst>
      <p:ext uri="{BB962C8B-B14F-4D97-AF65-F5344CB8AC3E}">
        <p14:creationId xmlns:p14="http://schemas.microsoft.com/office/powerpoint/2010/main" val="25267415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fontScale="62500" lnSpcReduction="20000"/>
          </a:bodyPr>
          <a:lstStyle/>
          <a:p>
            <a:r>
              <a:rPr lang="en-US" dirty="0"/>
              <a:t>It is believed that filamentous actins and microtubules are important for establishing and maintaining a cell's </a:t>
            </a:r>
            <a:r>
              <a:rPr lang="en-US" dirty="0" smtClean="0"/>
              <a:t>polarity</a:t>
            </a:r>
            <a:r>
              <a:rPr lang="en-US" dirty="0"/>
              <a:t>. </a:t>
            </a:r>
            <a:endParaRPr lang="en-US" dirty="0" smtClean="0"/>
          </a:p>
          <a:p>
            <a:r>
              <a:rPr lang="en-US" dirty="0" smtClean="0"/>
              <a:t>Drugs </a:t>
            </a:r>
            <a:r>
              <a:rPr lang="en-US" dirty="0"/>
              <a:t>that destroy actin filaments have multiple and complex effects, reflecting the wide role that these filaments play in many cell processes. It may be that, as part of the </a:t>
            </a:r>
            <a:r>
              <a:rPr lang="en-US" dirty="0" err="1"/>
              <a:t>locomotory</a:t>
            </a:r>
            <a:r>
              <a:rPr lang="en-US" dirty="0"/>
              <a:t> process, membrane vesicles are transported along these filaments to the cell's front. </a:t>
            </a:r>
            <a:endParaRPr lang="en-US" dirty="0" smtClean="0"/>
          </a:p>
          <a:p>
            <a:r>
              <a:rPr lang="en-US" dirty="0" smtClean="0"/>
              <a:t>In </a:t>
            </a:r>
            <a:r>
              <a:rPr lang="en-US" dirty="0" err="1"/>
              <a:t>chemotaxing</a:t>
            </a:r>
            <a:r>
              <a:rPr lang="en-US" dirty="0"/>
              <a:t> cells, the increased persistence of migration toward the target may result from an increased stability of the arrangement of the filamentous structures inside the cell and determine its polarity. In turn, these filamentous structures may be arranged inside the cell according to how molecules like PIP3 and PTEN are arranged on the inner cell membrane. And where these are located appears in turn to be determined by the </a:t>
            </a:r>
            <a:r>
              <a:rPr lang="en-US" dirty="0" err="1"/>
              <a:t>chemoattractant</a:t>
            </a:r>
            <a:r>
              <a:rPr lang="en-US" dirty="0"/>
              <a:t> signals as these impinge on specific receptors on the cell's outer surface.</a:t>
            </a:r>
          </a:p>
        </p:txBody>
      </p:sp>
    </p:spTree>
    <p:extLst>
      <p:ext uri="{BB962C8B-B14F-4D97-AF65-F5344CB8AC3E}">
        <p14:creationId xmlns:p14="http://schemas.microsoft.com/office/powerpoint/2010/main" val="1357116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Although microtubules have been known to influence cell migration for many years, the mechanism by which they do so has remained controversial. On a planar surface, microtubules are not needed for the movement, but they are required to provide directionality to cell movement and efficient protrusion of the leading </a:t>
            </a:r>
            <a:r>
              <a:rPr lang="en-US" dirty="0" smtClean="0"/>
              <a:t>edge.</a:t>
            </a:r>
            <a:r>
              <a:rPr lang="en-US" baseline="30000" dirty="0"/>
              <a:t> </a:t>
            </a:r>
            <a:r>
              <a:rPr lang="en-US" dirty="0" smtClean="0"/>
              <a:t>When </a:t>
            </a:r>
            <a:r>
              <a:rPr lang="en-US" dirty="0"/>
              <a:t>present, microtubules retard cell movement when their dynamics are suppressed by drug treatment or by tubulin mutations</a:t>
            </a:r>
          </a:p>
        </p:txBody>
      </p:sp>
    </p:spTree>
    <p:extLst>
      <p:ext uri="{BB962C8B-B14F-4D97-AF65-F5344CB8AC3E}">
        <p14:creationId xmlns:p14="http://schemas.microsoft.com/office/powerpoint/2010/main" val="6688887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a:t>
            </a:r>
            <a:endParaRPr lang="en-US" dirty="0"/>
          </a:p>
        </p:txBody>
      </p:sp>
      <p:sp>
        <p:nvSpPr>
          <p:cNvPr id="3" name="Content Placeholder 2"/>
          <p:cNvSpPr>
            <a:spLocks noGrp="1"/>
          </p:cNvSpPr>
          <p:nvPr>
            <p:ph idx="1"/>
          </p:nvPr>
        </p:nvSpPr>
        <p:spPr/>
        <p:txBody>
          <a:bodyPr>
            <a:normAutofit fontScale="92500" lnSpcReduction="10000"/>
          </a:bodyPr>
          <a:lstStyle/>
          <a:p>
            <a:r>
              <a:rPr lang="en-US" sz="1000" dirty="0">
                <a:hlinkClick r:id="rId2"/>
              </a:rPr>
              <a:t>https://</a:t>
            </a:r>
            <a:r>
              <a:rPr lang="en-US" sz="1000" dirty="0" smtClean="0">
                <a:hlinkClick r:id="rId2"/>
              </a:rPr>
              <a:t>www.google.com/search?q=flagelal+movement+mechanism&amp;tbm=isch&amp;ved=2ahUKEwjmo8e86YLpAhUSNRoKHUt5DoYQ2-cCegQIABAA&amp;oq=flagelal+movement+mechanism&amp;gs_lcp=CgNpbWcQA1CXvQlYi88JYObRCWgAcAB4AIABrAKIAfQUkgEFMi05LjGYAQCgAQGqAQtnd3Mtd2l6LWltZw&amp;sclient=img&amp;ei=zsejXuaEK5LqaMvyubAI&amp;bih=657&amp;biw=1366#imgrc=ZAAaEmakOAohvM</a:t>
            </a:r>
            <a:endParaRPr lang="en-US" sz="1000" dirty="0" smtClean="0"/>
          </a:p>
          <a:p>
            <a:r>
              <a:rPr lang="en-US" sz="1000" dirty="0">
                <a:hlinkClick r:id="rId3"/>
              </a:rPr>
              <a:t>https://</a:t>
            </a:r>
            <a:r>
              <a:rPr lang="en-US" sz="1000" dirty="0" smtClean="0">
                <a:hlinkClick r:id="rId3"/>
              </a:rPr>
              <a:t>www.google.com/search?q=pseudopodia+movement&amp;tbm=isch&amp;ved=2ahUKEwiEraLO6ILpAhUKahoKHZRfBrgQ2-cCegQIABAA&amp;oq=pseudopodia+mov&amp;gs_lcp=CgNpbWcQARgAMgIIADICCAAyBggAEAgQHjIECAAQGDoECAAQQ1CNhwFY7o4BYLyfAWgAcAB4AIABwwKIAf4IkgEFMi0zLjGYAQCgAQGqAQtnd3Mtd2l6LWltZw&amp;sclient=img&amp;ei=58ajXsSdGYrUaZS_mcAL&amp;bih=657&amp;biw=1366#imgrc=rvCOZTW66G38QM</a:t>
            </a:r>
            <a:endParaRPr lang="en-US" sz="1000" dirty="0" smtClean="0"/>
          </a:p>
          <a:p>
            <a:r>
              <a:rPr lang="en-US" sz="1000" b="1" dirty="0"/>
              <a:t>www.college-cram.com</a:t>
            </a:r>
          </a:p>
          <a:p>
            <a:r>
              <a:rPr lang="en-US" sz="1000" b="1" dirty="0"/>
              <a:t>www.study.com</a:t>
            </a:r>
          </a:p>
          <a:p>
            <a:r>
              <a:rPr lang="en-US" sz="1000" b="1" dirty="0"/>
              <a:t>www.britannica.com</a:t>
            </a:r>
          </a:p>
          <a:p>
            <a:r>
              <a:rPr lang="en-US" sz="1000" b="1" dirty="0" smtClean="0">
                <a:hlinkClick r:id="rId4"/>
              </a:rPr>
              <a:t>www.phschool.com</a:t>
            </a:r>
            <a:endParaRPr lang="en-US" sz="1000" b="1" dirty="0" smtClean="0"/>
          </a:p>
          <a:p>
            <a:r>
              <a:rPr lang="en-US" sz="1000" dirty="0"/>
              <a:t>1. </a:t>
            </a:r>
            <a:r>
              <a:rPr lang="en-US" sz="1000" dirty="0" err="1"/>
              <a:t>Mizushima</a:t>
            </a:r>
            <a:r>
              <a:rPr lang="en-US" sz="1000" dirty="0"/>
              <a:t> N, Levine B, </a:t>
            </a:r>
            <a:r>
              <a:rPr lang="en-US" sz="1000" dirty="0" err="1"/>
              <a:t>Cuervo</a:t>
            </a:r>
            <a:r>
              <a:rPr lang="en-US" sz="1000" dirty="0"/>
              <a:t> AM, </a:t>
            </a:r>
            <a:r>
              <a:rPr lang="en-US" sz="1000" dirty="0" err="1"/>
              <a:t>Klionsky</a:t>
            </a:r>
            <a:r>
              <a:rPr lang="en-US" sz="1000" dirty="0"/>
              <a:t> DJ. Autophagy fights disease through</a:t>
            </a:r>
          </a:p>
          <a:p>
            <a:r>
              <a:rPr lang="en-US" sz="1000" dirty="0"/>
              <a:t>cellular self-digestion. Nature 2008; 451: 1069–1075.</a:t>
            </a:r>
          </a:p>
          <a:p>
            <a:r>
              <a:rPr lang="en-US" sz="1000" dirty="0"/>
              <a:t>2. Suzuki K, </a:t>
            </a:r>
            <a:r>
              <a:rPr lang="en-US" sz="1000" dirty="0" err="1"/>
              <a:t>Kirisako</a:t>
            </a:r>
            <a:r>
              <a:rPr lang="en-US" sz="1000" dirty="0"/>
              <a:t> T, </a:t>
            </a:r>
            <a:r>
              <a:rPr lang="en-US" sz="1000" dirty="0" err="1"/>
              <a:t>Kamada</a:t>
            </a:r>
            <a:r>
              <a:rPr lang="en-US" sz="1000" dirty="0"/>
              <a:t> Y, </a:t>
            </a:r>
            <a:r>
              <a:rPr lang="en-US" sz="1000" dirty="0" err="1"/>
              <a:t>Mizushima</a:t>
            </a:r>
            <a:r>
              <a:rPr lang="en-US" sz="1000" dirty="0"/>
              <a:t> N, Noda T, </a:t>
            </a:r>
            <a:r>
              <a:rPr lang="en-US" sz="1000" dirty="0" err="1"/>
              <a:t>Ohsumi</a:t>
            </a:r>
            <a:r>
              <a:rPr lang="en-US" sz="1000" dirty="0"/>
              <a:t> Y. The pre-</a:t>
            </a:r>
            <a:r>
              <a:rPr lang="en-US" sz="1000" dirty="0" err="1"/>
              <a:t>autophagosomal</a:t>
            </a:r>
            <a:endParaRPr lang="en-US" sz="1000" dirty="0"/>
          </a:p>
          <a:p>
            <a:r>
              <a:rPr lang="en-US" sz="1000" dirty="0"/>
              <a:t>structure organized by concerted functions of APG genes is essential for</a:t>
            </a:r>
          </a:p>
          <a:p>
            <a:r>
              <a:rPr lang="en-US" sz="1000" dirty="0" err="1"/>
              <a:t>autophagosome</a:t>
            </a:r>
            <a:r>
              <a:rPr lang="en-US" sz="1000" dirty="0"/>
              <a:t> formation. EMBOJ 2001; 20: 5971–5981.</a:t>
            </a:r>
          </a:p>
          <a:p>
            <a:r>
              <a:rPr lang="en-US" sz="1000" dirty="0"/>
              <a:t>3. </a:t>
            </a:r>
            <a:r>
              <a:rPr lang="en-US" sz="1000" dirty="0" err="1"/>
              <a:t>Klionsky</a:t>
            </a:r>
            <a:r>
              <a:rPr lang="en-US" sz="1000" dirty="0"/>
              <a:t> DJ, </a:t>
            </a:r>
            <a:r>
              <a:rPr lang="en-US" sz="1000" dirty="0" err="1"/>
              <a:t>Cregg</a:t>
            </a:r>
            <a:r>
              <a:rPr lang="en-US" sz="1000" dirty="0"/>
              <a:t> JM, Dunn WA, </a:t>
            </a:r>
            <a:r>
              <a:rPr lang="en-US" sz="1000" dirty="0" err="1"/>
              <a:t>Emr</a:t>
            </a:r>
            <a:r>
              <a:rPr lang="en-US" sz="1000" dirty="0"/>
              <a:t> SD, Sakai Y, Sandoval IV et al. A unified</a:t>
            </a:r>
          </a:p>
          <a:p>
            <a:r>
              <a:rPr lang="en-US" sz="1000" dirty="0"/>
              <a:t>nomenclature for yeast autophagy-related genes. </a:t>
            </a:r>
            <a:r>
              <a:rPr lang="en-US" sz="1000" dirty="0" err="1"/>
              <a:t>Dev</a:t>
            </a:r>
            <a:r>
              <a:rPr lang="en-US" sz="1000" dirty="0"/>
              <a:t> Cell 2003; 5: 539–545.</a:t>
            </a:r>
          </a:p>
          <a:p>
            <a:r>
              <a:rPr lang="en-US" sz="1000" dirty="0"/>
              <a:t>4. Suzuki K, Kubota Y, </a:t>
            </a:r>
            <a:r>
              <a:rPr lang="en-US" sz="1000" dirty="0" err="1"/>
              <a:t>Sekito</a:t>
            </a:r>
            <a:r>
              <a:rPr lang="en-US" sz="1000" dirty="0"/>
              <a:t> T, </a:t>
            </a:r>
            <a:r>
              <a:rPr lang="en-US" sz="1000" dirty="0" err="1"/>
              <a:t>Ohsumi</a:t>
            </a:r>
            <a:r>
              <a:rPr lang="en-US" sz="1000" dirty="0"/>
              <a:t> Y. Hierarchy of </a:t>
            </a:r>
            <a:r>
              <a:rPr lang="en-US" sz="1000" dirty="0" err="1"/>
              <a:t>Atg</a:t>
            </a:r>
            <a:r>
              <a:rPr lang="en-US" sz="1000" dirty="0"/>
              <a:t> proteins in pre-</a:t>
            </a:r>
            <a:r>
              <a:rPr lang="en-US" sz="1000" dirty="0" err="1"/>
              <a:t>autophagosomal</a:t>
            </a:r>
            <a:endParaRPr lang="en-US" sz="1000" dirty="0"/>
          </a:p>
          <a:p>
            <a:r>
              <a:rPr lang="en-US" sz="1000" dirty="0"/>
              <a:t>structure organization. Genes Cells 2007; 12: 209–218.</a:t>
            </a:r>
          </a:p>
          <a:p>
            <a:r>
              <a:rPr lang="en-US" sz="1000" dirty="0"/>
              <a:t>5. </a:t>
            </a:r>
            <a:r>
              <a:rPr lang="en-US" sz="1000" dirty="0" err="1"/>
              <a:t>Mizushima</a:t>
            </a:r>
            <a:r>
              <a:rPr lang="en-US" sz="1000" dirty="0"/>
              <a:t> N, </a:t>
            </a:r>
            <a:r>
              <a:rPr lang="en-US" sz="1000" dirty="0" err="1"/>
              <a:t>Kuma</a:t>
            </a:r>
            <a:r>
              <a:rPr lang="en-US" sz="1000" dirty="0"/>
              <a:t> A, Kobayashi Y, Yamamoto A, </a:t>
            </a:r>
            <a:r>
              <a:rPr lang="en-US" sz="1000" dirty="0" err="1"/>
              <a:t>Matsubae</a:t>
            </a:r>
            <a:r>
              <a:rPr lang="en-US" sz="1000" dirty="0"/>
              <a:t> M, Takao T et al. Mouse</a:t>
            </a:r>
          </a:p>
          <a:p>
            <a:r>
              <a:rPr lang="en-US" sz="1000" dirty="0"/>
              <a:t>Apg16L, a novel WD-repeat protein, targets to the </a:t>
            </a:r>
            <a:r>
              <a:rPr lang="en-US" sz="1000" dirty="0" err="1"/>
              <a:t>autophagic</a:t>
            </a:r>
            <a:r>
              <a:rPr lang="en-US" sz="1000" dirty="0"/>
              <a:t> isolation membrane with the</a:t>
            </a:r>
          </a:p>
          <a:p>
            <a:r>
              <a:rPr lang="en-US" sz="1000" dirty="0"/>
              <a:t>Apg12-Apg5 conjugate. J Cell </a:t>
            </a:r>
            <a:r>
              <a:rPr lang="en-US" sz="1000" dirty="0" err="1"/>
              <a:t>Sci</a:t>
            </a:r>
            <a:r>
              <a:rPr lang="en-US" sz="1000" dirty="0"/>
              <a:t> 2003; 116: 1679–1688.</a:t>
            </a:r>
          </a:p>
        </p:txBody>
      </p:sp>
    </p:spTree>
    <p:extLst>
      <p:ext uri="{BB962C8B-B14F-4D97-AF65-F5344CB8AC3E}">
        <p14:creationId xmlns:p14="http://schemas.microsoft.com/office/powerpoint/2010/main" val="28802026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websites\free-power-point-templates\2012\logos.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6" name="Picture 2" descr="End of presentation Thank you - Success Kid - quickme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3999" cy="5244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00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pPr marL="0" indent="0">
              <a:buNone/>
            </a:pPr>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0" y="-1"/>
            <a:ext cx="9173060" cy="5143501"/>
          </a:xfrm>
          <a:prstGeom prst="rect">
            <a:avLst/>
          </a:prstGeom>
        </p:spPr>
      </p:pic>
    </p:spTree>
    <p:extLst>
      <p:ext uri="{BB962C8B-B14F-4D97-AF65-F5344CB8AC3E}">
        <p14:creationId xmlns:p14="http://schemas.microsoft.com/office/powerpoint/2010/main" val="844953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Exocytosis</a:t>
            </a: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a:t>Exocytosis is a cellular process where cells eject waste products or chemical transmitters (</a:t>
            </a:r>
            <a:r>
              <a:rPr lang="en-US" dirty="0" smtClean="0"/>
              <a:t>such as </a:t>
            </a:r>
            <a:r>
              <a:rPr lang="en-US" dirty="0"/>
              <a:t>hormones) from the interior of the cell</a:t>
            </a:r>
          </a:p>
          <a:p>
            <a:endParaRPr lang="en-US" dirty="0"/>
          </a:p>
        </p:txBody>
      </p:sp>
    </p:spTree>
    <p:extLst>
      <p:ext uri="{BB962C8B-B14F-4D97-AF65-F5344CB8AC3E}">
        <p14:creationId xmlns:p14="http://schemas.microsoft.com/office/powerpoint/2010/main" val="3171805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There are 5 steps of exocytosis</a:t>
            </a:r>
            <a:endParaRPr lang="en-US" dirty="0"/>
          </a:p>
        </p:txBody>
      </p:sp>
      <p:sp>
        <p:nvSpPr>
          <p:cNvPr id="3" name="Content Placeholder 2"/>
          <p:cNvSpPr>
            <a:spLocks noGrp="1"/>
          </p:cNvSpPr>
          <p:nvPr>
            <p:ph idx="1"/>
          </p:nvPr>
        </p:nvSpPr>
        <p:spPr/>
        <p:txBody>
          <a:bodyPr/>
          <a:lstStyle/>
          <a:p>
            <a:pPr marL="0" indent="0">
              <a:buNone/>
            </a:pPr>
            <a:endParaRPr lang="en-US" dirty="0"/>
          </a:p>
          <a:p>
            <a:pPr marL="514350" indent="-514350">
              <a:buFont typeface="+mj-lt"/>
              <a:buAutoNum type="arabicPeriod"/>
            </a:pPr>
            <a:r>
              <a:rPr lang="en-US" dirty="0" smtClean="0"/>
              <a:t>Vesicle trafficking</a:t>
            </a:r>
          </a:p>
          <a:p>
            <a:pPr marL="514350" indent="-514350">
              <a:buFont typeface="+mj-lt"/>
              <a:buAutoNum type="arabicPeriod"/>
            </a:pPr>
            <a:r>
              <a:rPr lang="en-US" dirty="0" smtClean="0"/>
              <a:t>Vesicle tethering</a:t>
            </a:r>
          </a:p>
          <a:p>
            <a:pPr marL="514350" indent="-514350">
              <a:buFont typeface="+mj-lt"/>
              <a:buAutoNum type="arabicPeriod"/>
            </a:pPr>
            <a:r>
              <a:rPr lang="en-US" dirty="0" smtClean="0"/>
              <a:t>Vesicle docking</a:t>
            </a:r>
          </a:p>
          <a:p>
            <a:pPr marL="514350" indent="-514350">
              <a:buFont typeface="+mj-lt"/>
              <a:buAutoNum type="arabicPeriod"/>
            </a:pPr>
            <a:r>
              <a:rPr lang="en-US" dirty="0" smtClean="0"/>
              <a:t>Vesicle priming</a:t>
            </a:r>
          </a:p>
          <a:p>
            <a:pPr marL="514350" indent="-514350">
              <a:buFont typeface="+mj-lt"/>
              <a:buAutoNum type="arabicPeriod"/>
            </a:pPr>
            <a:r>
              <a:rPr lang="en-US" dirty="0" smtClean="0"/>
              <a:t>Vesicle fusion</a:t>
            </a:r>
            <a:endParaRPr lang="en-US" dirty="0"/>
          </a:p>
        </p:txBody>
      </p:sp>
    </p:spTree>
    <p:extLst>
      <p:ext uri="{BB962C8B-B14F-4D97-AF65-F5344CB8AC3E}">
        <p14:creationId xmlns:p14="http://schemas.microsoft.com/office/powerpoint/2010/main" val="1703295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1.Vesicle trafficking</a:t>
            </a:r>
            <a:endParaRPr lang="en-US" dirty="0"/>
          </a:p>
        </p:txBody>
      </p:sp>
      <p:sp>
        <p:nvSpPr>
          <p:cNvPr id="3" name="Content Placeholder 2"/>
          <p:cNvSpPr>
            <a:spLocks noGrp="1"/>
          </p:cNvSpPr>
          <p:nvPr>
            <p:ph idx="1"/>
          </p:nvPr>
        </p:nvSpPr>
        <p:spPr/>
        <p:txBody>
          <a:bodyPr/>
          <a:lstStyle/>
          <a:p>
            <a:pPr marL="0" indent="0">
              <a:buNone/>
            </a:pPr>
            <a:endParaRPr lang="en-US" dirty="0"/>
          </a:p>
          <a:p>
            <a:endParaRPr lang="en-US" dirty="0"/>
          </a:p>
          <a:p>
            <a:r>
              <a:rPr lang="en-US" dirty="0" smtClean="0"/>
              <a:t>In this step the vesicle containing </a:t>
            </a:r>
            <a:r>
              <a:rPr lang="en-US" dirty="0" err="1" smtClean="0"/>
              <a:t>wast</a:t>
            </a:r>
            <a:r>
              <a:rPr lang="en-US" dirty="0" smtClean="0"/>
              <a:t> product or chemical transmitter is transported through the cytoplasm toward the part of the cell from which it will be eliminated</a:t>
            </a:r>
            <a:endParaRPr lang="en-US" dirty="0"/>
          </a:p>
        </p:txBody>
      </p:sp>
    </p:spTree>
    <p:extLst>
      <p:ext uri="{BB962C8B-B14F-4D97-AF65-F5344CB8AC3E}">
        <p14:creationId xmlns:p14="http://schemas.microsoft.com/office/powerpoint/2010/main" val="4232348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Vesicle tethering</a:t>
            </a: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a:t>As the vesicle approaches the cell membrane, it is secured and pulled towards the part of the </a:t>
            </a:r>
            <a:r>
              <a:rPr lang="en-US" dirty="0" smtClean="0"/>
              <a:t>cell from </a:t>
            </a:r>
            <a:r>
              <a:rPr lang="en-US" dirty="0"/>
              <a:t>which it will be eliminated</a:t>
            </a:r>
          </a:p>
        </p:txBody>
      </p:sp>
    </p:spTree>
    <p:extLst>
      <p:ext uri="{BB962C8B-B14F-4D97-AF65-F5344CB8AC3E}">
        <p14:creationId xmlns:p14="http://schemas.microsoft.com/office/powerpoint/2010/main" val="4184757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1572</Words>
  <Application>Microsoft Office PowerPoint</Application>
  <PresentationFormat>On-screen Show (16:9)</PresentationFormat>
  <Paragraphs>150</Paragraphs>
  <Slides>43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Calibri</vt:lpstr>
      <vt:lpstr>Office Theme</vt:lpstr>
      <vt:lpstr>Vesicular Transport  and cell migration</vt:lpstr>
      <vt:lpstr>Vesicular Transport</vt:lpstr>
      <vt:lpstr>exocytosis</vt:lpstr>
      <vt:lpstr>Endocytosis</vt:lpstr>
      <vt:lpstr>PowerPoint Presentation</vt:lpstr>
      <vt:lpstr>Exocytosis</vt:lpstr>
      <vt:lpstr>There are 5 steps of exocytosis</vt:lpstr>
      <vt:lpstr>1.Vesicle trafficking</vt:lpstr>
      <vt:lpstr>Vesicle tethering</vt:lpstr>
      <vt:lpstr>Vesicle docking</vt:lpstr>
      <vt:lpstr>Vesicle priming</vt:lpstr>
      <vt:lpstr>Vesicle fusion</vt:lpstr>
      <vt:lpstr>Calcium dependent exocytosis</vt:lpstr>
      <vt:lpstr>CALCIUM INDEPENDENT EXOCYTOSIS</vt:lpstr>
      <vt:lpstr>PowerPoint Presentation</vt:lpstr>
      <vt:lpstr>Endocytosis</vt:lpstr>
      <vt:lpstr>Three types of endocytosis</vt:lpstr>
      <vt:lpstr>PHAGOCYTOSIS</vt:lpstr>
      <vt:lpstr>Particle adherence</vt:lpstr>
      <vt:lpstr>PowerPoint Presentation</vt:lpstr>
      <vt:lpstr>Particle engulfment and digestion</vt:lpstr>
      <vt:lpstr>PINOCYTOSIS</vt:lpstr>
      <vt:lpstr>Particle engulfment</vt:lpstr>
      <vt:lpstr>RECEPTOR MEDIATED ENDOCYTOSIS</vt:lpstr>
      <vt:lpstr>PowerPoint Presentation</vt:lpstr>
      <vt:lpstr>PowerPoint Presentation</vt:lpstr>
      <vt:lpstr>PowerPoint Presentation</vt:lpstr>
      <vt:lpstr>Cell migration</vt:lpstr>
      <vt:lpstr>PowerPoint Presentation</vt:lpstr>
      <vt:lpstr>Molecular processes of migration</vt:lpstr>
      <vt:lpstr>PowerPoint Presentation</vt:lpstr>
      <vt:lpstr>Flagellar movement</vt:lpstr>
      <vt:lpstr>Leading edge</vt:lpstr>
      <vt:lpstr>Membrane flow model</vt:lpstr>
      <vt:lpstr>Mechanistic basis of amoeboid migration</vt:lpstr>
      <vt:lpstr>PowerPoint Presentation</vt:lpstr>
      <vt:lpstr>Collective biomechanical and molecular mechanism of cell motion</vt:lpstr>
      <vt:lpstr>PowerPoint Presentation</vt:lpstr>
      <vt:lpstr>PowerPoint Presentation</vt:lpstr>
      <vt:lpstr>PowerPoint Presentation</vt:lpstr>
      <vt:lpstr>PowerPoint Presentation</vt:lpstr>
      <vt:lpstr>Reference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2020-05-04T06:44:01Z</dcterms:modified>
</cp:coreProperties>
</file>