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2" r:id="rId1"/>
  </p:sldMasterIdLst>
  <p:sldIdLst>
    <p:sldId id="303" r:id="rId2"/>
    <p:sldId id="308" r:id="rId3"/>
    <p:sldId id="310" r:id="rId4"/>
    <p:sldId id="311" r:id="rId5"/>
    <p:sldId id="312" r:id="rId6"/>
    <p:sldId id="309" r:id="rId7"/>
    <p:sldId id="256" r:id="rId8"/>
    <p:sldId id="257" r:id="rId9"/>
    <p:sldId id="298" r:id="rId10"/>
    <p:sldId id="258" r:id="rId11"/>
    <p:sldId id="260" r:id="rId12"/>
    <p:sldId id="261" r:id="rId13"/>
    <p:sldId id="263" r:id="rId14"/>
    <p:sldId id="264" r:id="rId15"/>
    <p:sldId id="265" r:id="rId16"/>
    <p:sldId id="313" r:id="rId17"/>
    <p:sldId id="267" r:id="rId18"/>
    <p:sldId id="269" r:id="rId19"/>
    <p:sldId id="299" r:id="rId20"/>
    <p:sldId id="300" r:id="rId21"/>
    <p:sldId id="262" r:id="rId22"/>
    <p:sldId id="307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70" autoAdjust="0"/>
  </p:normalViewPr>
  <p:slideViewPr>
    <p:cSldViewPr>
      <p:cViewPr varScale="1">
        <p:scale>
          <a:sx n="70" d="100"/>
          <a:sy n="70" d="100"/>
        </p:scale>
        <p:origin x="-13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>
              <a:defRPr/>
            </a:pPr>
            <a:fld id="{11CE3CC8-1EF6-4E1C-8237-2D4DA3B2AD7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B186D-B4A9-4B46-9B8B-ACB588FC8E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6DAC77-F31B-4645-8262-3B654BC429D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30F89-32F5-4108-A6C2-AF35AC4ED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D4F45B-D063-44AC-AED1-E3DB1FB20A7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>
              <a:defRPr/>
            </a:pPr>
            <a:fld id="{968E422C-E67B-46F7-AE4A-9AC8F0E7323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C719A1-B556-47F2-8DE1-B1B946F761B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C5791A-F576-4461-8DE6-9D1C99974AF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1009F7-234C-4C16-B280-EEC53F3DB62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584633-74B4-43F0-A8A4-6F8AD0DE4B9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443DF5-8279-45A4-965F-E4EF4511D19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2B13B9-CFBF-47AA-AB30-6D91A09F960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B8F2EAA-1115-4E4E-A0EC-3A043A67217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/>
              <a:t>Data </a:t>
            </a:r>
            <a:r>
              <a:rPr lang="en-US" dirty="0" smtClean="0"/>
              <a:t>Communication and Networks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sz="2100" b="1" dirty="0" smtClean="0"/>
              <a:t>Instructor:</a:t>
            </a:r>
          </a:p>
          <a:p>
            <a:pPr eaLnBrk="1" hangingPunct="1"/>
            <a:r>
              <a:rPr lang="en-US" sz="2800" dirty="0" smtClean="0"/>
              <a:t>Engr. Yasir Salam</a:t>
            </a:r>
          </a:p>
          <a:p>
            <a:pPr eaLnBrk="1" hangingPunct="1"/>
            <a:r>
              <a:rPr lang="en-US" sz="1800" dirty="0" smtClean="0"/>
              <a:t>MS Computer </a:t>
            </a:r>
            <a:r>
              <a:rPr lang="en-US" sz="1800" dirty="0"/>
              <a:t>E</a:t>
            </a:r>
            <a:r>
              <a:rPr lang="en-US" sz="1800" dirty="0" smtClean="0"/>
              <a:t>ngineering  (UET, </a:t>
            </a:r>
            <a:r>
              <a:rPr lang="en-US" sz="1800" dirty="0"/>
              <a:t>L</a:t>
            </a:r>
            <a:r>
              <a:rPr lang="en-US" sz="1800" dirty="0" smtClean="0"/>
              <a:t>ahore)</a:t>
            </a:r>
          </a:p>
          <a:p>
            <a:pPr eaLnBrk="1" hangingPunct="1">
              <a:buFont typeface="Wingdings" charset="2"/>
              <a:buNone/>
            </a:pPr>
            <a:r>
              <a:rPr lang="en-US" sz="2100" b="1" dirty="0" smtClean="0"/>
              <a:t>Books:</a:t>
            </a:r>
            <a:r>
              <a:rPr lang="en-US" sz="2100" dirty="0" smtClean="0"/>
              <a:t> </a:t>
            </a:r>
          </a:p>
          <a:p>
            <a:pPr eaLnBrk="1" hangingPunct="1"/>
            <a:r>
              <a:rPr lang="en-US" sz="2100" dirty="0" smtClean="0"/>
              <a:t>Data and Computer Communication by William Stallings (Ed. </a:t>
            </a:r>
            <a:r>
              <a:rPr lang="en-US" sz="2100" dirty="0" smtClean="0"/>
              <a:t>9)</a:t>
            </a:r>
            <a:endParaRPr lang="en-US" sz="2100" dirty="0" smtClean="0"/>
          </a:p>
          <a:p>
            <a:pPr eaLnBrk="1" hangingPunct="1"/>
            <a:r>
              <a:rPr lang="en-US" sz="2100" dirty="0" smtClean="0"/>
              <a:t>Computer Networks, A Systems Approach by Larry Peterson and Bruce Davie (Ed. 3)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Simplified Communications Model - Diagram</a:t>
            </a:r>
          </a:p>
        </p:txBody>
      </p:sp>
      <p:pic>
        <p:nvPicPr>
          <p:cNvPr id="12291" name="Picture 5"/>
          <p:cNvPicPr>
            <a:picLocks noChangeAspect="1" noChangeArrowheads="1"/>
          </p:cNvPicPr>
          <p:nvPr/>
        </p:nvPicPr>
        <p:blipFill>
          <a:blip r:embed="rId2"/>
          <a:srcRect b="13564"/>
          <a:stretch>
            <a:fillRect/>
          </a:stretch>
        </p:blipFill>
        <p:spPr bwMode="auto">
          <a:xfrm>
            <a:off x="152400" y="1427163"/>
            <a:ext cx="8686800" cy="543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Simplified Data Communications Model</a:t>
            </a:r>
          </a:p>
        </p:txBody>
      </p:sp>
      <p:pic>
        <p:nvPicPr>
          <p:cNvPr id="13315" name="Picture 5"/>
          <p:cNvPicPr>
            <a:picLocks noChangeAspect="1" noChangeArrowheads="1"/>
          </p:cNvPicPr>
          <p:nvPr/>
        </p:nvPicPr>
        <p:blipFill>
          <a:blip r:embed="rId2"/>
          <a:srcRect b="37767"/>
          <a:stretch>
            <a:fillRect/>
          </a:stretch>
        </p:blipFill>
        <p:spPr bwMode="auto">
          <a:xfrm>
            <a:off x="76200" y="1987550"/>
            <a:ext cx="9067800" cy="334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Point to point communication not usually practical</a:t>
            </a:r>
          </a:p>
          <a:p>
            <a:pPr lvl="1" eaLnBrk="1" hangingPunct="1"/>
            <a:r>
              <a:rPr lang="en-US" smtClean="0"/>
              <a:t>Devices are too far apart</a:t>
            </a:r>
          </a:p>
          <a:p>
            <a:pPr lvl="1" eaLnBrk="1" hangingPunct="1"/>
            <a:r>
              <a:rPr lang="en-US" smtClean="0"/>
              <a:t>Large set of devices would need impractical number of connections</a:t>
            </a:r>
          </a:p>
          <a:p>
            <a:pPr eaLnBrk="1" hangingPunct="1"/>
            <a:r>
              <a:rPr lang="en-US" smtClean="0"/>
              <a:t>Solution is a communications network</a:t>
            </a:r>
            <a:endParaRPr lang="en-GB" smtClean="0"/>
          </a:p>
          <a:p>
            <a:pPr lvl="1" eaLnBrk="1" hangingPunct="1"/>
            <a:r>
              <a:rPr lang="en-GB" smtClean="0"/>
              <a:t>Wide Area Network (WAN)</a:t>
            </a:r>
          </a:p>
          <a:p>
            <a:pPr lvl="1" eaLnBrk="1" hangingPunct="1"/>
            <a:r>
              <a:rPr lang="en-GB" smtClean="0"/>
              <a:t>Local Area Network (LAN)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Wide Area Networks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Large geographical area</a:t>
            </a:r>
          </a:p>
          <a:p>
            <a:pPr eaLnBrk="1" hangingPunct="1"/>
            <a:r>
              <a:rPr lang="en-US" dirty="0" smtClean="0"/>
              <a:t>Crossing public rights of way</a:t>
            </a:r>
          </a:p>
          <a:p>
            <a:pPr eaLnBrk="1" hangingPunct="1"/>
            <a:r>
              <a:rPr lang="en-US" dirty="0" smtClean="0"/>
              <a:t>Rely in part on common carrier circuits</a:t>
            </a:r>
          </a:p>
          <a:p>
            <a:pPr eaLnBrk="1" hangingPunct="1"/>
            <a:r>
              <a:rPr lang="en-US" dirty="0" smtClean="0"/>
              <a:t>Alternative technologies</a:t>
            </a:r>
          </a:p>
          <a:p>
            <a:pPr lvl="1" eaLnBrk="1" hangingPunct="1"/>
            <a:r>
              <a:rPr lang="en-US" dirty="0" smtClean="0"/>
              <a:t>Circuit switching</a:t>
            </a:r>
          </a:p>
          <a:p>
            <a:pPr lvl="1" eaLnBrk="1" hangingPunct="1"/>
            <a:r>
              <a:rPr lang="en-US" dirty="0" smtClean="0"/>
              <a:t>Packet switching</a:t>
            </a:r>
          </a:p>
          <a:p>
            <a:pPr lvl="1" eaLnBrk="1" hangingPunct="1"/>
            <a:r>
              <a:rPr lang="en-US" dirty="0" smtClean="0"/>
              <a:t>Frame relay</a:t>
            </a:r>
          </a:p>
          <a:p>
            <a:pPr lvl="1" eaLnBrk="1" hangingPunct="1"/>
            <a:r>
              <a:rPr lang="en-US" dirty="0" smtClean="0"/>
              <a:t>Asynchronous Transfer Mode (ATM)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Circuit Switching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Dedicated communications path established for the duration of the conversation</a:t>
            </a:r>
          </a:p>
          <a:p>
            <a:pPr eaLnBrk="1" hangingPunct="1"/>
            <a:r>
              <a:rPr lang="en-US" smtClean="0"/>
              <a:t>e.g. telephone network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Switching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sent out of sequence</a:t>
            </a:r>
          </a:p>
          <a:p>
            <a:pPr eaLnBrk="1" hangingPunct="1"/>
            <a:r>
              <a:rPr lang="en-US" smtClean="0"/>
              <a:t>Small chunks (packets) of data at a time</a:t>
            </a:r>
          </a:p>
          <a:p>
            <a:pPr eaLnBrk="1" hangingPunct="1"/>
            <a:r>
              <a:rPr lang="en-US" smtClean="0"/>
              <a:t>Packets passed from node to node between source and destination</a:t>
            </a:r>
          </a:p>
          <a:p>
            <a:pPr eaLnBrk="1" hangingPunct="1"/>
            <a:r>
              <a:rPr lang="en-US" smtClean="0"/>
              <a:t>Used for terminal to computer and computer to computer communications</a:t>
            </a:r>
          </a:p>
          <a:p>
            <a:pPr eaLnBrk="1" hangingPunct="1"/>
            <a:r>
              <a:rPr lang="en-US" smtClean="0"/>
              <a:t>64 kbps data rate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Relay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Packet </a:t>
            </a:r>
            <a:r>
              <a:rPr lang="en-US" dirty="0"/>
              <a:t>switching systems have large overheads to</a:t>
            </a:r>
            <a:br>
              <a:rPr lang="en-US" dirty="0"/>
            </a:br>
            <a:r>
              <a:rPr lang="en-US" dirty="0"/>
              <a:t>compensate for </a:t>
            </a:r>
            <a:r>
              <a:rPr lang="en-US" dirty="0" smtClean="0"/>
              <a:t>errors</a:t>
            </a:r>
            <a:endParaRPr lang="en-US" dirty="0"/>
          </a:p>
          <a:p>
            <a:r>
              <a:rPr lang="en-US" dirty="0" smtClean="0"/>
              <a:t>Modern </a:t>
            </a:r>
            <a:r>
              <a:rPr lang="en-US" dirty="0"/>
              <a:t>systems are more </a:t>
            </a:r>
            <a:r>
              <a:rPr lang="en-US" dirty="0" smtClean="0"/>
              <a:t>reliable</a:t>
            </a:r>
            <a:endParaRPr lang="en-US" dirty="0"/>
          </a:p>
          <a:p>
            <a:r>
              <a:rPr lang="en-US" dirty="0" smtClean="0"/>
              <a:t>Errors </a:t>
            </a:r>
            <a:r>
              <a:rPr lang="en-US" dirty="0"/>
              <a:t>can be caught in end </a:t>
            </a:r>
            <a:r>
              <a:rPr lang="en-US" dirty="0" smtClean="0"/>
              <a:t>system</a:t>
            </a:r>
            <a:endParaRPr lang="en-US" dirty="0"/>
          </a:p>
          <a:p>
            <a:r>
              <a:rPr lang="en-US" dirty="0" smtClean="0"/>
              <a:t>Most </a:t>
            </a:r>
            <a:r>
              <a:rPr lang="en-US" dirty="0"/>
              <a:t>overhead for error control is stripped </a:t>
            </a:r>
            <a:r>
              <a:rPr lang="en-US" dirty="0" smtClean="0"/>
              <a:t>out</a:t>
            </a:r>
            <a:endParaRPr lang="en-US" dirty="0"/>
          </a:p>
          <a:p>
            <a:r>
              <a:rPr lang="en-US" dirty="0" smtClean="0"/>
              <a:t>Variable-length </a:t>
            </a:r>
            <a:r>
              <a:rPr lang="en-US" dirty="0"/>
              <a:t>packets called </a:t>
            </a:r>
            <a:r>
              <a:rPr lang="en-US" dirty="0" smtClean="0"/>
              <a:t>frames</a:t>
            </a:r>
            <a:endParaRPr lang="en-US" dirty="0"/>
          </a:p>
          <a:p>
            <a:r>
              <a:rPr lang="en-US" dirty="0" smtClean="0"/>
              <a:t>2Mbps </a:t>
            </a:r>
            <a:r>
              <a:rPr lang="en-US" dirty="0"/>
              <a:t>data rate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60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Asynchronous Transfer Mode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ATM</a:t>
            </a:r>
          </a:p>
          <a:p>
            <a:pPr eaLnBrk="1" hangingPunct="1"/>
            <a:r>
              <a:rPr lang="en-US" smtClean="0"/>
              <a:t>Evolution of frame relay</a:t>
            </a:r>
          </a:p>
          <a:p>
            <a:pPr eaLnBrk="1" hangingPunct="1"/>
            <a:r>
              <a:rPr lang="en-US" smtClean="0"/>
              <a:t>Little overhead for error control</a:t>
            </a:r>
          </a:p>
          <a:p>
            <a:pPr eaLnBrk="1" hangingPunct="1"/>
            <a:r>
              <a:rPr lang="en-US" smtClean="0"/>
              <a:t>Fixed packet (called cell) length</a:t>
            </a:r>
          </a:p>
          <a:p>
            <a:pPr eaLnBrk="1" hangingPunct="1"/>
            <a:r>
              <a:rPr lang="en-US" smtClean="0"/>
              <a:t>Anything from 10Mbps to Gbps</a:t>
            </a:r>
          </a:p>
          <a:p>
            <a:pPr eaLnBrk="1" hangingPunct="1"/>
            <a:r>
              <a:rPr lang="en-US" smtClean="0"/>
              <a:t>Constant data rate using packet switching technique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Local Area Networks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Smaller scope</a:t>
            </a:r>
          </a:p>
          <a:p>
            <a:pPr lvl="1" eaLnBrk="1" hangingPunct="1"/>
            <a:r>
              <a:rPr lang="en-US" dirty="0" smtClean="0"/>
              <a:t>Building or small campus</a:t>
            </a:r>
          </a:p>
          <a:p>
            <a:pPr eaLnBrk="1" hangingPunct="1"/>
            <a:r>
              <a:rPr lang="en-US" dirty="0" smtClean="0"/>
              <a:t>Usually owned by same organization as attached devices</a:t>
            </a:r>
          </a:p>
          <a:p>
            <a:pPr eaLnBrk="1" hangingPunct="1"/>
            <a:r>
              <a:rPr lang="en-US" dirty="0" smtClean="0"/>
              <a:t>Data rates much higher</a:t>
            </a:r>
          </a:p>
          <a:p>
            <a:pPr eaLnBrk="1" hangingPunct="1"/>
            <a:r>
              <a:rPr lang="en-US" dirty="0" smtClean="0"/>
              <a:t>Usually broadcast systems</a:t>
            </a:r>
          </a:p>
          <a:p>
            <a:pPr eaLnBrk="1" hangingPunct="1"/>
            <a:r>
              <a:rPr lang="en-US" dirty="0" smtClean="0"/>
              <a:t>Now some switched systems and ATM are being introduced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LAN Configurations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Switched</a:t>
            </a:r>
          </a:p>
          <a:p>
            <a:pPr lvl="1" eaLnBrk="1" hangingPunct="1"/>
            <a:r>
              <a:rPr lang="en-GB" smtClean="0"/>
              <a:t>Switched Ethernet</a:t>
            </a:r>
          </a:p>
          <a:p>
            <a:pPr lvl="2" eaLnBrk="1" hangingPunct="1"/>
            <a:r>
              <a:rPr lang="en-GB" smtClean="0"/>
              <a:t>May be single or multiple switches</a:t>
            </a:r>
          </a:p>
          <a:p>
            <a:pPr lvl="1" eaLnBrk="1" hangingPunct="1"/>
            <a:r>
              <a:rPr lang="en-GB" smtClean="0"/>
              <a:t>ATM LAN</a:t>
            </a:r>
          </a:p>
          <a:p>
            <a:pPr lvl="1" eaLnBrk="1" hangingPunct="1"/>
            <a:r>
              <a:rPr lang="en-GB" smtClean="0"/>
              <a:t>Fibre Channel</a:t>
            </a:r>
          </a:p>
          <a:p>
            <a:pPr eaLnBrk="1" hangingPunct="1"/>
            <a:r>
              <a:rPr lang="en-GB" smtClean="0"/>
              <a:t>Wireless</a:t>
            </a:r>
          </a:p>
          <a:p>
            <a:pPr lvl="1" eaLnBrk="1" hangingPunct="1"/>
            <a:r>
              <a:rPr lang="en-GB" smtClean="0"/>
              <a:t>Mobility</a:t>
            </a:r>
          </a:p>
          <a:p>
            <a:pPr lvl="1" eaLnBrk="1" hangingPunct="1"/>
            <a:r>
              <a:rPr lang="en-GB" smtClean="0"/>
              <a:t>Ease of installation</a:t>
            </a:r>
          </a:p>
          <a:p>
            <a:pPr lvl="1" eaLnBrk="1" hangingPunct="1">
              <a:buFont typeface="Wingdings" charset="2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7543800" cy="4411662"/>
          </a:xfrm>
        </p:spPr>
        <p:txBody>
          <a:bodyPr/>
          <a:lstStyle/>
          <a:p>
            <a:r>
              <a:rPr lang="en-US" dirty="0"/>
              <a:t>Internet is constantly being </a:t>
            </a:r>
            <a:r>
              <a:rPr lang="en-US" dirty="0" smtClean="0"/>
              <a:t>reinvented</a:t>
            </a:r>
          </a:p>
          <a:p>
            <a:r>
              <a:rPr lang="en-US" dirty="0" smtClean="0"/>
              <a:t>But </a:t>
            </a:r>
            <a:r>
              <a:rPr lang="en-US" dirty="0"/>
              <a:t>fundamentals always remain the </a:t>
            </a:r>
            <a:r>
              <a:rPr lang="en-US" dirty="0" smtClean="0"/>
              <a:t>same</a:t>
            </a:r>
          </a:p>
          <a:p>
            <a:r>
              <a:rPr lang="en-US" dirty="0" smtClean="0"/>
              <a:t>Concepts </a:t>
            </a:r>
            <a:r>
              <a:rPr lang="en-US" dirty="0"/>
              <a:t>apply to all computer </a:t>
            </a:r>
            <a:r>
              <a:rPr lang="en-US" dirty="0" smtClean="0"/>
              <a:t>networks</a:t>
            </a:r>
          </a:p>
          <a:p>
            <a:r>
              <a:rPr lang="en-US" dirty="0" smtClean="0"/>
              <a:t>Provides </a:t>
            </a:r>
            <a:r>
              <a:rPr lang="en-US" dirty="0"/>
              <a:t>an in-depth knowledge of </a:t>
            </a:r>
            <a:r>
              <a:rPr lang="en-US" dirty="0" smtClean="0"/>
              <a:t>Networks</a:t>
            </a:r>
          </a:p>
          <a:p>
            <a:r>
              <a:rPr lang="en-US" dirty="0" smtClean="0"/>
              <a:t>The </a:t>
            </a:r>
            <a:r>
              <a:rPr lang="en-US" dirty="0"/>
              <a:t>impact of networks on our </a:t>
            </a:r>
            <a:r>
              <a:rPr lang="en-US" dirty="0" smtClean="0"/>
              <a:t>world</a:t>
            </a:r>
            <a:endParaRPr lang="en-US" dirty="0"/>
          </a:p>
          <a:p>
            <a:r>
              <a:rPr lang="en-US" dirty="0" smtClean="0"/>
              <a:t>Job </a:t>
            </a:r>
            <a:r>
              <a:rPr lang="en-US" dirty="0"/>
              <a:t>prospects</a:t>
            </a:r>
            <a:br>
              <a:rPr lang="en-US" dirty="0"/>
            </a:b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Why </a:t>
            </a:r>
            <a:r>
              <a:rPr lang="en-US" dirty="0"/>
              <a:t>learn the Course Fundamentals?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Metropolitan Area Networks</a:t>
            </a:r>
            <a:endParaRPr 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MAN</a:t>
            </a:r>
          </a:p>
          <a:p>
            <a:pPr eaLnBrk="1" hangingPunct="1"/>
            <a:r>
              <a:rPr lang="en-GB" smtClean="0"/>
              <a:t>Middle ground between LAN and WAN</a:t>
            </a:r>
          </a:p>
          <a:p>
            <a:pPr eaLnBrk="1" hangingPunct="1"/>
            <a:r>
              <a:rPr lang="en-GB" smtClean="0"/>
              <a:t>Private or public network</a:t>
            </a:r>
          </a:p>
          <a:p>
            <a:pPr eaLnBrk="1" hangingPunct="1"/>
            <a:r>
              <a:rPr lang="en-GB" smtClean="0"/>
              <a:t>High speed</a:t>
            </a:r>
          </a:p>
          <a:p>
            <a:pPr eaLnBrk="1" hangingPunct="1"/>
            <a:r>
              <a:rPr lang="en-GB" smtClean="0"/>
              <a:t>Large area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/>
          <p:cNvPicPr>
            <a:picLocks noChangeAspect="1" noChangeArrowheads="1"/>
          </p:cNvPicPr>
          <p:nvPr/>
        </p:nvPicPr>
        <p:blipFill>
          <a:blip r:embed="rId2"/>
          <a:srcRect b="5206"/>
          <a:stretch>
            <a:fillRect/>
          </a:stretch>
        </p:blipFill>
        <p:spPr bwMode="auto">
          <a:xfrm>
            <a:off x="3886200" y="0"/>
            <a:ext cx="5257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mtClean="0"/>
              <a:t>Networking</a:t>
            </a:r>
            <a:br>
              <a:rPr lang="en-GB" smtClean="0"/>
            </a:br>
            <a:r>
              <a:rPr lang="en-GB" smtClean="0"/>
              <a:t>Configuration</a:t>
            </a:r>
            <a:endParaRPr lang="en-US" smtClean="0"/>
          </a:p>
        </p:txBody>
      </p:sp>
      <p:sp>
        <p:nvSpPr>
          <p:cNvPr id="23556" name="Rectangle 6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End of Chapter 1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Topic: Protocol Architecture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Growth</a:t>
            </a:r>
            <a:endParaRPr lang="en-US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447800"/>
            <a:ext cx="6898065" cy="424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05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ARPANET in 1970</a:t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915236"/>
            <a:ext cx="6860344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49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Today’s </a:t>
            </a:r>
            <a:r>
              <a:rPr lang="en-US" dirty="0" smtClean="0"/>
              <a:t>Internet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396" y="1666628"/>
            <a:ext cx="7294604" cy="4429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31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Caution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7543800" cy="4411662"/>
          </a:xfrm>
        </p:spPr>
        <p:txBody>
          <a:bodyPr/>
          <a:lstStyle/>
          <a:p>
            <a:r>
              <a:rPr lang="en-US" smtClean="0"/>
              <a:t>Study the course very carefully</a:t>
            </a:r>
          </a:p>
          <a:p>
            <a:r>
              <a:rPr lang="en-US" smtClean="0"/>
              <a:t>There is no other course of this nature in your curriculum (Especially the portion near and after mid exams)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962400"/>
            <a:ext cx="6858000" cy="16002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Wingdings" charset="2"/>
              <a:buNone/>
            </a:pPr>
            <a:r>
              <a:rPr lang="en-US" sz="3900" dirty="0" smtClean="0"/>
              <a:t>Chapter 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eaLnBrk="1" hangingPunct="1">
              <a:buFont typeface="Wingdings" charset="2"/>
              <a:buNone/>
            </a:pPr>
            <a:r>
              <a:rPr lang="en-US" dirty="0" smtClean="0"/>
              <a:t>Lecture  1</a:t>
            </a:r>
          </a:p>
          <a:p>
            <a:pPr eaLnBrk="1" hangingPunct="1">
              <a:buFont typeface="Wingdings" charset="2"/>
              <a:buNone/>
            </a:pPr>
            <a:endParaRPr lang="en-US" dirty="0" smtClean="0"/>
          </a:p>
          <a:p>
            <a:pPr eaLnBrk="1" hangingPunct="1">
              <a:buFont typeface="Wingdings" charset="2"/>
              <a:buNone/>
            </a:pPr>
            <a:r>
              <a:rPr lang="en-GB" sz="2400" dirty="0" smtClean="0"/>
              <a:t>Data Communications and Networks Overview</a:t>
            </a: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Communications Model	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Source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generates data to be transmitted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Transmitter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Converts data into transmittable signals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Transmission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Carries data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Receiver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Converts received signal into data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Destination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Takes incoming data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9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pPr eaLnBrk="1" hangingPunct="1"/>
            <a:r>
              <a:rPr lang="en-US" dirty="0" smtClean="0"/>
              <a:t>Communications Tasks</a:t>
            </a:r>
          </a:p>
        </p:txBody>
      </p:sp>
      <p:graphicFrame>
        <p:nvGraphicFramePr>
          <p:cNvPr id="51271" name="Group 71"/>
          <p:cNvGraphicFramePr>
            <a:graphicFrameLocks noGrp="1"/>
          </p:cNvGraphicFramePr>
          <p:nvPr>
            <p:ph type="tbl" idx="1"/>
          </p:nvPr>
        </p:nvGraphicFramePr>
        <p:xfrm>
          <a:off x="457200" y="1597025"/>
          <a:ext cx="8178800" cy="4713608"/>
        </p:xfrm>
        <a:graphic>
          <a:graphicData uri="http://schemas.openxmlformats.org/drawingml/2006/table">
            <a:tbl>
              <a:tblPr/>
              <a:tblGrid>
                <a:gridCol w="4089400"/>
                <a:gridCol w="4089400"/>
              </a:tblGrid>
              <a:tr h="611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Transmission system utilization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Addressing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Interfacing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Routing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Signal generation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Recovery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Synchronization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Message formatting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Exchange management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Security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Error detection and correction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Network management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Flow control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GB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 (Ch. 1)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(Ch. 1)</Template>
  <TotalTime>117</TotalTime>
  <Words>432</Words>
  <Application>Microsoft Office PowerPoint</Application>
  <PresentationFormat>On-screen Show (4:3)</PresentationFormat>
  <Paragraphs>116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Lecture (Ch. 1)</vt:lpstr>
      <vt:lpstr>Data Communication and Networks</vt:lpstr>
      <vt:lpstr> Why learn the Course Fundamentals? </vt:lpstr>
      <vt:lpstr>Internet Growth</vt:lpstr>
      <vt:lpstr>ARPANET in 1970 </vt:lpstr>
      <vt:lpstr>Today’s Internet </vt:lpstr>
      <vt:lpstr>Caution </vt:lpstr>
      <vt:lpstr>PowerPoint Presentation</vt:lpstr>
      <vt:lpstr>A Communications Model </vt:lpstr>
      <vt:lpstr>Communications Tasks</vt:lpstr>
      <vt:lpstr>Simplified Communications Model - Diagram</vt:lpstr>
      <vt:lpstr>Simplified Data Communications Model</vt:lpstr>
      <vt:lpstr>Networking</vt:lpstr>
      <vt:lpstr>Wide Area Networks</vt:lpstr>
      <vt:lpstr>Circuit Switching</vt:lpstr>
      <vt:lpstr>Packet Switching</vt:lpstr>
      <vt:lpstr>Frame Relay</vt:lpstr>
      <vt:lpstr>Asynchronous Transfer Mode</vt:lpstr>
      <vt:lpstr>Local Area Networks</vt:lpstr>
      <vt:lpstr>LAN Configurations</vt:lpstr>
      <vt:lpstr>Metropolitan Area Networks</vt:lpstr>
      <vt:lpstr>Networking Configuration</vt:lpstr>
      <vt:lpstr>End of Chapter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Communication and Networks</dc:title>
  <dc:creator>KRYSTAL_HEAR8</dc:creator>
  <cp:lastModifiedBy>Yasir Salam</cp:lastModifiedBy>
  <cp:revision>26</cp:revision>
  <dcterms:created xsi:type="dcterms:W3CDTF">2016-09-04T14:59:44Z</dcterms:created>
  <dcterms:modified xsi:type="dcterms:W3CDTF">2020-05-03T10:45:14Z</dcterms:modified>
</cp:coreProperties>
</file>