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sldIdLst>
    <p:sldId id="257" r:id="rId2"/>
    <p:sldId id="292" r:id="rId3"/>
    <p:sldId id="293" r:id="rId4"/>
    <p:sldId id="294" r:id="rId5"/>
    <p:sldId id="259" r:id="rId6"/>
    <p:sldId id="263" r:id="rId7"/>
    <p:sldId id="264" r:id="rId8"/>
    <p:sldId id="296" r:id="rId9"/>
    <p:sldId id="265" r:id="rId10"/>
    <p:sldId id="266" r:id="rId11"/>
    <p:sldId id="267" r:id="rId12"/>
    <p:sldId id="269" r:id="rId13"/>
    <p:sldId id="270" r:id="rId14"/>
    <p:sldId id="271" r:id="rId15"/>
    <p:sldId id="299"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B9781F-857C-42E6-B5BC-D7DD8765D833}" type="datetimeFigureOut">
              <a:rPr lang="en-US" smtClean="0"/>
              <a:t>5/1/2020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F4DB4C-8D33-4941-9F9C-C4C7CF4AC125}" type="slidenum">
              <a:rPr lang="en-US" smtClean="0"/>
              <a:t>‹#›</a:t>
            </a:fld>
            <a:endParaRPr lang="en-US"/>
          </a:p>
        </p:txBody>
      </p:sp>
    </p:spTree>
    <p:extLst>
      <p:ext uri="{BB962C8B-B14F-4D97-AF65-F5344CB8AC3E}">
        <p14:creationId xmlns:p14="http://schemas.microsoft.com/office/powerpoint/2010/main" val="1477653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5/1/2020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5/1/2020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5/1/2020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5/1/2020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5/1/2020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5/1/2020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Benjamin_Delessert" TargetMode="External"/><Relationship Id="rId2" Type="http://schemas.openxmlformats.org/officeDocument/2006/relationships/hyperlink" Target="http://en.wikipedia.org/wiki/Andreas_Sigismund_Marggra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19400"/>
            <a:ext cx="3657600" cy="685800"/>
          </a:xfrm>
        </p:spPr>
        <p:txBody>
          <a:bodyPr>
            <a:normAutofit/>
          </a:bodyPr>
          <a:lstStyle/>
          <a:p>
            <a:r>
              <a:rPr lang="en-US" sz="2000" b="1" dirty="0" smtClean="0">
                <a:solidFill>
                  <a:schemeClr val="tx1"/>
                </a:solidFill>
              </a:rPr>
              <a:t>Dr. Amjed Ali</a:t>
            </a:r>
            <a:endParaRPr lang="en-US" sz="2000" b="1" dirty="0">
              <a:solidFill>
                <a:schemeClr val="tx1"/>
              </a:solidFill>
            </a:endParaRPr>
          </a:p>
        </p:txBody>
      </p:sp>
      <p:pic>
        <p:nvPicPr>
          <p:cNvPr id="1026" name="Picture 2" descr="C:\Users\RAUF\Desktop\beet-info0.gif"/>
          <p:cNvPicPr>
            <a:picLocks noGrp="1" noChangeAspect="1" noChangeArrowheads="1"/>
          </p:cNvPicPr>
          <p:nvPr>
            <p:ph sz="quarter" idx="1"/>
          </p:nvPr>
        </p:nvPicPr>
        <p:blipFill>
          <a:blip r:embed="rId2" cstate="print"/>
          <a:srcRect/>
          <a:stretch>
            <a:fillRect/>
          </a:stretch>
        </p:blipFill>
        <p:spPr bwMode="auto">
          <a:xfrm>
            <a:off x="4267200" y="1524000"/>
            <a:ext cx="4191000" cy="2247900"/>
          </a:xfrm>
          <a:prstGeom prst="rect">
            <a:avLst/>
          </a:prstGeom>
          <a:noFill/>
        </p:spPr>
      </p:pic>
      <p:pic>
        <p:nvPicPr>
          <p:cNvPr id="1027" name="Picture 3" descr="C:\Users\RAUF\Desktop\sugar_beets1.jpg"/>
          <p:cNvPicPr>
            <a:picLocks noChangeAspect="1" noChangeArrowheads="1"/>
          </p:cNvPicPr>
          <p:nvPr/>
        </p:nvPicPr>
        <p:blipFill>
          <a:blip r:embed="rId3" cstate="print"/>
          <a:srcRect/>
          <a:stretch>
            <a:fillRect/>
          </a:stretch>
        </p:blipFill>
        <p:spPr bwMode="auto">
          <a:xfrm>
            <a:off x="0" y="3810000"/>
            <a:ext cx="4267200" cy="2857500"/>
          </a:xfrm>
          <a:prstGeom prst="rect">
            <a:avLst/>
          </a:prstGeom>
          <a:noFill/>
        </p:spPr>
      </p:pic>
      <p:pic>
        <p:nvPicPr>
          <p:cNvPr id="1028" name="Picture 4" descr="C:\Users\RAUF\Desktop\sugar-beets.jpg"/>
          <p:cNvPicPr>
            <a:picLocks noChangeAspect="1" noChangeArrowheads="1"/>
          </p:cNvPicPr>
          <p:nvPr/>
        </p:nvPicPr>
        <p:blipFill>
          <a:blip r:embed="rId4" cstate="print"/>
          <a:srcRect/>
          <a:stretch>
            <a:fillRect/>
          </a:stretch>
        </p:blipFill>
        <p:spPr bwMode="auto">
          <a:xfrm>
            <a:off x="4267200" y="3810000"/>
            <a:ext cx="4216400" cy="2762250"/>
          </a:xfrm>
          <a:prstGeom prst="rect">
            <a:avLst/>
          </a:prstGeom>
          <a:noFill/>
        </p:spPr>
      </p:pic>
      <p:sp>
        <p:nvSpPr>
          <p:cNvPr id="6" name="Title 1"/>
          <p:cNvSpPr txBox="1">
            <a:spLocks/>
          </p:cNvSpPr>
          <p:nvPr/>
        </p:nvSpPr>
        <p:spPr>
          <a:xfrm>
            <a:off x="457200" y="1905000"/>
            <a:ext cx="3657600" cy="685800"/>
          </a:xfrm>
          <a:prstGeom prst="rect">
            <a:avLst/>
          </a:prstGeom>
        </p:spPr>
        <p:txBody>
          <a:bodyPr vert="horz" anchor="ctr">
            <a:normAutofit fontScale="90000" lnSpcReduction="10000"/>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n-US" b="1" smtClean="0">
                <a:solidFill>
                  <a:schemeClr val="accent2">
                    <a:lumMod val="75000"/>
                  </a:schemeClr>
                </a:solidFill>
              </a:rPr>
              <a:t>SUGAR BEET</a:t>
            </a:r>
            <a:endParaRPr lang="en-US"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tx1"/>
                </a:solidFill>
              </a:rPr>
              <a:t>Sowing time</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Sugar beet is cultivated in Rabi season.</a:t>
            </a:r>
          </a:p>
          <a:p>
            <a:r>
              <a:rPr lang="en-US" dirty="0" smtClean="0"/>
              <a:t>October is considered an ideal month for sowing.</a:t>
            </a:r>
          </a:p>
          <a:p>
            <a:r>
              <a:rPr lang="en-US" dirty="0" smtClean="0"/>
              <a:t>Late sowing adversely affects quality and yield of sugar.</a:t>
            </a:r>
            <a:endParaRPr lang="en-US" dirty="0"/>
          </a:p>
        </p:txBody>
      </p:sp>
      <p:pic>
        <p:nvPicPr>
          <p:cNvPr id="36865" name="Picture 1" descr="C:\Users\RAUF\Desktop\s_beets_cig.jpg"/>
          <p:cNvPicPr>
            <a:picLocks noChangeAspect="1" noChangeArrowheads="1"/>
          </p:cNvPicPr>
          <p:nvPr/>
        </p:nvPicPr>
        <p:blipFill>
          <a:blip r:embed="rId2" cstate="print"/>
          <a:srcRect/>
          <a:stretch>
            <a:fillRect/>
          </a:stretch>
        </p:blipFill>
        <p:spPr bwMode="auto">
          <a:xfrm>
            <a:off x="2743200" y="3733800"/>
            <a:ext cx="6172200" cy="2895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tx1"/>
                </a:solidFill>
              </a:rPr>
              <a:t>Sowing methods</a:t>
            </a:r>
            <a:endParaRPr lang="en-US" b="1" dirty="0">
              <a:solidFill>
                <a:schemeClr val="tx1"/>
              </a:solidFill>
            </a:endParaRPr>
          </a:p>
        </p:txBody>
      </p:sp>
      <p:sp>
        <p:nvSpPr>
          <p:cNvPr id="3" name="Content Placeholder 2"/>
          <p:cNvSpPr>
            <a:spLocks noGrp="1"/>
          </p:cNvSpPr>
          <p:nvPr>
            <p:ph sz="quarter" idx="1"/>
          </p:nvPr>
        </p:nvSpPr>
        <p:spPr/>
        <p:txBody>
          <a:bodyPr>
            <a:normAutofit/>
          </a:bodyPr>
          <a:lstStyle/>
          <a:p>
            <a:r>
              <a:rPr lang="en-US" dirty="0" smtClean="0"/>
              <a:t>Sugar beet can be grown on flat beds or on ridges.</a:t>
            </a:r>
          </a:p>
          <a:p>
            <a:r>
              <a:rPr lang="en-US" dirty="0" smtClean="0"/>
              <a:t>Spacing is 20-25 cuts between plants and 50 cm between rows.</a:t>
            </a:r>
          </a:p>
          <a:p>
            <a:r>
              <a:rPr lang="en-US" b="1" dirty="0" smtClean="0"/>
              <a:t>Seed rate </a:t>
            </a:r>
            <a:r>
              <a:rPr lang="en-US" dirty="0" smtClean="0"/>
              <a:t>is about 10 Kg/ha.</a:t>
            </a:r>
          </a:p>
          <a:p>
            <a:r>
              <a:rPr lang="en-US" dirty="0" smtClean="0"/>
              <a:t>Soaking of seeds in water for 4-5-hours before sowing seems to give higher germination.</a:t>
            </a:r>
          </a:p>
          <a:p>
            <a:r>
              <a:rPr lang="en-US" dirty="0" smtClean="0"/>
              <a:t>Thinning should be done when seedlings are at 3-4 leaf stage.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tx1"/>
                </a:solidFill>
              </a:rPr>
              <a:t>Weed Control</a:t>
            </a:r>
            <a:endParaRPr lang="en-US" b="1" dirty="0">
              <a:solidFill>
                <a:schemeClr val="tx1"/>
              </a:solidFill>
            </a:endParaRPr>
          </a:p>
        </p:txBody>
      </p:sp>
      <p:sp>
        <p:nvSpPr>
          <p:cNvPr id="3" name="Content Placeholder 2"/>
          <p:cNvSpPr>
            <a:spLocks noGrp="1"/>
          </p:cNvSpPr>
          <p:nvPr>
            <p:ph sz="quarter" idx="1"/>
          </p:nvPr>
        </p:nvSpPr>
        <p:spPr/>
        <p:txBody>
          <a:bodyPr>
            <a:normAutofit lnSpcReduction="10000"/>
          </a:bodyPr>
          <a:lstStyle/>
          <a:p>
            <a:r>
              <a:rPr lang="en-US" dirty="0" smtClean="0"/>
              <a:t>Sugar beets are poor competitors with weeds from emergence until the sugar beet leaves shade the ground</a:t>
            </a:r>
          </a:p>
          <a:p>
            <a:r>
              <a:rPr lang="en-US" dirty="0" smtClean="0"/>
              <a:t>Some weed species such as </a:t>
            </a:r>
            <a:r>
              <a:rPr lang="en-US" dirty="0" err="1" smtClean="0"/>
              <a:t>kochia</a:t>
            </a:r>
            <a:r>
              <a:rPr lang="en-US" dirty="0" smtClean="0"/>
              <a:t>, common mallow, common milkweed, and velvetleaf are difficult or impossible to control selectively in sugar beets with herbicides</a:t>
            </a:r>
          </a:p>
          <a:p>
            <a:r>
              <a:rPr lang="en-US" dirty="0" smtClean="0"/>
              <a:t>Spot spraying or hand weeding small areas should be used to prevent establishment of problem weeds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b="1" dirty="0" smtClean="0">
                <a:solidFill>
                  <a:schemeClr val="tx1"/>
                </a:solidFill>
              </a:rPr>
              <a:t>Diseases</a:t>
            </a:r>
            <a:br>
              <a:rPr lang="en-US" b="1" dirty="0" smtClean="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normAutofit/>
          </a:bodyPr>
          <a:lstStyle/>
          <a:p>
            <a:r>
              <a:rPr lang="en-US" dirty="0" smtClean="0"/>
              <a:t>Sugar beet yield losses are caused by seedling blights, root rots and foliar diseases</a:t>
            </a:r>
          </a:p>
          <a:p>
            <a:pPr>
              <a:buNone/>
            </a:pPr>
            <a:r>
              <a:rPr lang="en-US" dirty="0" smtClean="0"/>
              <a:t>The most common seedling pathogens are:</a:t>
            </a:r>
          </a:p>
          <a:p>
            <a:r>
              <a:rPr lang="en-US" i="1" dirty="0" err="1" smtClean="0"/>
              <a:t>Aphanomyces</a:t>
            </a:r>
            <a:r>
              <a:rPr lang="en-US" i="1" dirty="0" smtClean="0"/>
              <a:t> </a:t>
            </a:r>
            <a:r>
              <a:rPr lang="en-US" i="1" dirty="0" err="1" smtClean="0"/>
              <a:t>cochlioides</a:t>
            </a:r>
            <a:endParaRPr lang="en-US" i="1" dirty="0" smtClean="0"/>
          </a:p>
          <a:p>
            <a:r>
              <a:rPr lang="en-US" i="1" dirty="0" err="1" smtClean="0"/>
              <a:t>Rhizoctonia</a:t>
            </a:r>
            <a:r>
              <a:rPr lang="en-US" i="1" dirty="0" smtClean="0"/>
              <a:t> </a:t>
            </a:r>
            <a:r>
              <a:rPr lang="en-US" i="1" dirty="0" err="1" smtClean="0"/>
              <a:t>solani</a:t>
            </a:r>
            <a:r>
              <a:rPr lang="en-US" i="1" dirty="0" smtClean="0"/>
              <a:t> </a:t>
            </a:r>
            <a:endParaRPr lang="en-US" dirty="0" smtClean="0"/>
          </a:p>
          <a:p>
            <a:r>
              <a:rPr lang="en-US" dirty="0" smtClean="0"/>
              <a:t>Powdery </a:t>
            </a:r>
            <a:r>
              <a:rPr lang="en-US" dirty="0" smtClean="0"/>
              <a:t>mildew, caused by the fungus </a:t>
            </a:r>
            <a:r>
              <a:rPr lang="en-US" i="1" dirty="0" err="1" smtClean="0"/>
              <a:t>Erysiphe</a:t>
            </a:r>
            <a:r>
              <a:rPr lang="en-US" i="1" dirty="0" smtClean="0"/>
              <a:t> </a:t>
            </a:r>
            <a:r>
              <a:rPr lang="en-US" i="1" dirty="0" err="1" smtClean="0"/>
              <a:t>betae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chemeClr val="tx1"/>
                </a:solidFill>
              </a:rPr>
              <a:t>Insects</a:t>
            </a:r>
            <a:endParaRPr lang="en-US" b="1" dirty="0">
              <a:solidFill>
                <a:schemeClr val="tx1"/>
              </a:solidFill>
            </a:endParaRPr>
          </a:p>
        </p:txBody>
      </p:sp>
      <p:sp>
        <p:nvSpPr>
          <p:cNvPr id="3" name="Content Placeholder 2"/>
          <p:cNvSpPr>
            <a:spLocks noGrp="1"/>
          </p:cNvSpPr>
          <p:nvPr>
            <p:ph sz="quarter" idx="1"/>
          </p:nvPr>
        </p:nvSpPr>
        <p:spPr/>
        <p:txBody>
          <a:bodyPr/>
          <a:lstStyle/>
          <a:p>
            <a:r>
              <a:rPr lang="en-US" dirty="0" smtClean="0"/>
              <a:t>Sugar beet root maggot (</a:t>
            </a:r>
            <a:r>
              <a:rPr lang="en-US" i="1" dirty="0" smtClean="0"/>
              <a:t>Tetanops myopaeformis)</a:t>
            </a:r>
          </a:p>
          <a:p>
            <a:r>
              <a:rPr lang="en-US" dirty="0" smtClean="0"/>
              <a:t>Flea beetles</a:t>
            </a:r>
          </a:p>
          <a:p>
            <a:r>
              <a:rPr lang="en-US" dirty="0" smtClean="0"/>
              <a:t>Wireworms</a:t>
            </a:r>
          </a:p>
          <a:p>
            <a:r>
              <a:rPr lang="en-US" dirty="0" smtClean="0"/>
              <a:t>Root aphids</a:t>
            </a:r>
          </a:p>
          <a:p>
            <a:r>
              <a:rPr lang="en-US" dirty="0" smtClean="0"/>
              <a:t>White grubs </a:t>
            </a:r>
          </a:p>
          <a:p>
            <a:r>
              <a:rPr lang="en-US" dirty="0" smtClean="0"/>
              <a:t>Beet webworms </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900" b="1" dirty="0" smtClean="0">
                <a:solidFill>
                  <a:schemeClr val="tx1"/>
                </a:solidFill>
              </a:rPr>
              <a:t>Harvesting</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endParaRPr lang="en-US" dirty="0" smtClean="0"/>
          </a:p>
          <a:p>
            <a:endParaRPr lang="en-US" dirty="0" smtClean="0"/>
          </a:p>
          <a:p>
            <a:endParaRPr lang="en-US" dirty="0" smtClean="0"/>
          </a:p>
          <a:p>
            <a:r>
              <a:rPr lang="en-US" dirty="0" smtClean="0"/>
              <a:t>Crop sown in October is ready for harvest in April-May. </a:t>
            </a:r>
          </a:p>
        </p:txBody>
      </p:sp>
      <p:pic>
        <p:nvPicPr>
          <p:cNvPr id="34817" name="Picture 1" descr="C:\Users\RAUF\Desktop\Holmer.JPG"/>
          <p:cNvPicPr>
            <a:picLocks noChangeAspect="1" noChangeArrowheads="1"/>
          </p:cNvPicPr>
          <p:nvPr/>
        </p:nvPicPr>
        <p:blipFill>
          <a:blip r:embed="rId2" cstate="print"/>
          <a:srcRect/>
          <a:stretch>
            <a:fillRect/>
          </a:stretch>
        </p:blipFill>
        <p:spPr bwMode="auto">
          <a:xfrm>
            <a:off x="4648200" y="0"/>
            <a:ext cx="4495800" cy="3124200"/>
          </a:xfrm>
          <a:prstGeom prst="rect">
            <a:avLst/>
          </a:prstGeom>
          <a:noFill/>
        </p:spPr>
      </p:pic>
      <p:sp>
        <p:nvSpPr>
          <p:cNvPr id="5" name="Rounded Rectangle 4"/>
          <p:cNvSpPr/>
          <p:nvPr/>
        </p:nvSpPr>
        <p:spPr>
          <a:xfrm>
            <a:off x="304800" y="4419600"/>
            <a:ext cx="8382000" cy="20574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US" sz="2400" dirty="0" smtClean="0">
                <a:solidFill>
                  <a:schemeClr val="tx1"/>
                </a:solidFill>
              </a:rPr>
              <a:t>For easy harvesting, soil should be just moist but not wet as it causes deterioration in root quality. The roots also need topping at the leaf crown because allowing the leaves to remain on the roots affects the recovery of sugar adversely.</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b="1" dirty="0" smtClean="0">
                <a:solidFill>
                  <a:schemeClr val="tx1"/>
                </a:solidFill>
              </a:rPr>
              <a:t>Storage</a:t>
            </a:r>
            <a:br>
              <a:rPr lang="en-US" b="1" dirty="0" smtClean="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algn="just"/>
            <a:r>
              <a:rPr lang="en-US" dirty="0" smtClean="0"/>
              <a:t>Storage is primarily on flat unpaved piling grounds provided by the processing company in the factory yard or at outside piling stations. </a:t>
            </a:r>
          </a:p>
          <a:p>
            <a:pPr algn="just"/>
            <a:r>
              <a:rPr lang="en-US" dirty="0" smtClean="0"/>
              <a:t>Some storage also may be over forced air ventilation/aeration systems or in climate controlled storage buildings. </a:t>
            </a:r>
          </a:p>
          <a:p>
            <a:pPr algn="just"/>
            <a:r>
              <a:rPr lang="en-US" dirty="0" smtClean="0"/>
              <a:t>These specialized piling grounds or buildings minimize the loss of sugar caused by storage rots and root respiration.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tx1"/>
                </a:solidFill>
              </a:rPr>
              <a:t>Yield</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algn="just"/>
            <a:r>
              <a:rPr lang="en-US" dirty="0" smtClean="0"/>
              <a:t>average  </a:t>
            </a:r>
            <a:r>
              <a:rPr lang="en-US" dirty="0" smtClean="0"/>
              <a:t>291.8 tons/ha. </a:t>
            </a:r>
          </a:p>
          <a:p>
            <a:pPr algn="just"/>
            <a:r>
              <a:rPr lang="en-US" dirty="0" smtClean="0"/>
              <a:t>Sugar beet spoils fast. Hence, it needs to be transported to the mill speedily, so that it gets processed within 48 hours. Otherwise, yield and quality of sugar are adversely affected. The location of sugar beet mill near the sugar beet source is, therefore, critically important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chemeClr val="tx1"/>
                </a:solidFill>
              </a:rPr>
              <a:t>Constraints upon production</a:t>
            </a:r>
            <a:endParaRPr lang="en-US"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pPr algn="just"/>
            <a:r>
              <a:rPr lang="en-US" dirty="0" smtClean="0"/>
              <a:t>Seed production and sugar production needs a deep well drained stone free soil that is not acid. </a:t>
            </a:r>
          </a:p>
          <a:p>
            <a:pPr algn="just"/>
            <a:r>
              <a:rPr lang="en-US" dirty="0" smtClean="0"/>
              <a:t>A high standard of management of land is needed to provide a well structured soil, free from compaction. </a:t>
            </a:r>
          </a:p>
          <a:p>
            <a:pPr algn="just"/>
            <a:r>
              <a:rPr lang="en-US" dirty="0" smtClean="0"/>
              <a:t>Sowing date is quite crucial, early sowing gives better sugar yields due to increased water availability earlier in the season, but sowing too early leads to a high population of bolters. </a:t>
            </a:r>
          </a:p>
          <a:p>
            <a:pPr algn="just"/>
            <a:r>
              <a:rPr lang="en-US" dirty="0" smtClean="0"/>
              <a:t>Seedling stage is a poor competitor with weeds and insects.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INTRODUCTION</a:t>
            </a:r>
            <a:endParaRPr lang="en-US" b="1" dirty="0">
              <a:solidFill>
                <a:schemeClr val="tx1"/>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Botanical name: (</a:t>
            </a:r>
            <a:r>
              <a:rPr lang="en-US" i="1" dirty="0" smtClean="0"/>
              <a:t>Beta </a:t>
            </a:r>
            <a:r>
              <a:rPr lang="en-US" i="1" dirty="0" err="1" smtClean="0"/>
              <a:t>vulgaris</a:t>
            </a:r>
            <a:r>
              <a:rPr lang="en-US" i="1" dirty="0" smtClean="0"/>
              <a:t> </a:t>
            </a:r>
            <a:r>
              <a:rPr lang="en-US" dirty="0" smtClean="0"/>
              <a:t>L)</a:t>
            </a:r>
          </a:p>
          <a:p>
            <a:r>
              <a:rPr lang="en-US" dirty="0" smtClean="0"/>
              <a:t>Family: </a:t>
            </a:r>
            <a:r>
              <a:rPr lang="en-US" dirty="0" err="1" smtClean="0"/>
              <a:t>Chenopodiacaeae</a:t>
            </a:r>
            <a:endParaRPr lang="en-US" dirty="0" smtClean="0"/>
          </a:p>
          <a:p>
            <a:r>
              <a:rPr lang="en-US" dirty="0" err="1" smtClean="0"/>
              <a:t>Herbacious</a:t>
            </a:r>
            <a:r>
              <a:rPr lang="en-US" dirty="0" smtClean="0"/>
              <a:t>, </a:t>
            </a:r>
            <a:r>
              <a:rPr lang="en-US" dirty="0" err="1" smtClean="0"/>
              <a:t>Dicot</a:t>
            </a:r>
            <a:r>
              <a:rPr lang="en-US" dirty="0" smtClean="0"/>
              <a:t>, Biennial plant</a:t>
            </a:r>
          </a:p>
          <a:p>
            <a:r>
              <a:rPr lang="en-US" dirty="0" smtClean="0"/>
              <a:t>Foliage green and height 14 inches</a:t>
            </a:r>
          </a:p>
          <a:p>
            <a:r>
              <a:rPr lang="en-US" dirty="0" smtClean="0"/>
              <a:t>Main 3 parts of a plant are </a:t>
            </a:r>
          </a:p>
          <a:p>
            <a:pPr>
              <a:buNone/>
            </a:pPr>
            <a:r>
              <a:rPr lang="en-US" dirty="0" smtClean="0"/>
              <a:t>      STEM, NECK, CROWN.</a:t>
            </a:r>
          </a:p>
          <a:p>
            <a:r>
              <a:rPr lang="en-US" dirty="0" smtClean="0"/>
              <a:t>First year develops Rosettes of leaves and large fleshy roots.</a:t>
            </a:r>
          </a:p>
          <a:p>
            <a:r>
              <a:rPr lang="en-US" dirty="0" smtClean="0"/>
              <a:t>2</a:t>
            </a:r>
            <a:r>
              <a:rPr lang="en-US" baseline="30000" dirty="0" smtClean="0"/>
              <a:t>nd</a:t>
            </a:r>
            <a:r>
              <a:rPr lang="en-US" dirty="0" smtClean="0"/>
              <a:t> year flowering and seeds. </a:t>
            </a: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HISTORY</a:t>
            </a:r>
            <a:endParaRPr lang="en-US" b="1" dirty="0">
              <a:solidFill>
                <a:schemeClr val="tx1"/>
              </a:solidFill>
            </a:endParaRPr>
          </a:p>
        </p:txBody>
      </p:sp>
      <p:sp>
        <p:nvSpPr>
          <p:cNvPr id="3" name="Content Placeholder 2"/>
          <p:cNvSpPr>
            <a:spLocks noGrp="1"/>
          </p:cNvSpPr>
          <p:nvPr>
            <p:ph idx="1"/>
          </p:nvPr>
        </p:nvSpPr>
        <p:spPr>
          <a:xfrm>
            <a:off x="457200" y="1600200"/>
            <a:ext cx="8229600" cy="5029200"/>
          </a:xfrm>
        </p:spPr>
        <p:txBody>
          <a:bodyPr>
            <a:normAutofit lnSpcReduction="10000"/>
          </a:bodyPr>
          <a:lstStyle/>
          <a:p>
            <a:pPr algn="just"/>
            <a:r>
              <a:rPr lang="en-US" dirty="0" smtClean="0"/>
              <a:t>In 16</a:t>
            </a:r>
            <a:r>
              <a:rPr lang="en-US" baseline="30000" dirty="0" smtClean="0"/>
              <a:t>th</a:t>
            </a:r>
            <a:r>
              <a:rPr lang="en-US" dirty="0" smtClean="0"/>
              <a:t> century Olive de serres discovered value of sugar beet for preparing sugar syrup.</a:t>
            </a:r>
          </a:p>
          <a:p>
            <a:r>
              <a:rPr lang="en-US" dirty="0" smtClean="0"/>
              <a:t>1747  </a:t>
            </a:r>
            <a:r>
              <a:rPr lang="en-US" dirty="0" smtClean="0">
                <a:solidFill>
                  <a:srgbClr val="C00000"/>
                </a:solidFill>
                <a:hlinkClick r:id="rId2" tooltip="Andreas Sigismund Marggraf"/>
              </a:rPr>
              <a:t>Andreas Sigismund </a:t>
            </a:r>
            <a:r>
              <a:rPr lang="en-US" dirty="0" err="1" smtClean="0">
                <a:solidFill>
                  <a:srgbClr val="C00000"/>
                </a:solidFill>
                <a:hlinkClick r:id="rId2" tooltip="Andreas Sigismund Marggraf"/>
              </a:rPr>
              <a:t>Marggraf</a:t>
            </a:r>
            <a:r>
              <a:rPr lang="en-US" dirty="0" smtClean="0">
                <a:solidFill>
                  <a:srgbClr val="C00000"/>
                </a:solidFill>
              </a:rPr>
              <a:t> </a:t>
            </a:r>
            <a:r>
              <a:rPr lang="en-US" dirty="0" smtClean="0"/>
              <a:t>of Berlin discovered sugar in sugar beet.</a:t>
            </a:r>
          </a:p>
          <a:p>
            <a:pPr algn="just"/>
            <a:r>
              <a:rPr lang="en-US" u="sng" dirty="0" smtClean="0">
                <a:hlinkClick r:id="rId3" tooltip="Benjamin Delessert"/>
              </a:rPr>
              <a:t>By 1812 Benjamin </a:t>
            </a:r>
            <a:r>
              <a:rPr lang="en-US" u="sng" dirty="0" err="1" smtClean="0">
                <a:hlinkClick r:id="rId3" tooltip="Benjamin Delessert"/>
              </a:rPr>
              <a:t>Delessert</a:t>
            </a:r>
            <a:r>
              <a:rPr lang="en-US" dirty="0" smtClean="0"/>
              <a:t> devised a process of sugar extraction suitable for industrial application.</a:t>
            </a:r>
          </a:p>
          <a:p>
            <a:pPr algn="just"/>
            <a:r>
              <a:rPr lang="en-US" dirty="0" smtClean="0"/>
              <a:t>By 1837, France was the largest sugar beet producer in the world.</a:t>
            </a:r>
          </a:p>
          <a:p>
            <a:pPr algn="just"/>
            <a:r>
              <a:rPr lang="en-US" dirty="0" smtClean="0"/>
              <a:t>By 1880, Germany became the largest sugar beet to sugar producer in the world.</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HISTORY</a:t>
            </a:r>
            <a:endParaRPr lang="en-US" b="1" dirty="0">
              <a:solidFill>
                <a:schemeClr val="tx1"/>
              </a:solidFill>
            </a:endParaRPr>
          </a:p>
        </p:txBody>
      </p:sp>
      <p:sp>
        <p:nvSpPr>
          <p:cNvPr id="3" name="Content Placeholder 2"/>
          <p:cNvSpPr>
            <a:spLocks noGrp="1"/>
          </p:cNvSpPr>
          <p:nvPr>
            <p:ph idx="1"/>
          </p:nvPr>
        </p:nvSpPr>
        <p:spPr>
          <a:xfrm>
            <a:off x="612648" y="1600200"/>
            <a:ext cx="8153400" cy="4648200"/>
          </a:xfrm>
        </p:spPr>
        <p:txBody>
          <a:bodyPr>
            <a:normAutofit lnSpcReduction="10000"/>
          </a:bodyPr>
          <a:lstStyle/>
          <a:p>
            <a:pPr algn="just"/>
            <a:r>
              <a:rPr lang="en-US" dirty="0" smtClean="0"/>
              <a:t>In Pakistan   sugar beet has been cultivated in the KPK  for sugar production since the </a:t>
            </a:r>
            <a:r>
              <a:rPr lang="en-US" dirty="0" err="1" smtClean="0"/>
              <a:t>the</a:t>
            </a:r>
            <a:r>
              <a:rPr lang="en-US" dirty="0" smtClean="0"/>
              <a:t> decade of 60s.</a:t>
            </a:r>
          </a:p>
          <a:p>
            <a:pPr algn="just"/>
            <a:r>
              <a:rPr lang="en-US" dirty="0" smtClean="0"/>
              <a:t>There are at present three mills operating namely Frontier  </a:t>
            </a:r>
            <a:r>
              <a:rPr lang="en-US" dirty="0" err="1" smtClean="0"/>
              <a:t>Khazana</a:t>
            </a:r>
            <a:r>
              <a:rPr lang="en-US" dirty="0" smtClean="0"/>
              <a:t>  </a:t>
            </a:r>
            <a:r>
              <a:rPr lang="en-US" dirty="0" err="1" smtClean="0"/>
              <a:t>Faran</a:t>
            </a:r>
            <a:r>
              <a:rPr lang="en-US" dirty="0" smtClean="0"/>
              <a:t> producing beet sugar. During the 2000-01 season, these mills processed 2.26 </a:t>
            </a:r>
            <a:r>
              <a:rPr lang="en-US" dirty="0" err="1" smtClean="0"/>
              <a:t>lakh</a:t>
            </a:r>
            <a:r>
              <a:rPr lang="en-US" dirty="0" smtClean="0"/>
              <a:t> tons of sliced beet producing 17276 tons sugar and 8624 tons molasses.</a:t>
            </a:r>
          </a:p>
          <a:p>
            <a:pPr algn="just"/>
            <a:r>
              <a:rPr lang="en-US" dirty="0" smtClean="0"/>
              <a:t>Grown in KPK and some parts of Sindh on about </a:t>
            </a:r>
            <a:r>
              <a:rPr lang="en-US" dirty="0" smtClean="0"/>
              <a:t>100 hectare</a:t>
            </a:r>
            <a:endParaRPr lang="en-US" dirty="0" smtClean="0"/>
          </a:p>
          <a:p>
            <a:endParaRPr lang="en-US" dirty="0" smtClean="0"/>
          </a:p>
          <a:p>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900" b="1" dirty="0" smtClean="0">
                <a:solidFill>
                  <a:schemeClr val="tx1"/>
                </a:solidFill>
              </a:rPr>
              <a:t>Description</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Sugar can represent between 15% and 21% of the sugar beet root’s total weight.</a:t>
            </a:r>
          </a:p>
          <a:p>
            <a:r>
              <a:rPr lang="en-US" dirty="0" smtClean="0"/>
              <a:t>Depending on the cultivar and growing conditions, the sugar content can vary from 12 to above 20 percent.</a:t>
            </a:r>
          </a:p>
          <a:p>
            <a:r>
              <a:rPr lang="en-US" dirty="0" smtClean="0"/>
              <a:t>The Root of the beet (taproot) contains 75 percent water and the rest is dry matter.</a:t>
            </a:r>
          </a:p>
          <a:p>
            <a:r>
              <a:rPr lang="en-US" dirty="0" smtClean="0"/>
              <a:t>The by-products of the sugar beet crop such as pulp and molasses add another 10 percent to the value of the harvest.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tx1"/>
                </a:solidFill>
              </a:rPr>
              <a:t>Soil requirement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Sugar beet crop thrives best in loam's and clay loams.</a:t>
            </a:r>
          </a:p>
          <a:p>
            <a:r>
              <a:rPr lang="en-US" dirty="0" smtClean="0"/>
              <a:t>Neutral </a:t>
            </a:r>
            <a:r>
              <a:rPr lang="en-US" dirty="0" err="1" smtClean="0"/>
              <a:t>pH.</a:t>
            </a:r>
            <a:r>
              <a:rPr lang="en-US" dirty="0" smtClean="0"/>
              <a:t> Acidic conditions are inimical to its growth. </a:t>
            </a:r>
          </a:p>
          <a:p>
            <a:r>
              <a:rPr lang="en-US" dirty="0" smtClean="0"/>
              <a:t>However, once established, sugar beet plants have a high tolerance against saline or alkaline conditions. </a:t>
            </a:r>
          </a:p>
          <a:p>
            <a:r>
              <a:rPr lang="en-US" dirty="0" smtClean="0"/>
              <a:t>Poorly drained soils are not suitable for this crop as it cannot withstand water logging.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900" b="1" dirty="0" smtClean="0">
                <a:solidFill>
                  <a:schemeClr val="tx1"/>
                </a:solidFill>
              </a:rPr>
              <a:t>Land preparation</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The crop needs a good tilth for which necessary plowing, planking and leveling. </a:t>
            </a:r>
          </a:p>
          <a:p>
            <a:pPr>
              <a:buNone/>
            </a:pPr>
            <a:r>
              <a:rPr lang="en-US" b="1" u="sng" dirty="0" smtClean="0"/>
              <a:t>Sowing methods:</a:t>
            </a:r>
          </a:p>
          <a:p>
            <a:r>
              <a:rPr lang="en-US" dirty="0" smtClean="0"/>
              <a:t>Flat beds or ridges </a:t>
            </a:r>
          </a:p>
          <a:p>
            <a:pPr marL="514350" indent="-514350">
              <a:buFont typeface="+mj-lt"/>
              <a:buAutoNum type="arabicPeriod"/>
            </a:pPr>
            <a:r>
              <a:rPr lang="en-US" dirty="0" smtClean="0"/>
              <a:t>10-12 cm high </a:t>
            </a:r>
          </a:p>
          <a:p>
            <a:pPr marL="514350" indent="-514350">
              <a:buFont typeface="+mj-lt"/>
              <a:buAutoNum type="arabicPeriod"/>
            </a:pPr>
            <a:r>
              <a:rPr lang="en-US" dirty="0" smtClean="0"/>
              <a:t>50 cm apart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Fertilizer Requirement </a:t>
            </a:r>
            <a:endParaRPr lang="en-US" b="1" dirty="0">
              <a:solidFill>
                <a:schemeClr val="tx1"/>
              </a:solidFill>
            </a:endParaRPr>
          </a:p>
        </p:txBody>
      </p:sp>
      <p:sp>
        <p:nvSpPr>
          <p:cNvPr id="3" name="Content Placeholder 2"/>
          <p:cNvSpPr>
            <a:spLocks noGrp="1"/>
          </p:cNvSpPr>
          <p:nvPr>
            <p:ph sz="quarter" idx="1"/>
          </p:nvPr>
        </p:nvSpPr>
        <p:spPr/>
        <p:txBody>
          <a:bodyPr/>
          <a:lstStyle/>
          <a:p>
            <a:r>
              <a:rPr lang="en-US" dirty="0" smtClean="0"/>
              <a:t>Application of FYM at the rate of 20-30 tons/ha during land preparation is desirable.</a:t>
            </a:r>
          </a:p>
          <a:p>
            <a:r>
              <a:rPr lang="en-US" b="1" u="sng" dirty="0" smtClean="0"/>
              <a:t>Application</a:t>
            </a:r>
          </a:p>
          <a:p>
            <a:pPr marL="514350" indent="-514350">
              <a:buFont typeface="+mj-lt"/>
              <a:buAutoNum type="arabicPeriod"/>
            </a:pPr>
            <a:r>
              <a:rPr lang="en-US" dirty="0" smtClean="0"/>
              <a:t>5 bags of </a:t>
            </a:r>
            <a:r>
              <a:rPr lang="en-US" dirty="0" smtClean="0"/>
              <a:t>urea</a:t>
            </a:r>
            <a:r>
              <a:rPr lang="en-US" dirty="0"/>
              <a:t> </a:t>
            </a:r>
            <a:r>
              <a:rPr lang="en-US" dirty="0" smtClean="0"/>
              <a:t>per hectare</a:t>
            </a:r>
            <a:endParaRPr lang="en-US" dirty="0" smtClean="0"/>
          </a:p>
          <a:p>
            <a:pPr marL="514350" indent="-514350">
              <a:buFont typeface="+mj-lt"/>
              <a:buAutoNum type="arabicPeriod"/>
            </a:pPr>
            <a:r>
              <a:rPr lang="en-US" dirty="0" smtClean="0"/>
              <a:t>4 bags of DAP. </a:t>
            </a:r>
          </a:p>
          <a:p>
            <a:pPr marL="514350" indent="-514350">
              <a:buFont typeface="+mj-lt"/>
              <a:buAutoNum type="arabicPeriod"/>
            </a:pPr>
            <a:r>
              <a:rPr lang="en-US" dirty="0" smtClean="0"/>
              <a:t>3 bags of SOP/ha.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tx1"/>
                </a:solidFill>
              </a:rPr>
              <a:t>Irrigation</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sz="quarter" idx="1"/>
          </p:nvPr>
        </p:nvSpPr>
        <p:spPr/>
        <p:txBody>
          <a:bodyPr>
            <a:normAutofit lnSpcReduction="10000"/>
          </a:bodyPr>
          <a:lstStyle/>
          <a:p>
            <a:pPr algn="just"/>
            <a:r>
              <a:rPr lang="en-US" dirty="0" smtClean="0"/>
              <a:t>Sugar beet is a low delta crop requiring 8-10 irrigation during the growth period.</a:t>
            </a:r>
          </a:p>
          <a:p>
            <a:r>
              <a:rPr lang="en-US" dirty="0" smtClean="0"/>
              <a:t>Fields should be irrigated at 2-3 weeks interval.</a:t>
            </a:r>
          </a:p>
          <a:p>
            <a:pPr algn="just"/>
            <a:r>
              <a:rPr lang="en-US" dirty="0" smtClean="0"/>
              <a:t>Adequate water supply is especially important during the critical growth stages: </a:t>
            </a:r>
          </a:p>
          <a:p>
            <a:pPr marL="514350" indent="-514350">
              <a:buFont typeface="+mj-lt"/>
              <a:buAutoNum type="arabicPeriod"/>
            </a:pPr>
            <a:r>
              <a:rPr lang="en-US" dirty="0" smtClean="0"/>
              <a:t>Formative</a:t>
            </a:r>
          </a:p>
          <a:p>
            <a:pPr marL="514350" indent="-514350">
              <a:buFont typeface="+mj-lt"/>
              <a:buAutoNum type="arabicPeriod"/>
            </a:pPr>
            <a:r>
              <a:rPr lang="en-US" dirty="0" smtClean="0"/>
              <a:t>Leaf growth and </a:t>
            </a:r>
          </a:p>
          <a:p>
            <a:pPr marL="514350" indent="-514350">
              <a:buFont typeface="+mj-lt"/>
              <a:buAutoNum type="arabicPeriod"/>
            </a:pPr>
            <a:r>
              <a:rPr lang="en-US" dirty="0" smtClean="0"/>
              <a:t>Root development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167</TotalTime>
  <Words>918</Words>
  <Application>Microsoft Office PowerPoint</Application>
  <PresentationFormat>On-screen Show (4:3)</PresentationFormat>
  <Paragraphs>95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Dr. Amjed Ali</vt:lpstr>
      <vt:lpstr>INTRODUCTION</vt:lpstr>
      <vt:lpstr>HISTORY</vt:lpstr>
      <vt:lpstr>HISTORY</vt:lpstr>
      <vt:lpstr>Description </vt:lpstr>
      <vt:lpstr>Soil requirement </vt:lpstr>
      <vt:lpstr>Land preparation </vt:lpstr>
      <vt:lpstr>Fertilizer Requirement </vt:lpstr>
      <vt:lpstr>Irrigation </vt:lpstr>
      <vt:lpstr>Sowing time </vt:lpstr>
      <vt:lpstr>Sowing methods</vt:lpstr>
      <vt:lpstr>Weed Control</vt:lpstr>
      <vt:lpstr>Diseases </vt:lpstr>
      <vt:lpstr>Insects</vt:lpstr>
      <vt:lpstr>Harvesting </vt:lpstr>
      <vt:lpstr>Storage </vt:lpstr>
      <vt:lpstr>Yield </vt:lpstr>
      <vt:lpstr>Constraints upon production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RAUF</dc:creator>
  <cp:lastModifiedBy>Dr Amjad</cp:lastModifiedBy>
  <cp:revision>70</cp:revision>
  <dcterms:created xsi:type="dcterms:W3CDTF">2006-08-16T00:00:00Z</dcterms:created>
  <dcterms:modified xsi:type="dcterms:W3CDTF">2020-05-01T10:09:00Z</dcterms:modified>
</cp:coreProperties>
</file>