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3"/>
  </p:notesMasterIdLst>
  <p:sldIdLst>
    <p:sldId id="268" r:id="rId2"/>
    <p:sldId id="314" r:id="rId3"/>
    <p:sldId id="259" r:id="rId4"/>
    <p:sldId id="369" r:id="rId5"/>
    <p:sldId id="370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408" r:id="rId19"/>
    <p:sldId id="409" r:id="rId20"/>
    <p:sldId id="385" r:id="rId21"/>
    <p:sldId id="386" r:id="rId22"/>
    <p:sldId id="388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401" r:id="rId36"/>
    <p:sldId id="402" r:id="rId37"/>
    <p:sldId id="403" r:id="rId38"/>
    <p:sldId id="404" r:id="rId39"/>
    <p:sldId id="405" r:id="rId40"/>
    <p:sldId id="406" r:id="rId41"/>
    <p:sldId id="407" r:id="rId42"/>
  </p:sldIdLst>
  <p:sldSz cx="12192000" cy="6858000"/>
  <p:notesSz cx="6858000" cy="91440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9FF"/>
    <a:srgbClr val="0000FF"/>
    <a:srgbClr val="99FF66"/>
    <a:srgbClr val="BAE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4" autoAdjust="0"/>
    <p:restoredTop sz="91606" autoAdjust="0"/>
  </p:normalViewPr>
  <p:slideViewPr>
    <p:cSldViewPr snapToGrid="0">
      <p:cViewPr varScale="1">
        <p:scale>
          <a:sx n="90" d="100"/>
          <a:sy n="90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715FAD-64B3-4F5E-A89D-AE875CBE3766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63F58B-5D27-498B-9377-11989BB33762}">
      <dgm:prSet custT="1"/>
      <dgm:spPr/>
      <dgm:t>
        <a:bodyPr/>
        <a:lstStyle/>
        <a:p>
          <a:pPr rtl="0"/>
          <a:r>
            <a:rPr lang="en-US" sz="2800" b="1" u="sng" baseline="0" dirty="0" smtClean="0">
              <a:uFill>
                <a:solidFill>
                  <a:srgbClr val="0000FF"/>
                </a:solidFill>
              </a:uFill>
            </a:rPr>
            <a:t>Pharmacy Student</a:t>
          </a:r>
          <a:r>
            <a:rPr lang="en-US" sz="2800" b="1" u="none" baseline="0" dirty="0" smtClean="0">
              <a:uFill>
                <a:solidFill>
                  <a:srgbClr val="0000FF"/>
                </a:solidFill>
              </a:uFill>
            </a:rPr>
            <a:t> </a:t>
          </a:r>
          <a:r>
            <a:rPr lang="en-US" sz="2800" b="1" u="sng" dirty="0" smtClean="0">
              <a:solidFill>
                <a:srgbClr val="0000FF"/>
              </a:solidFill>
            </a:rPr>
            <a:t>!</a:t>
          </a:r>
          <a:endParaRPr lang="en-US" sz="2800" u="sng" dirty="0">
            <a:solidFill>
              <a:srgbClr val="0000FF"/>
            </a:solidFill>
          </a:endParaRPr>
        </a:p>
      </dgm:t>
    </dgm:pt>
    <dgm:pt modelId="{114EB0DA-65C1-437D-8F9F-BEBA137EFE94}" type="parTrans" cxnId="{513F722A-CA0A-4CA9-BBB1-16BD52092084}">
      <dgm:prSet/>
      <dgm:spPr/>
      <dgm:t>
        <a:bodyPr/>
        <a:lstStyle/>
        <a:p>
          <a:endParaRPr lang="en-US"/>
        </a:p>
      </dgm:t>
    </dgm:pt>
    <dgm:pt modelId="{11036A33-6467-432A-B26D-74B6C57FDE3C}" type="sibTrans" cxnId="{513F722A-CA0A-4CA9-BBB1-16BD52092084}">
      <dgm:prSet/>
      <dgm:spPr/>
      <dgm:t>
        <a:bodyPr/>
        <a:lstStyle/>
        <a:p>
          <a:endParaRPr lang="en-US"/>
        </a:p>
      </dgm:t>
    </dgm:pt>
    <dgm:pt modelId="{8B415D3F-6340-4935-9A08-AAF994C95012}" type="pres">
      <dgm:prSet presAssocID="{92715FAD-64B3-4F5E-A89D-AE875CBE37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BE3D47-D196-47C8-9BB6-02F48F7F5107}" type="pres">
      <dgm:prSet presAssocID="{1B63F58B-5D27-498B-9377-11989BB33762}" presName="parentText" presStyleLbl="node1" presStyleIdx="0" presStyleCnt="1" custLinFactNeighborY="-420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1BB1BB-D2B0-41F7-948D-1E1F92D60E96}" type="presOf" srcId="{1B63F58B-5D27-498B-9377-11989BB33762}" destId="{2FBE3D47-D196-47C8-9BB6-02F48F7F5107}" srcOrd="0" destOrd="0" presId="urn:microsoft.com/office/officeart/2005/8/layout/vList2"/>
    <dgm:cxn modelId="{513F722A-CA0A-4CA9-BBB1-16BD52092084}" srcId="{92715FAD-64B3-4F5E-A89D-AE875CBE3766}" destId="{1B63F58B-5D27-498B-9377-11989BB33762}" srcOrd="0" destOrd="0" parTransId="{114EB0DA-65C1-437D-8F9F-BEBA137EFE94}" sibTransId="{11036A33-6467-432A-B26D-74B6C57FDE3C}"/>
    <dgm:cxn modelId="{65B482FA-ABD6-4796-9AD6-484E48BC4C8F}" type="presOf" srcId="{92715FAD-64B3-4F5E-A89D-AE875CBE3766}" destId="{8B415D3F-6340-4935-9A08-AAF994C95012}" srcOrd="0" destOrd="0" presId="urn:microsoft.com/office/officeart/2005/8/layout/vList2"/>
    <dgm:cxn modelId="{8138373F-32E0-4681-A4D7-0F9CE3330E99}" type="presParOf" srcId="{8B415D3F-6340-4935-9A08-AAF994C95012}" destId="{2FBE3D47-D196-47C8-9BB6-02F48F7F51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E20109-5229-455D-8DF7-6E682BE2475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56CC36-438C-4748-9A19-4F5D42B0D8EE}" type="pres">
      <dgm:prSet presAssocID="{09E20109-5229-455D-8DF7-6E682BE247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9B737C3-2FB1-4CD7-B680-109772F31E4D}" type="presOf" srcId="{09E20109-5229-455D-8DF7-6E682BE24758}" destId="{0E56CC36-438C-4748-9A19-4F5D42B0D8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E3D47-D196-47C8-9BB6-02F48F7F5107}">
      <dsp:nvSpPr>
        <dsp:cNvPr id="0" name=""/>
        <dsp:cNvSpPr/>
      </dsp:nvSpPr>
      <dsp:spPr>
        <a:xfrm>
          <a:off x="0" y="0"/>
          <a:ext cx="3570617" cy="570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baseline="0" dirty="0" smtClean="0">
              <a:uFill>
                <a:solidFill>
                  <a:srgbClr val="0000FF"/>
                </a:solidFill>
              </a:uFill>
            </a:rPr>
            <a:t>Pharmacy Student</a:t>
          </a:r>
          <a:r>
            <a:rPr lang="en-US" sz="2800" b="1" u="none" kern="1200" baseline="0" dirty="0" smtClean="0">
              <a:uFill>
                <a:solidFill>
                  <a:srgbClr val="0000FF"/>
                </a:solidFill>
              </a:uFill>
            </a:rPr>
            <a:t> </a:t>
          </a:r>
          <a:r>
            <a:rPr lang="en-US" sz="2800" b="1" u="sng" kern="1200" dirty="0" smtClean="0">
              <a:solidFill>
                <a:srgbClr val="0000FF"/>
              </a:solidFill>
            </a:rPr>
            <a:t>!</a:t>
          </a:r>
          <a:endParaRPr lang="en-US" sz="2800" u="sng" kern="1200" dirty="0">
            <a:solidFill>
              <a:srgbClr val="0000FF"/>
            </a:solidFill>
          </a:endParaRPr>
        </a:p>
      </dsp:txBody>
      <dsp:txXfrm>
        <a:off x="27863" y="27863"/>
        <a:ext cx="3514891" cy="515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DC888-BEA8-441A-96C1-D4F1D7C27E13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39889-D125-401D-B7AF-55D9106F2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9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696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8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187" y="938098"/>
            <a:ext cx="10450168" cy="1175716"/>
          </a:xfrm>
        </p:spPr>
        <p:txBody>
          <a:bodyPr bIns="0" anchor="b">
            <a:normAutofit/>
          </a:bodyPr>
          <a:lstStyle>
            <a:lvl1pPr algn="l">
              <a:defRPr sz="6600"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7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18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F70A749C-E149-4757-8FE4-336D57044410}" type="datetime1">
              <a:rPr lang="en-US" smtClean="0"/>
              <a:t>08-Oct-20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1" y="329310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5" y="798973"/>
            <a:ext cx="811019" cy="503579"/>
          </a:xfrm>
        </p:spPr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67425" y="1978928"/>
            <a:ext cx="10136707" cy="684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296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C176726E-9AA3-4CEA-9224-0080A4A969B5}" type="datetime1">
              <a:rPr lang="en-US" smtClean="0"/>
              <a:t>08-Oct-20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321132" y="1164700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415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E0F8CBD9-A0A5-46CD-9231-B42E3804E009}" type="datetime1">
              <a:rPr lang="en-US" smtClean="0"/>
              <a:t>08-Oct-20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585" y="681689"/>
            <a:ext cx="9603275" cy="6829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273" y="1769154"/>
            <a:ext cx="9603275" cy="3450613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9D03B682-69EC-43A9-AF91-E5A1816FFFC1}" type="datetime1">
              <a:rPr lang="en-US" smtClean="0"/>
              <a:t>08-Oct-20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585156" y="1179721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012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5F61814E-AEAF-452C-AB0A-6D930BE1CBCC}" type="datetime1">
              <a:rPr lang="en-US" smtClean="0"/>
              <a:t>08-Oct-20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04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93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80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B17F9466-5FB8-4851-82CB-B6178F9CEE8F}" type="datetime1">
              <a:rPr lang="en-US" smtClean="0"/>
              <a:t>08-Oct-20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480061" y="1302551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79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2" y="804166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53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73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3" y="2023006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3" y="2821492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A971549C-BA5D-44B6-BB42-6A74880553BF}" type="datetime1">
              <a:rPr lang="en-US" smtClean="0"/>
              <a:t>08-Oct-20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826100" y="1302551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61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7AD277F1-21B5-45C6-AC27-EA83AAADCF6C}" type="datetime1">
              <a:rPr lang="en-US" smtClean="0"/>
              <a:t>08-Oct-20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558061" y="1137404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534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63BA4B94-440D-41FB-9265-8C6F120EB329}" type="datetime1">
              <a:rPr lang="en-US" smtClean="0"/>
              <a:t>08-Oct-20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96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977DE313-902C-474A-94D4-D877E83A309C}" type="datetime1">
              <a:rPr lang="en-US" smtClean="0"/>
              <a:t>08-Oct-20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5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5" y="5469859"/>
            <a:ext cx="5527351" cy="32012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F4B4887-91F9-42F1-850D-38E0BF80A341}" type="datetime1">
              <a:rPr lang="en-US" smtClean="0"/>
              <a:t>08-Oct-20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3" y="318642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09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BAE18F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019477"/>
            <a:ext cx="12192000" cy="418761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81" y="695338"/>
            <a:ext cx="9603275" cy="682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81" y="2015735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1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1" y="798973"/>
            <a:ext cx="811019" cy="5035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007" y="77637"/>
            <a:ext cx="1540476" cy="1683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91" y="6183274"/>
            <a:ext cx="1001679" cy="62708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549698" y="6348333"/>
            <a:ext cx="9196063" cy="525988"/>
            <a:chOff x="1858791" y="6464243"/>
            <a:chExt cx="9196063" cy="525988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8" b="-1538"/>
            <a:stretch/>
          </p:blipFill>
          <p:spPr bwMode="black">
            <a:xfrm>
              <a:off x="1858791" y="6464243"/>
              <a:ext cx="8968614" cy="4892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reflection blurRad="12700" stA="38000" endPos="28000" dist="5000" dir="5400000" sy="-100000" algn="bl" rotWithShape="0"/>
              <a:softEdge rad="63500"/>
            </a:effectLst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1858791" y="6467011"/>
              <a:ext cx="9196063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0" cap="none" spc="0" dirty="0" smtClean="0">
                  <a:ln w="0"/>
                  <a:solidFill>
                    <a:srgbClr val="0909FF"/>
                  </a:solidFill>
                  <a:effectLst/>
                </a:rPr>
                <a:t>Computer</a:t>
              </a:r>
              <a:r>
                <a:rPr lang="en-US" sz="2800" b="0" cap="none" spc="0" baseline="0" dirty="0" smtClean="0">
                  <a:ln w="0"/>
                  <a:solidFill>
                    <a:srgbClr val="0909FF"/>
                  </a:solidFill>
                  <a:effectLst/>
                </a:rPr>
                <a:t> &amp; its Applications in Pharmacy with Munim Akhtar</a:t>
              </a:r>
              <a:endParaRPr lang="en-US" sz="2800" b="0" cap="none" spc="0" dirty="0">
                <a:ln w="0"/>
                <a:solidFill>
                  <a:srgbClr val="0909FF"/>
                </a:solidFill>
                <a:effectLst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6" b="28508"/>
          <a:stretch/>
        </p:blipFill>
        <p:spPr>
          <a:xfrm>
            <a:off x="489395" y="6207095"/>
            <a:ext cx="976348" cy="65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8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2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rgbClr val="FF0000"/>
          </a:solidFill>
          <a:effectLst/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2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png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audio" Target="../media/audio1.wav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15" y="203261"/>
            <a:ext cx="10932616" cy="9848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800" b="1" dirty="0"/>
              <a:t> </a:t>
            </a:r>
            <a:r>
              <a:rPr lang="en-US" sz="5800" b="1" dirty="0" smtClean="0"/>
              <a:t> </a:t>
            </a:r>
            <a:r>
              <a:rPr lang="en-US" sz="5800" b="1" dirty="0" smtClean="0"/>
              <a:t>Research Methodology</a:t>
            </a:r>
            <a:endParaRPr lang="en-US" altLang="en-US" sz="5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72850" y="3966140"/>
            <a:ext cx="8013331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0000"/>
                </a:solidFill>
              </a:rPr>
              <a:t>Pharm-D</a:t>
            </a:r>
            <a:r>
              <a:rPr lang="en-US" sz="3600" b="1" dirty="0">
                <a:ln/>
              </a:rPr>
              <a:t> (Doctor of Pharmacy),</a:t>
            </a:r>
          </a:p>
          <a:p>
            <a:r>
              <a:rPr lang="en-US" sz="3600" b="1" dirty="0">
                <a:ln/>
                <a:solidFill>
                  <a:srgbClr val="FF0000"/>
                </a:solidFill>
              </a:rPr>
              <a:t>DPT</a:t>
            </a:r>
            <a:r>
              <a:rPr lang="en-US" sz="3600" b="1" dirty="0">
                <a:ln/>
              </a:rPr>
              <a:t> (Doctor of Physiotherapy) &amp;</a:t>
            </a:r>
          </a:p>
          <a:p>
            <a:r>
              <a:rPr lang="en-US" sz="3600" b="1" dirty="0">
                <a:ln/>
                <a:solidFill>
                  <a:srgbClr val="FF0000"/>
                </a:solidFill>
              </a:rPr>
              <a:t>Pharmacy Technician</a:t>
            </a:r>
            <a:r>
              <a:rPr lang="en-US" sz="3600" b="1" dirty="0">
                <a:ln/>
              </a:rPr>
              <a:t>. </a:t>
            </a:r>
          </a:p>
          <a:p>
            <a:r>
              <a:rPr lang="en-US" sz="3600" b="1" dirty="0">
                <a:ln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640343" y="1704328"/>
            <a:ext cx="2267909" cy="2261812"/>
            <a:chOff x="7264416" y="1417109"/>
            <a:chExt cx="2267909" cy="22618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264416" y="1417109"/>
              <a:ext cx="2267909" cy="226181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699792" y="1702104"/>
              <a:ext cx="13971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rgbClr val="FF0000"/>
                  </a:solidFill>
                </a:rPr>
                <a:t>16</a:t>
              </a:r>
              <a:endParaRPr lang="en-US" sz="80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96095" y="2763933"/>
              <a:ext cx="10045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Part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3846186" y="2626759"/>
            <a:ext cx="312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/>
                <a:solidFill>
                  <a:srgbClr val="0000FF"/>
                </a:solidFill>
              </a:rPr>
              <a:t>Recommended For  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93850241"/>
              </p:ext>
            </p:extLst>
          </p:nvPr>
        </p:nvGraphicFramePr>
        <p:xfrm>
          <a:off x="3846186" y="3138427"/>
          <a:ext cx="3570617" cy="571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49027" y="2740644"/>
            <a:ext cx="2788637" cy="3218491"/>
            <a:chOff x="9932690" y="3861331"/>
            <a:chExt cx="2094122" cy="22537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74" t="9549" r="3382" b="5169"/>
            <a:stretch/>
          </p:blipFill>
          <p:spPr>
            <a:xfrm rot="5400000">
              <a:off x="9852896" y="3967845"/>
              <a:ext cx="2253712" cy="20406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" name="Group 9"/>
            <p:cNvGrpSpPr/>
            <p:nvPr/>
          </p:nvGrpSpPr>
          <p:grpSpPr>
            <a:xfrm>
              <a:off x="9932690" y="5781425"/>
              <a:ext cx="2094122" cy="333619"/>
              <a:chOff x="7309311" y="6013526"/>
              <a:chExt cx="2094122" cy="333619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367" t="55653" r="3733" b="17993"/>
              <a:stretch/>
            </p:blipFill>
            <p:spPr>
              <a:xfrm rot="5400000">
                <a:off x="8216491" y="5186921"/>
                <a:ext cx="333619" cy="198682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7309311" y="6133574"/>
                <a:ext cx="2094122" cy="188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51" b="1" cap="all" dirty="0">
                    <a:ln w="0"/>
                    <a:solidFill>
                      <a:schemeClr val="bg1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Muhammad Munim Akhtar</a:t>
                </a:r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2260" b="6605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37" t="14903" r="837" b="30353"/>
          <a:stretch/>
        </p:blipFill>
        <p:spPr>
          <a:xfrm>
            <a:off x="2381871" y="1022392"/>
            <a:ext cx="2084529" cy="2028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9047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b="1" dirty="0" smtClean="0"/>
              <a:t>3- FINDING ANSWERS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Is the end of all research. </a:t>
            </a:r>
          </a:p>
          <a:p>
            <a:pPr eaLnBrk="1" hangingPunct="1"/>
            <a:r>
              <a:rPr lang="en-US" sz="3200" dirty="0" smtClean="0"/>
              <a:t>Whether </a:t>
            </a:r>
            <a:r>
              <a:rPr lang="en-US" sz="3200" dirty="0" smtClean="0">
                <a:solidFill>
                  <a:srgbClr val="FF0000"/>
                </a:solidFill>
              </a:rPr>
              <a:t>it is the answer to a hypothesis </a:t>
            </a:r>
            <a:r>
              <a:rPr lang="en-US" sz="3200" dirty="0" smtClean="0"/>
              <a:t>or</a:t>
            </a:r>
          </a:p>
          <a:p>
            <a:pPr eaLnBrk="1" hangingPunct="1"/>
            <a:r>
              <a:rPr lang="en-US" sz="3200" dirty="0" smtClean="0"/>
              <a:t>Research is successful when we find answers. </a:t>
            </a:r>
          </a:p>
          <a:p>
            <a:pPr eaLnBrk="1" hangingPunct="1"/>
            <a:r>
              <a:rPr lang="en-US" sz="3200" dirty="0" smtClean="0"/>
              <a:t>Sometimes the answer is no, but it is still an answer.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1192273" y="4977996"/>
            <a:ext cx="9316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Hypothesis: </a:t>
            </a: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projected </a:t>
            </a: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statement about the possible outcome of a </a:t>
            </a: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    </a:t>
            </a:r>
          </a:p>
          <a:p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                    scientific</a:t>
            </a: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sz="2400" b="1" dirty="0">
                <a:solidFill>
                  <a:srgbClr val="222222"/>
                </a:solidFill>
                <a:latin typeface="arial" panose="020B0604020202020204" pitchFamily="34" charset="0"/>
              </a:rPr>
              <a:t>research</a:t>
            </a: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0326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64476" y="520297"/>
            <a:ext cx="4157649" cy="7921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/>
              <a:t>4- QUESTIONS </a:t>
            </a:r>
            <a:br>
              <a:rPr lang="en-US" sz="4000"/>
            </a:br>
            <a:endParaRPr lang="en-US" sz="40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4476" y="2096700"/>
            <a:ext cx="10394676" cy="34506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Research is </a:t>
            </a:r>
            <a:r>
              <a:rPr lang="en-US" sz="2800" dirty="0" smtClean="0">
                <a:solidFill>
                  <a:srgbClr val="FF0000"/>
                </a:solidFill>
              </a:rPr>
              <a:t>focused on relevant, useful, and important questions</a:t>
            </a:r>
            <a:r>
              <a:rPr lang="en-US" sz="2800" dirty="0" smtClean="0"/>
              <a:t>. </a:t>
            </a:r>
          </a:p>
          <a:p>
            <a:pPr eaLnBrk="1" hangingPunct="1"/>
            <a:r>
              <a:rPr lang="en-US" sz="2800" dirty="0" smtClean="0"/>
              <a:t>Questions are central to research. If there is no question, then the answer is of no use. 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Without a question</a:t>
            </a:r>
            <a:r>
              <a:rPr lang="en-US" sz="2800" dirty="0" smtClean="0"/>
              <a:t>, research has no focus, drive, or purpose. </a:t>
            </a:r>
          </a:p>
        </p:txBody>
      </p:sp>
    </p:spTree>
    <p:extLst>
      <p:ext uri="{BB962C8B-B14F-4D97-AF65-F5344CB8AC3E}">
        <p14:creationId xmlns:p14="http://schemas.microsoft.com/office/powerpoint/2010/main" val="3160090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447" y="2221174"/>
            <a:ext cx="10206251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What is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Research Method </a:t>
            </a:r>
            <a:r>
              <a:rPr lang="en-US" sz="3600" b="1" dirty="0" smtClean="0"/>
              <a:t>&amp; Methodology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84508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544" y="1371601"/>
            <a:ext cx="9445256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Method is </a:t>
            </a:r>
            <a:r>
              <a:rPr lang="en-US" sz="2800" dirty="0" smtClean="0"/>
              <a:t>simply a </a:t>
            </a:r>
            <a:r>
              <a:rPr lang="en-US" sz="2800" dirty="0"/>
              <a:t>tool, a component of research</a:t>
            </a:r>
          </a:p>
          <a:p>
            <a:pPr eaLnBrk="1" hangingPunct="1"/>
            <a:r>
              <a:rPr lang="en-US" sz="2800" dirty="0"/>
              <a:t>Method is </a:t>
            </a:r>
            <a:r>
              <a:rPr lang="en-US" sz="2800" dirty="0">
                <a:solidFill>
                  <a:srgbClr val="FF0000"/>
                </a:solidFill>
              </a:rPr>
              <a:t>the way or steps in which you complete a task</a:t>
            </a:r>
            <a:r>
              <a:rPr lang="en-US" sz="2800" dirty="0" smtClean="0"/>
              <a:t>.</a:t>
            </a:r>
            <a:endParaRPr lang="en-US" sz="1800" dirty="0"/>
          </a:p>
          <a:p>
            <a:pPr eaLnBrk="1" hangingPunct="1"/>
            <a:r>
              <a:rPr lang="en-US" sz="2800" dirty="0"/>
              <a:t>Methods are </a:t>
            </a:r>
            <a:r>
              <a:rPr lang="en-US" sz="2800" dirty="0">
                <a:solidFill>
                  <a:srgbClr val="FF0000"/>
                </a:solidFill>
              </a:rPr>
              <a:t>set of specific techniques</a:t>
            </a:r>
            <a:r>
              <a:rPr lang="en-US" sz="2800" dirty="0"/>
              <a:t> for selecting cases</a:t>
            </a:r>
            <a:r>
              <a:rPr lang="en-US" sz="2800" dirty="0" smtClean="0"/>
              <a:t>.</a:t>
            </a:r>
            <a:endParaRPr lang="en-US" sz="1800" dirty="0"/>
          </a:p>
          <a:p>
            <a:pPr eaLnBrk="1" hangingPunct="1"/>
            <a:r>
              <a:rPr lang="en-US" sz="2800" dirty="0">
                <a:solidFill>
                  <a:srgbClr val="FF0000"/>
                </a:solidFill>
              </a:rPr>
              <a:t>Measuring and observing aspects </a:t>
            </a:r>
            <a:r>
              <a:rPr lang="en-US" sz="2800" dirty="0"/>
              <a:t>of social life</a:t>
            </a:r>
          </a:p>
          <a:p>
            <a:pPr eaLnBrk="1" hangingPunct="1"/>
            <a:r>
              <a:rPr lang="en-US" sz="2800" dirty="0">
                <a:solidFill>
                  <a:srgbClr val="FF0000"/>
                </a:solidFill>
              </a:rPr>
              <a:t>Gathering and refining data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analyzing data and reporting </a:t>
            </a:r>
            <a:r>
              <a:rPr lang="en-US" sz="2800" dirty="0"/>
              <a:t>on results.</a:t>
            </a:r>
            <a:r>
              <a:rPr lang="en-US" sz="2400" dirty="0"/>
              <a:t>  </a:t>
            </a: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465161" y="263526"/>
            <a:ext cx="36703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600" dirty="0"/>
              <a:t>Methods:</a:t>
            </a:r>
          </a:p>
        </p:txBody>
      </p:sp>
    </p:spTree>
    <p:extLst>
      <p:ext uri="{BB962C8B-B14F-4D97-AF65-F5344CB8AC3E}">
        <p14:creationId xmlns:p14="http://schemas.microsoft.com/office/powerpoint/2010/main" val="3116172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6410"/>
          <a:stretch/>
        </p:blipFill>
        <p:spPr>
          <a:xfrm>
            <a:off x="1366652" y="402772"/>
            <a:ext cx="7924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94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Research Method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3683" y="1364594"/>
            <a:ext cx="8229600" cy="402969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  <a:tabLst>
                <a:tab pos="228600" algn="l"/>
              </a:tabLst>
              <a:defRPr/>
            </a:pPr>
            <a:r>
              <a:rPr lang="en-US" sz="2800" dirty="0" smtClean="0"/>
              <a:t>Quantitative Research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800" dirty="0" smtClean="0"/>
              <a:t>Survey Research</a:t>
            </a:r>
            <a:endParaRPr lang="en-US" sz="28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800" dirty="0" smtClean="0"/>
              <a:t>Qualitative Research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800" dirty="0" smtClean="0"/>
              <a:t>Comparative </a:t>
            </a:r>
            <a:r>
              <a:rPr lang="en-US" sz="2800" dirty="0"/>
              <a:t>Research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b="1" dirty="0"/>
              <a:t>Descriptive </a:t>
            </a:r>
            <a:r>
              <a:rPr lang="en-US" b="1" dirty="0" smtClean="0"/>
              <a:t>research </a:t>
            </a:r>
            <a:r>
              <a:rPr lang="en-US" sz="2800" dirty="0" smtClean="0"/>
              <a:t>e</a:t>
            </a:r>
            <a:r>
              <a:rPr lang="en-US" sz="2800" dirty="0" smtClean="0"/>
              <a:t>tc.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1311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64078" y="525483"/>
            <a:ext cx="6584867" cy="567047"/>
          </a:xfrm>
        </p:spPr>
        <p:txBody>
          <a:bodyPr/>
          <a:lstStyle/>
          <a:p>
            <a:r>
              <a:rPr lang="en-US" b="1" dirty="0" smtClean="0"/>
              <a:t>1). Quantitative Research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206" y="1787236"/>
            <a:ext cx="11680373" cy="5486400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A </a:t>
            </a:r>
            <a:r>
              <a:rPr lang="en-US" sz="2400" dirty="0"/>
              <a:t>systematic empirical investigation of observable phenomena via statistical, mathematical or computational techniques</a:t>
            </a:r>
            <a:r>
              <a:rPr lang="en-US" sz="2400" dirty="0"/>
              <a:t>.</a:t>
            </a:r>
          </a:p>
          <a:p>
            <a:r>
              <a:rPr lang="en-US" sz="2800" dirty="0" smtClean="0"/>
              <a:t>Quantitative </a:t>
            </a:r>
            <a:r>
              <a:rPr lang="en-US" sz="2800" dirty="0"/>
              <a:t>research is the </a:t>
            </a:r>
            <a:r>
              <a:rPr lang="en-US" sz="2800" dirty="0">
                <a:solidFill>
                  <a:srgbClr val="FF0000"/>
                </a:solidFill>
              </a:rPr>
              <a:t>systematic scientific investigation of quantitative properties. </a:t>
            </a:r>
          </a:p>
          <a:p>
            <a:r>
              <a:rPr lang="en-US" sz="2800" dirty="0" smtClean="0"/>
              <a:t>Is used </a:t>
            </a:r>
            <a:r>
              <a:rPr lang="en-US" sz="2800" dirty="0"/>
              <a:t>to quantify the problem by way of generating numerical data or data that can be transformed into useable statistics. </a:t>
            </a:r>
            <a:endParaRPr lang="en-US" sz="2800" dirty="0"/>
          </a:p>
          <a:p>
            <a:r>
              <a:rPr lang="en-US" sz="2800" dirty="0" smtClean="0"/>
              <a:t>It is based </a:t>
            </a:r>
            <a:r>
              <a:rPr lang="en-US" sz="2800" dirty="0"/>
              <a:t>on theory</a:t>
            </a:r>
          </a:p>
        </p:txBody>
      </p:sp>
    </p:spTree>
    <p:extLst>
      <p:ext uri="{BB962C8B-B14F-4D97-AF65-F5344CB8AC3E}">
        <p14:creationId xmlns:p14="http://schemas.microsoft.com/office/powerpoint/2010/main" val="3317244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2). Qualitative Research</a:t>
            </a:r>
            <a:br>
              <a:rPr lang="en-US" sz="4000" dirty="0"/>
            </a:br>
            <a:r>
              <a:rPr lang="en-US" sz="4000" dirty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215" y="1898073"/>
            <a:ext cx="10682844" cy="437209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Qualitative Research is </a:t>
            </a:r>
            <a:r>
              <a:rPr lang="en-US" sz="2400" dirty="0" smtClean="0">
                <a:solidFill>
                  <a:srgbClr val="00B050"/>
                </a:solidFill>
              </a:rPr>
              <a:t>collecting, </a:t>
            </a:r>
            <a:r>
              <a:rPr lang="en-US" sz="2400" dirty="0" smtClean="0">
                <a:solidFill>
                  <a:srgbClr val="00B050"/>
                </a:solidFill>
              </a:rPr>
              <a:t>analyzing </a:t>
            </a:r>
            <a:r>
              <a:rPr lang="en-US" sz="2400" dirty="0" smtClean="0">
                <a:solidFill>
                  <a:srgbClr val="00B050"/>
                </a:solidFill>
              </a:rPr>
              <a:t>and interpreting data by observing of social word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and </a:t>
            </a:r>
            <a:r>
              <a:rPr lang="en-US" sz="2400" dirty="0"/>
              <a:t>u</a:t>
            </a:r>
            <a:r>
              <a:rPr lang="en-US" sz="2400" dirty="0" smtClean="0"/>
              <a:t>ses </a:t>
            </a:r>
            <a:r>
              <a:rPr lang="en-US" sz="2400" dirty="0"/>
              <a:t>of non-numeric </a:t>
            </a:r>
            <a:r>
              <a:rPr lang="en-US" sz="2400" dirty="0" smtClean="0"/>
              <a:t>techniques.</a:t>
            </a:r>
            <a:endParaRPr lang="en-US" sz="2400" dirty="0" smtClean="0"/>
          </a:p>
          <a:p>
            <a:r>
              <a:rPr lang="en-US" sz="2400" dirty="0" smtClean="0"/>
              <a:t>It </a:t>
            </a:r>
            <a:r>
              <a:rPr lang="en-US" sz="2400" dirty="0" smtClean="0"/>
              <a:t>aims at exploration of social world.</a:t>
            </a:r>
          </a:p>
          <a:p>
            <a:r>
              <a:rPr lang="en-US" sz="2400" dirty="0" smtClean="0"/>
              <a:t>Used </a:t>
            </a:r>
            <a:r>
              <a:rPr lang="en-US" sz="2400" dirty="0" smtClean="0"/>
              <a:t>to </a:t>
            </a:r>
            <a:r>
              <a:rPr lang="en-US" sz="2400" dirty="0"/>
              <a:t>uncover trends in thought and </a:t>
            </a:r>
            <a:r>
              <a:rPr lang="en-US" sz="2400" dirty="0" smtClean="0"/>
              <a:t>opinions </a:t>
            </a:r>
            <a:r>
              <a:rPr lang="en-US" sz="2400" dirty="0"/>
              <a:t>into the problem. </a:t>
            </a:r>
            <a:endParaRPr lang="en-US" sz="2400" dirty="0" smtClean="0"/>
          </a:p>
          <a:p>
            <a:r>
              <a:rPr lang="en-US" sz="2400" dirty="0" smtClean="0"/>
              <a:t>To develop </a:t>
            </a:r>
            <a:r>
              <a:rPr lang="en-US" sz="2400" dirty="0" smtClean="0"/>
              <a:t>theory.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e.g., </a:t>
            </a:r>
            <a:r>
              <a:rPr lang="en-US" dirty="0" smtClean="0"/>
              <a:t>Survey conducted </a:t>
            </a:r>
            <a:r>
              <a:rPr lang="en-US" dirty="0"/>
              <a:t>to understand the amount of time a doctor takes to tend to a patient when the patient walks into the hospital</a:t>
            </a: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38249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Survey Research: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35" y="1769154"/>
            <a:ext cx="10427413" cy="34506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 is </a:t>
            </a:r>
            <a:r>
              <a:rPr lang="en-US" sz="2400" dirty="0"/>
              <a:t>the most fundamental tool for all quantitative outcome research methodologies and studies. </a:t>
            </a:r>
            <a:endParaRPr lang="en-US" sz="2400" dirty="0" smtClean="0"/>
          </a:p>
          <a:p>
            <a:r>
              <a:rPr lang="en-US" sz="2400" dirty="0" smtClean="0"/>
              <a:t>Surveys </a:t>
            </a:r>
            <a:r>
              <a:rPr lang="en-US" sz="2400" dirty="0"/>
              <a:t>used to ask questions to a sample of respondents, using various types such as online polls, online surveys, paper questionnaires, web-intercept surveys, etc.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7471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Descriptive research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83" y="1769154"/>
            <a:ext cx="11744696" cy="4097256"/>
          </a:xfrm>
        </p:spPr>
        <p:txBody>
          <a:bodyPr>
            <a:noAutofit/>
          </a:bodyPr>
          <a:lstStyle/>
          <a:p>
            <a:r>
              <a:rPr lang="en-US" sz="2800" dirty="0" smtClean="0"/>
              <a:t>It s aims </a:t>
            </a:r>
            <a:r>
              <a:rPr lang="en-US" sz="2800" dirty="0"/>
              <a:t>to accurately and systematically describe a population, situation or phenomenon. </a:t>
            </a:r>
            <a:endParaRPr lang="en-US" sz="2800" dirty="0" smtClean="0"/>
          </a:p>
          <a:p>
            <a:r>
              <a:rPr lang="en-US" sz="2800" dirty="0" smtClean="0"/>
              <a:t>t </a:t>
            </a:r>
            <a:r>
              <a:rPr lang="en-US" sz="2800" dirty="0"/>
              <a:t>can answer </a:t>
            </a:r>
            <a:r>
              <a:rPr lang="en-US" sz="2800" i="1" dirty="0"/>
              <a:t>what</a:t>
            </a:r>
            <a:r>
              <a:rPr lang="en-US" sz="2800" dirty="0"/>
              <a:t>, </a:t>
            </a:r>
            <a:r>
              <a:rPr lang="en-US" sz="2800" i="1" dirty="0"/>
              <a:t>where</a:t>
            </a:r>
            <a:r>
              <a:rPr lang="en-US" sz="2800" dirty="0"/>
              <a:t>, </a:t>
            </a:r>
            <a:r>
              <a:rPr lang="en-US" sz="2800" i="1" dirty="0"/>
              <a:t>when</a:t>
            </a:r>
            <a:r>
              <a:rPr lang="en-US" sz="2800" dirty="0"/>
              <a:t> and </a:t>
            </a:r>
            <a:r>
              <a:rPr lang="en-US" sz="2800" i="1" dirty="0"/>
              <a:t>how</a:t>
            </a:r>
            <a:r>
              <a:rPr lang="en-US" sz="2800" dirty="0"/>
              <a:t> </a:t>
            </a:r>
            <a:r>
              <a:rPr lang="en-US" sz="2800" dirty="0" smtClean="0"/>
              <a:t>questions.</a:t>
            </a:r>
            <a:endParaRPr lang="en-US" sz="2800" dirty="0"/>
          </a:p>
          <a:p>
            <a:r>
              <a:rPr lang="en-US" sz="2800" dirty="0"/>
              <a:t>A descriptive research design can use a wide variety of research methods to investigate one or more </a:t>
            </a:r>
            <a:r>
              <a:rPr lang="en-US" sz="2800" dirty="0" smtClean="0"/>
              <a:t>variables can </a:t>
            </a:r>
            <a:r>
              <a:rPr lang="en-US" sz="2800" dirty="0"/>
              <a:t>observes and measures them</a:t>
            </a:r>
            <a:r>
              <a:rPr lang="en-US" sz="2800" dirty="0" smtClean="0"/>
              <a:t>.</a:t>
            </a:r>
          </a:p>
          <a:p>
            <a:r>
              <a:rPr lang="en-US" sz="2400" dirty="0"/>
              <a:t>It is useful when not much is known </a:t>
            </a:r>
            <a:r>
              <a:rPr lang="en-US" sz="2400" dirty="0" smtClean="0"/>
              <a:t>about </a:t>
            </a:r>
            <a:r>
              <a:rPr lang="en-US" sz="2400" dirty="0"/>
              <a:t>the topic or problem. </a:t>
            </a:r>
            <a:endParaRPr lang="en-US" sz="2400" dirty="0" smtClean="0"/>
          </a:p>
          <a:p>
            <a:r>
              <a:rPr lang="en-US" sz="2400" dirty="0" smtClean="0"/>
              <a:t>Here you </a:t>
            </a:r>
            <a:r>
              <a:rPr lang="en-US" sz="2400" dirty="0"/>
              <a:t>can research why something happens, you need to understand how, when and where it happens.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7689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0841" y="2484847"/>
            <a:ext cx="117258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Computer &amp; its Application in Pharmacy with Munim Akhtar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4738" y="494044"/>
            <a:ext cx="821552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chemeClr val="accent3"/>
                </a:solidFill>
              </a:rPr>
              <a:t>Welcome to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397" y="5504135"/>
            <a:ext cx="11725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Free online </a:t>
            </a:r>
            <a:r>
              <a:rPr lang="en-US" sz="2800" b="1" dirty="0">
                <a:solidFill>
                  <a:srgbClr val="FF0000"/>
                </a:solidFill>
              </a:rPr>
              <a:t>quality educational tutorials about Computer in Pharmacy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1" r="16362"/>
          <a:stretch/>
        </p:blipFill>
        <p:spPr>
          <a:xfrm>
            <a:off x="204395" y="1096936"/>
            <a:ext cx="2166272" cy="13766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31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3). Basic Research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579" y="1601191"/>
            <a:ext cx="10846475" cy="396239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Purpose of gaining knowledge </a:t>
            </a:r>
            <a:r>
              <a:rPr lang="en-US" sz="2800" b="1" dirty="0" smtClean="0"/>
              <a:t>or </a:t>
            </a:r>
          </a:p>
          <a:p>
            <a:r>
              <a:rPr lang="en-US" sz="2800" dirty="0" smtClean="0"/>
              <a:t>Is </a:t>
            </a:r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FF0000"/>
                </a:solidFill>
              </a:rPr>
              <a:t>research carried out to increase </a:t>
            </a:r>
            <a:r>
              <a:rPr lang="en-US" sz="2800" dirty="0" smtClean="0">
                <a:solidFill>
                  <a:srgbClr val="FF0000"/>
                </a:solidFill>
              </a:rPr>
              <a:t>understanding </a:t>
            </a:r>
            <a:r>
              <a:rPr lang="en-US" sz="2800" dirty="0" smtClean="0"/>
              <a:t>about social world.</a:t>
            </a:r>
          </a:p>
          <a:p>
            <a:r>
              <a:rPr lang="en-US" sz="2800" dirty="0" smtClean="0"/>
              <a:t>Help </a:t>
            </a:r>
            <a:r>
              <a:rPr lang="en-US" sz="2800" dirty="0" smtClean="0"/>
              <a:t>in supporting &amp; rejecting existing </a:t>
            </a:r>
            <a:r>
              <a:rPr lang="en-US" sz="2800" dirty="0" smtClean="0"/>
              <a:t>hypothesis </a:t>
            </a:r>
            <a:r>
              <a:rPr lang="en-US" sz="2800" dirty="0" smtClean="0"/>
              <a:t>&amp; theories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e.g., Views about PM etc.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29653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4). Comparative Research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704" y="2101663"/>
            <a:ext cx="11214610" cy="2363459"/>
          </a:xfrm>
        </p:spPr>
        <p:txBody>
          <a:bodyPr>
            <a:noAutofit/>
          </a:bodyPr>
          <a:lstStyle/>
          <a:p>
            <a:r>
              <a:rPr lang="en-US" sz="3200" dirty="0" smtClean="0"/>
              <a:t>To identify </a:t>
            </a:r>
            <a:r>
              <a:rPr lang="en-US" sz="3200" dirty="0" smtClean="0">
                <a:solidFill>
                  <a:srgbClr val="FF0000"/>
                </a:solidFill>
              </a:rPr>
              <a:t>similarities and differences </a:t>
            </a:r>
            <a:r>
              <a:rPr lang="en-US" sz="3200" dirty="0" smtClean="0"/>
              <a:t>between units at all levels.</a:t>
            </a:r>
          </a:p>
          <a:p>
            <a:r>
              <a:rPr lang="en-US" sz="3200" dirty="0" smtClean="0"/>
              <a:t>Its aims </a:t>
            </a:r>
            <a:r>
              <a:rPr lang="en-US" sz="3200" dirty="0"/>
              <a:t>to make comparisons across different countries or cultures.</a:t>
            </a:r>
            <a:endParaRPr lang="en-US" sz="32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292192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2514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	</a:t>
            </a:r>
            <a:endParaRPr lang="en-US" b="1" dirty="0" smtClean="0"/>
          </a:p>
          <a:p>
            <a:pPr marL="0" indent="0">
              <a:buNone/>
            </a:pPr>
            <a:r>
              <a:rPr lang="en-US" sz="4800" b="1" dirty="0"/>
              <a:t>	</a:t>
            </a:r>
            <a:r>
              <a:rPr lang="en-US" sz="4800" b="1" dirty="0"/>
              <a:t>	Methodology</a:t>
            </a:r>
            <a:r>
              <a:rPr lang="en-US" sz="4800" b="1" dirty="0"/>
              <a:t>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80036" y="1344282"/>
            <a:ext cx="4530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What is Research </a:t>
            </a:r>
          </a:p>
        </p:txBody>
      </p:sp>
    </p:spTree>
    <p:extLst>
      <p:ext uri="{BB962C8B-B14F-4D97-AF65-F5344CB8AC3E}">
        <p14:creationId xmlns:p14="http://schemas.microsoft.com/office/powerpoint/2010/main" val="3360474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Research Methodology?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82585" y="2042556"/>
            <a:ext cx="10687792" cy="169817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specific manner which data is collected, analyzed and interpreted.</a:t>
            </a:r>
          </a:p>
          <a:p>
            <a:r>
              <a:rPr lang="en-US" sz="2800" dirty="0" smtClean="0"/>
              <a:t>It </a:t>
            </a:r>
            <a:r>
              <a:rPr lang="en-US" sz="2800" dirty="0" smtClean="0"/>
              <a:t>deals </a:t>
            </a:r>
            <a:r>
              <a:rPr lang="en-US" sz="2800" dirty="0"/>
              <a:t>which method, set of methods </a:t>
            </a:r>
            <a:r>
              <a:rPr lang="en-US" sz="2800" dirty="0" smtClean="0"/>
              <a:t>can </a:t>
            </a:r>
            <a:r>
              <a:rPr lang="en-US" sz="2800" dirty="0"/>
              <a:t>be applied to a specific case.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05214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98664" y="632619"/>
            <a:ext cx="8979725" cy="715963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solidFill>
                  <a:srgbClr val="000066"/>
                </a:solidFill>
              </a:rPr>
              <a:t>What is Research Methodology…</a:t>
            </a:r>
            <a:br>
              <a:rPr lang="en-US" dirty="0">
                <a:solidFill>
                  <a:srgbClr val="000066"/>
                </a:solidFill>
              </a:rPr>
            </a:br>
            <a:endParaRPr lang="en-US" dirty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664" y="1513117"/>
            <a:ext cx="10796650" cy="3712028"/>
          </a:xfrm>
        </p:spPr>
        <p:txBody>
          <a:bodyPr>
            <a:noAutofit/>
          </a:bodyPr>
          <a:lstStyle/>
          <a:p>
            <a:pPr marL="457200" lvl="1" indent="0">
              <a:buNone/>
              <a:defRPr/>
            </a:pPr>
            <a:r>
              <a:rPr lang="en-US" sz="2800" b="1" dirty="0" smtClean="0"/>
              <a:t>Methodology</a:t>
            </a:r>
            <a:r>
              <a:rPr lang="en-US" sz="2800" dirty="0" smtClean="0"/>
              <a:t> is the </a:t>
            </a:r>
            <a:r>
              <a:rPr lang="en-US" sz="2800" dirty="0" smtClean="0">
                <a:solidFill>
                  <a:srgbClr val="00B050"/>
                </a:solidFill>
              </a:rPr>
              <a:t>study of a </a:t>
            </a:r>
            <a:r>
              <a:rPr lang="en-US" sz="2800" dirty="0">
                <a:solidFill>
                  <a:srgbClr val="00B050"/>
                </a:solidFill>
              </a:rPr>
              <a:t>method or methods. </a:t>
            </a:r>
            <a:endParaRPr lang="en-US" sz="2800" dirty="0" smtClean="0">
              <a:solidFill>
                <a:srgbClr val="00B050"/>
              </a:solidFill>
            </a:endParaRPr>
          </a:p>
          <a:p>
            <a:pPr marL="457200" lvl="1" indent="0">
              <a:buNone/>
              <a:defRPr/>
            </a:pPr>
            <a:endParaRPr lang="en-US" sz="2800" dirty="0">
              <a:solidFill>
                <a:srgbClr val="00B050"/>
              </a:solidFill>
            </a:endParaRPr>
          </a:p>
          <a:p>
            <a:pPr lvl="1" eaLnBrk="1" hangingPunct="1">
              <a:defRPr/>
            </a:pPr>
            <a:r>
              <a:rPr lang="en-US" sz="2800" dirty="0" smtClean="0"/>
              <a:t>Methodology is the justification for using a particular research method.</a:t>
            </a:r>
          </a:p>
          <a:p>
            <a:pPr lvl="1" eaLnBrk="1" hangingPunct="1">
              <a:defRPr/>
            </a:pPr>
            <a:r>
              <a:rPr lang="en-US" sz="2800" dirty="0" smtClean="0"/>
              <a:t>A </a:t>
            </a:r>
            <a:r>
              <a:rPr lang="en-US" sz="2800" dirty="0" smtClean="0"/>
              <a:t>typical concepts such as theoretical model, phases and quantitative or qualitative techniques.</a:t>
            </a:r>
          </a:p>
          <a:p>
            <a:pPr marL="457200" lvl="1" indent="0">
              <a:buNone/>
              <a:defRPr/>
            </a:pPr>
            <a:endParaRPr lang="en-US" sz="2800" dirty="0" smtClean="0"/>
          </a:p>
          <a:p>
            <a:pPr lvl="4" eaLnBrk="1" hangingPunct="1">
              <a:buFontTx/>
              <a:buNone/>
              <a:defRPr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6178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00" y="239012"/>
            <a:ext cx="7965016" cy="597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48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Select a Research Topic?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dirty="0"/>
              <a:t>Personal interest</a:t>
            </a:r>
          </a:p>
          <a:p>
            <a:r>
              <a:rPr lang="en-US" sz="4000" dirty="0"/>
              <a:t>Social problem</a:t>
            </a:r>
          </a:p>
          <a:p>
            <a:r>
              <a:rPr lang="en-US" sz="4000" dirty="0"/>
              <a:t>Testing theory</a:t>
            </a:r>
          </a:p>
          <a:p>
            <a:r>
              <a:rPr lang="en-US" sz="4000" dirty="0"/>
              <a:t>Prior research</a:t>
            </a:r>
          </a:p>
          <a:p>
            <a:r>
              <a:rPr lang="en-US" sz="4000" dirty="0"/>
              <a:t>Program evaluation</a:t>
            </a:r>
          </a:p>
          <a:p>
            <a:r>
              <a:rPr lang="en-US" sz="4000" dirty="0"/>
              <a:t>Human service practice</a:t>
            </a:r>
          </a:p>
        </p:txBody>
      </p:sp>
    </p:spTree>
    <p:extLst>
      <p:ext uri="{BB962C8B-B14F-4D97-AF65-F5344CB8AC3E}">
        <p14:creationId xmlns:p14="http://schemas.microsoft.com/office/powerpoint/2010/main" val="1100211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10640" y="473033"/>
            <a:ext cx="9783288" cy="72637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Limitations Doing a Research Project?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50026" y="1524002"/>
            <a:ext cx="9184574" cy="42592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Time constraints</a:t>
            </a:r>
          </a:p>
          <a:p>
            <a:r>
              <a:rPr lang="en-US" sz="2800" dirty="0" smtClean="0"/>
              <a:t>Financial consideration</a:t>
            </a:r>
          </a:p>
          <a:p>
            <a:r>
              <a:rPr lang="en-US" sz="2800" dirty="0" smtClean="0"/>
              <a:t>Equipment limitations</a:t>
            </a:r>
          </a:p>
          <a:p>
            <a:r>
              <a:rPr lang="en-US" sz="2800" dirty="0" smtClean="0"/>
              <a:t>Human resource limitations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Thinking</a:t>
            </a:r>
            <a:r>
              <a:rPr lang="en-US" sz="2800" dirty="0" smtClean="0"/>
              <a:t> in terms of </a:t>
            </a:r>
          </a:p>
          <a:p>
            <a:pPr lvl="1"/>
            <a:r>
              <a:rPr lang="en-US" sz="2400" dirty="0" smtClean="0"/>
              <a:t>“Out of the box” </a:t>
            </a:r>
          </a:p>
          <a:p>
            <a:pPr lvl="1"/>
            <a:r>
              <a:rPr lang="en-US" sz="2400" dirty="0" smtClean="0"/>
              <a:t>“In the box” </a:t>
            </a:r>
          </a:p>
        </p:txBody>
      </p:sp>
    </p:spTree>
    <p:extLst>
      <p:ext uri="{BB962C8B-B14F-4D97-AF65-F5344CB8AC3E}">
        <p14:creationId xmlns:p14="http://schemas.microsoft.com/office/powerpoint/2010/main" val="3294679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37456" y="495795"/>
            <a:ext cx="9614065" cy="9906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400" dirty="0"/>
              <a:t>Sources of Information ?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138052" y="1395352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Books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Journals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Internet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Data bases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Archives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Interviews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Observations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Reports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Records etc.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8897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68037" y="342900"/>
            <a:ext cx="8229600" cy="1143000"/>
          </a:xfrm>
        </p:spPr>
        <p:txBody>
          <a:bodyPr/>
          <a:lstStyle/>
          <a:p>
            <a:r>
              <a:rPr lang="en-US" b="1" dirty="0" smtClean="0"/>
              <a:t>Type of Data to Collect?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81792" y="1143000"/>
            <a:ext cx="10642270" cy="509154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Categorical: </a:t>
            </a:r>
            <a:r>
              <a:rPr lang="en-US" sz="2800" dirty="0" smtClean="0"/>
              <a:t>Set </a:t>
            </a:r>
            <a:r>
              <a:rPr lang="en-US" sz="2800" dirty="0" smtClean="0"/>
              <a:t>in </a:t>
            </a:r>
            <a:r>
              <a:rPr lang="en-US" sz="2800" dirty="0"/>
              <a:t>a variety of </a:t>
            </a:r>
            <a:r>
              <a:rPr lang="en-US" sz="2800" dirty="0" smtClean="0"/>
              <a:t>groups like </a:t>
            </a:r>
          </a:p>
          <a:p>
            <a:pPr lvl="2"/>
            <a:r>
              <a:rPr lang="en-US" sz="2000" dirty="0" smtClean="0"/>
              <a:t>eyes color </a:t>
            </a:r>
          </a:p>
          <a:p>
            <a:pPr lvl="2"/>
            <a:r>
              <a:rPr lang="en-US" sz="2000" dirty="0" smtClean="0"/>
              <a:t>religion, </a:t>
            </a:r>
          </a:p>
          <a:p>
            <a:pPr lvl="2"/>
            <a:r>
              <a:rPr lang="en-US" sz="2000" dirty="0" smtClean="0"/>
              <a:t>male or female etc.</a:t>
            </a:r>
          </a:p>
          <a:p>
            <a:r>
              <a:rPr lang="en-US" sz="2800" b="1" dirty="0" smtClean="0"/>
              <a:t>Continuous: </a:t>
            </a:r>
            <a:r>
              <a:rPr lang="en-US" sz="2800" b="1" dirty="0" smtClean="0"/>
              <a:t>O</a:t>
            </a:r>
            <a:r>
              <a:rPr lang="en-US" sz="3200" dirty="0" smtClean="0"/>
              <a:t>bservations </a:t>
            </a:r>
            <a:r>
              <a:rPr lang="en-US" sz="3200" dirty="0"/>
              <a:t>that can be counted or measured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dirty="0"/>
              <a:t>A data </a:t>
            </a:r>
            <a:r>
              <a:rPr lang="en-US" sz="2800" dirty="0"/>
              <a:t>that can take any value </a:t>
            </a:r>
            <a:r>
              <a:rPr lang="en-US" sz="2000" dirty="0"/>
              <a:t>(within a range</a:t>
            </a:r>
            <a:r>
              <a:rPr lang="en-US" sz="2000" dirty="0"/>
              <a:t>) </a:t>
            </a:r>
          </a:p>
          <a:p>
            <a:pPr marL="457177" lvl="1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e.g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  <a:r>
              <a:rPr lang="en-US" sz="2800" dirty="0"/>
              <a:t>A person height, or weight etc.</a:t>
            </a:r>
            <a:endParaRPr lang="en-US" sz="2800" dirty="0"/>
          </a:p>
          <a:p>
            <a:r>
              <a:rPr lang="en-US" sz="2800" b="1" dirty="0" smtClean="0"/>
              <a:t>Mixed</a:t>
            </a:r>
          </a:p>
          <a:p>
            <a:pPr lvl="1"/>
            <a:r>
              <a:rPr lang="en-US" sz="2400" dirty="0" smtClean="0"/>
              <a:t>Matrix of categorical and continuous data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Font typeface="Wingdings" pitchFamily="2" charset="2"/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13411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2060622" y="381002"/>
          <a:ext cx="220658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" t="9266" r="8375" b="8361"/>
          <a:stretch/>
        </p:blipFill>
        <p:spPr>
          <a:xfrm>
            <a:off x="508903" y="937883"/>
            <a:ext cx="9847928" cy="50452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8536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Collect Data?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Observations</a:t>
            </a:r>
          </a:p>
          <a:p>
            <a:r>
              <a:rPr lang="en-US" sz="3200" smtClean="0"/>
              <a:t>Interviews</a:t>
            </a:r>
          </a:p>
          <a:p>
            <a:r>
              <a:rPr lang="en-US" sz="3200" smtClean="0"/>
              <a:t>Reports</a:t>
            </a:r>
          </a:p>
          <a:p>
            <a:r>
              <a:rPr lang="en-US" sz="3200" smtClean="0"/>
              <a:t>Records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421439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5084" y="586686"/>
            <a:ext cx="11380864" cy="68290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800" dirty="0"/>
              <a:t>Tests Used </a:t>
            </a:r>
            <a:r>
              <a:rPr lang="en-US" sz="3800" dirty="0" smtClean="0"/>
              <a:t>for Categorical </a:t>
            </a:r>
            <a:r>
              <a:rPr lang="en-US" sz="3800" dirty="0"/>
              <a:t>Data?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762817" y="2144486"/>
            <a:ext cx="10725398" cy="228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b="1" dirty="0"/>
              <a:t>Chi-squared test-</a:t>
            </a:r>
            <a:r>
              <a:rPr lang="en-US" sz="2600" dirty="0"/>
              <a:t> to determine the relationship between variables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b="1" dirty="0"/>
              <a:t>Hypothesis </a:t>
            </a:r>
            <a:r>
              <a:rPr lang="en-US" sz="2600" b="1" dirty="0"/>
              <a:t>test- </a:t>
            </a:r>
            <a:r>
              <a:rPr lang="en-US" sz="2800" dirty="0"/>
              <a:t>is a method of making decisions using data from a </a:t>
            </a:r>
            <a:r>
              <a:rPr lang="en-US" sz="2800" dirty="0"/>
              <a:t>scientific study</a:t>
            </a:r>
            <a:r>
              <a:rPr lang="en-US" sz="2800" dirty="0"/>
              <a:t> </a:t>
            </a:r>
            <a:r>
              <a:rPr lang="en-US" sz="2800" dirty="0"/>
              <a:t>etc.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431298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82585" y="681689"/>
            <a:ext cx="11214610" cy="68290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800" dirty="0"/>
              <a:t>Tests Used </a:t>
            </a:r>
            <a:r>
              <a:rPr lang="en-US" sz="3800" dirty="0" smtClean="0"/>
              <a:t>for Continuous </a:t>
            </a:r>
            <a:r>
              <a:rPr lang="en-US" sz="3800" dirty="0"/>
              <a:t>Data?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/>
              <a:t>T-test- </a:t>
            </a:r>
            <a:r>
              <a:rPr lang="en-US" sz="3600" dirty="0"/>
              <a:t>to compare one or two groups</a:t>
            </a:r>
          </a:p>
          <a:p>
            <a:pPr>
              <a:buNone/>
            </a:pPr>
            <a:endParaRPr lang="en-US" sz="1800" dirty="0"/>
          </a:p>
          <a:p>
            <a:r>
              <a:rPr lang="en-US" sz="3600" b="1" dirty="0"/>
              <a:t>ANOVA- </a:t>
            </a:r>
            <a:r>
              <a:rPr lang="en-US" dirty="0" smtClean="0"/>
              <a:t>to compare three or more groups</a:t>
            </a:r>
            <a:r>
              <a:rPr lang="en-US" dirty="0"/>
              <a:t> </a:t>
            </a:r>
            <a:r>
              <a:rPr lang="en-US" dirty="0"/>
              <a:t>etc.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4063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2585" y="681689"/>
            <a:ext cx="11060231" cy="682905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How to Draw Conclusions from Data?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29393" y="1769154"/>
            <a:ext cx="10166156" cy="34506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of </a:t>
            </a:r>
            <a:r>
              <a:rPr lang="en-US" sz="2800" dirty="0" smtClean="0">
                <a:solidFill>
                  <a:srgbClr val="FF0000"/>
                </a:solidFill>
              </a:rPr>
              <a:t>graphical presentations</a:t>
            </a:r>
          </a:p>
          <a:p>
            <a:r>
              <a:rPr lang="en-US" sz="2800" dirty="0" smtClean="0"/>
              <a:t>Use of </a:t>
            </a:r>
            <a:r>
              <a:rPr lang="en-US" sz="2800" dirty="0" smtClean="0">
                <a:solidFill>
                  <a:srgbClr val="FF0000"/>
                </a:solidFill>
              </a:rPr>
              <a:t>statistical analyses</a:t>
            </a:r>
          </a:p>
          <a:p>
            <a:r>
              <a:rPr lang="en-US" sz="2800" dirty="0" smtClean="0"/>
              <a:t>Sharing data among colleagues and receiving constructive feedback</a:t>
            </a:r>
          </a:p>
          <a:p>
            <a:r>
              <a:rPr lang="en-US" sz="2800" dirty="0" smtClean="0"/>
              <a:t>Critically analyzing data and results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59566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954" y="574811"/>
            <a:ext cx="10977103" cy="682905"/>
          </a:xfrm>
        </p:spPr>
        <p:txBody>
          <a:bodyPr>
            <a:normAutofit/>
          </a:bodyPr>
          <a:lstStyle/>
          <a:p>
            <a:r>
              <a:rPr lang="en-US" sz="3600" dirty="0"/>
              <a:t>How to Present Research Findings?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64920" y="1493322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Tables-</a:t>
            </a:r>
            <a:r>
              <a:rPr lang="en-US" sz="2400" dirty="0"/>
              <a:t> Matrix of rows and columns representing variables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Figures-</a:t>
            </a:r>
            <a:r>
              <a:rPr lang="en-US" sz="2400" dirty="0"/>
              <a:t> Visual organization of data/observations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- Pictures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- Pie Charts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- Line charts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- Bar charts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- Organizational charts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- Cartogram charts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- Gantt charts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- Scatter plot charts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0058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3800" dirty="0"/>
              <a:t>How to Present your Paper</a:t>
            </a:r>
            <a:br>
              <a:rPr lang="en-US" sz="3800" dirty="0"/>
            </a:br>
            <a:r>
              <a:rPr lang="en-US" sz="3800" dirty="0"/>
              <a:t> </a:t>
            </a:r>
            <a:br>
              <a:rPr lang="en-US" sz="3800" dirty="0"/>
            </a:br>
            <a:r>
              <a:rPr lang="en-US" sz="3800" dirty="0" smtClean="0"/>
              <a:t>Reference style</a:t>
            </a:r>
            <a:r>
              <a:rPr lang="en-US" sz="3800" dirty="0"/>
              <a:t>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08758" y="2133602"/>
            <a:ext cx="9825842" cy="3578430"/>
          </a:xfrm>
        </p:spPr>
        <p:txBody>
          <a:bodyPr/>
          <a:lstStyle/>
          <a:p>
            <a:r>
              <a:rPr lang="en-US" sz="3600" dirty="0"/>
              <a:t>APA </a:t>
            </a:r>
            <a:r>
              <a:rPr lang="en-US" dirty="0"/>
              <a:t>(American Psychological Association) </a:t>
            </a:r>
            <a:r>
              <a:rPr lang="en-US" sz="2400" dirty="0"/>
              <a:t> </a:t>
            </a:r>
            <a:r>
              <a:rPr lang="en-US" sz="3600" dirty="0"/>
              <a:t>commonly used in the </a:t>
            </a:r>
            <a:r>
              <a:rPr lang="en-US" sz="3600" dirty="0">
                <a:solidFill>
                  <a:srgbClr val="FF0000"/>
                </a:solidFill>
              </a:rPr>
              <a:t>Social </a:t>
            </a:r>
            <a:r>
              <a:rPr lang="en-US" sz="3600" dirty="0" smtClean="0">
                <a:solidFill>
                  <a:srgbClr val="FF0000"/>
                </a:solidFill>
              </a:rPr>
              <a:t>Sciences.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APA provides useful guidelines on:</a:t>
            </a:r>
          </a:p>
          <a:p>
            <a:pPr lvl="1"/>
            <a:r>
              <a:rPr lang="en-US" sz="3200" dirty="0"/>
              <a:t>Style in text citations</a:t>
            </a:r>
          </a:p>
          <a:p>
            <a:pPr lvl="1"/>
            <a:r>
              <a:rPr lang="en-US" sz="3200" dirty="0"/>
              <a:t>references </a:t>
            </a:r>
          </a:p>
        </p:txBody>
      </p:sp>
    </p:spTree>
    <p:extLst>
      <p:ext uri="{BB962C8B-B14F-4D97-AF65-F5344CB8AC3E}">
        <p14:creationId xmlns:p14="http://schemas.microsoft.com/office/powerpoint/2010/main" val="206789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 Format of APA Paper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729135" y="1364594"/>
            <a:ext cx="9603275" cy="3450613"/>
          </a:xfrm>
        </p:spPr>
        <p:txBody>
          <a:bodyPr>
            <a:noAutofit/>
          </a:bodyPr>
          <a:lstStyle/>
          <a:p>
            <a:r>
              <a:rPr lang="en-US" sz="2800" dirty="0" smtClean="0"/>
              <a:t>Title</a:t>
            </a:r>
          </a:p>
          <a:p>
            <a:r>
              <a:rPr lang="en-US" sz="2800" dirty="0" smtClean="0"/>
              <a:t>Abstract</a:t>
            </a:r>
          </a:p>
          <a:p>
            <a:r>
              <a:rPr lang="en-US" sz="2800" dirty="0" smtClean="0"/>
              <a:t>Main Body</a:t>
            </a:r>
          </a:p>
          <a:p>
            <a:pPr lvl="1"/>
            <a:r>
              <a:rPr lang="en-US" sz="2400" dirty="0" smtClean="0"/>
              <a:t>methodology</a:t>
            </a:r>
          </a:p>
          <a:p>
            <a:pPr lvl="1"/>
            <a:r>
              <a:rPr lang="en-US" sz="2400" dirty="0" smtClean="0"/>
              <a:t>results</a:t>
            </a:r>
          </a:p>
          <a:p>
            <a:pPr lvl="1"/>
            <a:r>
              <a:rPr lang="en-US" sz="2400" dirty="0" smtClean="0"/>
              <a:t>discussion</a:t>
            </a:r>
          </a:p>
          <a:p>
            <a:pPr lvl="1"/>
            <a:r>
              <a:rPr lang="en-US" sz="2400" dirty="0" smtClean="0"/>
              <a:t>conclusions</a:t>
            </a:r>
          </a:p>
          <a:p>
            <a:r>
              <a:rPr lang="en-US" sz="2800" dirty="0" smtClean="0"/>
              <a:t>References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48703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</a:t>
            </a:r>
            <a:r>
              <a:rPr lang="en-US" b="1" dirty="0" smtClean="0"/>
              <a:t>Isn’t </a:t>
            </a:r>
            <a:r>
              <a:rPr lang="en-US" b="1" dirty="0" smtClean="0"/>
              <a:t>Research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812262" y="1519772"/>
            <a:ext cx="9603275" cy="3450613"/>
          </a:xfrm>
        </p:spPr>
        <p:txBody>
          <a:bodyPr>
            <a:normAutofit/>
          </a:bodyPr>
          <a:lstStyle/>
          <a:p>
            <a:r>
              <a:rPr lang="en-US" sz="3200" dirty="0"/>
              <a:t>Playing with technology</a:t>
            </a:r>
          </a:p>
          <a:p>
            <a:r>
              <a:rPr lang="en-US" sz="3200" dirty="0"/>
              <a:t>Book report</a:t>
            </a:r>
          </a:p>
          <a:p>
            <a:r>
              <a:rPr lang="en-US" sz="3200" dirty="0"/>
              <a:t>Programming project</a:t>
            </a:r>
          </a:p>
          <a:p>
            <a:r>
              <a:rPr lang="en-US" sz="3200" dirty="0"/>
              <a:t>Doing what others have already done</a:t>
            </a:r>
          </a:p>
        </p:txBody>
      </p:sp>
    </p:spTree>
    <p:extLst>
      <p:ext uri="{BB962C8B-B14F-4D97-AF65-F5344CB8AC3E}">
        <p14:creationId xmlns:p14="http://schemas.microsoft.com/office/powerpoint/2010/main" val="1654030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Does Research?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17417" y="1364594"/>
            <a:ext cx="10238509" cy="4381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Graduate Students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Masters Degree (lower standard)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Ph.D. Degree (higher standard)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Researchers at universities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Post-Doctoral students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Faculty members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Researchers in industry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Research scientists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Many other technical workers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&amp; Undergraduate students </a:t>
            </a:r>
            <a:r>
              <a:rPr lang="en-US" sz="2800" dirty="0">
                <a:solidFill>
                  <a:srgbClr val="FF0000"/>
                </a:solidFill>
              </a:rPr>
              <a:t>(like you)</a:t>
            </a:r>
          </a:p>
        </p:txBody>
      </p:sp>
    </p:spTree>
    <p:extLst>
      <p:ext uri="{BB962C8B-B14F-4D97-AF65-F5344CB8AC3E}">
        <p14:creationId xmlns:p14="http://schemas.microsoft.com/office/powerpoint/2010/main" val="3425328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Does Research?...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812263" y="1496022"/>
            <a:ext cx="9603275" cy="3450613"/>
          </a:xfrm>
        </p:spPr>
        <p:txBody>
          <a:bodyPr>
            <a:noAutofit/>
          </a:bodyPr>
          <a:lstStyle/>
          <a:p>
            <a:r>
              <a:rPr lang="en-US" sz="3200" dirty="0" smtClean="0"/>
              <a:t>Individuals</a:t>
            </a:r>
          </a:p>
          <a:p>
            <a:r>
              <a:rPr lang="en-US" sz="3200" dirty="0" smtClean="0"/>
              <a:t>Teams</a:t>
            </a:r>
          </a:p>
          <a:p>
            <a:r>
              <a:rPr lang="en-US" sz="3200" dirty="0" smtClean="0"/>
              <a:t>Teams almost always make the process easier</a:t>
            </a:r>
          </a:p>
          <a:p>
            <a:pPr lvl="1"/>
            <a:r>
              <a:rPr lang="en-US" sz="2800" dirty="0" smtClean="0"/>
              <a:t>Division of labor</a:t>
            </a:r>
          </a:p>
          <a:p>
            <a:pPr lvl="1"/>
            <a:r>
              <a:rPr lang="en-US" sz="2800" dirty="0" smtClean="0"/>
              <a:t>Feedback from team members</a:t>
            </a:r>
          </a:p>
          <a:p>
            <a:pPr lvl="1"/>
            <a:r>
              <a:rPr lang="en-US" sz="2800" dirty="0" smtClean="0"/>
              <a:t>Each member can work to own strengths</a:t>
            </a:r>
          </a:p>
        </p:txBody>
      </p:sp>
    </p:spTree>
    <p:extLst>
      <p:ext uri="{BB962C8B-B14F-4D97-AF65-F5344CB8AC3E}">
        <p14:creationId xmlns:p14="http://schemas.microsoft.com/office/powerpoint/2010/main" val="3682141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39504" y="2347415"/>
            <a:ext cx="10260842" cy="1543334"/>
          </a:xfrm>
        </p:spPr>
        <p:txBody>
          <a:bodyPr/>
          <a:lstStyle/>
          <a:p>
            <a:pPr algn="l" eaLnBrk="1" hangingPunct="1"/>
            <a:r>
              <a:rPr lang="en-US" sz="5400" dirty="0" smtClean="0"/>
              <a:t>Research Methodology</a:t>
            </a:r>
            <a:endParaRPr lang="en-US" sz="54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79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802574" y="1364594"/>
            <a:ext cx="10597738" cy="3931801"/>
          </a:xfrm>
        </p:spPr>
        <p:txBody>
          <a:bodyPr>
            <a:noAutofit/>
          </a:bodyPr>
          <a:lstStyle/>
          <a:p>
            <a:r>
              <a:rPr lang="en-US" sz="2800" dirty="0" smtClean="0"/>
              <a:t>M.Phil. project</a:t>
            </a:r>
          </a:p>
          <a:p>
            <a:r>
              <a:rPr lang="en-US" sz="2800" dirty="0" smtClean="0"/>
              <a:t>An example for each of you</a:t>
            </a:r>
          </a:p>
          <a:p>
            <a:pPr lvl="1"/>
            <a:r>
              <a:rPr lang="en-US" sz="2400" dirty="0" smtClean="0"/>
              <a:t>Choose a Pharmacy subject you’re interested in</a:t>
            </a:r>
          </a:p>
          <a:p>
            <a:pPr lvl="1"/>
            <a:r>
              <a:rPr lang="en-US" sz="2400" dirty="0" smtClean="0"/>
              <a:t>Think of a problem or issue you see in that area</a:t>
            </a:r>
          </a:p>
          <a:p>
            <a:pPr lvl="1"/>
            <a:r>
              <a:rPr lang="en-US" sz="2400" dirty="0" smtClean="0"/>
              <a:t>Refine your interest to a possible project that involves one or more ways of solving that problem</a:t>
            </a:r>
          </a:p>
          <a:p>
            <a:pPr lvl="1"/>
            <a:r>
              <a:rPr lang="en-US" sz="2400" dirty="0" smtClean="0"/>
              <a:t>Outline the steps you’d take to do the project work and test your ideas</a:t>
            </a:r>
          </a:p>
          <a:p>
            <a:pPr lvl="1"/>
            <a:r>
              <a:rPr lang="en-US" sz="2400" dirty="0" smtClean="0"/>
              <a:t>What is your hypothetical conclusion?</a:t>
            </a:r>
          </a:p>
          <a:p>
            <a:pPr lvl="1"/>
            <a:r>
              <a:rPr lang="en-US" sz="2400" dirty="0" smtClean="0"/>
              <a:t>How would you evaluate the quality of your solution?</a:t>
            </a:r>
          </a:p>
        </p:txBody>
      </p:sp>
    </p:spTree>
    <p:extLst>
      <p:ext uri="{BB962C8B-B14F-4D97-AF65-F5344CB8AC3E}">
        <p14:creationId xmlns:p14="http://schemas.microsoft.com/office/powerpoint/2010/main" val="2715213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0455" y="1626650"/>
            <a:ext cx="4436631" cy="345061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28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942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0"/>
            <a:ext cx="82296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Re  </a:t>
            </a:r>
            <a:r>
              <a:rPr lang="en-US" sz="3600" b="1" dirty="0"/>
              <a:t>---------------- </a:t>
            </a:r>
            <a:r>
              <a:rPr lang="en-US" sz="3600" b="1" dirty="0">
                <a:solidFill>
                  <a:srgbClr val="FF0000"/>
                </a:solidFill>
              </a:rPr>
              <a:t>Search</a:t>
            </a:r>
            <a:r>
              <a:rPr lang="en-US" sz="2400" b="1" dirty="0">
                <a:solidFill>
                  <a:srgbClr val="003300"/>
                </a:solidFill>
              </a:rPr>
              <a:t>                               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58975" y="2146300"/>
            <a:ext cx="8229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en-US" sz="2000" b="1" kern="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3600" b="1" kern="0" dirty="0"/>
              <a:t>Re</a:t>
            </a:r>
            <a:r>
              <a:rPr lang="en-US" sz="3600" b="1" kern="0" dirty="0">
                <a:solidFill>
                  <a:srgbClr val="FF0000"/>
                </a:solidFill>
              </a:rPr>
              <a:t>    means 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kern="0" dirty="0">
                <a:solidFill>
                  <a:srgbClr val="000066"/>
                </a:solidFill>
              </a:rPr>
              <a:t>once more, a fresh, a new</a:t>
            </a:r>
            <a:r>
              <a:rPr lang="en-US" sz="3600" b="1" kern="0" dirty="0">
                <a:solidFill>
                  <a:srgbClr val="FF0000"/>
                </a:solidFill>
              </a:rPr>
              <a:t> </a:t>
            </a:r>
            <a:r>
              <a:rPr lang="en-US" sz="2400" b="1" kern="0" dirty="0">
                <a:solidFill>
                  <a:srgbClr val="003300"/>
                </a:solidFill>
              </a:rPr>
              <a:t>		                                   </a:t>
            </a:r>
            <a:endParaRPr lang="en-US" sz="2400" b="1" kern="0" dirty="0">
              <a:solidFill>
                <a:srgbClr val="0033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28800" y="4038600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600" b="1" kern="0" dirty="0"/>
              <a:t>Search </a:t>
            </a:r>
            <a:r>
              <a:rPr lang="en-US" sz="3600" b="1" kern="0" dirty="0">
                <a:solidFill>
                  <a:srgbClr val="FF0000"/>
                </a:solidFill>
              </a:rPr>
              <a:t>means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kern="0" dirty="0">
                <a:solidFill>
                  <a:srgbClr val="003300"/>
                </a:solidFill>
              </a:rPr>
              <a:t>look Thorough or go over thoroughly to look something</a:t>
            </a:r>
            <a:r>
              <a:rPr lang="en-US" kern="0" dirty="0">
                <a:solidFill>
                  <a:srgbClr val="FF0000"/>
                </a:solidFill>
              </a:rPr>
              <a:t> or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kern="0" dirty="0">
                <a:solidFill>
                  <a:srgbClr val="003300"/>
                </a:solidFill>
              </a:rPr>
              <a:t>Examine to find anything concealed	</a:t>
            </a:r>
            <a:r>
              <a:rPr lang="en-US" sz="2400" b="1" kern="0" dirty="0">
                <a:solidFill>
                  <a:srgbClr val="003300"/>
                </a:solidFill>
              </a:rPr>
              <a:t>	                                   </a:t>
            </a:r>
            <a:endParaRPr lang="en-US" sz="2400" b="1" kern="0" dirty="0">
              <a:solidFill>
                <a:srgbClr val="0033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title"/>
          </p:nvPr>
        </p:nvSpPr>
        <p:spPr>
          <a:xfrm>
            <a:off x="826827" y="533400"/>
            <a:ext cx="6324600" cy="990600"/>
          </a:xfrm>
        </p:spPr>
        <p:txBody>
          <a:bodyPr/>
          <a:lstStyle/>
          <a:p>
            <a:pPr algn="l" eaLnBrk="1" hangingPunct="1"/>
            <a:r>
              <a:rPr lang="en-US" b="1" dirty="0" smtClean="0">
                <a:solidFill>
                  <a:srgbClr val="FF0000"/>
                </a:solidFill>
              </a:rPr>
              <a:t>What is Research</a:t>
            </a:r>
            <a:endParaRPr lang="en-US" b="1" dirty="0" smtClean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62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Defining Research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5784" y="1859508"/>
            <a:ext cx="9480076" cy="241224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  </a:t>
            </a:r>
            <a:endParaRPr lang="en-US" dirty="0" smtClean="0"/>
          </a:p>
          <a:p>
            <a:pPr marL="227013" indent="4763" eaLnBrk="1" hangingPunct="1">
              <a:buFontTx/>
              <a:buNone/>
            </a:pPr>
            <a:r>
              <a:rPr lang="en-US" dirty="0" smtClean="0"/>
              <a:t>A </a:t>
            </a:r>
            <a:r>
              <a:rPr lang="en-US" dirty="0" smtClean="0"/>
              <a:t>collection of methods and methodologies that researchers apply systematically </a:t>
            </a:r>
            <a:r>
              <a:rPr lang="en-US" dirty="0" smtClean="0"/>
              <a:t>to produce </a:t>
            </a:r>
            <a:r>
              <a:rPr lang="en-US" dirty="0" smtClean="0"/>
              <a:t>scientific based knowledge about the social world.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				</a:t>
            </a:r>
            <a:r>
              <a:rPr lang="en-US" dirty="0" smtClean="0"/>
              <a:t>                  (</a:t>
            </a:r>
            <a:r>
              <a:rPr lang="en-US" dirty="0" err="1" smtClean="0"/>
              <a:t>Neuman</a:t>
            </a:r>
            <a:r>
              <a:rPr lang="en-US" dirty="0" smtClean="0"/>
              <a:t>)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74109" y="1364594"/>
            <a:ext cx="10015182" cy="1828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89" indent="-228589" algn="l" defTabSz="914354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Research is the process of solving problem and finding facts in organized way.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65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Research?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4800" b="1" dirty="0"/>
              <a:t>Research is an </a:t>
            </a:r>
            <a:endParaRPr lang="en-US" sz="4800" b="1" dirty="0" smtClean="0"/>
          </a:p>
          <a:p>
            <a:pPr eaLnBrk="1" hangingPunct="1">
              <a:buFontTx/>
              <a:buNone/>
            </a:pPr>
            <a:r>
              <a:rPr lang="en-US" sz="4800" dirty="0" smtClean="0">
                <a:solidFill>
                  <a:srgbClr val="0909FF"/>
                </a:solidFill>
              </a:rPr>
              <a:t>SYSTEMATIC &amp;</a:t>
            </a:r>
            <a:r>
              <a:rPr lang="en-US" sz="4800" dirty="0" smtClean="0"/>
              <a:t> </a:t>
            </a:r>
            <a:r>
              <a:rPr lang="en-US" sz="4800" dirty="0">
                <a:solidFill>
                  <a:srgbClr val="000066"/>
                </a:solidFill>
              </a:rPr>
              <a:t>ORGANIZED</a:t>
            </a:r>
            <a:r>
              <a:rPr lang="en-US" sz="4800" dirty="0"/>
              <a:t> way of </a:t>
            </a:r>
            <a:r>
              <a:rPr lang="en-US" sz="4800" dirty="0">
                <a:solidFill>
                  <a:schemeClr val="hlink"/>
                </a:solidFill>
              </a:rPr>
              <a:t>FINDING ANSWERS</a:t>
            </a:r>
            <a:r>
              <a:rPr lang="en-US" sz="4800" dirty="0"/>
              <a:t> to </a:t>
            </a:r>
            <a:r>
              <a:rPr lang="en-US" sz="4800" dirty="0" smtClean="0">
                <a:solidFill>
                  <a:srgbClr val="FF00FF"/>
                </a:solidFill>
              </a:rPr>
              <a:t>QUESTIONS?</a:t>
            </a:r>
            <a:endParaRPr lang="en-US" dirty="0" smtClean="0">
              <a:solidFill>
                <a:srgbClr val="FF00FF"/>
              </a:solidFill>
            </a:endParaRPr>
          </a:p>
          <a:p>
            <a:pPr eaLnBrk="1" hangingPunct="1"/>
            <a:endParaRPr lang="en-US" dirty="0" smtClean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56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338" y="2069405"/>
            <a:ext cx="10449267" cy="2284231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A </a:t>
            </a:r>
            <a:r>
              <a:rPr lang="en-US" sz="3200" dirty="0" smtClean="0">
                <a:solidFill>
                  <a:srgbClr val="FF0000"/>
                </a:solidFill>
              </a:rPr>
              <a:t>definite set of procedures and steps</a:t>
            </a:r>
            <a:r>
              <a:rPr lang="en-US" sz="3200" dirty="0" smtClean="0"/>
              <a:t> which you will follow. </a:t>
            </a:r>
          </a:p>
          <a:p>
            <a:pPr eaLnBrk="1" hangingPunct="1"/>
            <a:r>
              <a:rPr lang="en-US" sz="3200" dirty="0" smtClean="0"/>
              <a:t>There </a:t>
            </a:r>
            <a:r>
              <a:rPr lang="en-US" sz="3200" dirty="0" smtClean="0"/>
              <a:t>are certain things in the research process which are always done in order to get the most accurate results.</a:t>
            </a: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590060" y="295703"/>
            <a:ext cx="5403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5400" b="1" dirty="0"/>
              <a:t>1- SYSTEMATIC</a:t>
            </a:r>
          </a:p>
        </p:txBody>
      </p:sp>
    </p:spTree>
    <p:extLst>
      <p:ext uri="{BB962C8B-B14F-4D97-AF65-F5344CB8AC3E}">
        <p14:creationId xmlns:p14="http://schemas.microsoft.com/office/powerpoint/2010/main" val="3399974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b="1" dirty="0" smtClean="0"/>
              <a:t>2-</a:t>
            </a:r>
            <a:r>
              <a:rPr lang="en-US" dirty="0" smtClean="0"/>
              <a:t> </a:t>
            </a:r>
            <a:r>
              <a:rPr lang="en-US" b="1" dirty="0" smtClean="0"/>
              <a:t>ORGANIZED</a:t>
            </a:r>
            <a:br>
              <a:rPr lang="en-US" b="1" dirty="0" smtClean="0"/>
            </a:br>
            <a:endParaRPr 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069" y="1143001"/>
            <a:ext cx="10019731" cy="4525963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endParaRPr lang="en-US" sz="3200" dirty="0" smtClean="0"/>
          </a:p>
          <a:p>
            <a:pPr eaLnBrk="1" hangingPunct="1"/>
            <a:r>
              <a:rPr lang="en-US" sz="3200" dirty="0" smtClean="0"/>
              <a:t>In that there is </a:t>
            </a:r>
            <a:r>
              <a:rPr lang="en-US" sz="3200" dirty="0" smtClean="0">
                <a:solidFill>
                  <a:srgbClr val="FF0000"/>
                </a:solidFill>
              </a:rPr>
              <a:t>a structure or method </a:t>
            </a:r>
            <a:r>
              <a:rPr lang="en-US" sz="3200" dirty="0" smtClean="0"/>
              <a:t>in going about doing research. </a:t>
            </a:r>
          </a:p>
          <a:p>
            <a:pPr eaLnBrk="1" hangingPunct="1"/>
            <a:r>
              <a:rPr lang="en-US" sz="3200" dirty="0" smtClean="0"/>
              <a:t>It </a:t>
            </a:r>
            <a:r>
              <a:rPr lang="en-US" sz="3200" dirty="0" smtClean="0"/>
              <a:t>is </a:t>
            </a:r>
            <a:r>
              <a:rPr lang="en-US" sz="3200" dirty="0" smtClean="0">
                <a:solidFill>
                  <a:srgbClr val="FF0000"/>
                </a:solidFill>
              </a:rPr>
              <a:t>a planned procedure</a:t>
            </a:r>
            <a:r>
              <a:rPr lang="en-US" sz="3200" dirty="0" smtClean="0"/>
              <a:t>, not a spontaneous one. </a:t>
            </a:r>
          </a:p>
          <a:p>
            <a:pPr eaLnBrk="1" hangingPunct="1"/>
            <a:r>
              <a:rPr lang="en-US" sz="3200" dirty="0" smtClean="0"/>
              <a:t>It </a:t>
            </a:r>
            <a:r>
              <a:rPr lang="en-US" sz="3200" dirty="0" smtClean="0"/>
              <a:t>is focused and limited to a specific scope.</a:t>
            </a:r>
          </a:p>
        </p:txBody>
      </p:sp>
    </p:spTree>
    <p:extLst>
      <p:ext uri="{BB962C8B-B14F-4D97-AF65-F5344CB8AC3E}">
        <p14:creationId xmlns:p14="http://schemas.microsoft.com/office/powerpoint/2010/main" val="291888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4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5|1.4|1.3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1713</TotalTime>
  <Words>1128</Words>
  <Application>Microsoft Office PowerPoint</Application>
  <PresentationFormat>Widescreen</PresentationFormat>
  <Paragraphs>217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Arial</vt:lpstr>
      <vt:lpstr>Calibri</vt:lpstr>
      <vt:lpstr>Courier New</vt:lpstr>
      <vt:lpstr>Gill Sans MT</vt:lpstr>
      <vt:lpstr>Times New Roman</vt:lpstr>
      <vt:lpstr>Wingdings</vt:lpstr>
      <vt:lpstr>Gallery</vt:lpstr>
      <vt:lpstr>PowerPoint Presentation</vt:lpstr>
      <vt:lpstr>PowerPoint Presentation</vt:lpstr>
      <vt:lpstr>PowerPoint Presentation</vt:lpstr>
      <vt:lpstr>Research Methodology</vt:lpstr>
      <vt:lpstr>What is Research</vt:lpstr>
      <vt:lpstr>Defining Research </vt:lpstr>
      <vt:lpstr>Research?</vt:lpstr>
      <vt:lpstr>PowerPoint Presentation</vt:lpstr>
      <vt:lpstr>2- ORGANIZED </vt:lpstr>
      <vt:lpstr>3- FINDING ANSWERS  </vt:lpstr>
      <vt:lpstr>4- QUESTIONS  </vt:lpstr>
      <vt:lpstr>What is   Research Method &amp; Methodology</vt:lpstr>
      <vt:lpstr>PowerPoint Presentation</vt:lpstr>
      <vt:lpstr>PowerPoint Presentation</vt:lpstr>
      <vt:lpstr>Types of Research Method</vt:lpstr>
      <vt:lpstr>1). Quantitative Research</vt:lpstr>
      <vt:lpstr>2). Qualitative Research  </vt:lpstr>
      <vt:lpstr>Survey Research: </vt:lpstr>
      <vt:lpstr>Descriptive research </vt:lpstr>
      <vt:lpstr>3). Basic Research </vt:lpstr>
      <vt:lpstr>4). Comparative Research</vt:lpstr>
      <vt:lpstr>PowerPoint Presentation</vt:lpstr>
      <vt:lpstr>What is Research Methodology?</vt:lpstr>
      <vt:lpstr>What is Research Methodology… </vt:lpstr>
      <vt:lpstr>PowerPoint Presentation</vt:lpstr>
      <vt:lpstr>How to Select a Research Topic?</vt:lpstr>
      <vt:lpstr>Limitations Doing a Research Project?</vt:lpstr>
      <vt:lpstr>Sources of Information ? </vt:lpstr>
      <vt:lpstr>Type of Data to Collect?</vt:lpstr>
      <vt:lpstr>How to Collect Data?</vt:lpstr>
      <vt:lpstr>Tests Used for Categorical Data?</vt:lpstr>
      <vt:lpstr>Tests Used for Continuous Data?</vt:lpstr>
      <vt:lpstr>How to Draw Conclusions from Data?</vt:lpstr>
      <vt:lpstr>How to Present Research Findings?</vt:lpstr>
      <vt:lpstr>How to Present your Paper   Reference style?</vt:lpstr>
      <vt:lpstr>General Format of APA Paper</vt:lpstr>
      <vt:lpstr>What Isn’t Research</vt:lpstr>
      <vt:lpstr>Who Does Research?</vt:lpstr>
      <vt:lpstr>Who Does Research?... </vt:lpstr>
      <vt:lpstr>Example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Netwotrking topology</dc:title>
  <dc:subject>Application of Computer in Pharmacy</dc:subject>
  <dc:creator>Munim Akhtar</dc:creator>
  <cp:lastModifiedBy>Windows User</cp:lastModifiedBy>
  <cp:revision>143</cp:revision>
  <dcterms:created xsi:type="dcterms:W3CDTF">2019-02-24T16:43:22Z</dcterms:created>
  <dcterms:modified xsi:type="dcterms:W3CDTF">2020-10-08T06:03:32Z</dcterms:modified>
</cp:coreProperties>
</file>